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801600" cy="9601200" type="A3"/>
  <p:notesSz cx="6858000" cy="9144000"/>
  <p:defaultText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a:srgbClr val="7C28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92" y="78"/>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E759AA-3B8E-4EEC-A2FF-87C39A542D80}" type="datetimeFigureOut">
              <a:rPr lang="en-GB" smtClean="0"/>
              <a:t>26/04/2022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E791CA-F5E9-4693-B25D-E4783C7BB859}" type="slidenum">
              <a:rPr lang="en-GB" smtClean="0"/>
              <a:t>‹#›</a:t>
            </a:fld>
            <a:endParaRPr lang="en-GB"/>
          </a:p>
        </p:txBody>
      </p:sp>
    </p:spTree>
    <p:extLst>
      <p:ext uri="{BB962C8B-B14F-4D97-AF65-F5344CB8AC3E}">
        <p14:creationId xmlns:p14="http://schemas.microsoft.com/office/powerpoint/2010/main" val="1795459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FE791CA-F5E9-4693-B25D-E4783C7BB859}" type="slidenum">
              <a:rPr lang="en-GB" smtClean="0"/>
              <a:t>1</a:t>
            </a:fld>
            <a:endParaRPr lang="en-GB"/>
          </a:p>
        </p:txBody>
      </p:sp>
    </p:spTree>
    <p:extLst>
      <p:ext uri="{BB962C8B-B14F-4D97-AF65-F5344CB8AC3E}">
        <p14:creationId xmlns:p14="http://schemas.microsoft.com/office/powerpoint/2010/main" val="1009892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982596"/>
            <a:ext cx="10881360" cy="2058035"/>
          </a:xfrm>
        </p:spPr>
        <p:txBody>
          <a:bodyPr/>
          <a:lstStyle/>
          <a:p>
            <a:r>
              <a:rPr lang="en-US" smtClean="0"/>
              <a:t>Click to edit Master title style</a:t>
            </a:r>
            <a:endParaRPr lang="en-GB"/>
          </a:p>
        </p:txBody>
      </p:sp>
      <p:sp>
        <p:nvSpPr>
          <p:cNvPr id="3" name="Subtitle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FEF8296-83FD-42E9-924D-82DB9C44DD3F}" type="datetimeFigureOut">
              <a:rPr lang="en-GB" smtClean="0"/>
              <a:t>26/04/2022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563936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FEF8296-83FD-42E9-924D-82DB9C44DD3F}" type="datetimeFigureOut">
              <a:rPr lang="en-GB" smtClean="0"/>
              <a:t>26/04/2022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557851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994959" y="537845"/>
            <a:ext cx="4031615" cy="1147032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95668" y="537845"/>
            <a:ext cx="11885930" cy="1147032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FEF8296-83FD-42E9-924D-82DB9C44DD3F}" type="datetimeFigureOut">
              <a:rPr lang="en-GB" smtClean="0"/>
              <a:t>26/04/2022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3467926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FEF8296-83FD-42E9-924D-82DB9C44DD3F}" type="datetimeFigureOut">
              <a:rPr lang="en-GB" smtClean="0"/>
              <a:t>26/04/2022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3786879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8" y="6169661"/>
            <a:ext cx="10881360" cy="1906905"/>
          </a:xfrm>
        </p:spPr>
        <p:txBody>
          <a:bodyPr anchor="t"/>
          <a:lstStyle>
            <a:lvl1pPr algn="l">
              <a:defRPr sz="5600" b="1" cap="all"/>
            </a:lvl1pPr>
          </a:lstStyle>
          <a:p>
            <a:r>
              <a:rPr lang="en-US" smtClean="0"/>
              <a:t>Click to edit Master title style</a:t>
            </a:r>
            <a:endParaRPr lang="en-GB"/>
          </a:p>
        </p:txBody>
      </p:sp>
      <p:sp>
        <p:nvSpPr>
          <p:cNvPr id="3" name="Text Placeholder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EF8296-83FD-42E9-924D-82DB9C44DD3F}" type="datetimeFigureOut">
              <a:rPr lang="en-GB" smtClean="0"/>
              <a:t>26/04/2022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3397009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FEF8296-83FD-42E9-924D-82DB9C44DD3F}" type="datetimeFigureOut">
              <a:rPr lang="en-GB" smtClean="0"/>
              <a:t>26/04/2022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2129186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0080" y="384493"/>
            <a:ext cx="11521440" cy="16002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4" name="Content Placeholder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en-US" smtClean="0"/>
              <a:t>Click to edit Master text styles</a:t>
            </a:r>
          </a:p>
        </p:txBody>
      </p:sp>
      <p:sp>
        <p:nvSpPr>
          <p:cNvPr id="6" name="Content Placeholder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FEF8296-83FD-42E9-924D-82DB9C44DD3F}" type="datetimeFigureOut">
              <a:rPr lang="en-GB" smtClean="0"/>
              <a:t>26/04/2022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2560064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FEF8296-83FD-42E9-924D-82DB9C44DD3F}" type="datetimeFigureOut">
              <a:rPr lang="en-GB" smtClean="0"/>
              <a:t>26/04/2022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233976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F8296-83FD-42E9-924D-82DB9C44DD3F}" type="datetimeFigureOut">
              <a:rPr lang="en-GB" smtClean="0"/>
              <a:t>26/04/2022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4148547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1" y="382270"/>
            <a:ext cx="4211638" cy="1626870"/>
          </a:xfrm>
        </p:spPr>
        <p:txBody>
          <a:bodyPr anchor="b"/>
          <a:lstStyle>
            <a:lvl1pPr algn="l">
              <a:defRPr sz="2800" b="1"/>
            </a:lvl1pPr>
          </a:lstStyle>
          <a:p>
            <a:r>
              <a:rPr lang="en-US" smtClean="0"/>
              <a:t>Click to edit Master title style</a:t>
            </a:r>
            <a:endParaRPr lang="en-GB"/>
          </a:p>
        </p:txBody>
      </p:sp>
      <p:sp>
        <p:nvSpPr>
          <p:cNvPr id="3" name="Content Placeholder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EF8296-83FD-42E9-924D-82DB9C44DD3F}" type="datetimeFigureOut">
              <a:rPr lang="en-GB" smtClean="0"/>
              <a:t>26/04/2022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4043294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3" y="6720840"/>
            <a:ext cx="7680960" cy="793433"/>
          </a:xfrm>
        </p:spPr>
        <p:txBody>
          <a:bodyPr anchor="b"/>
          <a:lstStyle>
            <a:lvl1pPr algn="l">
              <a:defRPr sz="2800" b="1"/>
            </a:lvl1pPr>
          </a:lstStyle>
          <a:p>
            <a:r>
              <a:rPr lang="en-US" smtClean="0"/>
              <a:t>Click to edit Master title style</a:t>
            </a:r>
            <a:endParaRPr lang="en-GB"/>
          </a:p>
        </p:txBody>
      </p:sp>
      <p:sp>
        <p:nvSpPr>
          <p:cNvPr id="3" name="Picture Placeholder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lang="en-GB"/>
          </a:p>
        </p:txBody>
      </p:sp>
      <p:sp>
        <p:nvSpPr>
          <p:cNvPr id="4" name="Text Placeholder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EF8296-83FD-42E9-924D-82DB9C44DD3F}" type="datetimeFigureOut">
              <a:rPr lang="en-GB" smtClean="0"/>
              <a:t>26/04/2022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03917C3-4BB0-4327-8EF2-F3E93205BB2A}" type="slidenum">
              <a:rPr lang="en-GB" smtClean="0"/>
              <a:t>‹#›</a:t>
            </a:fld>
            <a:endParaRPr lang="en-GB"/>
          </a:p>
        </p:txBody>
      </p:sp>
    </p:spTree>
    <p:extLst>
      <p:ext uri="{BB962C8B-B14F-4D97-AF65-F5344CB8AC3E}">
        <p14:creationId xmlns:p14="http://schemas.microsoft.com/office/powerpoint/2010/main" val="420870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5FEF8296-83FD-42E9-924D-82DB9C44DD3F}" type="datetimeFigureOut">
              <a:rPr lang="en-GB" smtClean="0"/>
              <a:t>26/04/2022</a:t>
            </a:fld>
            <a:endParaRPr lang="en-GB"/>
          </a:p>
        </p:txBody>
      </p:sp>
      <p:sp>
        <p:nvSpPr>
          <p:cNvPr id="5" name="Footer Placeholder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703917C3-4BB0-4327-8EF2-F3E93205BB2A}" type="slidenum">
              <a:rPr lang="en-GB" smtClean="0"/>
              <a:t>‹#›</a:t>
            </a:fld>
            <a:endParaRPr lang="en-GB"/>
          </a:p>
        </p:txBody>
      </p:sp>
    </p:spTree>
    <p:extLst>
      <p:ext uri="{BB962C8B-B14F-4D97-AF65-F5344CB8AC3E}">
        <p14:creationId xmlns:p14="http://schemas.microsoft.com/office/powerpoint/2010/main" val="584057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9pPr>
    </p:bodyStyle>
    <p:otherStyle>
      <a:defPPr>
        <a:defRPr lang="en-US"/>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C2855"/>
        </a:solidFill>
        <a:effectLst/>
      </p:bgPr>
    </p:bg>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318124" y="256814"/>
            <a:ext cx="7954884"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lang="en-GB" altLang="en-US" sz="3200" dirty="0" smtClean="0">
                <a:solidFill>
                  <a:srgbClr val="FFFFFF"/>
                </a:solidFill>
                <a:latin typeface="Berlin Sans FB" panose="020E0602020502020306" pitchFamily="34" charset="0"/>
                <a:cs typeface="Arial" panose="020B0604020202020204" pitchFamily="34" charset="0"/>
              </a:rPr>
              <a:t>A digital solution for documenting care in the emergency department</a:t>
            </a:r>
            <a:endParaRPr kumimoji="0" lang="en-US" altLang="en-US" sz="3200" u="none" strike="noStrike" cap="none" normalizeH="0" baseline="0" dirty="0" smtClean="0">
              <a:ln>
                <a:noFill/>
              </a:ln>
              <a:solidFill>
                <a:schemeClr val="tx1"/>
              </a:solidFill>
              <a:effectLst/>
              <a:latin typeface="Berlin Sans FB" panose="020E0602020502020306" pitchFamily="34" charset="0"/>
              <a:cs typeface="Arial" pitchFamily="34" charset="0"/>
            </a:endParaRPr>
          </a:p>
        </p:txBody>
      </p:sp>
      <p:sp>
        <p:nvSpPr>
          <p:cNvPr id="26" name="Rectangle 25"/>
          <p:cNvSpPr/>
          <p:nvPr/>
        </p:nvSpPr>
        <p:spPr>
          <a:xfrm>
            <a:off x="356233" y="1489801"/>
            <a:ext cx="12093239" cy="6911199"/>
          </a:xfrm>
          <a:prstGeom prst="rect">
            <a:avLst/>
          </a:pr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22378" y="160697"/>
            <a:ext cx="2681795" cy="1089892"/>
          </a:xfrm>
          <a:prstGeom prst="rect">
            <a:avLst/>
          </a:prstGeom>
          <a:noFill/>
          <a:ln>
            <a:noFill/>
          </a:ln>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7153" y="3705331"/>
            <a:ext cx="12082319" cy="4695669"/>
          </a:xfrm>
          <a:prstGeom prst="rect">
            <a:avLst/>
          </a:prstGeom>
        </p:spPr>
      </p:pic>
      <p:sp>
        <p:nvSpPr>
          <p:cNvPr id="33" name="Rectangle 32"/>
          <p:cNvSpPr/>
          <p:nvPr/>
        </p:nvSpPr>
        <p:spPr>
          <a:xfrm>
            <a:off x="367153" y="1526440"/>
            <a:ext cx="12093239" cy="6912768"/>
          </a:xfrm>
          <a:prstGeom prst="rect">
            <a:avLst/>
          </a:prstGeom>
          <a:solidFill>
            <a:srgbClr val="F8F8F8">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a:off x="496144" y="1614804"/>
            <a:ext cx="5385575" cy="1212644"/>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518083" y="1621632"/>
            <a:ext cx="4824536" cy="369332"/>
          </a:xfrm>
          <a:prstGeom prst="rect">
            <a:avLst/>
          </a:prstGeom>
          <a:noFill/>
        </p:spPr>
        <p:txBody>
          <a:bodyPr wrap="square" rtlCol="0">
            <a:spAutoFit/>
          </a:bodyPr>
          <a:lstStyle/>
          <a:p>
            <a:r>
              <a:rPr lang="en-GB" sz="1800" b="1" dirty="0" smtClean="0">
                <a:solidFill>
                  <a:srgbClr val="7C2855"/>
                </a:solidFill>
                <a:latin typeface="Arial" panose="020B0604020202020204" pitchFamily="34" charset="0"/>
                <a:cs typeface="Arial" panose="020B0604020202020204" pitchFamily="34" charset="0"/>
              </a:rPr>
              <a:t>Project aim</a:t>
            </a:r>
            <a:endParaRPr lang="en-GB" sz="2800" b="1" dirty="0">
              <a:solidFill>
                <a:srgbClr val="7C2855"/>
              </a:solidFill>
              <a:latin typeface="Arial" panose="020B0604020202020204" pitchFamily="34" charset="0"/>
              <a:cs typeface="Arial" panose="020B0604020202020204" pitchFamily="34" charset="0"/>
            </a:endParaRPr>
          </a:p>
        </p:txBody>
      </p:sp>
      <p:sp>
        <p:nvSpPr>
          <p:cNvPr id="42" name="Rectangle 41"/>
          <p:cNvSpPr/>
          <p:nvPr/>
        </p:nvSpPr>
        <p:spPr>
          <a:xfrm>
            <a:off x="496142" y="2891030"/>
            <a:ext cx="5385575" cy="649628"/>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518083" y="2923457"/>
            <a:ext cx="4824536" cy="584775"/>
          </a:xfrm>
          <a:prstGeom prst="rect">
            <a:avLst/>
          </a:prstGeom>
          <a:noFill/>
        </p:spPr>
        <p:txBody>
          <a:bodyPr wrap="square" rtlCol="0">
            <a:spAutoFit/>
          </a:bodyPr>
          <a:lstStyle/>
          <a:p>
            <a:r>
              <a:rPr lang="en-GB" sz="1800" b="1" dirty="0" smtClean="0">
                <a:solidFill>
                  <a:srgbClr val="7C2855"/>
                </a:solidFill>
                <a:latin typeface="Arial" panose="020B0604020202020204" pitchFamily="34" charset="0"/>
                <a:cs typeface="Arial" panose="020B0604020202020204" pitchFamily="34" charset="0"/>
              </a:rPr>
              <a:t>Timeline for delivery </a:t>
            </a:r>
            <a:r>
              <a:rPr lang="en-GB" b="1" dirty="0" smtClean="0">
                <a:solidFill>
                  <a:srgbClr val="7C2855"/>
                </a:solidFill>
                <a:latin typeface="Arial" panose="020B0604020202020204" pitchFamily="34" charset="0"/>
                <a:cs typeface="Arial" panose="020B0604020202020204" pitchFamily="34" charset="0"/>
              </a:rPr>
              <a:t/>
            </a:r>
            <a:br>
              <a:rPr lang="en-GB" b="1" dirty="0" smtClean="0">
                <a:solidFill>
                  <a:srgbClr val="7C2855"/>
                </a:solidFill>
                <a:latin typeface="Arial" panose="020B0604020202020204" pitchFamily="34" charset="0"/>
                <a:cs typeface="Arial" panose="020B0604020202020204" pitchFamily="34" charset="0"/>
              </a:rPr>
            </a:br>
            <a:r>
              <a:rPr lang="en-GB" sz="1400" b="1" dirty="0" smtClean="0">
                <a:latin typeface="Arial" panose="020B0604020202020204" pitchFamily="34" charset="0"/>
                <a:cs typeface="Arial" panose="020B0604020202020204" pitchFamily="34" charset="0"/>
              </a:rPr>
              <a:t>From: </a:t>
            </a:r>
            <a:r>
              <a:rPr lang="en-GB" sz="1400" dirty="0" smtClean="0">
                <a:latin typeface="Arial" panose="020B0604020202020204" pitchFamily="34" charset="0"/>
                <a:cs typeface="Arial" panose="020B0604020202020204" pitchFamily="34" charset="0"/>
              </a:rPr>
              <a:t>July 2021                              </a:t>
            </a:r>
            <a:r>
              <a:rPr lang="en-GB" sz="1400" b="1" dirty="0" smtClean="0">
                <a:latin typeface="Arial" panose="020B0604020202020204" pitchFamily="34" charset="0"/>
                <a:cs typeface="Arial" panose="020B0604020202020204" pitchFamily="34" charset="0"/>
              </a:rPr>
              <a:t>To: </a:t>
            </a:r>
            <a:r>
              <a:rPr lang="en-GB" sz="1400" dirty="0" smtClean="0">
                <a:latin typeface="Arial" panose="020B0604020202020204" pitchFamily="34" charset="0"/>
                <a:cs typeface="Arial" panose="020B0604020202020204" pitchFamily="34" charset="0"/>
              </a:rPr>
              <a:t>November 2021</a:t>
            </a:r>
            <a:endParaRPr lang="en-GB" sz="1400" dirty="0">
              <a:latin typeface="Arial" panose="020B0604020202020204" pitchFamily="34" charset="0"/>
              <a:cs typeface="Arial" panose="020B0604020202020204" pitchFamily="34" charset="0"/>
            </a:endParaRPr>
          </a:p>
        </p:txBody>
      </p:sp>
      <p:sp>
        <p:nvSpPr>
          <p:cNvPr id="44" name="Rectangle 43"/>
          <p:cNvSpPr/>
          <p:nvPr/>
        </p:nvSpPr>
        <p:spPr>
          <a:xfrm>
            <a:off x="496142" y="3604239"/>
            <a:ext cx="5385575" cy="2275961"/>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Text Box 27"/>
          <p:cNvSpPr txBox="1">
            <a:spLocks noChangeArrowheads="1"/>
          </p:cNvSpPr>
          <p:nvPr/>
        </p:nvSpPr>
        <p:spPr bwMode="auto">
          <a:xfrm>
            <a:off x="550093" y="3647783"/>
            <a:ext cx="5341660" cy="17766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defTabSz="914400" fontAlgn="base">
              <a:spcBef>
                <a:spcPct val="0"/>
              </a:spcBef>
              <a:spcAft>
                <a:spcPct val="0"/>
              </a:spcAft>
            </a:pPr>
            <a:r>
              <a:rPr kumimoji="0" lang="en-GB" altLang="en-US" sz="18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rPr>
              <a:t>Measures and benefits</a:t>
            </a:r>
            <a:r>
              <a:rPr kumimoji="0" lang="en-GB" altLang="en-US" sz="1800" b="1" u="none" strike="noStrike" cap="none" normalizeH="0" dirty="0" smtClean="0">
                <a:ln>
                  <a:noFill/>
                </a:ln>
                <a:solidFill>
                  <a:srgbClr val="7C2855"/>
                </a:solidFill>
                <a:effectLst/>
                <a:latin typeface="Arial" panose="020B0604020202020204" pitchFamily="34" charset="0"/>
                <a:cs typeface="Arial" panose="020B0604020202020204" pitchFamily="34" charset="0"/>
              </a:rPr>
              <a:t> realisation</a:t>
            </a:r>
            <a:r>
              <a:rPr kumimoji="0" lang="en-GB" altLang="en-US" sz="1600" b="1" u="none" strike="noStrike" cap="none" normalizeH="0" baseline="0" dirty="0" smtClean="0">
                <a:ln>
                  <a:noFill/>
                </a:ln>
                <a:effectLst/>
                <a:latin typeface="Arial" panose="020B0604020202020204" pitchFamily="34" charset="0"/>
                <a:cs typeface="Arial" panose="020B0604020202020204" pitchFamily="34" charset="0"/>
              </a:rPr>
              <a:t/>
            </a:r>
            <a:br>
              <a:rPr kumimoji="0" lang="en-GB" altLang="en-US" sz="1600" b="1" u="none" strike="noStrike" cap="none" normalizeH="0" baseline="0" dirty="0" smtClean="0">
                <a:ln>
                  <a:noFill/>
                </a:ln>
                <a:effectLst/>
                <a:latin typeface="Arial" panose="020B0604020202020204" pitchFamily="34" charset="0"/>
                <a:cs typeface="Arial" panose="020B0604020202020204" pitchFamily="34" charset="0"/>
              </a:rPr>
            </a:br>
            <a:r>
              <a:rPr kumimoji="0" lang="en-GB" altLang="en-US" sz="1200" u="none" strike="noStrike" cap="none" normalizeH="0" baseline="0" dirty="0" smtClean="0">
                <a:ln>
                  <a:noFill/>
                </a:ln>
                <a:effectLst/>
                <a:latin typeface="Arial" panose="020B0604020202020204" pitchFamily="34" charset="0"/>
                <a:cs typeface="Arial" panose="020B0604020202020204" pitchFamily="34" charset="0"/>
              </a:rPr>
              <a:t>The measure</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 of success was that the  FBC was </a:t>
            </a:r>
            <a:r>
              <a:rPr lang="en-GB" altLang="en-US" sz="1200" dirty="0" smtClean="0">
                <a:latin typeface="Arial" panose="020B0604020202020204" pitchFamily="34" charset="0"/>
                <a:cs typeface="Arial" panose="020B0604020202020204" pitchFamily="34" charset="0"/>
              </a:rPr>
              <a:t>approved by the Trust Board</a:t>
            </a:r>
            <a:r>
              <a:rPr lang="en-GB" altLang="en-US" sz="1200" dirty="0">
                <a:latin typeface="Arial" panose="020B0604020202020204" pitchFamily="34" charset="0"/>
                <a:cs typeface="Arial" panose="020B0604020202020204" pitchFamily="34" charset="0"/>
              </a:rPr>
              <a:t> </a:t>
            </a:r>
            <a:r>
              <a:rPr lang="en-GB" altLang="en-US" sz="1200" dirty="0" smtClean="0">
                <a:latin typeface="Arial" panose="020B0604020202020204" pitchFamily="34" charset="0"/>
                <a:cs typeface="Arial" panose="020B0604020202020204" pitchFamily="34" charset="0"/>
              </a:rPr>
              <a:t>based on it’s value for money and benefits. The FBC addressed issues raised by junior doctors, senior nursing staff and the Care Quality Commission (CQC) successfully from 2017-2021. This includes reducing the use of multiple systems and paper when recording patient care and implementing a recognised triage tool in the departments.</a:t>
            </a:r>
            <a:endParaRPr lang="en-GB" sz="1200" dirty="0">
              <a:latin typeface="Arial" panose="020B0604020202020204" pitchFamily="34" charset="0"/>
              <a:cs typeface="Arial" panose="020B0604020202020204" pitchFamily="34" charset="0"/>
            </a:endParaRPr>
          </a:p>
          <a:p>
            <a:pPr defTabSz="914400" fontAlgn="base">
              <a:spcBef>
                <a:spcPct val="0"/>
              </a:spcBef>
              <a:spcAft>
                <a:spcPct val="0"/>
              </a:spcAft>
            </a:pPr>
            <a:r>
              <a:rPr lang="en-GB" sz="1200" dirty="0" smtClean="0">
                <a:latin typeface="Arial" panose="020B0604020202020204" pitchFamily="34" charset="0"/>
                <a:cs typeface="Arial" panose="020B0604020202020204" pitchFamily="34" charset="0"/>
              </a:rPr>
              <a:t>This </a:t>
            </a:r>
            <a:r>
              <a:rPr lang="en-GB" sz="1200" dirty="0">
                <a:latin typeface="Arial" panose="020B0604020202020204" pitchFamily="34" charset="0"/>
                <a:cs typeface="Arial" panose="020B0604020202020204" pitchFamily="34" charset="0"/>
              </a:rPr>
              <a:t>solution follows the Trust’s strategic objectives in becoming more digitally enabled and improving the documentation and recording of care</a:t>
            </a:r>
            <a:r>
              <a:rPr lang="en-GB" sz="1200" dirty="0" smtClean="0">
                <a:latin typeface="Arial" panose="020B0604020202020204" pitchFamily="34" charset="0"/>
                <a:cs typeface="Arial" panose="020B0604020202020204" pitchFamily="34" charset="0"/>
              </a:rPr>
              <a:t>.</a:t>
            </a:r>
          </a:p>
          <a:p>
            <a:pPr defTabSz="914400" fontAlgn="base">
              <a:spcBef>
                <a:spcPct val="0"/>
              </a:spcBef>
              <a:spcAft>
                <a:spcPct val="0"/>
              </a:spcAft>
            </a:pPr>
            <a:r>
              <a:rPr lang="en-GB" sz="1200" dirty="0" smtClean="0">
                <a:latin typeface="Arial" panose="020B0604020202020204" pitchFamily="34" charset="0"/>
                <a:cs typeface="Arial" panose="020B0604020202020204" pitchFamily="34" charset="0"/>
              </a:rPr>
              <a:t>£</a:t>
            </a:r>
            <a:r>
              <a:rPr lang="en-GB" sz="1200" dirty="0">
                <a:latin typeface="Arial" panose="020B0604020202020204" pitchFamily="34" charset="0"/>
                <a:cs typeface="Arial" panose="020B0604020202020204" pitchFamily="34" charset="0"/>
              </a:rPr>
              <a:t>17k worth of cash releasing efficiencies </a:t>
            </a:r>
            <a:r>
              <a:rPr lang="en-GB" sz="1200" dirty="0" smtClean="0">
                <a:latin typeface="Arial" panose="020B0604020202020204" pitchFamily="34" charset="0"/>
                <a:cs typeface="Arial" panose="020B0604020202020204" pitchFamily="34" charset="0"/>
              </a:rPr>
              <a:t>and £355k of non-cash releasing (economic) savings were identified and will be tracked post-implementation.</a:t>
            </a:r>
            <a:endParaRPr lang="en-US" altLang="en-US" sz="1200" dirty="0">
              <a:latin typeface="Arial" panose="020B0604020202020204" pitchFamily="34" charset="0"/>
              <a:cs typeface="Arial" panose="020B0604020202020204" pitchFamily="34" charset="0"/>
            </a:endParaRPr>
          </a:p>
        </p:txBody>
      </p:sp>
      <p:sp>
        <p:nvSpPr>
          <p:cNvPr id="30" name="Rectangle 29"/>
          <p:cNvSpPr/>
          <p:nvPr/>
        </p:nvSpPr>
        <p:spPr>
          <a:xfrm>
            <a:off x="534046" y="1895361"/>
            <a:ext cx="5367389" cy="830997"/>
          </a:xfrm>
          <a:prstGeom prst="rect">
            <a:avLst/>
          </a:prstGeom>
        </p:spPr>
        <p:txBody>
          <a:bodyPr wrap="square">
            <a:spAutoFit/>
          </a:bodyPr>
          <a:lstStyle/>
          <a:p>
            <a:r>
              <a:rPr lang="en-GB" sz="1200" dirty="0" smtClean="0">
                <a:latin typeface="Arial" panose="020B0604020202020204" pitchFamily="34" charset="0"/>
                <a:cs typeface="Arial" panose="020B0604020202020204" pitchFamily="34" charset="0"/>
              </a:rPr>
              <a:t>The aim of this project was to write a full business case (FBC) seeking to purchase the Nervecentre ED module for PAHT paediatric and adult emergency departments (ED) in order to improve the documentation and recording of care</a:t>
            </a:r>
            <a:r>
              <a:rPr lang="en-GB" sz="1200" b="1" dirty="0" smtClean="0">
                <a:latin typeface="Arial" panose="020B0604020202020204" pitchFamily="34" charset="0"/>
                <a:cs typeface="Arial" panose="020B0604020202020204" pitchFamily="34" charset="0"/>
              </a:rPr>
              <a:t>.</a:t>
            </a:r>
            <a:endParaRPr lang="en-GB" sz="1200" b="1" dirty="0">
              <a:latin typeface="Arial" panose="020B0604020202020204" pitchFamily="34" charset="0"/>
              <a:cs typeface="Arial" panose="020B0604020202020204" pitchFamily="34" charset="0"/>
            </a:endParaRPr>
          </a:p>
        </p:txBody>
      </p:sp>
      <p:sp>
        <p:nvSpPr>
          <p:cNvPr id="46" name="Rectangle 45"/>
          <p:cNvSpPr/>
          <p:nvPr/>
        </p:nvSpPr>
        <p:spPr>
          <a:xfrm>
            <a:off x="496142" y="5952727"/>
            <a:ext cx="5385575" cy="2375747"/>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Text Box 27"/>
          <p:cNvSpPr txBox="1">
            <a:spLocks noChangeArrowheads="1"/>
          </p:cNvSpPr>
          <p:nvPr/>
        </p:nvSpPr>
        <p:spPr bwMode="auto">
          <a:xfrm>
            <a:off x="557072" y="6042930"/>
            <a:ext cx="5169830" cy="22140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rPr>
              <a:t>Key deliverables and actions</a:t>
            </a:r>
          </a:p>
          <a:p>
            <a:pPr marL="0" marR="0" lvl="0" indent="0" algn="l" defTabSz="914400" rtl="0" eaLnBrk="1" fontAlgn="base" latinLnBrk="0" hangingPunct="1">
              <a:lnSpc>
                <a:spcPct val="100000"/>
              </a:lnSpc>
              <a:spcBef>
                <a:spcPct val="0"/>
              </a:spcBef>
              <a:spcAft>
                <a:spcPct val="0"/>
              </a:spcAft>
              <a:buClrTx/>
              <a:buSzTx/>
              <a:buFontTx/>
              <a:buNone/>
              <a:tabLst/>
            </a:pPr>
            <a:r>
              <a:rPr lang="en-GB" altLang="en-US" sz="1200" dirty="0" smtClean="0">
                <a:latin typeface="Arial" panose="020B0604020202020204" pitchFamily="34" charset="0"/>
                <a:cs typeface="Arial" panose="020B0604020202020204" pitchFamily="34" charset="0"/>
              </a:rPr>
              <a:t>A wide range of stakeholders contributed towards the content of this business case including executive colleagues, clinical and operational staff, finance, informatics and IT specialists. Engagement sessions were previously arranged with junior doctors and senior nurses to ensure buy-in and support for this project and to determine what solution would be best. Historically, paper-based and other digital solutions had already been tried and tested and this solution offered the documentation of care in one single system in ED. Throughout the development stage, the business case was taken to several Trust board meetings for approval and subsequent revisions.</a:t>
            </a:r>
            <a:endParaRPr kumimoji="0" lang="en-US" altLang="en-US" sz="1200" u="none" strike="noStrike" cap="none" normalizeH="0" baseline="0" dirty="0" smtClean="0">
              <a:ln>
                <a:noFill/>
              </a:ln>
              <a:effectLst/>
              <a:latin typeface="Arial" pitchFamily="34" charset="0"/>
              <a:cs typeface="Arial" pitchFamily="34" charset="0"/>
            </a:endParaRPr>
          </a:p>
        </p:txBody>
      </p:sp>
      <p:sp>
        <p:nvSpPr>
          <p:cNvPr id="49" name="Rectangle 48"/>
          <p:cNvSpPr/>
          <p:nvPr/>
        </p:nvSpPr>
        <p:spPr>
          <a:xfrm>
            <a:off x="6045451" y="1589548"/>
            <a:ext cx="6260005" cy="2448992"/>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Text Box 27"/>
          <p:cNvSpPr txBox="1">
            <a:spLocks noChangeArrowheads="1"/>
          </p:cNvSpPr>
          <p:nvPr/>
        </p:nvSpPr>
        <p:spPr bwMode="auto">
          <a:xfrm>
            <a:off x="6136008" y="1718231"/>
            <a:ext cx="6049138" cy="22184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8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rPr>
              <a:t>Project team</a:t>
            </a:r>
            <a:endParaRPr kumimoji="0" lang="en-GB" altLang="en-US" sz="12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en-GB" altLang="en-US" sz="1200" b="1" dirty="0" smtClean="0">
                <a:latin typeface="Arial" panose="020B0604020202020204" pitchFamily="34" charset="0"/>
                <a:cs typeface="Arial" panose="020B0604020202020204" pitchFamily="34" charset="0"/>
              </a:rPr>
              <a:t>Taseen Ahmed</a:t>
            </a:r>
            <a:r>
              <a:rPr lang="en-GB" altLang="en-US" sz="1200" dirty="0" smtClean="0">
                <a:latin typeface="Arial" panose="020B0604020202020204" pitchFamily="34" charset="0"/>
                <a:cs typeface="Arial" panose="020B0604020202020204" pitchFamily="34" charset="0"/>
              </a:rPr>
              <a:t>, Quality Improvement Assistant Project Manager and Graduate Management Trainee (</a:t>
            </a:r>
            <a:r>
              <a:rPr lang="en-GB" altLang="en-US" sz="1200" b="1" dirty="0" smtClean="0">
                <a:latin typeface="Arial" panose="020B0604020202020204" pitchFamily="34" charset="0"/>
                <a:cs typeface="Arial" panose="020B0604020202020204" pitchFamily="34" charset="0"/>
              </a:rPr>
              <a:t>project lead</a:t>
            </a:r>
            <a:r>
              <a:rPr lang="en-GB" altLang="en-US" sz="1200" dirty="0" smtClean="0">
                <a:latin typeface="Arial" panose="020B0604020202020204" pitchFamily="34" charset="0"/>
                <a:cs typeface="Arial" panose="020B0604020202020204" pitchFamily="34" charset="0"/>
              </a:rPr>
              <a:t>)</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Sharon McNally</a:t>
            </a:r>
            <a:r>
              <a:rPr lang="en-GB" altLang="en-US" sz="1200" dirty="0" smtClean="0">
                <a:latin typeface="Arial" panose="020B0604020202020204" pitchFamily="34" charset="0"/>
                <a:cs typeface="Arial" panose="020B0604020202020204" pitchFamily="34" charset="0"/>
              </a:rPr>
              <a:t>, Director of Nursing and Deputy </a:t>
            </a:r>
            <a:r>
              <a:rPr lang="en-GB" altLang="en-US" sz="1200" dirty="0">
                <a:latin typeface="Arial" panose="020B0604020202020204" pitchFamily="34" charset="0"/>
                <a:cs typeface="Arial" panose="020B0604020202020204" pitchFamily="34" charset="0"/>
              </a:rPr>
              <a:t>C</a:t>
            </a:r>
            <a:r>
              <a:rPr lang="en-GB" altLang="en-US" sz="1200" dirty="0" smtClean="0">
                <a:latin typeface="Arial" panose="020B0604020202020204" pitchFamily="34" charset="0"/>
                <a:cs typeface="Arial" panose="020B0604020202020204" pitchFamily="34" charset="0"/>
              </a:rPr>
              <a:t>hief </a:t>
            </a:r>
            <a:r>
              <a:rPr lang="en-GB" altLang="en-US" sz="1200" dirty="0">
                <a:latin typeface="Arial" panose="020B0604020202020204" pitchFamily="34" charset="0"/>
                <a:cs typeface="Arial" panose="020B0604020202020204" pitchFamily="34" charset="0"/>
              </a:rPr>
              <a:t>E</a:t>
            </a:r>
            <a:r>
              <a:rPr lang="en-GB" altLang="en-US" sz="1200" dirty="0" smtClean="0">
                <a:latin typeface="Arial" panose="020B0604020202020204" pitchFamily="34" charset="0"/>
                <a:cs typeface="Arial" panose="020B0604020202020204" pitchFamily="34" charset="0"/>
              </a:rPr>
              <a:t>xecutive Officer (</a:t>
            </a:r>
            <a:r>
              <a:rPr lang="en-GB" altLang="en-US" sz="1200" b="1" dirty="0" smtClean="0">
                <a:latin typeface="Arial" panose="020B0604020202020204" pitchFamily="34" charset="0"/>
                <a:cs typeface="Arial" panose="020B0604020202020204" pitchFamily="34" charset="0"/>
              </a:rPr>
              <a:t>executive </a:t>
            </a:r>
            <a:r>
              <a:rPr lang="en-GB" altLang="en-US" sz="1200" b="1" dirty="0">
                <a:latin typeface="Arial" panose="020B0604020202020204" pitchFamily="34" charset="0"/>
                <a:cs typeface="Arial" panose="020B0604020202020204" pitchFamily="34" charset="0"/>
              </a:rPr>
              <a:t>s</a:t>
            </a:r>
            <a:r>
              <a:rPr lang="en-GB" altLang="en-US" sz="1200" b="1" dirty="0" smtClean="0">
                <a:latin typeface="Arial" panose="020B0604020202020204" pitchFamily="34" charset="0"/>
                <a:cs typeface="Arial" panose="020B0604020202020204" pitchFamily="34" charset="0"/>
              </a:rPr>
              <a:t>ponsor</a:t>
            </a:r>
            <a:r>
              <a:rPr lang="en-GB" altLang="en-US" sz="1200" dirty="0" smtClean="0">
                <a:latin typeface="Arial" panose="020B0604020202020204" pitchFamily="34" charset="0"/>
                <a:cs typeface="Arial" panose="020B0604020202020204" pitchFamily="34" charset="0"/>
              </a:rPr>
              <a:t>)</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Bob Ghosh</a:t>
            </a:r>
            <a:r>
              <a:rPr kumimoji="0" lang="en-GB" altLang="en-US" sz="1200" u="none" strike="noStrike" cap="none" normalizeH="0" baseline="0" dirty="0" smtClean="0">
                <a:ln>
                  <a:noFill/>
                </a:ln>
                <a:effectLst/>
                <a:latin typeface="Arial" panose="020B0604020202020204" pitchFamily="34" charset="0"/>
                <a:cs typeface="Arial" panose="020B0604020202020204" pitchFamily="34" charset="0"/>
              </a:rPr>
              <a:t>, Divisional</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 Director (</a:t>
            </a:r>
            <a:r>
              <a:rPr kumimoji="0" lang="en-GB" altLang="en-US" sz="1200" b="1" u="none" strike="noStrike" cap="none" normalizeH="0" dirty="0" smtClean="0">
                <a:ln>
                  <a:noFill/>
                </a:ln>
                <a:effectLst/>
                <a:latin typeface="Arial" panose="020B0604020202020204" pitchFamily="34" charset="0"/>
                <a:cs typeface="Arial" panose="020B0604020202020204" pitchFamily="34" charset="0"/>
              </a:rPr>
              <a:t>senior responsible officer</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a:t>
            </a:r>
          </a:p>
          <a:p>
            <a:pPr marL="171450" indent="-171450" defTabSz="914400" fontAlgn="base">
              <a:spcBef>
                <a:spcPct val="0"/>
              </a:spcBef>
              <a:spcAft>
                <a:spcPct val="0"/>
              </a:spcAft>
              <a:buFont typeface="Arial" panose="020B0604020202020204" pitchFamily="34" charset="0"/>
              <a:buChar char="•"/>
            </a:pPr>
            <a:r>
              <a:rPr lang="en-GB" altLang="en-US" sz="1200" b="1" baseline="0" dirty="0" smtClean="0">
                <a:latin typeface="Arial" panose="020B0604020202020204" pitchFamily="34" charset="0"/>
                <a:cs typeface="Arial" panose="020B0604020202020204" pitchFamily="34" charset="0"/>
              </a:rPr>
              <a:t>Polly</a:t>
            </a:r>
            <a:r>
              <a:rPr lang="en-GB" altLang="en-US" sz="1200" b="1" dirty="0" smtClean="0">
                <a:latin typeface="Arial" panose="020B0604020202020204" pitchFamily="34" charset="0"/>
                <a:cs typeface="Arial" panose="020B0604020202020204" pitchFamily="34" charset="0"/>
              </a:rPr>
              <a:t> Read</a:t>
            </a:r>
            <a:r>
              <a:rPr lang="en-GB" altLang="en-US" sz="1200" dirty="0" smtClean="0">
                <a:latin typeface="Arial" panose="020B0604020202020204" pitchFamily="34" charset="0"/>
                <a:cs typeface="Arial" panose="020B0604020202020204" pitchFamily="34" charset="0"/>
              </a:rPr>
              <a:t>, Associate Director of Nursing </a:t>
            </a:r>
            <a:r>
              <a:rPr lang="en-GB" altLang="en-US" sz="1200" dirty="0">
                <a:latin typeface="Arial" panose="020B0604020202020204" pitchFamily="34" charset="0"/>
                <a:cs typeface="Arial" panose="020B0604020202020204" pitchFamily="34" charset="0"/>
              </a:rPr>
              <a:t>(</a:t>
            </a:r>
            <a:r>
              <a:rPr lang="en-GB" altLang="en-US" sz="1200" b="1" dirty="0">
                <a:latin typeface="Arial" panose="020B0604020202020204" pitchFamily="34" charset="0"/>
                <a:cs typeface="Arial" panose="020B0604020202020204" pitchFamily="34" charset="0"/>
              </a:rPr>
              <a:t>senior responsible officer</a:t>
            </a:r>
            <a:r>
              <a:rPr lang="en-GB" altLang="en-US" sz="1200" dirty="0" smtClean="0">
                <a:latin typeface="Arial" panose="020B0604020202020204" pitchFamily="34" charset="0"/>
                <a:cs typeface="Arial" panose="020B0604020202020204" pitchFamily="34" charset="0"/>
              </a:rPr>
              <a:t>)</a:t>
            </a:r>
          </a:p>
          <a:p>
            <a:pPr marL="171450" indent="-171450" defTabSz="914400" fontAlgn="base">
              <a:spcBef>
                <a:spcPct val="0"/>
              </a:spcBef>
              <a:spcAft>
                <a:spcPct val="0"/>
              </a:spcAft>
              <a:buFont typeface="Arial" panose="020B0604020202020204" pitchFamily="34" charset="0"/>
              <a:buChar char="•"/>
            </a:pP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Jenny</a:t>
            </a:r>
            <a:r>
              <a:rPr kumimoji="0" lang="en-GB" altLang="en-US" sz="1200" b="1" u="none" strike="noStrike" cap="none" normalizeH="0" dirty="0" smtClean="0">
                <a:ln>
                  <a:noFill/>
                </a:ln>
                <a:effectLst/>
                <a:latin typeface="Arial" panose="020B0604020202020204" pitchFamily="34" charset="0"/>
                <a:cs typeface="Arial" panose="020B0604020202020204" pitchFamily="34" charset="0"/>
              </a:rPr>
              <a:t> Abel</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 Director </a:t>
            </a:r>
            <a:r>
              <a:rPr lang="en-GB" altLang="en-US" sz="1200" dirty="0">
                <a:latin typeface="Arial" panose="020B0604020202020204" pitchFamily="34" charset="0"/>
                <a:cs typeface="Arial" panose="020B0604020202020204" pitchFamily="34" charset="0"/>
              </a:rPr>
              <a:t>of Operations (</a:t>
            </a:r>
            <a:r>
              <a:rPr lang="en-GB" altLang="en-US" sz="1200" b="1" dirty="0">
                <a:latin typeface="Arial" panose="020B0604020202020204" pitchFamily="34" charset="0"/>
                <a:cs typeface="Arial" panose="020B0604020202020204" pitchFamily="34" charset="0"/>
              </a:rPr>
              <a:t>senior responsible officer</a:t>
            </a:r>
            <a:r>
              <a:rPr lang="en-GB" altLang="en-US" sz="1200" dirty="0" smtClean="0">
                <a:latin typeface="Arial" panose="020B0604020202020204" pitchFamily="34" charset="0"/>
                <a:cs typeface="Arial" panose="020B0604020202020204" pitchFamily="34" charset="0"/>
              </a:rPr>
              <a:t>)</a:t>
            </a:r>
            <a:endParaRPr kumimoji="0" lang="en-GB" altLang="en-US" sz="1200" u="none" strike="noStrike" cap="none" normalizeH="0" baseline="0" dirty="0" smtClean="0">
              <a:ln>
                <a:noFill/>
              </a:ln>
              <a:effectLst/>
              <a:latin typeface="Arial" panose="020B0604020202020204" pitchFamily="34"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Robbie</a:t>
            </a:r>
            <a:r>
              <a:rPr kumimoji="0" lang="en-GB" altLang="en-US" sz="1200" b="1" u="none" strike="noStrike" cap="none" normalizeH="0" dirty="0" smtClean="0">
                <a:ln>
                  <a:noFill/>
                </a:ln>
                <a:effectLst/>
                <a:latin typeface="Arial" panose="020B0604020202020204" pitchFamily="34" charset="0"/>
                <a:cs typeface="Arial" panose="020B0604020202020204" pitchFamily="34" charset="0"/>
              </a:rPr>
              <a:t> Ayers</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 Deputy Director of Quality Improvement </a:t>
            </a:r>
            <a:endParaRPr lang="en-GB" altLang="en-US" sz="1200" dirty="0">
              <a:latin typeface="Arial" panose="020B0604020202020204" pitchFamily="34" charset="0"/>
              <a:cs typeface="Arial" panose="020B0604020202020204" pitchFamily="34"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en-GB" altLang="en-US" sz="1200" b="1" dirty="0" smtClean="0">
                <a:latin typeface="Arial" panose="020B0604020202020204" pitchFamily="34" charset="0"/>
                <a:cs typeface="Arial" panose="020B0604020202020204" pitchFamily="34" charset="0"/>
              </a:rPr>
              <a:t>Vinu Chandran</a:t>
            </a:r>
            <a:r>
              <a:rPr lang="en-GB" altLang="en-US" sz="1200" dirty="0" smtClean="0">
                <a:latin typeface="Arial" panose="020B0604020202020204" pitchFamily="34" charset="0"/>
                <a:cs typeface="Arial" panose="020B0604020202020204" pitchFamily="34" charset="0"/>
              </a:rPr>
              <a:t>, Head of Finance (Medicine and Urgent and Emergency Care)</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Gabi</a:t>
            </a:r>
            <a:r>
              <a:rPr kumimoji="0" lang="en-GB" altLang="en-US" sz="1200" b="1" u="none" strike="noStrike" cap="none" normalizeH="0" dirty="0" smtClean="0">
                <a:ln>
                  <a:noFill/>
                </a:ln>
                <a:effectLst/>
                <a:latin typeface="Arial" panose="020B0604020202020204" pitchFamily="34" charset="0"/>
                <a:cs typeface="Arial" panose="020B0604020202020204" pitchFamily="34" charset="0"/>
              </a:rPr>
              <a:t> </a:t>
            </a:r>
            <a:r>
              <a:rPr kumimoji="0" lang="en-GB" altLang="en-US" sz="1200" b="1" u="none" strike="noStrike" cap="none" normalizeH="0" dirty="0" err="1" smtClean="0">
                <a:ln>
                  <a:noFill/>
                </a:ln>
                <a:effectLst/>
                <a:latin typeface="Arial" panose="020B0604020202020204" pitchFamily="34" charset="0"/>
                <a:cs typeface="Arial" panose="020B0604020202020204" pitchFamily="34" charset="0"/>
              </a:rPr>
              <a:t>Mikleticova</a:t>
            </a:r>
            <a:r>
              <a:rPr kumimoji="0" lang="en-GB" altLang="en-US" sz="1200" u="none" strike="noStrike" cap="none" normalizeH="0" dirty="0" smtClean="0">
                <a:ln>
                  <a:noFill/>
                </a:ln>
                <a:effectLst/>
                <a:latin typeface="Arial" panose="020B0604020202020204" pitchFamily="34" charset="0"/>
                <a:cs typeface="Arial" panose="020B0604020202020204" pitchFamily="34" charset="0"/>
              </a:rPr>
              <a:t>, Finance Analyst (Medicine and Urgent and Emergency Care)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altLang="en-US" sz="1200" b="1" u="none" strike="noStrike" cap="none" normalizeH="0" dirty="0" smtClean="0">
              <a:ln>
                <a:noFill/>
              </a:ln>
              <a:effectLst/>
              <a:latin typeface="Arial" panose="020B0604020202020204" pitchFamily="34" charset="0"/>
              <a:cs typeface="Arial" panose="020B0604020202020204" pitchFamily="34" charset="0"/>
            </a:endParaRPr>
          </a:p>
        </p:txBody>
      </p:sp>
      <p:sp>
        <p:nvSpPr>
          <p:cNvPr id="52" name="Rectangle 51"/>
          <p:cNvSpPr/>
          <p:nvPr/>
        </p:nvSpPr>
        <p:spPr>
          <a:xfrm>
            <a:off x="6051300" y="4136353"/>
            <a:ext cx="6271337" cy="1845089"/>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6057890" y="6083052"/>
            <a:ext cx="6271337" cy="2245940"/>
          </a:xfrm>
          <a:prstGeom prst="rect">
            <a:avLst/>
          </a:prstGeom>
          <a:solidFill>
            <a:srgbClr val="F8F8F8"/>
          </a:solidFill>
          <a:ln w="38100">
            <a:solidFill>
              <a:srgbClr val="7C28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 Box 27"/>
          <p:cNvSpPr txBox="1">
            <a:spLocks noChangeArrowheads="1"/>
          </p:cNvSpPr>
          <p:nvPr/>
        </p:nvSpPr>
        <p:spPr bwMode="auto">
          <a:xfrm>
            <a:off x="6145215" y="4230497"/>
            <a:ext cx="6049139" cy="168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r>
              <a:rPr kumimoji="0" lang="en-GB" altLang="en-US" sz="18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rPr>
              <a:t>Outcome </a:t>
            </a:r>
            <a: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t/>
            </a:r>
            <a:br>
              <a:rPr kumimoji="0" lang="en-GB" altLang="en-US" sz="1200" b="1" u="none" strike="noStrike" cap="none" normalizeH="0" baseline="0" dirty="0" smtClean="0">
                <a:ln>
                  <a:noFill/>
                </a:ln>
                <a:effectLst/>
                <a:latin typeface="Arial" panose="020B0604020202020204" pitchFamily="34" charset="0"/>
                <a:cs typeface="Arial" panose="020B0604020202020204" pitchFamily="34" charset="0"/>
              </a:rPr>
            </a:br>
            <a:r>
              <a:rPr lang="en-GB" altLang="en-US" sz="1200" dirty="0" smtClean="0">
                <a:latin typeface="Arial" panose="020B0604020202020204" pitchFamily="34" charset="0"/>
                <a:cs typeface="Arial" panose="020B0604020202020204" pitchFamily="34" charset="0"/>
              </a:rPr>
              <a:t>The FBC worth £700k was approved in November 2021. £100k from the Targeted Investment Fund has also been allocated towards the implementation of this project. </a:t>
            </a:r>
          </a:p>
          <a:p>
            <a:r>
              <a:rPr lang="en-GB" altLang="en-US" sz="1200" dirty="0" smtClean="0">
                <a:latin typeface="Arial" panose="020B0604020202020204" pitchFamily="34" charset="0"/>
                <a:cs typeface="Arial" panose="020B0604020202020204" pitchFamily="34" charset="0"/>
              </a:rPr>
              <a:t>The contract with the supplier was signed in December 2021 and the Quality First team, was allocated to project manage the implementation of the ED solution. A project team including a range of colleagues from clinical, non-clinical and specialist backgrounds</a:t>
            </a:r>
            <a:r>
              <a:rPr lang="en-GB" altLang="en-US" sz="1200" dirty="0">
                <a:latin typeface="Arial" panose="020B0604020202020204" pitchFamily="34" charset="0"/>
                <a:cs typeface="Arial" panose="020B0604020202020204" pitchFamily="34" charset="0"/>
              </a:rPr>
              <a:t> </a:t>
            </a:r>
            <a:r>
              <a:rPr lang="en-GB" altLang="en-US" sz="1200" dirty="0" smtClean="0">
                <a:latin typeface="Arial" panose="020B0604020202020204" pitchFamily="34" charset="0"/>
                <a:cs typeface="Arial" panose="020B0604020202020204" pitchFamily="34" charset="0"/>
              </a:rPr>
              <a:t>(IT and Informatics) has also been established.</a:t>
            </a:r>
          </a:p>
          <a:p>
            <a:endParaRPr lang="en-GB" altLang="en-US" sz="1200" dirty="0" smtClean="0">
              <a:latin typeface="Arial" panose="020B0604020202020204" pitchFamily="34" charset="0"/>
              <a:cs typeface="Arial" panose="020B0604020202020204" pitchFamily="34" charset="0"/>
            </a:endParaRPr>
          </a:p>
        </p:txBody>
      </p:sp>
      <p:sp>
        <p:nvSpPr>
          <p:cNvPr id="55" name="Text Box 27"/>
          <p:cNvSpPr txBox="1">
            <a:spLocks noChangeArrowheads="1"/>
          </p:cNvSpPr>
          <p:nvPr/>
        </p:nvSpPr>
        <p:spPr bwMode="auto">
          <a:xfrm>
            <a:off x="6136007" y="6154323"/>
            <a:ext cx="6049139" cy="134280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r>
              <a:rPr kumimoji="0" lang="en-GB" altLang="en-US" sz="1800" b="1" u="none" strike="noStrike" cap="none" normalizeH="0" baseline="0" dirty="0" smtClean="0">
                <a:ln>
                  <a:noFill/>
                </a:ln>
                <a:solidFill>
                  <a:srgbClr val="7C2855"/>
                </a:solidFill>
                <a:effectLst/>
                <a:latin typeface="Arial" panose="020B0604020202020204" pitchFamily="34" charset="0"/>
                <a:cs typeface="Arial" panose="020B0604020202020204" pitchFamily="34" charset="0"/>
              </a:rPr>
              <a:t>Learning</a:t>
            </a:r>
            <a:r>
              <a:rPr kumimoji="0" lang="en-GB" altLang="en-US" sz="1800" b="1" u="none" strike="noStrike" cap="none" normalizeH="0" dirty="0" smtClean="0">
                <a:ln>
                  <a:noFill/>
                </a:ln>
                <a:solidFill>
                  <a:srgbClr val="7C2855"/>
                </a:solidFill>
                <a:effectLst/>
                <a:latin typeface="Arial" panose="020B0604020202020204" pitchFamily="34" charset="0"/>
                <a:cs typeface="Arial" panose="020B0604020202020204" pitchFamily="34" charset="0"/>
              </a:rPr>
              <a:t> and next steps</a:t>
            </a:r>
            <a:r>
              <a:rPr kumimoji="0" lang="en-GB" altLang="en-US" sz="1600" b="1" u="none" strike="noStrike" cap="none" normalizeH="0" baseline="0" dirty="0" smtClean="0">
                <a:ln>
                  <a:noFill/>
                </a:ln>
                <a:effectLst/>
                <a:latin typeface="Arial" panose="020B0604020202020204" pitchFamily="34" charset="0"/>
                <a:cs typeface="Arial" panose="020B0604020202020204" pitchFamily="34" charset="0"/>
              </a:rPr>
              <a:t/>
            </a:r>
            <a:br>
              <a:rPr kumimoji="0" lang="en-GB" altLang="en-US" sz="1600" b="1" u="none" strike="noStrike" cap="none" normalizeH="0" baseline="0" dirty="0" smtClean="0">
                <a:ln>
                  <a:noFill/>
                </a:ln>
                <a:effectLst/>
                <a:latin typeface="Arial" panose="020B0604020202020204" pitchFamily="34" charset="0"/>
                <a:cs typeface="Arial" panose="020B0604020202020204" pitchFamily="34" charset="0"/>
              </a:rPr>
            </a:br>
            <a:r>
              <a:rPr lang="en-GB" altLang="en-US" sz="1200" dirty="0" smtClean="0">
                <a:latin typeface="Arial" panose="020B0604020202020204" pitchFamily="34" charset="0"/>
                <a:cs typeface="Arial" panose="020B0604020202020204" pitchFamily="34" charset="0"/>
              </a:rPr>
              <a:t>The importance of having detailed conversations around the implementation of the system with colleagues from IT and the wider Trust to determine compatibility and integration i.e. is the solution really going to be able to do what it is supposed to without negatively impacting other specialties and taking current infrastructure at the Trust into consideration.</a:t>
            </a:r>
            <a:endParaRPr kumimoji="0" lang="en-GB" altLang="en-US" sz="1200" u="none" strike="noStrike" cap="none" normalizeH="0" baseline="0" dirty="0" smtClean="0">
              <a:ln>
                <a:noFill/>
              </a:ln>
              <a:effectLst/>
              <a:latin typeface="Arial" panose="020B0604020202020204" pitchFamily="34" charset="0"/>
              <a:cs typeface="Arial" panose="020B0604020202020204" pitchFamily="34" charset="0"/>
            </a:endParaRPr>
          </a:p>
          <a:p>
            <a:r>
              <a:rPr lang="en-GB" altLang="en-US" sz="1200" dirty="0" smtClean="0">
                <a:latin typeface="Arial" panose="020B0604020202020204" pitchFamily="34" charset="0"/>
                <a:cs typeface="Arial" panose="020B0604020202020204" pitchFamily="34" charset="0"/>
              </a:rPr>
              <a:t>A project plan has been developed by Nervecentre ED to implement the module and the project kick off meeting is takes place on February 17</a:t>
            </a:r>
            <a:r>
              <a:rPr lang="en-GB" altLang="en-US" sz="1200" baseline="30000" dirty="0" smtClean="0">
                <a:latin typeface="Arial" panose="020B0604020202020204" pitchFamily="34" charset="0"/>
                <a:cs typeface="Arial" panose="020B0604020202020204" pitchFamily="34" charset="0"/>
              </a:rPr>
              <a:t>th</a:t>
            </a:r>
            <a:r>
              <a:rPr lang="en-GB" altLang="en-US" sz="1200" dirty="0" smtClean="0">
                <a:latin typeface="Arial" panose="020B0604020202020204" pitchFamily="34" charset="0"/>
                <a:cs typeface="Arial" panose="020B0604020202020204" pitchFamily="34" charset="0"/>
              </a:rPr>
              <a:t> 2022. The ED solution is due to go-live on July 13</a:t>
            </a:r>
            <a:r>
              <a:rPr lang="en-GB" altLang="en-US" sz="1200" baseline="30000" dirty="0" smtClean="0">
                <a:latin typeface="Arial" panose="020B0604020202020204" pitchFamily="34" charset="0"/>
                <a:cs typeface="Arial" panose="020B0604020202020204" pitchFamily="34" charset="0"/>
              </a:rPr>
              <a:t>th</a:t>
            </a:r>
            <a:r>
              <a:rPr lang="en-GB" altLang="en-US" sz="1200" dirty="0" smtClean="0">
                <a:latin typeface="Arial" panose="020B0604020202020204" pitchFamily="34" charset="0"/>
                <a:cs typeface="Arial" panose="020B0604020202020204" pitchFamily="34" charset="0"/>
              </a:rPr>
              <a:t> 2022.</a:t>
            </a:r>
            <a:r>
              <a:rPr lang="en-GB" altLang="en-US" sz="1200" dirty="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A </a:t>
            </a:r>
            <a:r>
              <a:rPr lang="en-US" sz="1200" dirty="0">
                <a:latin typeface="Arial" panose="020B0604020202020204" pitchFamily="34" charset="0"/>
                <a:cs typeface="Arial" panose="020B0604020202020204" pitchFamily="34" charset="0"/>
              </a:rPr>
              <a:t>benefits realisation tracker has been developed to assess progress against efficiencies identified in the FBC.</a:t>
            </a:r>
            <a:endParaRPr lang="en-GB" sz="1200" dirty="0">
              <a:latin typeface="Arial" panose="020B0604020202020204" pitchFamily="34" charset="0"/>
              <a:cs typeface="Arial" panose="020B0604020202020204" pitchFamily="34" charset="0"/>
            </a:endParaRPr>
          </a:p>
        </p:txBody>
      </p:sp>
      <p:pic>
        <p:nvPicPr>
          <p:cNvPr id="32" name="Picture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56784" y="8969733"/>
            <a:ext cx="6195046" cy="223355"/>
          </a:xfrm>
          <a:prstGeom prst="rect">
            <a:avLst/>
          </a:prstGeom>
        </p:spPr>
      </p:pic>
      <p:pic>
        <p:nvPicPr>
          <p:cNvPr id="34" name="Picture 3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2989" y="8663727"/>
            <a:ext cx="2683373" cy="761141"/>
          </a:xfrm>
          <a:prstGeom prst="rect">
            <a:avLst/>
          </a:prstGeom>
        </p:spPr>
      </p:pic>
    </p:spTree>
    <p:extLst>
      <p:ext uri="{BB962C8B-B14F-4D97-AF65-F5344CB8AC3E}">
        <p14:creationId xmlns:p14="http://schemas.microsoft.com/office/powerpoint/2010/main" val="506097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1581</TotalTime>
  <Words>603</Words>
  <Application>Microsoft Office PowerPoint</Application>
  <PresentationFormat>A3 Paper (297x420 mm)</PresentationFormat>
  <Paragraphs>23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Berlin Sans FB</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Higgitt Taylor (RQW) Pr Alexandra Hosp Tr</dc:creator>
  <cp:lastModifiedBy>Higgitt Taylor (RQW) Pr Alexandra Hosp Tr</cp:lastModifiedBy>
  <cp:revision>41</cp:revision>
  <dcterms:created xsi:type="dcterms:W3CDTF">2019-05-23T07:30:58Z</dcterms:created>
  <dcterms:modified xsi:type="dcterms:W3CDTF">2022-04-26T07:14:57Z</dcterms:modified>
</cp:coreProperties>
</file>