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0075"/>
    <a:srgbClr val="F0F0F0"/>
    <a:srgbClr val="CCDFF1"/>
    <a:srgbClr val="E9E9E9"/>
    <a:srgbClr val="FAB200"/>
    <a:srgbClr val="00B09C"/>
    <a:srgbClr val="5A4D9C"/>
    <a:srgbClr val="FBCCE3"/>
    <a:srgbClr val="FEF0CC"/>
    <a:srgbClr val="DED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45" autoAdjust="0"/>
  </p:normalViewPr>
  <p:slideViewPr>
    <p:cSldViewPr snapToGrid="0">
      <p:cViewPr varScale="1">
        <p:scale>
          <a:sx n="91" d="100"/>
          <a:sy n="91" d="100"/>
        </p:scale>
        <p:origin x="590"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D70DA8-832D-4B0B-96D4-730D682C3B1B}" type="datetimeFigureOut">
              <a:rPr lang="en-GB" smtClean="0"/>
              <a:t>14/07/2023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484E28-AFA4-47D5-8826-82FC26EC4352}" type="slidenum">
              <a:rPr lang="en-GB" smtClean="0"/>
              <a:t>‹#›</a:t>
            </a:fld>
            <a:endParaRPr lang="en-GB"/>
          </a:p>
        </p:txBody>
      </p:sp>
    </p:spTree>
    <p:extLst>
      <p:ext uri="{BB962C8B-B14F-4D97-AF65-F5344CB8AC3E}">
        <p14:creationId xmlns:p14="http://schemas.microsoft.com/office/powerpoint/2010/main" val="1063197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5484E28-AFA4-47D5-8826-82FC26EC4352}" type="slidenum">
              <a:rPr lang="en-GB" smtClean="0"/>
              <a:t>1</a:t>
            </a:fld>
            <a:endParaRPr lang="en-GB"/>
          </a:p>
        </p:txBody>
      </p:sp>
    </p:spTree>
    <p:extLst>
      <p:ext uri="{BB962C8B-B14F-4D97-AF65-F5344CB8AC3E}">
        <p14:creationId xmlns:p14="http://schemas.microsoft.com/office/powerpoint/2010/main" val="925480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A54C76-66B0-A47A-1C31-2591C585C81D}"/>
              </a:ext>
            </a:extLst>
          </p:cNvPr>
          <p:cNvSpPr/>
          <p:nvPr userDrawn="1"/>
        </p:nvSpPr>
        <p:spPr>
          <a:xfrm>
            <a:off x="304800" y="2245217"/>
            <a:ext cx="11586693" cy="3912410"/>
          </a:xfrm>
          <a:prstGeom prst="rect">
            <a:avLst/>
          </a:prstGeom>
          <a:noFill/>
          <a:ln w="3175">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06978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2F86940-CA1A-608A-AFF5-47800DF743EE}"/>
              </a:ext>
            </a:extLst>
          </p:cNvPr>
          <p:cNvSpPr>
            <a:spLocks noGrp="1" noRot="1" noMove="1" noResize="1" noEditPoints="1" noAdjustHandles="1" noChangeArrowheads="1" noChangeShapeType="1"/>
          </p:cNvSpPr>
          <p:nvPr userDrawn="1"/>
        </p:nvSpPr>
        <p:spPr>
          <a:xfrm>
            <a:off x="5074932" y="1369638"/>
            <a:ext cx="2974364" cy="824542"/>
          </a:xfrm>
          <a:prstGeom prst="rect">
            <a:avLst/>
          </a:prstGeom>
          <a:solidFill>
            <a:srgbClr val="CC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1BB8CDB8-BF83-F0FC-C103-2AFECC8D56EB}"/>
              </a:ext>
            </a:extLst>
          </p:cNvPr>
          <p:cNvSpPr>
            <a:spLocks noGrp="1" noRot="1" noMove="1" noResize="1" noEditPoints="1" noAdjustHandles="1" noChangeArrowheads="1" noChangeShapeType="1"/>
          </p:cNvSpPr>
          <p:nvPr userDrawn="1"/>
        </p:nvSpPr>
        <p:spPr>
          <a:xfrm>
            <a:off x="301326" y="1369638"/>
            <a:ext cx="995147" cy="836040"/>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75F8DFC7-1FFB-6204-B76A-CB5660E65468}"/>
              </a:ext>
            </a:extLst>
          </p:cNvPr>
          <p:cNvSpPr>
            <a:spLocks noGrp="1" noRot="1" noMove="1" noResize="1" noEditPoints="1" noAdjustHandles="1" noChangeArrowheads="1" noChangeShapeType="1"/>
          </p:cNvSpPr>
          <p:nvPr userDrawn="1"/>
        </p:nvSpPr>
        <p:spPr>
          <a:xfrm>
            <a:off x="-1" y="6501215"/>
            <a:ext cx="12192000" cy="35678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F9421BC9-D336-60E9-11BD-536E6F68EC08}"/>
              </a:ext>
            </a:extLst>
          </p:cNvPr>
          <p:cNvSpPr>
            <a:spLocks noGrp="1" noRot="1" noMove="1" noResize="1" noEditPoints="1" noAdjustHandles="1" noChangeArrowheads="1" noChangeShapeType="1"/>
          </p:cNvSpPr>
          <p:nvPr userDrawn="1"/>
        </p:nvSpPr>
        <p:spPr>
          <a:xfrm>
            <a:off x="0" y="0"/>
            <a:ext cx="12192000" cy="116441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a:extLst>
              <a:ext uri="{FF2B5EF4-FFF2-40B4-BE49-F238E27FC236}">
                <a16:creationId xmlns:a16="http://schemas.microsoft.com/office/drawing/2014/main" id="{27B4CEB3-6B41-E51A-4C34-096274B55272}"/>
              </a:ext>
            </a:extLst>
          </p:cNvPr>
          <p:cNvPicPr>
            <a:picLocks noGrp="1" noRot="1" noChangeAspect="1" noMove="1" noResize="1" noEditPoints="1" noAdjustHandles="1" noChangeArrowheads="1" noChangeShapeType="1" noCrop="1"/>
          </p:cNvPicPr>
          <p:nvPr userDrawn="1"/>
        </p:nvPicPr>
        <p:blipFill>
          <a:blip r:embed="rId3">
            <a:extLst>
              <a:ext uri="{28A0092B-C50C-407E-A947-70E740481C1C}">
                <a14:useLocalDpi xmlns:a14="http://schemas.microsoft.com/office/drawing/2010/main" val="0"/>
              </a:ext>
            </a:extLst>
          </a:blip>
          <a:stretch>
            <a:fillRect/>
          </a:stretch>
        </p:blipFill>
        <p:spPr>
          <a:xfrm>
            <a:off x="0" y="1164417"/>
            <a:ext cx="12192000" cy="88900"/>
          </a:xfrm>
          <a:prstGeom prst="rect">
            <a:avLst/>
          </a:prstGeom>
        </p:spPr>
      </p:pic>
      <p:pic>
        <p:nvPicPr>
          <p:cNvPr id="14" name="Picture 13" descr="Text&#10;&#10;Description automatically generated with medium confidence">
            <a:extLst>
              <a:ext uri="{FF2B5EF4-FFF2-40B4-BE49-F238E27FC236}">
                <a16:creationId xmlns:a16="http://schemas.microsoft.com/office/drawing/2014/main" id="{BD189B90-5E60-CC13-704C-14791000971D}"/>
              </a:ext>
            </a:extLst>
          </p:cNvPr>
          <p:cNvPicPr>
            <a:picLocks noGrp="1" noRot="1" noChangeAspect="1" noMove="1" noResize="1" noEditPoints="1" noAdjustHandles="1" noChangeArrowheads="1" noChangeShapeType="1" noCrop="1"/>
          </p:cNvPicPr>
          <p:nvPr userDrawn="1"/>
        </p:nvPicPr>
        <p:blipFill>
          <a:blip r:embed="rId4">
            <a:extLst>
              <a:ext uri="{28A0092B-C50C-407E-A947-70E740481C1C}">
                <a14:useLocalDpi xmlns:a14="http://schemas.microsoft.com/office/drawing/2010/main" val="0"/>
              </a:ext>
            </a:extLst>
          </a:blip>
          <a:stretch>
            <a:fillRect/>
          </a:stretch>
        </p:blipFill>
        <p:spPr>
          <a:xfrm>
            <a:off x="550900" y="356785"/>
            <a:ext cx="1879697" cy="549303"/>
          </a:xfrm>
          <a:prstGeom prst="rect">
            <a:avLst/>
          </a:prstGeom>
        </p:spPr>
      </p:pic>
      <p:pic>
        <p:nvPicPr>
          <p:cNvPr id="15" name="Picture 14" descr="Text&#10;&#10;Description automatically generated">
            <a:extLst>
              <a:ext uri="{FF2B5EF4-FFF2-40B4-BE49-F238E27FC236}">
                <a16:creationId xmlns:a16="http://schemas.microsoft.com/office/drawing/2014/main" id="{4C7C3088-1C03-4FF0-4106-1DDAB21A5B8C}"/>
              </a:ext>
            </a:extLst>
          </p:cNvPr>
          <p:cNvPicPr>
            <a:picLocks noGrp="1" noRot="1" noChangeAspect="1" noMove="1" noResize="1" noEditPoints="1" noAdjustHandles="1" noChangeArrowheads="1" noChangeShapeType="1" noCrop="1"/>
          </p:cNvPicPr>
          <p:nvPr userDrawn="1"/>
        </p:nvPicPr>
        <p:blipFill>
          <a:blip r:embed="rId5">
            <a:extLst>
              <a:ext uri="{28A0092B-C50C-407E-A947-70E740481C1C}">
                <a14:useLocalDpi xmlns:a14="http://schemas.microsoft.com/office/drawing/2010/main" val="0"/>
              </a:ext>
            </a:extLst>
          </a:blip>
          <a:stretch>
            <a:fillRect/>
          </a:stretch>
        </p:blipFill>
        <p:spPr>
          <a:xfrm>
            <a:off x="10594771" y="356785"/>
            <a:ext cx="1193861" cy="549303"/>
          </a:xfrm>
          <a:prstGeom prst="rect">
            <a:avLst/>
          </a:prstGeom>
        </p:spPr>
      </p:pic>
      <p:pic>
        <p:nvPicPr>
          <p:cNvPr id="17" name="Picture 16">
            <a:extLst>
              <a:ext uri="{FF2B5EF4-FFF2-40B4-BE49-F238E27FC236}">
                <a16:creationId xmlns:a16="http://schemas.microsoft.com/office/drawing/2014/main" id="{CE318D36-5706-72F7-741A-666FA3ED7EC1}"/>
              </a:ext>
            </a:extLst>
          </p:cNvPr>
          <p:cNvPicPr>
            <a:picLocks noGrp="1" noRot="1" noChangeAspect="1" noMove="1" noResize="1" noEditPoints="1" noAdjustHandles="1" noChangeArrowheads="1" noChangeShapeType="1" noCrop="1"/>
          </p:cNvPicPr>
          <p:nvPr userDrawn="1"/>
        </p:nvPicPr>
        <p:blipFill>
          <a:blip r:embed="rId3">
            <a:extLst>
              <a:ext uri="{28A0092B-C50C-407E-A947-70E740481C1C}">
                <a14:useLocalDpi xmlns:a14="http://schemas.microsoft.com/office/drawing/2010/main" val="0"/>
              </a:ext>
            </a:extLst>
          </a:blip>
          <a:stretch>
            <a:fillRect/>
          </a:stretch>
        </p:blipFill>
        <p:spPr>
          <a:xfrm>
            <a:off x="0" y="6412315"/>
            <a:ext cx="12192000" cy="88900"/>
          </a:xfrm>
          <a:prstGeom prst="rect">
            <a:avLst/>
          </a:prstGeom>
        </p:spPr>
      </p:pic>
      <p:pic>
        <p:nvPicPr>
          <p:cNvPr id="19" name="Picture 18" descr="Icon&#10;&#10;Description automatically generated with medium confidence">
            <a:extLst>
              <a:ext uri="{FF2B5EF4-FFF2-40B4-BE49-F238E27FC236}">
                <a16:creationId xmlns:a16="http://schemas.microsoft.com/office/drawing/2014/main" id="{9603015E-16A5-049F-142B-892D9F12EBC5}"/>
              </a:ext>
            </a:extLst>
          </p:cNvPr>
          <p:cNvPicPr>
            <a:picLocks noGrp="1" noRot="1" noChangeAspect="1" noMove="1" noResize="1" noEditPoints="1" noAdjustHandles="1" noChangeArrowheads="1" noChangeShapeType="1" noCrop="1"/>
          </p:cNvPicPr>
          <p:nvPr userDrawn="1"/>
        </p:nvPicPr>
        <p:blipFill>
          <a:blip r:embed="rId6">
            <a:extLst>
              <a:ext uri="{28A0092B-C50C-407E-A947-70E740481C1C}">
                <a14:useLocalDpi xmlns:a14="http://schemas.microsoft.com/office/drawing/2010/main" val="0"/>
              </a:ext>
            </a:extLst>
          </a:blip>
          <a:stretch>
            <a:fillRect/>
          </a:stretch>
        </p:blipFill>
        <p:spPr>
          <a:xfrm>
            <a:off x="550900" y="6579589"/>
            <a:ext cx="1641559" cy="200035"/>
          </a:xfrm>
          <a:prstGeom prst="rect">
            <a:avLst/>
          </a:prstGeom>
        </p:spPr>
      </p:pic>
      <p:pic>
        <p:nvPicPr>
          <p:cNvPr id="21" name="Picture 20" descr="Text&#10;&#10;Description automatically generated with medium confidence">
            <a:extLst>
              <a:ext uri="{FF2B5EF4-FFF2-40B4-BE49-F238E27FC236}">
                <a16:creationId xmlns:a16="http://schemas.microsoft.com/office/drawing/2014/main" id="{A45CEB57-369A-5C16-C35B-384CB4F82B1D}"/>
              </a:ext>
            </a:extLst>
          </p:cNvPr>
          <p:cNvPicPr>
            <a:picLocks noGrp="1" noRot="1" noChangeAspect="1" noMove="1" noResize="1" noEditPoints="1" noAdjustHandles="1" noChangeArrowheads="1" noChangeShapeType="1" noCrop="1"/>
          </p:cNvPicPr>
          <p:nvPr userDrawn="1"/>
        </p:nvPicPr>
        <p:blipFill>
          <a:blip r:embed="rId7">
            <a:extLst>
              <a:ext uri="{28A0092B-C50C-407E-A947-70E740481C1C}">
                <a14:useLocalDpi xmlns:a14="http://schemas.microsoft.com/office/drawing/2010/main" val="0"/>
              </a:ext>
            </a:extLst>
          </a:blip>
          <a:stretch>
            <a:fillRect/>
          </a:stretch>
        </p:blipFill>
        <p:spPr>
          <a:xfrm>
            <a:off x="10524917" y="6598640"/>
            <a:ext cx="1263715" cy="180984"/>
          </a:xfrm>
          <a:prstGeom prst="rect">
            <a:avLst/>
          </a:prstGeom>
        </p:spPr>
      </p:pic>
      <p:pic>
        <p:nvPicPr>
          <p:cNvPr id="23" name="Picture 22">
            <a:extLst>
              <a:ext uri="{FF2B5EF4-FFF2-40B4-BE49-F238E27FC236}">
                <a16:creationId xmlns:a16="http://schemas.microsoft.com/office/drawing/2014/main" id="{5D12AF89-E388-FF37-47B9-2B80D35EB7D9}"/>
              </a:ext>
            </a:extLst>
          </p:cNvPr>
          <p:cNvPicPr>
            <a:picLocks noGrp="1" noRot="1" noChangeAspect="1" noMove="1" noResize="1" noEditPoints="1" noAdjustHandles="1" noChangeArrowheads="1" noChangeShapeType="1" noCrop="1"/>
          </p:cNvPicPr>
          <p:nvPr userDrawn="1"/>
        </p:nvPicPr>
        <p:blipFill>
          <a:blip r:embed="rId8">
            <a:extLst>
              <a:ext uri="{28A0092B-C50C-407E-A947-70E740481C1C}">
                <a14:useLocalDpi xmlns:a14="http://schemas.microsoft.com/office/drawing/2010/main" val="0"/>
              </a:ext>
            </a:extLst>
          </a:blip>
          <a:stretch>
            <a:fillRect/>
          </a:stretch>
        </p:blipFill>
        <p:spPr>
          <a:xfrm>
            <a:off x="301326" y="6188592"/>
            <a:ext cx="11589346" cy="9525"/>
          </a:xfrm>
          <a:prstGeom prst="rect">
            <a:avLst/>
          </a:prstGeom>
        </p:spPr>
      </p:pic>
      <p:pic>
        <p:nvPicPr>
          <p:cNvPr id="25" name="Picture 24" descr="Icon&#10;&#10;Description automatically generated">
            <a:extLst>
              <a:ext uri="{FF2B5EF4-FFF2-40B4-BE49-F238E27FC236}">
                <a16:creationId xmlns:a16="http://schemas.microsoft.com/office/drawing/2014/main" id="{FB1EF040-2CA1-6E47-93FA-2CF679A413AA}"/>
              </a:ext>
            </a:extLst>
          </p:cNvPr>
          <p:cNvPicPr>
            <a:picLocks noGrp="1" noRot="1" noChangeAspect="1" noMove="1" noResize="1" noEditPoints="1" noAdjustHandles="1" noChangeArrowheads="1" noChangeShapeType="1" noCrop="1"/>
          </p:cNvPicPr>
          <p:nvPr userDrawn="1"/>
        </p:nvPicPr>
        <p:blipFill>
          <a:blip r:embed="rId9">
            <a:extLst>
              <a:ext uri="{28A0092B-C50C-407E-A947-70E740481C1C}">
                <a14:useLocalDpi xmlns:a14="http://schemas.microsoft.com/office/drawing/2010/main" val="0"/>
              </a:ext>
            </a:extLst>
          </a:blip>
          <a:stretch>
            <a:fillRect/>
          </a:stretch>
        </p:blipFill>
        <p:spPr>
          <a:xfrm>
            <a:off x="5187417" y="1484086"/>
            <a:ext cx="2781443" cy="355618"/>
          </a:xfrm>
          <a:prstGeom prst="rect">
            <a:avLst/>
          </a:prstGeom>
        </p:spPr>
      </p:pic>
      <p:pic>
        <p:nvPicPr>
          <p:cNvPr id="28" name="Picture 27" descr="A picture containing text, sign&#10;&#10;Description automatically generated">
            <a:extLst>
              <a:ext uri="{FF2B5EF4-FFF2-40B4-BE49-F238E27FC236}">
                <a16:creationId xmlns:a16="http://schemas.microsoft.com/office/drawing/2014/main" id="{90AFCA6B-6D81-099B-962E-A660D588DD4D}"/>
              </a:ext>
            </a:extLst>
          </p:cNvPr>
          <p:cNvPicPr>
            <a:picLocks noGrp="1" noRot="1" noChangeAspect="1" noMove="1" noResize="1" noEditPoints="1" noAdjustHandles="1" noChangeArrowheads="1" noChangeShapeType="1" noCrop="1"/>
          </p:cNvPicPr>
          <p:nvPr userDrawn="1"/>
        </p:nvPicPr>
        <p:blipFill>
          <a:blip r:embed="rId10">
            <a:extLst>
              <a:ext uri="{28A0092B-C50C-407E-A947-70E740481C1C}">
                <a14:useLocalDpi xmlns:a14="http://schemas.microsoft.com/office/drawing/2010/main" val="0"/>
              </a:ext>
            </a:extLst>
          </a:blip>
          <a:stretch>
            <a:fillRect/>
          </a:stretch>
        </p:blipFill>
        <p:spPr>
          <a:xfrm>
            <a:off x="409803" y="1467515"/>
            <a:ext cx="758864" cy="406421"/>
          </a:xfrm>
          <a:prstGeom prst="rect">
            <a:avLst/>
          </a:prstGeom>
        </p:spPr>
      </p:pic>
      <p:pic>
        <p:nvPicPr>
          <p:cNvPr id="30" name="Picture 29">
            <a:extLst>
              <a:ext uri="{FF2B5EF4-FFF2-40B4-BE49-F238E27FC236}">
                <a16:creationId xmlns:a16="http://schemas.microsoft.com/office/drawing/2014/main" id="{3FAA01A9-841A-BF68-4996-8FE73EF7A879}"/>
              </a:ext>
            </a:extLst>
          </p:cNvPr>
          <p:cNvPicPr>
            <a:picLocks noGrp="1" noRot="1" noChangeAspect="1" noMove="1" noResize="1" noEditPoints="1" noAdjustHandles="1" noChangeArrowheads="1" noChangeShapeType="1" noCrop="1"/>
          </p:cNvPicPr>
          <p:nvPr userDrawn="1"/>
        </p:nvPicPr>
        <p:blipFill>
          <a:blip r:embed="rId11">
            <a:extLst>
              <a:ext uri="{28A0092B-C50C-407E-A947-70E740481C1C}">
                <a14:useLocalDpi xmlns:a14="http://schemas.microsoft.com/office/drawing/2010/main" val="0"/>
              </a:ext>
            </a:extLst>
          </a:blip>
          <a:stretch>
            <a:fillRect/>
          </a:stretch>
        </p:blipFill>
        <p:spPr>
          <a:xfrm>
            <a:off x="1220920" y="1484086"/>
            <a:ext cx="15876" cy="355618"/>
          </a:xfrm>
          <a:prstGeom prst="rect">
            <a:avLst/>
          </a:prstGeom>
        </p:spPr>
      </p:pic>
      <p:pic>
        <p:nvPicPr>
          <p:cNvPr id="41" name="Picture 40">
            <a:extLst>
              <a:ext uri="{FF2B5EF4-FFF2-40B4-BE49-F238E27FC236}">
                <a16:creationId xmlns:a16="http://schemas.microsoft.com/office/drawing/2014/main" id="{8FC934CA-0D44-C3F3-2248-7B43779A9A33}"/>
              </a:ext>
            </a:extLst>
          </p:cNvPr>
          <p:cNvPicPr>
            <a:picLocks noGrp="1" noRot="1" noChangeAspect="1" noMove="1" noResize="1" noEditPoints="1" noAdjustHandles="1" noChangeArrowheads="1" noChangeShapeType="1" noCrop="1"/>
          </p:cNvPicPr>
          <p:nvPr userDrawn="1"/>
        </p:nvPicPr>
        <p:blipFill>
          <a:blip r:embed="rId12">
            <a:extLst>
              <a:ext uri="{28A0092B-C50C-407E-A947-70E740481C1C}">
                <a14:useLocalDpi xmlns:a14="http://schemas.microsoft.com/office/drawing/2010/main" val="0"/>
              </a:ext>
            </a:extLst>
          </a:blip>
          <a:stretch>
            <a:fillRect/>
          </a:stretch>
        </p:blipFill>
        <p:spPr>
          <a:xfrm>
            <a:off x="403453" y="6242886"/>
            <a:ext cx="1955901" cy="111131"/>
          </a:xfrm>
          <a:prstGeom prst="rect">
            <a:avLst/>
          </a:prstGeom>
        </p:spPr>
      </p:pic>
      <p:sp>
        <p:nvSpPr>
          <p:cNvPr id="45" name="Rectangle 2">
            <a:extLst>
              <a:ext uri="{FF2B5EF4-FFF2-40B4-BE49-F238E27FC236}">
                <a16:creationId xmlns:a16="http://schemas.microsoft.com/office/drawing/2014/main" id="{C0EF05A4-9CBB-3C51-2A30-CCB4B1D70B0F}"/>
              </a:ext>
            </a:extLst>
          </p:cNvPr>
          <p:cNvSpPr>
            <a:spLocks noGrp="1" noRot="1" noMove="1" noResize="1" noEditPoints="1" noAdjustHandles="1" noChangeArrowheads="1" noChangeShapeType="1"/>
          </p:cNvSpPr>
          <p:nvPr userDrawn="1"/>
        </p:nvSpPr>
        <p:spPr bwMode="auto">
          <a:xfrm>
            <a:off x="4382343" y="2943737"/>
            <a:ext cx="1962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pic>
        <p:nvPicPr>
          <p:cNvPr id="2049" name="Picture 1" descr="Logo, icon&#10;&#10;Description automatically generated">
            <a:extLst>
              <a:ext uri="{FF2B5EF4-FFF2-40B4-BE49-F238E27FC236}">
                <a16:creationId xmlns:a16="http://schemas.microsoft.com/office/drawing/2014/main" id="{1A9240B5-AC61-F1E7-DA6B-67C57A9E5426}"/>
              </a:ext>
            </a:extLst>
          </p:cNvPr>
          <p:cNvPicPr>
            <a:picLocks noGrp="1" noRot="1" noChangeAspect="1" noMove="1" noResize="1" noEditPoints="1" noAdjustHandles="1" noChangeArrowheads="1" noChangeShapeType="1" noCrop="1"/>
          </p:cNvPicPr>
          <p:nvPr userDrawn="1"/>
        </p:nvPicPr>
        <p:blipFill>
          <a:blip r:embed="rId13">
            <a:extLst>
              <a:ext uri="{28A0092B-C50C-407E-A947-70E740481C1C}">
                <a14:useLocalDpi xmlns:a14="http://schemas.microsoft.com/office/drawing/2010/main" val="0"/>
              </a:ext>
            </a:extLst>
          </a:blip>
          <a:srcRect/>
          <a:stretch>
            <a:fillRect/>
          </a:stretch>
        </p:blipFill>
        <p:spPr bwMode="auto">
          <a:xfrm flipV="1">
            <a:off x="-2467403" y="3355216"/>
            <a:ext cx="45719" cy="4571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D01F73EF-E4FB-DB68-EB65-CB756BB5A7A4}"/>
              </a:ext>
            </a:extLst>
          </p:cNvPr>
          <p:cNvSpPr>
            <a:spLocks noChangeArrowheads="1"/>
          </p:cNvSpPr>
          <p:nvPr userDrawn="1"/>
        </p:nvSpPr>
        <p:spPr bwMode="auto">
          <a:xfrm>
            <a:off x="-2553430" y="2322477"/>
            <a:ext cx="2388418" cy="3782597"/>
          </a:xfrm>
          <a:prstGeom prst="rect">
            <a:avLst/>
          </a:prstGeom>
          <a:solidFill>
            <a:srgbClr val="DEDBEB"/>
          </a:solidFill>
          <a:ln>
            <a:noFill/>
          </a:ln>
          <a:effectLst/>
        </p:spPr>
        <p:txBody>
          <a:bodyPr vert="horz" wrap="square" lIns="126000" tIns="324000" rIns="144000" bIns="108000" numCol="1" anchor="t"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Lorem ipsum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dolor</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sit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amet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consectetuer</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adipiscing</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elit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sed</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diam</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nonummy</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nibh</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euismod</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tincidunt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ut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laoreet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dolore magna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aliquam</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erat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volutpat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Ut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wisi</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enim</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ad minim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veniam</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quis</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nostrud</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exerci</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tation</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ullamcorper</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suscipit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lobortis</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nisl</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ut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aliquip</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ex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ea</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commodo</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consequat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Duis autem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vel</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eum</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iriure</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dolor</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in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hendrerit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in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vulputate</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velit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esse</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molestie</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consequat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vel</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illum dolore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eu</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feugiat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nulla</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facilisis</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vero</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eros et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accumsan</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iusto</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odio</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dignissim</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qui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blandit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praesent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luptatum</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zzril</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delenit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augue</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duis</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dolore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te</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feugait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nulla</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facilisi</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Lorem ipsum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dolor</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sit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amet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cons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ectetuer</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adipiscing</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elit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sed</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diam</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nonummy</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nibh</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euismod</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tincidunt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ut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laoreet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dolore magna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aliquam</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erat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volutpat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Ut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wisi</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enim</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ad minim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veniam</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quis</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nostrud</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exerci</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tation</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ullamcorper</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suscipit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lobortis</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nisl</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ut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aliquip</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ex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ea</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commodo</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consequat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en-GB" altLang="en-US"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126782"/>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5C54-026E-16EC-108E-BF8133ABBEE8}"/>
              </a:ext>
            </a:extLst>
          </p:cNvPr>
          <p:cNvSpPr txBox="1">
            <a:spLocks/>
          </p:cNvSpPr>
          <p:nvPr/>
        </p:nvSpPr>
        <p:spPr>
          <a:xfrm>
            <a:off x="2567247" y="577431"/>
            <a:ext cx="7057506" cy="250016"/>
          </a:xfrm>
          <a:prstGeom prst="rect">
            <a:avLst/>
          </a:prstGeom>
        </p:spPr>
        <p:txBody>
          <a:bodyPr/>
          <a:lstStyle>
            <a:lvl1pPr algn="ctr" defTabSz="914400" rtl="0" eaLnBrk="1" latinLnBrk="0" hangingPunct="1">
              <a:lnSpc>
                <a:spcPct val="90000"/>
              </a:lnSpc>
              <a:spcBef>
                <a:spcPct val="0"/>
              </a:spcBef>
              <a:buNone/>
              <a:defRPr sz="1400" b="0" kern="1200">
                <a:solidFill>
                  <a:schemeClr val="bg1"/>
                </a:solidFill>
                <a:latin typeface="Museo Sans 700" panose="02000000000000000000" pitchFamily="50" charset="0"/>
                <a:ea typeface="+mj-ea"/>
                <a:cs typeface="+mj-cs"/>
              </a:defRPr>
            </a:lvl1pPr>
          </a:lstStyle>
          <a:p>
            <a:r>
              <a:rPr lang="en-US" sz="1300" dirty="0"/>
              <a:t>Ward 10 PRH - Core Training Compliance Percentage</a:t>
            </a:r>
            <a:endParaRPr lang="en-GB" sz="1300" dirty="0"/>
          </a:p>
        </p:txBody>
      </p:sp>
      <p:sp>
        <p:nvSpPr>
          <p:cNvPr id="3" name="Title 1">
            <a:extLst>
              <a:ext uri="{FF2B5EF4-FFF2-40B4-BE49-F238E27FC236}">
                <a16:creationId xmlns:a16="http://schemas.microsoft.com/office/drawing/2014/main" id="{3698D9BF-9146-7B2A-8B32-1C877782D434}"/>
              </a:ext>
            </a:extLst>
          </p:cNvPr>
          <p:cNvSpPr txBox="1">
            <a:spLocks/>
          </p:cNvSpPr>
          <p:nvPr/>
        </p:nvSpPr>
        <p:spPr>
          <a:xfrm>
            <a:off x="2567247" y="779747"/>
            <a:ext cx="7057506" cy="250016"/>
          </a:xfrm>
          <a:prstGeom prst="rect">
            <a:avLst/>
          </a:prstGeom>
        </p:spPr>
        <p:txBody>
          <a:bodyPr/>
          <a:lstStyle>
            <a:lvl1pPr algn="ctr" defTabSz="914400" rtl="0" eaLnBrk="1" latinLnBrk="0" hangingPunct="1">
              <a:lnSpc>
                <a:spcPct val="90000"/>
              </a:lnSpc>
              <a:spcBef>
                <a:spcPct val="0"/>
              </a:spcBef>
              <a:buNone/>
              <a:defRPr sz="1400" b="0" kern="1200">
                <a:solidFill>
                  <a:schemeClr val="bg1"/>
                </a:solidFill>
                <a:latin typeface="Museo Sans 700" panose="02000000000000000000" pitchFamily="50" charset="0"/>
                <a:ea typeface="+mj-ea"/>
                <a:cs typeface="+mj-cs"/>
              </a:defRPr>
            </a:lvl1pPr>
          </a:lstStyle>
          <a:p>
            <a:r>
              <a:rPr lang="en-US" sz="1000" dirty="0"/>
              <a:t>Produced by Kathryn McCormick </a:t>
            </a:r>
            <a:endParaRPr lang="en-GB" sz="1000" dirty="0"/>
          </a:p>
        </p:txBody>
      </p:sp>
      <p:sp>
        <p:nvSpPr>
          <p:cNvPr id="4" name="Title 1">
            <a:extLst>
              <a:ext uri="{FF2B5EF4-FFF2-40B4-BE49-F238E27FC236}">
                <a16:creationId xmlns:a16="http://schemas.microsoft.com/office/drawing/2014/main" id="{54C6FBAE-F7B5-02C5-5521-F838AC89D424}"/>
              </a:ext>
            </a:extLst>
          </p:cNvPr>
          <p:cNvSpPr txBox="1">
            <a:spLocks/>
          </p:cNvSpPr>
          <p:nvPr/>
        </p:nvSpPr>
        <p:spPr>
          <a:xfrm>
            <a:off x="2107729" y="9254"/>
            <a:ext cx="7257011" cy="499398"/>
          </a:xfrm>
          <a:prstGeom prst="rect">
            <a:avLst/>
          </a:prstGeom>
        </p:spPr>
        <p:txBody>
          <a:bodyPr/>
          <a:lstStyle>
            <a:lvl1pPr algn="ctr" defTabSz="914400" rtl="0" eaLnBrk="1" latinLnBrk="0" hangingPunct="1">
              <a:lnSpc>
                <a:spcPct val="90000"/>
              </a:lnSpc>
              <a:spcBef>
                <a:spcPct val="0"/>
              </a:spcBef>
              <a:buNone/>
              <a:defRPr sz="3400" kern="1200">
                <a:solidFill>
                  <a:schemeClr val="bg1"/>
                </a:solidFill>
                <a:latin typeface="+mj-lt"/>
                <a:ea typeface="+mj-ea"/>
                <a:cs typeface="+mj-cs"/>
              </a:defRPr>
            </a:lvl1pPr>
          </a:lstStyle>
          <a:p>
            <a:r>
              <a:rPr lang="en-US" dirty="0"/>
              <a:t>Improving Training Compliance</a:t>
            </a:r>
            <a:endParaRPr lang="en-GB" dirty="0"/>
          </a:p>
        </p:txBody>
      </p:sp>
      <p:sp>
        <p:nvSpPr>
          <p:cNvPr id="5" name="TextBox 4">
            <a:extLst>
              <a:ext uri="{FF2B5EF4-FFF2-40B4-BE49-F238E27FC236}">
                <a16:creationId xmlns:a16="http://schemas.microsoft.com/office/drawing/2014/main" id="{4489C684-F4C1-1C3B-A0E5-B7DF277BC702}"/>
              </a:ext>
            </a:extLst>
          </p:cNvPr>
          <p:cNvSpPr txBox="1"/>
          <p:nvPr/>
        </p:nvSpPr>
        <p:spPr>
          <a:xfrm>
            <a:off x="2283853" y="6190729"/>
            <a:ext cx="9511043" cy="207749"/>
          </a:xfrm>
          <a:prstGeom prst="rect">
            <a:avLst/>
          </a:prstGeom>
          <a:noFill/>
        </p:spPr>
        <p:txBody>
          <a:bodyPr wrap="square" rtlCol="0">
            <a:normAutofit/>
          </a:bodyPr>
          <a:lstStyle/>
          <a:p>
            <a:r>
              <a:rPr lang="en-GB" sz="725" dirty="0" err="1"/>
              <a:t>Bunkley</a:t>
            </a:r>
            <a:r>
              <a:rPr lang="en-GB" sz="725" dirty="0"/>
              <a:t>, Nick (March 3, 2008). "Joseph </a:t>
            </a:r>
            <a:r>
              <a:rPr lang="en-GB" sz="725" dirty="0" err="1"/>
              <a:t>Juran</a:t>
            </a:r>
            <a:r>
              <a:rPr lang="en-GB" sz="725" dirty="0"/>
              <a:t>, 103, Pioneer in Quality Control, Dies". The New York Times.</a:t>
            </a:r>
          </a:p>
        </p:txBody>
      </p:sp>
      <p:sp>
        <p:nvSpPr>
          <p:cNvPr id="6" name="Title 1">
            <a:extLst>
              <a:ext uri="{FF2B5EF4-FFF2-40B4-BE49-F238E27FC236}">
                <a16:creationId xmlns:a16="http://schemas.microsoft.com/office/drawing/2014/main" id="{867E2496-DA71-E764-1809-D26A5625E70D}"/>
              </a:ext>
            </a:extLst>
          </p:cNvPr>
          <p:cNvSpPr txBox="1">
            <a:spLocks/>
          </p:cNvSpPr>
          <p:nvPr/>
        </p:nvSpPr>
        <p:spPr>
          <a:xfrm>
            <a:off x="2567245" y="935959"/>
            <a:ext cx="7057506" cy="250016"/>
          </a:xfrm>
          <a:prstGeom prst="rect">
            <a:avLst/>
          </a:prstGeom>
        </p:spPr>
        <p:txBody>
          <a:bodyPr/>
          <a:lstStyle>
            <a:lvl1pPr algn="ctr" defTabSz="914400" rtl="0" eaLnBrk="1" latinLnBrk="0" hangingPunct="1">
              <a:lnSpc>
                <a:spcPct val="90000"/>
              </a:lnSpc>
              <a:spcBef>
                <a:spcPct val="0"/>
              </a:spcBef>
              <a:buNone/>
              <a:defRPr sz="1400" b="0" kern="1200">
                <a:solidFill>
                  <a:schemeClr val="bg1"/>
                </a:solidFill>
                <a:latin typeface="Museo Sans 700" panose="02000000000000000000" pitchFamily="50" charset="0"/>
                <a:ea typeface="+mj-ea"/>
                <a:cs typeface="+mj-cs"/>
              </a:defRPr>
            </a:lvl1pPr>
          </a:lstStyle>
          <a:p>
            <a:r>
              <a:rPr lang="en-US" sz="1000" dirty="0"/>
              <a:t>07/06/2023</a:t>
            </a:r>
            <a:endParaRPr lang="en-GB" sz="1000" dirty="0"/>
          </a:p>
        </p:txBody>
      </p:sp>
      <p:sp>
        <p:nvSpPr>
          <p:cNvPr id="7" name="TextBox 6">
            <a:extLst>
              <a:ext uri="{FF2B5EF4-FFF2-40B4-BE49-F238E27FC236}">
                <a16:creationId xmlns:a16="http://schemas.microsoft.com/office/drawing/2014/main" id="{C0963BE3-EE2E-C9B5-9925-C565DC92DBAF}"/>
              </a:ext>
            </a:extLst>
          </p:cNvPr>
          <p:cNvSpPr txBox="1"/>
          <p:nvPr/>
        </p:nvSpPr>
        <p:spPr>
          <a:xfrm>
            <a:off x="8049296" y="1369638"/>
            <a:ext cx="3841375" cy="824542"/>
          </a:xfrm>
          <a:prstGeom prst="rect">
            <a:avLst/>
          </a:prstGeom>
          <a:solidFill>
            <a:srgbClr val="CCDFF1"/>
          </a:solidFill>
          <a:ln>
            <a:noFill/>
          </a:ln>
        </p:spPr>
        <p:txBody>
          <a:bodyPr wrap="square" lIns="36000" tIns="97200" bIns="108000" rtlCol="0">
            <a:normAutofit/>
          </a:bodyPr>
          <a:lstStyle/>
          <a:p>
            <a:r>
              <a:rPr lang="en-GB" sz="900" dirty="0">
                <a:effectLst/>
                <a:latin typeface="Calibri" panose="020F0502020204030204" pitchFamily="34" charset="0"/>
                <a:ea typeface="Calibri" panose="020F0502020204030204" pitchFamily="34" charset="0"/>
              </a:rPr>
              <a:t>To increase training compliance for the CSTF modules to 90% (Trust Target) for the Ward 10 at PRH by 8th May 2023.</a:t>
            </a:r>
            <a:endParaRPr lang="en-GB" sz="900" baseline="0" dirty="0">
              <a:solidFill>
                <a:schemeClr val="tx1"/>
              </a:solidFill>
              <a:latin typeface="Arial" panose="020B0604020202020204" pitchFamily="34" charset="0"/>
            </a:endParaRPr>
          </a:p>
        </p:txBody>
      </p:sp>
      <p:sp>
        <p:nvSpPr>
          <p:cNvPr id="8" name="Rectangle 3">
            <a:extLst>
              <a:ext uri="{FF2B5EF4-FFF2-40B4-BE49-F238E27FC236}">
                <a16:creationId xmlns:a16="http://schemas.microsoft.com/office/drawing/2014/main" id="{CC4528B6-D316-DA30-563A-72FAD6B4901B}"/>
              </a:ext>
            </a:extLst>
          </p:cNvPr>
          <p:cNvSpPr>
            <a:spLocks noChangeArrowheads="1"/>
          </p:cNvSpPr>
          <p:nvPr/>
        </p:nvSpPr>
        <p:spPr bwMode="auto">
          <a:xfrm>
            <a:off x="276588" y="2270975"/>
            <a:ext cx="2436894" cy="3859369"/>
          </a:xfrm>
          <a:prstGeom prst="rect">
            <a:avLst/>
          </a:prstGeom>
          <a:solidFill>
            <a:srgbClr val="DEDBEB"/>
          </a:solidFill>
          <a:ln w="57150">
            <a:solidFill>
              <a:schemeClr val="bg1"/>
            </a:solidFill>
            <a:miter lim="800000"/>
          </a:ln>
          <a:effectLst/>
        </p:spPr>
        <p:txBody>
          <a:bodyPr vert="horz" wrap="square" lIns="126000" tIns="72000" rIns="144000" bIns="108000" numCol="1" anchor="t" anchorCtr="0" compatLnSpc="1">
            <a:prstTxWarp prst="textNoShape">
              <a:avLst/>
            </a:prstTxWarp>
            <a:normAutofit fontScale="475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1" i="0" u="none" strike="noStrike" cap="none" normalizeH="0" baseline="0" dirty="0">
                <a:ln>
                  <a:noFill/>
                </a:ln>
                <a:solidFill>
                  <a:srgbClr val="5A4D9C"/>
                </a:solidFill>
                <a:effectLst/>
                <a:latin typeface="Arial" panose="020B0604020202020204" pitchFamily="34" charset="0"/>
                <a:ea typeface="Calibri" panose="020F0502020204030204" pitchFamily="34" charset="0"/>
                <a:cs typeface="Arial" panose="020B0604020202020204" pitchFamily="34" charset="0"/>
              </a:rPr>
              <a:t>PLAN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1" i="0" u="none" strike="noStrike" cap="none" normalizeH="0" baseline="0" dirty="0">
              <a:ln>
                <a:noFill/>
              </a:ln>
              <a:solidFill>
                <a:srgbClr val="5A4D9C"/>
              </a:solidFill>
              <a:effectLst/>
              <a:latin typeface="Museo Sans 700" panose="02000000000000000000"/>
              <a:ea typeface="Calibri" panose="020F0502020204030204" pitchFamily="34" charset="0"/>
              <a:cs typeface="Arial" panose="020B0604020202020204" pitchFamily="34" charset="0"/>
            </a:endParaRPr>
          </a:p>
          <a:p>
            <a:r>
              <a:rPr lang="en-GB" sz="1900" dirty="0">
                <a:effectLst/>
                <a:latin typeface="Calibri" panose="020F0502020204030204" pitchFamily="34" charset="0"/>
                <a:ea typeface="Calibri" panose="020F0502020204030204" pitchFamily="34" charset="0"/>
              </a:rPr>
              <a:t>A meeting was arranged with the Ward 10 Manager Gary Francis to discuss the statutory and mandatory training compliance.  During the meeting we discussed the blockers to staff completing their statutory and mandatory training modules.  It was felt that the introduction of the Learning Made Simple platform and the reduction in completion of paper-based workbooks and a fear of the new LMS system had led to the decline in overall training.  It was felt that the reintroduction of the workbooks would help increase the training compliance percentage. We would tackle a few subjects a month starting from February 2023.  We also talked about education and information regarding computer IT skills and in turn increasing confidence and morale amongst the staff around using technology to raise their training compliance. A training report would be produced  each month until the department has reached the Trust target of 90 % aiming for 8</a:t>
            </a:r>
            <a:r>
              <a:rPr lang="en-GB" sz="1900" baseline="30000" dirty="0">
                <a:effectLst/>
                <a:latin typeface="Calibri" panose="020F0502020204030204" pitchFamily="34" charset="0"/>
                <a:ea typeface="Calibri" panose="020F0502020204030204" pitchFamily="34" charset="0"/>
              </a:rPr>
              <a:t>th</a:t>
            </a:r>
            <a:r>
              <a:rPr lang="en-GB" sz="1900" dirty="0">
                <a:effectLst/>
                <a:latin typeface="Calibri" panose="020F0502020204030204" pitchFamily="34" charset="0"/>
                <a:ea typeface="Calibri" panose="020F0502020204030204" pitchFamily="34" charset="0"/>
              </a:rPr>
              <a:t> May’s 2023 report.  Workbooks and assessments would be printed out and sent to Ward 10 to be completed by staff and Jo Fothergill would mark the workbooks and send declarations electronically to the Education Team to input completions onto to the LMS system.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1" i="0" u="none" strike="noStrike" cap="none" normalizeH="0" baseline="0" dirty="0">
              <a:ln>
                <a:noFill/>
              </a:ln>
              <a:solidFill>
                <a:srgbClr val="5A4D9C"/>
              </a:solidFill>
              <a:effectLst/>
              <a:latin typeface="Museo Sans 700" panose="02000000000000000000"/>
              <a:ea typeface="Calibri" panose="020F050202020403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40F20D3F-1B80-3098-57F0-DB2083DA5E74}"/>
              </a:ext>
            </a:extLst>
          </p:cNvPr>
          <p:cNvSpPr>
            <a:spLocks noChangeArrowheads="1"/>
          </p:cNvSpPr>
          <p:nvPr/>
        </p:nvSpPr>
        <p:spPr bwMode="auto">
          <a:xfrm>
            <a:off x="2769725" y="2270356"/>
            <a:ext cx="2220483" cy="3859369"/>
          </a:xfrm>
          <a:prstGeom prst="rect">
            <a:avLst/>
          </a:prstGeom>
          <a:solidFill>
            <a:srgbClr val="CCEFEB"/>
          </a:solidFill>
          <a:ln w="57150">
            <a:solidFill>
              <a:schemeClr val="bg1"/>
            </a:solidFill>
            <a:miter lim="800000"/>
          </a:ln>
          <a:effectLst/>
        </p:spPr>
        <p:txBody>
          <a:bodyPr vert="horz" wrap="square" lIns="126000" tIns="72000" rIns="144000" bIns="108000" numCol="1" anchor="t" anchorCtr="0" compatLnSpc="1">
            <a:prstTxWarp prst="textNoShape">
              <a:avLst/>
            </a:prstTxWarp>
            <a:normAutofit fontScale="550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2000" b="1" i="0" u="none" strike="noStrike" kern="1200" cap="none" spc="0" normalizeH="0" baseline="0" noProof="0" dirty="0">
                <a:ln>
                  <a:noFill/>
                </a:ln>
                <a:solidFill>
                  <a:srgbClr val="00B09C"/>
                </a:solidFill>
                <a:effectLst/>
                <a:uLnTx/>
                <a:uFillTx/>
                <a:latin typeface="Arial" panose="020B0604020202020204" pitchFamily="34" charset="0"/>
                <a:ea typeface="Calibri" panose="020F0502020204030204" pitchFamily="34" charset="0"/>
                <a:cs typeface="Arial" panose="020B0604020202020204" pitchFamily="34" charset="0"/>
              </a:rPr>
              <a:t>DO</a:t>
            </a:r>
            <a:r>
              <a:rPr kumimoji="0" lang="en-GB" altLang="en-US" sz="2000" b="1" i="0" u="none" strike="noStrike" kern="1200" cap="none" spc="0" normalizeH="0" baseline="0" noProof="0" dirty="0">
                <a:ln>
                  <a:noFill/>
                </a:ln>
                <a:solidFill>
                  <a:srgbClr val="5A4D9C"/>
                </a:solidFill>
                <a:effectLst/>
                <a:uLnTx/>
                <a:uFillTx/>
                <a:latin typeface="Arial" panose="020B0604020202020204" pitchFamily="34" charset="0"/>
                <a:ea typeface="Calibri" panose="020F0502020204030204" pitchFamily="34" charset="0"/>
                <a:cs typeface="Arial" panose="020B0604020202020204" pitchFamily="34" charset="0"/>
              </a:rPr>
              <a:t> </a:t>
            </a:r>
          </a:p>
          <a:p>
            <a:r>
              <a:rPr lang="en-GB" sz="1800" dirty="0">
                <a:effectLst/>
                <a:latin typeface="Calibri" panose="020F0502020204030204" pitchFamily="34" charset="0"/>
                <a:ea typeface="Calibri" panose="020F0502020204030204" pitchFamily="34" charset="0"/>
              </a:rPr>
              <a:t>The training report would be manipulated each month to show all outstanding statutory training for staff. Named Workbooks and assessments would be printed out and sent over to ward 10, completed by staff and the manager would mark the workbooks. The completed workbooks will then be added to the LMS by the Education Team.  We plan to supply this breakdown of data each month following each report run until 90% compliance is reached. The manager can also print out workbooks in the department if required to save time.  Emails were sent out to individuals and a poster was also created for the Ward’s noticeboard to advertise assisted eLearning sessions and computer IT skills in order to improve staff’s confidence in the using the LMS system for future training.  The poster included some LMS tips and information regarding the language used which contributed to the fear of the system and also a congratulations on the 91.3% compliance achievement.</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400" b="1" i="0" u="none" strike="noStrike" kern="1200" cap="none" spc="0" normalizeH="0" baseline="0" noProof="0" dirty="0">
              <a:ln>
                <a:noFill/>
              </a:ln>
              <a:solidFill>
                <a:srgbClr val="5A4D9C"/>
              </a:solidFill>
              <a:effectLst/>
              <a:uLnTx/>
              <a:uFillTx/>
              <a:latin typeface="Museo Sans 700" panose="02000000000000000000"/>
              <a:ea typeface="Calibri" panose="020F0502020204030204" pitchFamily="34" charset="0"/>
              <a:cs typeface="Arial" panose="020B0604020202020204" pitchFamily="34" charset="0"/>
            </a:endParaRPr>
          </a:p>
        </p:txBody>
      </p:sp>
      <p:sp>
        <p:nvSpPr>
          <p:cNvPr id="10" name="TextBox 9">
            <a:extLst>
              <a:ext uri="{FF2B5EF4-FFF2-40B4-BE49-F238E27FC236}">
                <a16:creationId xmlns:a16="http://schemas.microsoft.com/office/drawing/2014/main" id="{68C1C8E6-9086-43DC-AF39-C20846DA9130}"/>
              </a:ext>
            </a:extLst>
          </p:cNvPr>
          <p:cNvSpPr txBox="1"/>
          <p:nvPr/>
        </p:nvSpPr>
        <p:spPr>
          <a:xfrm>
            <a:off x="1296472" y="1369638"/>
            <a:ext cx="3674021" cy="836040"/>
          </a:xfrm>
          <a:prstGeom prst="rect">
            <a:avLst/>
          </a:prstGeom>
          <a:solidFill>
            <a:srgbClr val="E9E9E9"/>
          </a:solidFill>
          <a:ln>
            <a:noFill/>
          </a:ln>
        </p:spPr>
        <p:txBody>
          <a:bodyPr wrap="square" lIns="36000" tIns="97200" rtlCol="0">
            <a:normAutofit fontScale="40000" lnSpcReduction="20000"/>
          </a:bodyPr>
          <a:lstStyle/>
          <a:p>
            <a:r>
              <a:rPr lang="en-GB" sz="1800" dirty="0">
                <a:effectLst/>
                <a:latin typeface="Calibri" panose="020F0502020204030204" pitchFamily="34" charset="0"/>
                <a:ea typeface="Calibri" panose="020F0502020204030204" pitchFamily="34" charset="0"/>
              </a:rPr>
              <a:t>Back in March 2022 Ward 10’s statutory and mandatory training had been 76%.  The team have found it a challenge in the last few months to complete their mandatory training.  In August, their compliance increased to 87.19% but decreased ever since. The decreased in compliance appeared to coincide with the introduction of the Learning Made Simple (LMS) Platform. The plan was to conduct root cause analysis to understand if the introduction of LMS or other factors had caused the compliance decrease.  The plan was to</a:t>
            </a:r>
            <a:r>
              <a:rPr lang="en-GB" sz="1800" dirty="0">
                <a:solidFill>
                  <a:srgbClr val="FF0000"/>
                </a:solidFill>
                <a:effectLst/>
                <a:latin typeface="Calibri" panose="020F0502020204030204" pitchFamily="34" charset="0"/>
                <a:ea typeface="Calibri" panose="020F0502020204030204" pitchFamily="34" charset="0"/>
              </a:rPr>
              <a:t> </a:t>
            </a:r>
            <a:r>
              <a:rPr lang="en-GB" sz="1800" dirty="0">
                <a:effectLst/>
                <a:latin typeface="Calibri" panose="020F0502020204030204" pitchFamily="34" charset="0"/>
                <a:ea typeface="Calibri" panose="020F0502020204030204" pitchFamily="34" charset="0"/>
              </a:rPr>
              <a:t>test various solutions to increase compliance.   </a:t>
            </a:r>
          </a:p>
          <a:p>
            <a:r>
              <a:rPr lang="en-GB" sz="1800" dirty="0">
                <a:effectLst/>
                <a:latin typeface="Calibri" panose="020F0502020204030204" pitchFamily="34" charset="0"/>
                <a:ea typeface="Calibri" panose="020F0502020204030204" pitchFamily="34" charset="0"/>
              </a:rPr>
              <a:t> </a:t>
            </a:r>
          </a:p>
          <a:p>
            <a:endParaRPr lang="en-GB" sz="900" baseline="0" dirty="0">
              <a:solidFill>
                <a:schemeClr val="tx1"/>
              </a:solidFill>
              <a:latin typeface="Arial" panose="020B0604020202020204" pitchFamily="34" charset="0"/>
            </a:endParaRPr>
          </a:p>
        </p:txBody>
      </p:sp>
      <p:sp>
        <p:nvSpPr>
          <p:cNvPr id="11" name="Rectangle 3">
            <a:extLst>
              <a:ext uri="{FF2B5EF4-FFF2-40B4-BE49-F238E27FC236}">
                <a16:creationId xmlns:a16="http://schemas.microsoft.com/office/drawing/2014/main" id="{85662B5A-4A62-89F0-559D-07ADB9A9F128}"/>
              </a:ext>
            </a:extLst>
          </p:cNvPr>
          <p:cNvSpPr>
            <a:spLocks noChangeArrowheads="1"/>
          </p:cNvSpPr>
          <p:nvPr/>
        </p:nvSpPr>
        <p:spPr bwMode="auto">
          <a:xfrm>
            <a:off x="4990208" y="2270356"/>
            <a:ext cx="4942078" cy="3859369"/>
          </a:xfrm>
          <a:prstGeom prst="rect">
            <a:avLst/>
          </a:prstGeom>
          <a:solidFill>
            <a:srgbClr val="FEF0CC"/>
          </a:solidFill>
          <a:ln w="57150">
            <a:solidFill>
              <a:srgbClr val="F0F0F0"/>
            </a:solidFill>
            <a:miter lim="800000"/>
          </a:ln>
          <a:effectLst/>
        </p:spPr>
        <p:txBody>
          <a:bodyPr vert="horz" wrap="square" lIns="126000" tIns="72000" rIns="144000" bIns="108000" numCol="1" anchor="t"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200" b="1" i="0" u="none" strike="noStrike" kern="1200" cap="none" spc="0" normalizeH="0" baseline="0" noProof="0" dirty="0">
                <a:ln>
                  <a:noFill/>
                </a:ln>
                <a:solidFill>
                  <a:srgbClr val="FAB200"/>
                </a:solidFill>
                <a:effectLst/>
                <a:uLnTx/>
                <a:uFillTx/>
                <a:latin typeface="Arial" panose="020B0604020202020204" pitchFamily="34" charset="0"/>
                <a:ea typeface="Calibri" panose="020F0502020204030204" pitchFamily="34" charset="0"/>
                <a:cs typeface="Arial" panose="020B0604020202020204" pitchFamily="34" charset="0"/>
              </a:rPr>
              <a:t>STUDY</a:t>
            </a:r>
            <a:r>
              <a:rPr kumimoji="0" lang="en-GB" altLang="en-US" sz="1400" b="1" i="0" u="none" strike="noStrike" kern="1200" cap="none" spc="0" normalizeH="0" baseline="0" noProof="0" dirty="0">
                <a:ln>
                  <a:noFill/>
                </a:ln>
                <a:solidFill>
                  <a:srgbClr val="FAB200"/>
                </a:solidFill>
                <a:effectLst/>
                <a:uLnTx/>
                <a:uFillTx/>
                <a:latin typeface="Museo Sans 700" panose="02000000000000000000"/>
                <a:ea typeface="Calibri" panose="020F0502020204030204" pitchFamily="34" charset="0"/>
                <a:cs typeface="Arial" panose="020B0604020202020204" pitchFamily="34" charset="0"/>
              </a:rPr>
              <a:t> </a:t>
            </a:r>
          </a:p>
          <a:p>
            <a:r>
              <a:rPr lang="en-US" sz="800" dirty="0">
                <a:effectLst/>
                <a:ea typeface="Calibri" panose="020F0502020204030204" pitchFamily="34" charset="0"/>
              </a:rPr>
              <a:t>Breaking the report data down in this way and providing it in a manner that was clear, concise and colour coded has ensured that managers/supervisors and staff know exactly what training needs to be completed.  It takes about half an hour to produce but saves a lot of time for the teams when they are trying to manipulate it.  The team have needed no support in marking the workbooks, so this has all been down to their hard work.  This system is working well and has been well received  Ward 10 have had an 8.2 % increase in training compliance since January 2023.  Training compliance now stands at </a:t>
            </a:r>
            <a:r>
              <a:rPr lang="en-US" sz="800" b="1" dirty="0">
                <a:effectLst/>
                <a:ea typeface="Calibri" panose="020F0502020204030204" pitchFamily="34" charset="0"/>
              </a:rPr>
              <a:t>93.68%</a:t>
            </a:r>
            <a:endParaRPr lang="en-GB" sz="800" dirty="0">
              <a:effectLst/>
              <a:ea typeface="Calibri" panose="020F0502020204030204" pitchFamily="34" charset="0"/>
            </a:endParaRPr>
          </a:p>
          <a:p>
            <a:r>
              <a:rPr lang="en-GB" sz="800" dirty="0">
                <a:effectLst/>
                <a:ea typeface="Calibri" panose="020F0502020204030204" pitchFamily="34" charset="0"/>
              </a:rPr>
              <a:t>The percentages was also translated into the number of staff outstanding per subject in order to reach 100%, as the percentage can sometimes appear worse than it really is, all dependant on how many staff are in the department and who must complete each subject; for example, a subject may be showing as 80%, but only means that 2 staff members need to complete to get 100%. This can give a totally different outlook and help maintain morale and motivation.  In the three-month period since the support started and the workbooks were introduced, the compliance has gone up over the 90% target as per SPC chart below:</a:t>
            </a:r>
            <a:endParaRPr lang="en-US" altLang="en-US" sz="800" dirty="0">
              <a:ea typeface="MS Mincho" pitchFamily="49" charset="-128"/>
              <a:cs typeface="Times New Roman" panose="02020603050405020304" pitchFamily="18" charset="0"/>
            </a:endParaRPr>
          </a:p>
          <a:p>
            <a:pPr eaLnBrk="1" hangingPunct="1">
              <a:defRPr/>
            </a:pPr>
            <a:endParaRPr lang="en-US" altLang="en-US" sz="1400" dirty="0">
              <a:ea typeface="MS Mincho" pitchFamily="49" charset="-128"/>
              <a:cs typeface="Times New Roman" panose="02020603050405020304" pitchFamily="18" charset="0"/>
            </a:endParaRPr>
          </a:p>
          <a:p>
            <a:pPr eaLnBrk="1" hangingPunct="1">
              <a:defRPr/>
            </a:pPr>
            <a:endParaRPr lang="en-US" altLang="en-US" sz="1400" dirty="0">
              <a:ea typeface="MS Mincho" pitchFamily="49" charset="-128"/>
              <a:cs typeface="Times New Roman" panose="02020603050405020304" pitchFamily="18" charset="0"/>
            </a:endParaRPr>
          </a:p>
          <a:p>
            <a:pPr eaLnBrk="1" hangingPunct="1">
              <a:defRPr/>
            </a:pPr>
            <a:endParaRPr lang="en-US" altLang="en-US" sz="1400" dirty="0">
              <a:ea typeface="MS Mincho" pitchFamily="49" charset="-128"/>
              <a:cs typeface="Times New Roman" panose="02020603050405020304" pitchFamily="18" charset="0"/>
            </a:endParaRPr>
          </a:p>
          <a:p>
            <a:pPr eaLnBrk="1" hangingPunct="1">
              <a:defRPr/>
            </a:pPr>
            <a:endParaRPr lang="en-GB" altLang="en-US" sz="1100" b="1" u="sng" dirty="0">
              <a:latin typeface="Arial" panose="020B0604020202020204" pitchFamily="34" charset="0"/>
              <a:cs typeface="Arial" panose="020B0604020202020204" pitchFamily="34" charset="0"/>
            </a:endParaRPr>
          </a:p>
          <a:p>
            <a:pPr eaLnBrk="1" hangingPunct="1">
              <a:defRPr/>
            </a:pPr>
            <a:endParaRPr lang="en-GB" altLang="en-US" sz="1100" b="1" u="sng" dirty="0">
              <a:latin typeface="Arial" panose="020B0604020202020204" pitchFamily="34" charset="0"/>
              <a:cs typeface="Arial" panose="020B0604020202020204" pitchFamily="34" charset="0"/>
            </a:endParaRPr>
          </a:p>
          <a:p>
            <a:pPr eaLnBrk="1" hangingPunct="1">
              <a:defRPr/>
            </a:pPr>
            <a:endParaRPr lang="en-GB" altLang="en-US" sz="1100" b="1" u="sng" dirty="0">
              <a:latin typeface="Arial" panose="020B0604020202020204" pitchFamily="34" charset="0"/>
              <a:cs typeface="Arial" panose="020B0604020202020204" pitchFamily="34" charset="0"/>
            </a:endParaRPr>
          </a:p>
          <a:p>
            <a:pPr eaLnBrk="1" hangingPunct="1">
              <a:defRPr/>
            </a:pPr>
            <a:endParaRPr lang="en-GB" altLang="en-US" sz="1100" b="1" u="sng" dirty="0">
              <a:latin typeface="Arial" panose="020B0604020202020204" pitchFamily="34" charset="0"/>
              <a:cs typeface="Arial" panose="020B0604020202020204" pitchFamily="34" charset="0"/>
            </a:endParaRPr>
          </a:p>
          <a:p>
            <a:pPr eaLnBrk="1" hangingPunct="1">
              <a:defRPr/>
            </a:pPr>
            <a:endParaRPr lang="en-GB" altLang="en-US" sz="1100" b="1" u="sng" dirty="0">
              <a:latin typeface="Arial" panose="020B0604020202020204" pitchFamily="34" charset="0"/>
              <a:cs typeface="Arial" panose="020B0604020202020204" pitchFamily="34" charset="0"/>
            </a:endParaRPr>
          </a:p>
          <a:p>
            <a:pPr eaLnBrk="1" hangingPunct="1">
              <a:defRPr/>
            </a:pPr>
            <a:endParaRPr lang="en-GB" altLang="en-US" sz="1100" b="1" u="sng" dirty="0">
              <a:latin typeface="Arial" panose="020B0604020202020204" pitchFamily="34" charset="0"/>
              <a:cs typeface="Arial" panose="020B0604020202020204" pitchFamily="34" charset="0"/>
            </a:endParaRPr>
          </a:p>
          <a:p>
            <a:pPr eaLnBrk="1" hangingPunct="1">
              <a:defRPr/>
            </a:pPr>
            <a:endParaRPr lang="en-GB" altLang="en-US" sz="1100" b="1" u="sng" dirty="0">
              <a:latin typeface="Arial" panose="020B0604020202020204" pitchFamily="34" charset="0"/>
              <a:cs typeface="Arial" panose="020B0604020202020204" pitchFamily="34" charset="0"/>
            </a:endParaRPr>
          </a:p>
          <a:p>
            <a:pPr eaLnBrk="1" hangingPunct="1">
              <a:defRPr/>
            </a:pPr>
            <a:endParaRPr lang="en-GB" altLang="en-US" sz="1100" b="1" u="sng"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400" b="1" i="0" u="none" strike="noStrike" kern="1200" cap="none" spc="0" normalizeH="0" baseline="0" noProof="0" dirty="0">
              <a:ln>
                <a:noFill/>
              </a:ln>
              <a:solidFill>
                <a:srgbClr val="FAB200"/>
              </a:solidFill>
              <a:effectLst/>
              <a:uLnTx/>
              <a:uFillTx/>
              <a:latin typeface="Museo Sans 700" panose="02000000000000000000"/>
              <a:ea typeface="Calibri" panose="020F0502020204030204" pitchFamily="34" charset="0"/>
              <a:cs typeface="Arial" panose="020B0604020202020204" pitchFamily="34" charset="0"/>
            </a:endParaRPr>
          </a:p>
        </p:txBody>
      </p:sp>
      <p:sp>
        <p:nvSpPr>
          <p:cNvPr id="12" name="Rectangle 3">
            <a:extLst>
              <a:ext uri="{FF2B5EF4-FFF2-40B4-BE49-F238E27FC236}">
                <a16:creationId xmlns:a16="http://schemas.microsoft.com/office/drawing/2014/main" id="{9E70ED18-022D-36DB-B9A0-ADF91DACB06D}"/>
              </a:ext>
            </a:extLst>
          </p:cNvPr>
          <p:cNvSpPr>
            <a:spLocks noChangeArrowheads="1"/>
          </p:cNvSpPr>
          <p:nvPr/>
        </p:nvSpPr>
        <p:spPr bwMode="auto">
          <a:xfrm>
            <a:off x="10023138" y="2270357"/>
            <a:ext cx="1905436" cy="3859368"/>
          </a:xfrm>
          <a:prstGeom prst="rect">
            <a:avLst/>
          </a:prstGeom>
          <a:solidFill>
            <a:srgbClr val="FBCCE3"/>
          </a:solidFill>
          <a:ln w="57150">
            <a:solidFill>
              <a:schemeClr val="bg1"/>
            </a:solidFill>
            <a:miter lim="800000"/>
          </a:ln>
          <a:effectLst/>
        </p:spPr>
        <p:txBody>
          <a:bodyPr vert="horz" wrap="square" lIns="126000" tIns="72000" rIns="144000" bIns="108000" numCol="1" anchor="t"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200" b="1" i="0" u="none" strike="noStrike" kern="1200" cap="none" spc="0" normalizeH="0" baseline="0" noProof="0" dirty="0">
                <a:ln>
                  <a:noFill/>
                </a:ln>
                <a:solidFill>
                  <a:srgbClr val="ED0075"/>
                </a:solidFill>
                <a:effectLst/>
                <a:uLnTx/>
                <a:uFillTx/>
                <a:latin typeface="Arial" panose="020B0604020202020204" pitchFamily="34" charset="0"/>
                <a:ea typeface="Calibri" panose="020F0502020204030204" pitchFamily="34" charset="0"/>
                <a:cs typeface="Arial" panose="020B0604020202020204" pitchFamily="34" charset="0"/>
              </a:rPr>
              <a:t>ACT</a:t>
            </a:r>
            <a:r>
              <a:rPr kumimoji="0" lang="en-GB" altLang="en-US" sz="1400" b="1" i="0" u="none" strike="noStrike" kern="1200" cap="none" spc="0" normalizeH="0" baseline="0" noProof="0" dirty="0">
                <a:ln>
                  <a:noFill/>
                </a:ln>
                <a:solidFill>
                  <a:srgbClr val="5A4D9C"/>
                </a:solidFill>
                <a:effectLst/>
                <a:uLnTx/>
                <a:uFillTx/>
                <a:latin typeface="Museo Sans 700" panose="02000000000000000000"/>
                <a:ea typeface="Calibri" panose="020F0502020204030204" pitchFamily="34" charset="0"/>
                <a:cs typeface="Arial" panose="020B0604020202020204" pitchFamily="34" charset="0"/>
              </a:rPr>
              <a:t> </a:t>
            </a:r>
          </a:p>
          <a:p>
            <a:r>
              <a:rPr lang="en-GB" sz="900" dirty="0">
                <a:effectLst/>
                <a:latin typeface="Calibri" panose="020F0502020204030204" pitchFamily="34" charset="0"/>
                <a:ea typeface="Calibri" panose="020F0502020204030204" pitchFamily="34" charset="0"/>
              </a:rPr>
              <a:t>In conclusion this support has been well received and adopted we will be carrying out the same support following each report run until 95% compliance is met. Support will still be provided if required and will involve liaising with the ward manager and business partner. We have provided details on assisted eLearning sessions and basic computer skills to enable staff to move forward and use the LMS online training with confidence. </a:t>
            </a:r>
            <a:r>
              <a:rPr lang="en-GB" sz="900" dirty="0">
                <a:effectLst/>
                <a:highlight>
                  <a:srgbClr val="FFFF00"/>
                </a:highlight>
                <a:latin typeface="Calibri" panose="020F0502020204030204" pitchFamily="34" charset="0"/>
                <a:ea typeface="Calibri" panose="020F0502020204030204" pitchFamily="34" charset="0"/>
              </a:rPr>
              <a:t> </a:t>
            </a:r>
            <a:endParaRPr lang="en-GB" sz="900" dirty="0">
              <a:effectLst/>
              <a:latin typeface="Calibri" panose="020F050202020403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1" i="0" u="none" strike="noStrike" kern="1200" cap="none" spc="0" normalizeH="0" baseline="0" noProof="0" dirty="0">
                <a:ln>
                  <a:noFill/>
                </a:ln>
                <a:solidFill>
                  <a:srgbClr val="5A4D9C"/>
                </a:solidFill>
                <a:effectLst/>
                <a:uLnTx/>
                <a:uFillTx/>
                <a:ea typeface="Calibri" panose="020F0502020204030204" pitchFamily="34" charset="0"/>
                <a:cs typeface="Arial" panose="020B0604020202020204" pitchFamily="34" charset="0"/>
              </a:rPr>
              <a:t>Poster</a:t>
            </a:r>
          </a:p>
        </p:txBody>
      </p:sp>
      <p:pic>
        <p:nvPicPr>
          <p:cNvPr id="14" name="Picture 13">
            <a:extLst>
              <a:ext uri="{FF2B5EF4-FFF2-40B4-BE49-F238E27FC236}">
                <a16:creationId xmlns:a16="http://schemas.microsoft.com/office/drawing/2014/main" id="{90ACAA5E-E569-A81D-5BB4-68A30FC093B3}"/>
              </a:ext>
            </a:extLst>
          </p:cNvPr>
          <p:cNvPicPr>
            <a:picLocks noChangeAspect="1"/>
          </p:cNvPicPr>
          <p:nvPr/>
        </p:nvPicPr>
        <p:blipFill>
          <a:blip r:embed="rId3"/>
          <a:stretch>
            <a:fillRect/>
          </a:stretch>
        </p:blipFill>
        <p:spPr>
          <a:xfrm>
            <a:off x="-2537548" y="4615806"/>
            <a:ext cx="2537548" cy="1351547"/>
          </a:xfrm>
          <a:prstGeom prst="rect">
            <a:avLst/>
          </a:prstGeom>
        </p:spPr>
      </p:pic>
      <p:pic>
        <p:nvPicPr>
          <p:cNvPr id="20" name="Picture 19">
            <a:extLst>
              <a:ext uri="{FF2B5EF4-FFF2-40B4-BE49-F238E27FC236}">
                <a16:creationId xmlns:a16="http://schemas.microsoft.com/office/drawing/2014/main" id="{F50F4608-E94C-75D9-F7DD-322315BB9CE1}"/>
              </a:ext>
            </a:extLst>
          </p:cNvPr>
          <p:cNvPicPr>
            <a:picLocks noChangeAspect="1"/>
          </p:cNvPicPr>
          <p:nvPr/>
        </p:nvPicPr>
        <p:blipFill>
          <a:blip r:embed="rId4"/>
          <a:stretch>
            <a:fillRect/>
          </a:stretch>
        </p:blipFill>
        <p:spPr>
          <a:xfrm>
            <a:off x="10117552" y="4615807"/>
            <a:ext cx="1716608" cy="1458422"/>
          </a:xfrm>
          <a:prstGeom prst="rect">
            <a:avLst/>
          </a:prstGeom>
        </p:spPr>
      </p:pic>
      <p:pic>
        <p:nvPicPr>
          <p:cNvPr id="21" name="Picture 20">
            <a:extLst>
              <a:ext uri="{FF2B5EF4-FFF2-40B4-BE49-F238E27FC236}">
                <a16:creationId xmlns:a16="http://schemas.microsoft.com/office/drawing/2014/main" id="{E8785FED-99F5-E52B-28B4-13047336147C}"/>
              </a:ext>
            </a:extLst>
          </p:cNvPr>
          <p:cNvPicPr>
            <a:picLocks noChangeAspect="1"/>
          </p:cNvPicPr>
          <p:nvPr/>
        </p:nvPicPr>
        <p:blipFill>
          <a:blip r:embed="rId5"/>
          <a:stretch>
            <a:fillRect/>
          </a:stretch>
        </p:blipFill>
        <p:spPr>
          <a:xfrm>
            <a:off x="5629081" y="4075888"/>
            <a:ext cx="3664331" cy="1998341"/>
          </a:xfrm>
          <a:prstGeom prst="rect">
            <a:avLst/>
          </a:prstGeom>
        </p:spPr>
      </p:pic>
    </p:spTree>
    <p:extLst>
      <p:ext uri="{BB962C8B-B14F-4D97-AF65-F5344CB8AC3E}">
        <p14:creationId xmlns:p14="http://schemas.microsoft.com/office/powerpoint/2010/main" val="3564601786"/>
      </p:ext>
    </p:extLst>
  </p:cSld>
  <p:clrMapOvr>
    <a:masterClrMapping/>
  </p:clrMapOvr>
</p:sld>
</file>

<file path=ppt/theme/theme1.xml><?xml version="1.0" encoding="utf-8"?>
<a:theme xmlns:a="http://schemas.openxmlformats.org/drawingml/2006/main" name="Office Theme">
  <a:themeElements>
    <a:clrScheme name="Custom 1">
      <a:dk1>
        <a:srgbClr val="575757"/>
      </a:dk1>
      <a:lt1>
        <a:srgbClr val="F0F0F0"/>
      </a:lt1>
      <a:dk2>
        <a:srgbClr val="2E2E6E"/>
      </a:dk2>
      <a:lt2>
        <a:srgbClr val="F0F0F0"/>
      </a:lt2>
      <a:accent1>
        <a:srgbClr val="574A96"/>
      </a:accent1>
      <a:accent2>
        <a:srgbClr val="7D69AC"/>
      </a:accent2>
      <a:accent3>
        <a:srgbClr val="FAB200"/>
      </a:accent3>
      <a:accent4>
        <a:srgbClr val="00B09C"/>
      </a:accent4>
      <a:accent5>
        <a:srgbClr val="ED0075"/>
      </a:accent5>
      <a:accent6>
        <a:srgbClr val="FF9514"/>
      </a:accent6>
      <a:hlink>
        <a:srgbClr val="ED0075"/>
      </a:hlink>
      <a:folHlink>
        <a:srgbClr val="6257FF"/>
      </a:folHlink>
    </a:clrScheme>
    <a:fontScheme name="Title">
      <a:majorFont>
        <a:latin typeface="Museo Sans 300"/>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2225.pptm  -  AutoRecovered" id="{98925413-717D-4CBB-8A2C-7159B4878B76}" vid="{9B8AA42E-32BA-4EAD-BE85-54DD760265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Case Study Template</Template>
  <TotalTime>19149</TotalTime>
  <Words>855</Words>
  <Application>Microsoft Office PowerPoint</Application>
  <PresentationFormat>Widescreen</PresentationFormat>
  <Paragraphs>30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Museo Sans 300</vt:lpstr>
      <vt:lpstr>Museo Sans 700</vt:lpstr>
      <vt:lpstr>Office Theme</vt:lpstr>
      <vt:lpstr>PowerPoint Presentation</vt:lpstr>
    </vt:vector>
  </TitlesOfParts>
  <Company>The Shrewsbury and Telford Hospital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FARMER, KAI (THE SHREWSBURY AND TELFORD HOSPITAL NHS TRUST)</dc:creator>
  <cp:lastModifiedBy>MCCORMICK, Kathryn (THE SHREWSBURY AND TELFORD HOSPITAL NHS TRUST)</cp:lastModifiedBy>
  <cp:revision>14</cp:revision>
  <dcterms:created xsi:type="dcterms:W3CDTF">2023-04-03T14:31:00Z</dcterms:created>
  <dcterms:modified xsi:type="dcterms:W3CDTF">2023-07-14T14:10:25Z</dcterms:modified>
</cp:coreProperties>
</file>