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4"/>
  </p:notesMasterIdLst>
  <p:sldIdLst>
    <p:sldId id="276" r:id="rId2"/>
    <p:sldId id="277" r:id="rId3"/>
    <p:sldId id="256" r:id="rId4"/>
    <p:sldId id="258" r:id="rId5"/>
    <p:sldId id="344" r:id="rId6"/>
    <p:sldId id="259" r:id="rId7"/>
    <p:sldId id="260" r:id="rId8"/>
    <p:sldId id="261" r:id="rId9"/>
    <p:sldId id="262" r:id="rId10"/>
    <p:sldId id="278" r:id="rId11"/>
    <p:sldId id="279" r:id="rId12"/>
    <p:sldId id="280" r:id="rId13"/>
    <p:sldId id="281" r:id="rId14"/>
    <p:sldId id="339" r:id="rId15"/>
    <p:sldId id="340" r:id="rId16"/>
    <p:sldId id="265" r:id="rId17"/>
    <p:sldId id="341" r:id="rId18"/>
    <p:sldId id="387" r:id="rId19"/>
    <p:sldId id="406" r:id="rId20"/>
    <p:sldId id="267" r:id="rId21"/>
    <p:sldId id="388" r:id="rId22"/>
    <p:sldId id="399" r:id="rId23"/>
    <p:sldId id="269" r:id="rId24"/>
    <p:sldId id="407" r:id="rId25"/>
    <p:sldId id="408" r:id="rId26"/>
    <p:sldId id="271" r:id="rId27"/>
    <p:sldId id="272" r:id="rId28"/>
    <p:sldId id="409" r:id="rId29"/>
    <p:sldId id="273" r:id="rId30"/>
    <p:sldId id="343" r:id="rId31"/>
    <p:sldId id="274" r:id="rId32"/>
    <p:sldId id="275" r:id="rId33"/>
  </p:sldIdLst>
  <p:sldSz cx="12192000" cy="6858000"/>
  <p:notesSz cx="6858000" cy="9144000"/>
  <p:embeddedFontLst>
    <p:embeddedFont>
      <p:font typeface="Arial Black" panose="020B0A04020102020204" pitchFamily="34" charset="0"/>
      <p:regular r:id="rId35"/>
      <p:bold r:id="rId36"/>
    </p:embeddedFont>
    <p:embeddedFont>
      <p:font typeface="Calibri" panose="020F0502020204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49" autoAdjust="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If possible, the presenter should go shopping for some retro sweets (Home Bargains is a good place to look) and have them ready on tables for people to help themselves when they enter the room. Don’t explain anything, have the slide up on the screen or one of the clips playing and let the conversations take place naturally.</a:t>
            </a:r>
          </a:p>
        </p:txBody>
      </p:sp>
    </p:spTree>
    <p:extLst>
      <p:ext uri="{BB962C8B-B14F-4D97-AF65-F5344CB8AC3E}">
        <p14:creationId xmlns:p14="http://schemas.microsoft.com/office/powerpoint/2010/main" val="3117888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800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6470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3358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jpg"/><Relationship Id="rId18" Type="http://schemas.openxmlformats.org/officeDocument/2006/relationships/image" Target="../media/image13.png"/><Relationship Id="rId3" Type="http://schemas.openxmlformats.org/officeDocument/2006/relationships/hyperlink" Target="https://www.youtube.com/watch?v=pWZKuuFli2o" TargetMode="External"/><Relationship Id="rId7" Type="http://schemas.openxmlformats.org/officeDocument/2006/relationships/image" Target="../media/image3.jpg"/><Relationship Id="rId12" Type="http://schemas.openxmlformats.org/officeDocument/2006/relationships/image" Target="../media/image8.jpg"/><Relationship Id="rId17" Type="http://schemas.openxmlformats.org/officeDocument/2006/relationships/image" Target="../media/image12.jpg"/><Relationship Id="rId2" Type="http://schemas.openxmlformats.org/officeDocument/2006/relationships/notesSlide" Target="../notesSlides/notesSlide1.xml"/><Relationship Id="rId16" Type="http://schemas.openxmlformats.org/officeDocument/2006/relationships/image" Target="../media/image11.jpg"/><Relationship Id="rId20"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7.jpg"/><Relationship Id="rId5" Type="http://schemas.openxmlformats.org/officeDocument/2006/relationships/hyperlink" Target="https://www.youtube.com/watch?v=86CZQGdxyMs" TargetMode="External"/><Relationship Id="rId15" Type="http://schemas.openxmlformats.org/officeDocument/2006/relationships/image" Target="../media/image10.png"/><Relationship Id="rId10" Type="http://schemas.openxmlformats.org/officeDocument/2006/relationships/image" Target="../media/image6.jpg"/><Relationship Id="rId19" Type="http://schemas.openxmlformats.org/officeDocument/2006/relationships/image" Target="../media/image14.jp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hyperlink" Target="https://www.youtube.com/watch?v=xtr3N0lOLAs"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hyperlink" Target="https://www.youtube.com/watch?v=x-tgoXncKh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www.youtube.com/watch?v=xtr3N0lOLAs" TargetMode="External"/><Relationship Id="rId18" Type="http://schemas.openxmlformats.org/officeDocument/2006/relationships/image" Target="../media/image14.jp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jpg"/><Relationship Id="rId17" Type="http://schemas.openxmlformats.org/officeDocument/2006/relationships/image" Target="../media/image13.png"/><Relationship Id="rId2" Type="http://schemas.openxmlformats.org/officeDocument/2006/relationships/hyperlink" Target="https://www.youtube.com/watch?v=pWZKuuFli2o" TargetMode="External"/><Relationship Id="rId16"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3.jpg"/><Relationship Id="rId11" Type="http://schemas.openxmlformats.org/officeDocument/2006/relationships/image" Target="../media/image8.jpg"/><Relationship Id="rId5" Type="http://schemas.openxmlformats.org/officeDocument/2006/relationships/image" Target="../media/image2.png"/><Relationship Id="rId15" Type="http://schemas.openxmlformats.org/officeDocument/2006/relationships/image" Target="../media/image11.jpg"/><Relationship Id="rId10" Type="http://schemas.openxmlformats.org/officeDocument/2006/relationships/image" Target="../media/image7.jpg"/><Relationship Id="rId19" Type="http://schemas.openxmlformats.org/officeDocument/2006/relationships/image" Target="../media/image15.jpg"/><Relationship Id="rId4" Type="http://schemas.openxmlformats.org/officeDocument/2006/relationships/hyperlink" Target="https://www.youtube.com/watch?v=86CZQGdxyMs" TargetMode="External"/><Relationship Id="rId9" Type="http://schemas.openxmlformats.org/officeDocument/2006/relationships/image" Target="../media/image6.jp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70-30.org.uk/18737-2/" TargetMode="External"/><Relationship Id="rId7" Type="http://schemas.openxmlformats.org/officeDocument/2006/relationships/hyperlink" Target="http://files.constantcontact.com/d1b76d8c201/f0082df0-6e4b-4fc6-ae9a-bbc203fc25df.pdf?ver=147526261700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liverpoolcamhs.com/resources/adverse-childhood-conditions-ace/" TargetMode="External"/><Relationship Id="rId5" Type="http://schemas.openxmlformats.org/officeDocument/2006/relationships/hyperlink" Target="https://www.flickr.com/photos/emiliano-iko/" TargetMode="External"/><Relationship Id="rId4" Type="http://schemas.openxmlformats.org/officeDocument/2006/relationships/hyperlink" Target="https://acestoohigh.com/got-your-ace-scor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YiMjTzCnbNQ"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thrivingfutures.co.uk/" TargetMode="External"/><Relationship Id="rId4" Type="http://schemas.openxmlformats.org/officeDocument/2006/relationships/hyperlink" Target="https://unconditionallearning.org/2018/01/15/what-can-one-teacher-really-do-about-trauma/"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YiMjTzCnbNQ"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hyperlink" Target="https://www.youtube.com/watch?v=YiMjTzCnbNQ" TargetMode="External"/><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14">
            <a:extLst>
              <a:ext uri="{FF2B5EF4-FFF2-40B4-BE49-F238E27FC236}">
                <a16:creationId xmlns:a16="http://schemas.microsoft.com/office/drawing/2014/main" id="{7A3F856D-003F-43AC-AE9F-5E2ACB788971}"/>
              </a:ext>
            </a:extLst>
          </p:cNvPr>
          <p:cNvSpPr txBox="1"/>
          <p:nvPr/>
        </p:nvSpPr>
        <p:spPr>
          <a:xfrm>
            <a:off x="397563" y="117480"/>
            <a:ext cx="7986782" cy="56043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2800"/>
              <a:buFont typeface="Arial Black"/>
              <a:buNone/>
            </a:pPr>
            <a:r>
              <a:rPr lang="en-GB" sz="2800" b="1" i="0" u="none" strike="noStrike" cap="none" dirty="0">
                <a:solidFill>
                  <a:schemeClr val="dk1"/>
                </a:solidFill>
                <a:latin typeface="Arial Black"/>
                <a:ea typeface="Arial Black"/>
                <a:cs typeface="Arial Black"/>
                <a:sym typeface="Arial Black"/>
              </a:rPr>
              <a:t>Starter: Travel back to the eighties!!</a:t>
            </a:r>
            <a:endParaRPr dirty="0"/>
          </a:p>
        </p:txBody>
      </p:sp>
      <p:pic>
        <p:nvPicPr>
          <p:cNvPr id="5" name="Picture 4">
            <a:hlinkClick r:id="rId3"/>
            <a:extLst>
              <a:ext uri="{FF2B5EF4-FFF2-40B4-BE49-F238E27FC236}">
                <a16:creationId xmlns:a16="http://schemas.microsoft.com/office/drawing/2014/main" id="{6C8D3E72-9142-41D2-AB10-2AEF0381D771}"/>
              </a:ext>
            </a:extLst>
          </p:cNvPr>
          <p:cNvPicPr>
            <a:picLocks noChangeAspect="1"/>
          </p:cNvPicPr>
          <p:nvPr/>
        </p:nvPicPr>
        <p:blipFill>
          <a:blip r:embed="rId4"/>
          <a:stretch>
            <a:fillRect/>
          </a:stretch>
        </p:blipFill>
        <p:spPr>
          <a:xfrm>
            <a:off x="338783" y="951159"/>
            <a:ext cx="2410633" cy="2410633"/>
          </a:xfrm>
          <a:prstGeom prst="rect">
            <a:avLst/>
          </a:prstGeom>
        </p:spPr>
      </p:pic>
      <p:sp>
        <p:nvSpPr>
          <p:cNvPr id="6" name="TextBox 5">
            <a:extLst>
              <a:ext uri="{FF2B5EF4-FFF2-40B4-BE49-F238E27FC236}">
                <a16:creationId xmlns:a16="http://schemas.microsoft.com/office/drawing/2014/main" id="{12EDF8C9-D258-4CA3-8747-FA53EC56C527}"/>
              </a:ext>
            </a:extLst>
          </p:cNvPr>
          <p:cNvSpPr txBox="1"/>
          <p:nvPr/>
        </p:nvSpPr>
        <p:spPr>
          <a:xfrm>
            <a:off x="338783" y="677918"/>
            <a:ext cx="1628185" cy="338554"/>
          </a:xfrm>
          <a:prstGeom prst="rect">
            <a:avLst/>
          </a:prstGeom>
          <a:noFill/>
        </p:spPr>
        <p:txBody>
          <a:bodyPr wrap="square" rtlCol="0">
            <a:spAutoFit/>
          </a:bodyPr>
          <a:lstStyle/>
          <a:p>
            <a:r>
              <a:rPr lang="en-GB" sz="1600" b="1" dirty="0"/>
              <a:t>Click to play</a:t>
            </a:r>
          </a:p>
        </p:txBody>
      </p:sp>
      <p:pic>
        <p:nvPicPr>
          <p:cNvPr id="9" name="Picture 8">
            <a:hlinkClick r:id="rId5"/>
            <a:extLst>
              <a:ext uri="{FF2B5EF4-FFF2-40B4-BE49-F238E27FC236}">
                <a16:creationId xmlns:a16="http://schemas.microsoft.com/office/drawing/2014/main" id="{03AB02F2-A20F-43A5-8FED-0B57C03B562E}"/>
              </a:ext>
            </a:extLst>
          </p:cNvPr>
          <p:cNvPicPr>
            <a:picLocks noChangeAspect="1"/>
          </p:cNvPicPr>
          <p:nvPr/>
        </p:nvPicPr>
        <p:blipFill>
          <a:blip r:embed="rId6"/>
          <a:stretch>
            <a:fillRect/>
          </a:stretch>
        </p:blipFill>
        <p:spPr>
          <a:xfrm>
            <a:off x="7836152" y="386824"/>
            <a:ext cx="3631705" cy="2723779"/>
          </a:xfrm>
          <a:prstGeom prst="rect">
            <a:avLst/>
          </a:prstGeom>
        </p:spPr>
      </p:pic>
      <p:pic>
        <p:nvPicPr>
          <p:cNvPr id="11" name="Picture 10">
            <a:extLst>
              <a:ext uri="{FF2B5EF4-FFF2-40B4-BE49-F238E27FC236}">
                <a16:creationId xmlns:a16="http://schemas.microsoft.com/office/drawing/2014/main" id="{96CB246E-A03C-4E57-AEC6-19B77B510433}"/>
              </a:ext>
            </a:extLst>
          </p:cNvPr>
          <p:cNvPicPr>
            <a:picLocks noChangeAspect="1"/>
          </p:cNvPicPr>
          <p:nvPr/>
        </p:nvPicPr>
        <p:blipFill>
          <a:blip r:embed="rId7"/>
          <a:stretch>
            <a:fillRect/>
          </a:stretch>
        </p:blipFill>
        <p:spPr>
          <a:xfrm>
            <a:off x="2782336" y="644452"/>
            <a:ext cx="2018258" cy="2045409"/>
          </a:xfrm>
          <a:prstGeom prst="rect">
            <a:avLst/>
          </a:prstGeom>
        </p:spPr>
      </p:pic>
      <p:pic>
        <p:nvPicPr>
          <p:cNvPr id="12" name="Picture 11">
            <a:extLst>
              <a:ext uri="{FF2B5EF4-FFF2-40B4-BE49-F238E27FC236}">
                <a16:creationId xmlns:a16="http://schemas.microsoft.com/office/drawing/2014/main" id="{BA2A6761-5B2E-4137-91CD-9F50CC26C658}"/>
              </a:ext>
            </a:extLst>
          </p:cNvPr>
          <p:cNvPicPr>
            <a:picLocks noChangeAspect="1"/>
          </p:cNvPicPr>
          <p:nvPr/>
        </p:nvPicPr>
        <p:blipFill>
          <a:blip r:embed="rId8"/>
          <a:stretch>
            <a:fillRect/>
          </a:stretch>
        </p:blipFill>
        <p:spPr>
          <a:xfrm>
            <a:off x="10305757" y="5127150"/>
            <a:ext cx="1540412" cy="1540412"/>
          </a:xfrm>
          <a:prstGeom prst="rect">
            <a:avLst/>
          </a:prstGeom>
        </p:spPr>
      </p:pic>
      <p:pic>
        <p:nvPicPr>
          <p:cNvPr id="16" name="Picture 15">
            <a:extLst>
              <a:ext uri="{FF2B5EF4-FFF2-40B4-BE49-F238E27FC236}">
                <a16:creationId xmlns:a16="http://schemas.microsoft.com/office/drawing/2014/main" id="{86C232CD-31E7-4DD5-B0E6-140D0F38FDD6}"/>
              </a:ext>
            </a:extLst>
          </p:cNvPr>
          <p:cNvPicPr>
            <a:picLocks noChangeAspect="1"/>
          </p:cNvPicPr>
          <p:nvPr/>
        </p:nvPicPr>
        <p:blipFill>
          <a:blip r:embed="rId9"/>
          <a:stretch>
            <a:fillRect/>
          </a:stretch>
        </p:blipFill>
        <p:spPr>
          <a:xfrm>
            <a:off x="7353905" y="4693357"/>
            <a:ext cx="2789637" cy="1974205"/>
          </a:xfrm>
          <a:prstGeom prst="rect">
            <a:avLst/>
          </a:prstGeom>
        </p:spPr>
      </p:pic>
      <p:sp>
        <p:nvSpPr>
          <p:cNvPr id="17" name="TextBox 16">
            <a:extLst>
              <a:ext uri="{FF2B5EF4-FFF2-40B4-BE49-F238E27FC236}">
                <a16:creationId xmlns:a16="http://schemas.microsoft.com/office/drawing/2014/main" id="{AC8D983F-56FC-4A29-AFE3-F1C00D54B25B}"/>
              </a:ext>
            </a:extLst>
          </p:cNvPr>
          <p:cNvSpPr txBox="1"/>
          <p:nvPr/>
        </p:nvSpPr>
        <p:spPr>
          <a:xfrm>
            <a:off x="7934632" y="79994"/>
            <a:ext cx="1628185" cy="338554"/>
          </a:xfrm>
          <a:prstGeom prst="rect">
            <a:avLst/>
          </a:prstGeom>
          <a:noFill/>
        </p:spPr>
        <p:txBody>
          <a:bodyPr wrap="square" rtlCol="0">
            <a:spAutoFit/>
          </a:bodyPr>
          <a:lstStyle/>
          <a:p>
            <a:r>
              <a:rPr lang="en-GB" sz="1600" b="1" dirty="0"/>
              <a:t>Click to play</a:t>
            </a:r>
          </a:p>
        </p:txBody>
      </p:sp>
      <p:sp>
        <p:nvSpPr>
          <p:cNvPr id="18" name="TextBox 17">
            <a:extLst>
              <a:ext uri="{FF2B5EF4-FFF2-40B4-BE49-F238E27FC236}">
                <a16:creationId xmlns:a16="http://schemas.microsoft.com/office/drawing/2014/main" id="{51B26737-A7E8-431E-A31E-5873CA8F43C1}"/>
              </a:ext>
            </a:extLst>
          </p:cNvPr>
          <p:cNvSpPr txBox="1"/>
          <p:nvPr/>
        </p:nvSpPr>
        <p:spPr>
          <a:xfrm>
            <a:off x="4717948" y="4224828"/>
            <a:ext cx="1628185" cy="338554"/>
          </a:xfrm>
          <a:prstGeom prst="rect">
            <a:avLst/>
          </a:prstGeom>
          <a:noFill/>
        </p:spPr>
        <p:txBody>
          <a:bodyPr wrap="square" rtlCol="0">
            <a:spAutoFit/>
          </a:bodyPr>
          <a:lstStyle/>
          <a:p>
            <a:r>
              <a:rPr lang="en-GB" sz="1600" b="1" dirty="0"/>
              <a:t>Click to play</a:t>
            </a:r>
          </a:p>
        </p:txBody>
      </p:sp>
      <p:pic>
        <p:nvPicPr>
          <p:cNvPr id="22" name="Picture 21">
            <a:extLst>
              <a:ext uri="{FF2B5EF4-FFF2-40B4-BE49-F238E27FC236}">
                <a16:creationId xmlns:a16="http://schemas.microsoft.com/office/drawing/2014/main" id="{318FA23A-5047-4486-BD57-615096D951A9}"/>
              </a:ext>
            </a:extLst>
          </p:cNvPr>
          <p:cNvPicPr>
            <a:picLocks noChangeAspect="1"/>
          </p:cNvPicPr>
          <p:nvPr/>
        </p:nvPicPr>
        <p:blipFill>
          <a:blip r:embed="rId10"/>
          <a:stretch>
            <a:fillRect/>
          </a:stretch>
        </p:blipFill>
        <p:spPr>
          <a:xfrm>
            <a:off x="3081976" y="2535374"/>
            <a:ext cx="1555857" cy="2141592"/>
          </a:xfrm>
          <a:prstGeom prst="rect">
            <a:avLst/>
          </a:prstGeom>
        </p:spPr>
      </p:pic>
      <p:pic>
        <p:nvPicPr>
          <p:cNvPr id="24" name="Picture 23">
            <a:extLst>
              <a:ext uri="{FF2B5EF4-FFF2-40B4-BE49-F238E27FC236}">
                <a16:creationId xmlns:a16="http://schemas.microsoft.com/office/drawing/2014/main" id="{6F44B11E-EA89-41D3-BC8B-712010A7E6A8}"/>
              </a:ext>
            </a:extLst>
          </p:cNvPr>
          <p:cNvPicPr>
            <a:picLocks noChangeAspect="1"/>
          </p:cNvPicPr>
          <p:nvPr/>
        </p:nvPicPr>
        <p:blipFill>
          <a:blip r:embed="rId11"/>
          <a:stretch>
            <a:fillRect/>
          </a:stretch>
        </p:blipFill>
        <p:spPr>
          <a:xfrm>
            <a:off x="10062908" y="3343768"/>
            <a:ext cx="2026109" cy="1349589"/>
          </a:xfrm>
          <a:prstGeom prst="rect">
            <a:avLst/>
          </a:prstGeom>
        </p:spPr>
      </p:pic>
      <p:pic>
        <p:nvPicPr>
          <p:cNvPr id="28" name="Picture 27">
            <a:extLst>
              <a:ext uri="{FF2B5EF4-FFF2-40B4-BE49-F238E27FC236}">
                <a16:creationId xmlns:a16="http://schemas.microsoft.com/office/drawing/2014/main" id="{EC111BD4-C211-4AD5-BD9F-5EDE85FBA640}"/>
              </a:ext>
            </a:extLst>
          </p:cNvPr>
          <p:cNvPicPr>
            <a:picLocks noChangeAspect="1"/>
          </p:cNvPicPr>
          <p:nvPr/>
        </p:nvPicPr>
        <p:blipFill>
          <a:blip r:embed="rId12"/>
          <a:stretch>
            <a:fillRect/>
          </a:stretch>
        </p:blipFill>
        <p:spPr>
          <a:xfrm>
            <a:off x="5134189" y="677918"/>
            <a:ext cx="2141592" cy="2141592"/>
          </a:xfrm>
          <a:prstGeom prst="rect">
            <a:avLst/>
          </a:prstGeom>
        </p:spPr>
      </p:pic>
      <p:pic>
        <p:nvPicPr>
          <p:cNvPr id="30" name="Picture 29">
            <a:extLst>
              <a:ext uri="{FF2B5EF4-FFF2-40B4-BE49-F238E27FC236}">
                <a16:creationId xmlns:a16="http://schemas.microsoft.com/office/drawing/2014/main" id="{970D2B89-2195-4C5C-8C3F-B03F1CA74AC6}"/>
              </a:ext>
            </a:extLst>
          </p:cNvPr>
          <p:cNvPicPr>
            <a:picLocks noChangeAspect="1"/>
          </p:cNvPicPr>
          <p:nvPr/>
        </p:nvPicPr>
        <p:blipFill>
          <a:blip r:embed="rId13"/>
          <a:stretch>
            <a:fillRect/>
          </a:stretch>
        </p:blipFill>
        <p:spPr>
          <a:xfrm>
            <a:off x="4970394" y="2947975"/>
            <a:ext cx="2383979" cy="1230690"/>
          </a:xfrm>
          <a:prstGeom prst="rect">
            <a:avLst/>
          </a:prstGeom>
        </p:spPr>
      </p:pic>
      <p:pic>
        <p:nvPicPr>
          <p:cNvPr id="31" name="Picture 30">
            <a:hlinkClick r:id="rId14"/>
            <a:extLst>
              <a:ext uri="{FF2B5EF4-FFF2-40B4-BE49-F238E27FC236}">
                <a16:creationId xmlns:a16="http://schemas.microsoft.com/office/drawing/2014/main" id="{C9FC55AF-0CE6-4D9E-B0A3-674EF2438F7E}"/>
              </a:ext>
            </a:extLst>
          </p:cNvPr>
          <p:cNvPicPr>
            <a:picLocks noChangeAspect="1"/>
          </p:cNvPicPr>
          <p:nvPr/>
        </p:nvPicPr>
        <p:blipFill>
          <a:blip r:embed="rId15"/>
          <a:stretch>
            <a:fillRect/>
          </a:stretch>
        </p:blipFill>
        <p:spPr>
          <a:xfrm>
            <a:off x="4173295" y="4544598"/>
            <a:ext cx="2885913" cy="2164434"/>
          </a:xfrm>
          <a:prstGeom prst="rect">
            <a:avLst/>
          </a:prstGeom>
        </p:spPr>
      </p:pic>
      <p:pic>
        <p:nvPicPr>
          <p:cNvPr id="35" name="Picture 34">
            <a:extLst>
              <a:ext uri="{FF2B5EF4-FFF2-40B4-BE49-F238E27FC236}">
                <a16:creationId xmlns:a16="http://schemas.microsoft.com/office/drawing/2014/main" id="{86F71707-1766-41C5-9689-FF634F021B95}"/>
              </a:ext>
            </a:extLst>
          </p:cNvPr>
          <p:cNvPicPr>
            <a:picLocks noChangeAspect="1"/>
          </p:cNvPicPr>
          <p:nvPr/>
        </p:nvPicPr>
        <p:blipFill rotWithShape="1">
          <a:blip r:embed="rId16"/>
          <a:srcRect l="11873" r="10804"/>
          <a:stretch/>
        </p:blipFill>
        <p:spPr>
          <a:xfrm>
            <a:off x="458266" y="4779759"/>
            <a:ext cx="1112437" cy="1876536"/>
          </a:xfrm>
          <a:prstGeom prst="rect">
            <a:avLst/>
          </a:prstGeom>
        </p:spPr>
      </p:pic>
      <p:pic>
        <p:nvPicPr>
          <p:cNvPr id="38" name="Picture 37">
            <a:extLst>
              <a:ext uri="{FF2B5EF4-FFF2-40B4-BE49-F238E27FC236}">
                <a16:creationId xmlns:a16="http://schemas.microsoft.com/office/drawing/2014/main" id="{428CB9C5-C027-4862-B4E9-88365A1C8CD2}"/>
              </a:ext>
            </a:extLst>
          </p:cNvPr>
          <p:cNvPicPr>
            <a:picLocks noChangeAspect="1"/>
          </p:cNvPicPr>
          <p:nvPr/>
        </p:nvPicPr>
        <p:blipFill>
          <a:blip r:embed="rId17"/>
          <a:stretch>
            <a:fillRect/>
          </a:stretch>
        </p:blipFill>
        <p:spPr>
          <a:xfrm>
            <a:off x="7673752" y="3152253"/>
            <a:ext cx="2187121" cy="1439083"/>
          </a:xfrm>
          <a:prstGeom prst="rect">
            <a:avLst/>
          </a:prstGeom>
        </p:spPr>
      </p:pic>
      <p:pic>
        <p:nvPicPr>
          <p:cNvPr id="40" name="Picture 39">
            <a:extLst>
              <a:ext uri="{FF2B5EF4-FFF2-40B4-BE49-F238E27FC236}">
                <a16:creationId xmlns:a16="http://schemas.microsoft.com/office/drawing/2014/main" id="{CFDD5470-53AA-4172-B9AA-F3C16F47DF60}"/>
              </a:ext>
            </a:extLst>
          </p:cNvPr>
          <p:cNvPicPr>
            <a:picLocks noChangeAspect="1"/>
          </p:cNvPicPr>
          <p:nvPr/>
        </p:nvPicPr>
        <p:blipFill>
          <a:blip r:embed="rId18"/>
          <a:stretch>
            <a:fillRect/>
          </a:stretch>
        </p:blipFill>
        <p:spPr>
          <a:xfrm>
            <a:off x="277750" y="3458928"/>
            <a:ext cx="1689218" cy="1234429"/>
          </a:xfrm>
          <a:prstGeom prst="rect">
            <a:avLst/>
          </a:prstGeom>
        </p:spPr>
      </p:pic>
      <p:pic>
        <p:nvPicPr>
          <p:cNvPr id="41" name="Picture 40">
            <a:extLst>
              <a:ext uri="{FF2B5EF4-FFF2-40B4-BE49-F238E27FC236}">
                <a16:creationId xmlns:a16="http://schemas.microsoft.com/office/drawing/2014/main" id="{4007448C-E0F1-4551-8584-78C88F0A530F}"/>
              </a:ext>
            </a:extLst>
          </p:cNvPr>
          <p:cNvPicPr>
            <a:picLocks noChangeAspect="1"/>
          </p:cNvPicPr>
          <p:nvPr/>
        </p:nvPicPr>
        <p:blipFill>
          <a:blip r:embed="rId19"/>
          <a:stretch>
            <a:fillRect/>
          </a:stretch>
        </p:blipFill>
        <p:spPr>
          <a:xfrm>
            <a:off x="2461894" y="5064630"/>
            <a:ext cx="1684421" cy="1684421"/>
          </a:xfrm>
          <a:prstGeom prst="rect">
            <a:avLst/>
          </a:prstGeom>
        </p:spPr>
      </p:pic>
      <p:pic>
        <p:nvPicPr>
          <p:cNvPr id="42" name="Picture 41">
            <a:extLst>
              <a:ext uri="{FF2B5EF4-FFF2-40B4-BE49-F238E27FC236}">
                <a16:creationId xmlns:a16="http://schemas.microsoft.com/office/drawing/2014/main" id="{94B71065-5B27-475A-A4C4-512DBCA16CF1}"/>
              </a:ext>
            </a:extLst>
          </p:cNvPr>
          <p:cNvPicPr>
            <a:picLocks noChangeAspect="1"/>
          </p:cNvPicPr>
          <p:nvPr/>
        </p:nvPicPr>
        <p:blipFill>
          <a:blip r:embed="rId20"/>
          <a:stretch>
            <a:fillRect/>
          </a:stretch>
        </p:blipFill>
        <p:spPr>
          <a:xfrm>
            <a:off x="2016052" y="4168140"/>
            <a:ext cx="1125838" cy="1528287"/>
          </a:xfrm>
          <a:prstGeom prst="rect">
            <a:avLst/>
          </a:prstGeom>
        </p:spPr>
      </p:pic>
    </p:spTree>
    <p:extLst>
      <p:ext uri="{BB962C8B-B14F-4D97-AF65-F5344CB8AC3E}">
        <p14:creationId xmlns:p14="http://schemas.microsoft.com/office/powerpoint/2010/main" val="1177963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1E6077-B4D5-479C-B51A-71F4F6D7B505}"/>
              </a:ext>
            </a:extLst>
          </p:cNvPr>
          <p:cNvSpPr/>
          <p:nvPr/>
        </p:nvSpPr>
        <p:spPr>
          <a:xfrm>
            <a:off x="260624" y="1355468"/>
            <a:ext cx="8121994" cy="5502532"/>
          </a:xfrm>
          <a:prstGeom prst="rect">
            <a:avLst/>
          </a:prstGeom>
        </p:spPr>
        <p:txBody>
          <a:bodyPr wrap="square">
            <a:spAutoFit/>
          </a:bodyPr>
          <a:lstStyle/>
          <a:p>
            <a:pPr>
              <a:lnSpc>
                <a:spcPct val="130000"/>
              </a:lnSpc>
              <a:spcAft>
                <a:spcPts val="800"/>
              </a:spcAft>
            </a:pPr>
            <a:r>
              <a:rPr lang="en-GB" sz="2000" dirty="0">
                <a:latin typeface="Calibri" panose="020F0502020204030204" pitchFamily="34" charset="0"/>
                <a:ea typeface="Calibri" panose="020F0502020204030204" pitchFamily="34" charset="0"/>
                <a:cs typeface="Times New Roman" panose="02020603050405020304" pitchFamily="18" charset="0"/>
              </a:rPr>
              <a:t>I am going to take you on a journey but before we begin I need you to:</a:t>
            </a:r>
          </a:p>
          <a:p>
            <a:pPr marL="342900" indent="-342900">
              <a:lnSpc>
                <a:spcPct val="130000"/>
              </a:lnSpc>
              <a:spcAft>
                <a:spcPts val="800"/>
              </a:spcAft>
              <a:buFont typeface="+mj-lt"/>
              <a:buAutoNum type="arabicPeriod"/>
            </a:pPr>
            <a:r>
              <a:rPr lang="en-GB" sz="2000" dirty="0">
                <a:latin typeface="Calibri" panose="020F0502020204030204" pitchFamily="34" charset="0"/>
                <a:ea typeface="Calibri" panose="020F0502020204030204" pitchFamily="34" charset="0"/>
                <a:cs typeface="Times New Roman" panose="02020603050405020304" pitchFamily="18" charset="0"/>
              </a:rPr>
              <a:t> Stand up and take one step backwards from your chair.</a:t>
            </a:r>
          </a:p>
          <a:p>
            <a:pPr marL="342900" indent="-342900">
              <a:lnSpc>
                <a:spcPct val="130000"/>
              </a:lnSpc>
              <a:spcAft>
                <a:spcPts val="800"/>
              </a:spcAft>
              <a:buFont typeface="+mj-lt"/>
              <a:buAutoNum type="arabicPeriod"/>
            </a:pPr>
            <a:r>
              <a:rPr lang="en-GB" sz="2000" dirty="0">
                <a:latin typeface="Calibri" panose="020F0502020204030204" pitchFamily="34" charset="0"/>
                <a:ea typeface="Calibri" panose="020F0502020204030204" pitchFamily="34" charset="0"/>
                <a:cs typeface="Times New Roman" panose="02020603050405020304" pitchFamily="18" charset="0"/>
              </a:rPr>
              <a:t>Spread your legs so that they are shoulder width apart– this will help you keep your balance. </a:t>
            </a:r>
          </a:p>
          <a:p>
            <a:pPr marL="342900" indent="-342900">
              <a:lnSpc>
                <a:spcPct val="130000"/>
              </a:lnSpc>
              <a:spcAft>
                <a:spcPts val="800"/>
              </a:spcAft>
              <a:buFont typeface="+mj-lt"/>
              <a:buAutoNum type="arabicPeriod"/>
            </a:pPr>
            <a:r>
              <a:rPr lang="en-GB" sz="2000" dirty="0">
                <a:latin typeface="Calibri" panose="020F0502020204030204" pitchFamily="34" charset="0"/>
                <a:ea typeface="Calibri" panose="020F0502020204030204" pitchFamily="34" charset="0"/>
                <a:cs typeface="Times New Roman" panose="02020603050405020304" pitchFamily="18" charset="0"/>
              </a:rPr>
              <a:t>Now close your eyes. Do not open them again until you are told, unless </a:t>
            </a:r>
            <a:r>
              <a:rPr lang="en-GB"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you feel unhappy in which case, simply open them. </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30000"/>
              </a:lnSpc>
              <a:spcAft>
                <a:spcPts val="800"/>
              </a:spcAft>
              <a:buFont typeface="+mj-lt"/>
              <a:buAutoNum type="arabicPeriod"/>
            </a:pPr>
            <a:r>
              <a:rPr lang="en-GB" sz="2000" dirty="0">
                <a:latin typeface="Calibri" panose="020F0502020204030204" pitchFamily="34" charset="0"/>
                <a:ea typeface="Calibri" panose="020F0502020204030204" pitchFamily="34" charset="0"/>
                <a:cs typeface="Times New Roman" panose="02020603050405020304" pitchFamily="18" charset="0"/>
              </a:rPr>
              <a:t> I need you to really listen to what is about to be read and try and visualise it. Start by taking a deep breath in through your nose – feel your tummy rise like a balloon, and out through your mouth, imagine the balloon deflating. And again, in through your nose, feel the balloon growing, and out, let the balloon deflate. </a:t>
            </a:r>
          </a:p>
          <a:p>
            <a:pPr marL="342900" indent="-342900">
              <a:lnSpc>
                <a:spcPct val="130000"/>
              </a:lnSpc>
              <a:spcAft>
                <a:spcPts val="800"/>
              </a:spcAft>
              <a:buFont typeface="+mj-lt"/>
              <a:buAutoNum type="arabicPeriod"/>
            </a:pPr>
            <a:r>
              <a:rPr lang="en-GB" sz="2000" b="1" dirty="0">
                <a:latin typeface="Calibri" panose="020F0502020204030204" pitchFamily="34" charset="0"/>
                <a:ea typeface="Calibri" panose="020F0502020204030204" pitchFamily="34" charset="0"/>
                <a:cs typeface="Times New Roman" panose="02020603050405020304" pitchFamily="18" charset="0"/>
              </a:rPr>
              <a:t>Keep your eyes closed</a:t>
            </a:r>
            <a:r>
              <a:rPr lang="en-GB" sz="2000" dirty="0">
                <a:latin typeface="Calibri" panose="020F0502020204030204" pitchFamily="34" charset="0"/>
                <a:ea typeface="Calibri" panose="020F0502020204030204" pitchFamily="34" charset="0"/>
                <a:cs typeface="Times New Roman" panose="02020603050405020304" pitchFamily="18" charset="0"/>
              </a:rPr>
              <a:t>, we are ready to begin.</a:t>
            </a:r>
          </a:p>
        </p:txBody>
      </p:sp>
      <p:sp>
        <p:nvSpPr>
          <p:cNvPr id="3" name="TextBox 2">
            <a:extLst>
              <a:ext uri="{FF2B5EF4-FFF2-40B4-BE49-F238E27FC236}">
                <a16:creationId xmlns:a16="http://schemas.microsoft.com/office/drawing/2014/main" id="{369A5328-FA75-44AD-B35D-72B460A0BEAC}"/>
              </a:ext>
            </a:extLst>
          </p:cNvPr>
          <p:cNvSpPr txBox="1"/>
          <p:nvPr/>
        </p:nvSpPr>
        <p:spPr>
          <a:xfrm>
            <a:off x="260623" y="228058"/>
            <a:ext cx="9632897" cy="523220"/>
          </a:xfrm>
          <a:prstGeom prst="rect">
            <a:avLst/>
          </a:prstGeom>
          <a:noFill/>
        </p:spPr>
        <p:txBody>
          <a:bodyPr wrap="square" rtlCol="0">
            <a:spAutoFit/>
          </a:bodyPr>
          <a:lstStyle/>
          <a:p>
            <a:r>
              <a:rPr lang="en-GB" sz="2800" dirty="0">
                <a:latin typeface="Arial Black" panose="020B0A04020102020204" pitchFamily="34" charset="0"/>
              </a:rPr>
              <a:t>Now for something completely different</a:t>
            </a:r>
          </a:p>
        </p:txBody>
      </p:sp>
      <p:pic>
        <p:nvPicPr>
          <p:cNvPr id="5" name="Picture 4">
            <a:extLst>
              <a:ext uri="{FF2B5EF4-FFF2-40B4-BE49-F238E27FC236}">
                <a16:creationId xmlns:a16="http://schemas.microsoft.com/office/drawing/2014/main" id="{0EFD94AC-0BD3-4AF8-9ECA-A225C30A3D78}"/>
              </a:ext>
            </a:extLst>
          </p:cNvPr>
          <p:cNvPicPr>
            <a:picLocks noChangeAspect="1"/>
          </p:cNvPicPr>
          <p:nvPr/>
        </p:nvPicPr>
        <p:blipFill rotWithShape="1">
          <a:blip r:embed="rId2">
            <a:extLst>
              <a:ext uri="{28A0092B-C50C-407E-A947-70E740481C1C}">
                <a14:useLocalDpi xmlns:a14="http://schemas.microsoft.com/office/drawing/2010/main" val="0"/>
              </a:ext>
            </a:extLst>
          </a:blip>
          <a:srcRect l="14655" t="5090" r="16183"/>
          <a:stretch/>
        </p:blipFill>
        <p:spPr>
          <a:xfrm>
            <a:off x="8842126" y="1673701"/>
            <a:ext cx="2838894" cy="4651511"/>
          </a:xfrm>
          <a:prstGeom prst="rect">
            <a:avLst/>
          </a:prstGeom>
        </p:spPr>
      </p:pic>
      <p:sp>
        <p:nvSpPr>
          <p:cNvPr id="6" name="Google Shape;163;p20">
            <a:extLst>
              <a:ext uri="{FF2B5EF4-FFF2-40B4-BE49-F238E27FC236}">
                <a16:creationId xmlns:a16="http://schemas.microsoft.com/office/drawing/2014/main" id="{C98543BF-35F5-4CC5-A09B-72FFE24A15FE}"/>
              </a:ext>
            </a:extLst>
          </p:cNvPr>
          <p:cNvSpPr txBox="1"/>
          <p:nvPr/>
        </p:nvSpPr>
        <p:spPr>
          <a:xfrm>
            <a:off x="260623" y="700760"/>
            <a:ext cx="1155623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dirty="0">
                <a:solidFill>
                  <a:schemeClr val="dk1"/>
                </a:solidFill>
                <a:latin typeface="Calibri"/>
                <a:ea typeface="Calibri"/>
                <a:cs typeface="Calibri"/>
                <a:sym typeface="Calibri"/>
              </a:rPr>
              <a:t>To understand why childhood trauma has such a negative impact on children’s development, we need to understand more about the development of the brain. In order to do this, we’re gong to try something different:</a:t>
            </a:r>
            <a:endParaRPr b="1" dirty="0"/>
          </a:p>
        </p:txBody>
      </p:sp>
    </p:spTree>
    <p:extLst>
      <p:ext uri="{BB962C8B-B14F-4D97-AF65-F5344CB8AC3E}">
        <p14:creationId xmlns:p14="http://schemas.microsoft.com/office/powerpoint/2010/main" val="819564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81B62C-1527-4E54-A4E7-17744F9368B1}"/>
              </a:ext>
            </a:extLst>
          </p:cNvPr>
          <p:cNvSpPr txBox="1"/>
          <p:nvPr/>
        </p:nvSpPr>
        <p:spPr>
          <a:xfrm>
            <a:off x="292952" y="1051540"/>
            <a:ext cx="11409529" cy="5440720"/>
          </a:xfrm>
          <a:prstGeom prst="rect">
            <a:avLst/>
          </a:prstGeom>
          <a:noFill/>
        </p:spPr>
        <p:txBody>
          <a:bodyPr wrap="square" rtlCol="0">
            <a:spAutoFit/>
          </a:bodyPr>
          <a:lstStyle/>
          <a:p>
            <a:pPr>
              <a:lnSpc>
                <a:spcPct val="130000"/>
              </a:lnSpc>
              <a:spcAft>
                <a:spcPts val="1000"/>
              </a:spcAft>
            </a:pPr>
            <a:r>
              <a:rPr lang="en-GB" sz="1500" dirty="0">
                <a:latin typeface="Calibri" panose="020F0502020204030204" pitchFamily="34" charset="0"/>
                <a:ea typeface="Calibri" panose="020F0502020204030204" pitchFamily="34" charset="0"/>
                <a:cs typeface="Times New Roman" panose="02020603050405020304" pitchFamily="18" charset="0"/>
              </a:rPr>
              <a:t>The engine hum dies as your car pulls softly to stand still. You take a deep breath, the air is cold as it fills your nose and lungs; your chest rises then falls as you exhale.  As you look out of the window fat drops of rain begin to splosh sporadically onto the windscreen. The sky is magnificent in its greys, blues, blacks and white, it looks almost like a water colour painting; a stormy sky set against the edge of dramatic cliffs.</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1000"/>
              </a:spcAft>
            </a:pPr>
            <a:r>
              <a:rPr lang="en-GB" sz="1500" dirty="0">
                <a:latin typeface="Calibri" panose="020F0502020204030204" pitchFamily="34" charset="0"/>
                <a:ea typeface="Calibri" panose="020F0502020204030204" pitchFamily="34" charset="0"/>
                <a:cs typeface="Times New Roman" panose="02020603050405020304" pitchFamily="18" charset="0"/>
              </a:rPr>
              <a:t>Your hand pulls the door leaver and your feet swing round to crunch on the gravel car park, the rain is cool on your skin. You push the door to a squeaky close and stand for a while, face up turned to the cleansing water as it falls softly on your forehead. It runs down your face, drips off your eyebrows onto your lips, leaving the taste of salt from the sea.  Taking a deep breath once again, you set off; your feet leave the hard crunch of gravel and move onto the soft squelch of what had once been green grass. As you look to the edge of the cliffs, you feel the wet creeping into you trainers, working its way through your socks, coming to rest against your skin.  Your feet sink into the squelching mud, feeling thick and heavy as you speed up to get to drier land.</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1000"/>
              </a:spcAft>
            </a:pPr>
            <a:r>
              <a:rPr lang="en-GB" sz="1500" dirty="0">
                <a:latin typeface="Calibri" panose="020F0502020204030204" pitchFamily="34" charset="0"/>
                <a:ea typeface="Calibri" panose="020F0502020204030204" pitchFamily="34" charset="0"/>
                <a:cs typeface="Times New Roman" panose="02020603050405020304" pitchFamily="18" charset="0"/>
              </a:rPr>
              <a:t>You continue towards the cliff’s edge, getting closer to the vastness of the sea beyond. You can see the tips of the waves, they look like white horses racing, bending gracefully then lifting their white heads once more, this time closer, as they pace their way towards the shore. The race becomes faster and more aggressive the closer they get. The competition ends dramatically as the tips of the waves crash violently up against the jagged edges of rocks, spewing foam angrily back into the blue expanse.</a:t>
            </a:r>
          </a:p>
          <a:p>
            <a:pPr>
              <a:lnSpc>
                <a:spcPct val="130000"/>
              </a:lnSpc>
              <a:spcAft>
                <a:spcPts val="1000"/>
              </a:spcAft>
            </a:pPr>
            <a:r>
              <a:rPr lang="en-GB" sz="1500" dirty="0">
                <a:latin typeface="Calibri" panose="020F0502020204030204" pitchFamily="34" charset="0"/>
                <a:ea typeface="Calibri" panose="020F0502020204030204" pitchFamily="34" charset="0"/>
                <a:cs typeface="Times New Roman" panose="02020603050405020304" pitchFamily="18" charset="0"/>
              </a:rPr>
              <a:t>You near the edge and your stride alters, as your foot knocks a stone off the side. You watch it bound off the rocks as it enters oblivion below. You carefully ensure your feet remain the right side of safety. </a:t>
            </a:r>
          </a:p>
          <a:p>
            <a:pPr>
              <a:lnSpc>
                <a:spcPct val="130000"/>
              </a:lnSpc>
              <a:spcAft>
                <a:spcPts val="1000"/>
              </a:spcAft>
            </a:pPr>
            <a:r>
              <a:rPr lang="en-GB" sz="1600" b="1" dirty="0">
                <a:latin typeface="Calibri" panose="020F0502020204030204" pitchFamily="34" charset="0"/>
                <a:ea typeface="Calibri" panose="020F0502020204030204" pitchFamily="34" charset="0"/>
                <a:cs typeface="Times New Roman" panose="02020603050405020304" pitchFamily="18" charset="0"/>
              </a:rPr>
              <a:t>(Continues onto the next slide)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902F682C-7CBB-4A92-91BD-4B9B089072A4}"/>
              </a:ext>
            </a:extLst>
          </p:cNvPr>
          <p:cNvSpPr/>
          <p:nvPr/>
        </p:nvSpPr>
        <p:spPr>
          <a:xfrm>
            <a:off x="501934" y="175292"/>
            <a:ext cx="10991566" cy="783420"/>
          </a:xfrm>
          <a:prstGeom prst="rect">
            <a:avLst/>
          </a:prstGeom>
          <a:ln w="28575">
            <a:solidFill>
              <a:srgbClr val="C00000"/>
            </a:solidFill>
          </a:ln>
        </p:spPr>
        <p:txBody>
          <a:bodyPr wrap="square">
            <a:spAutoFit/>
          </a:bodyPr>
          <a:lstStyle/>
          <a:p>
            <a:pPr>
              <a:lnSpc>
                <a:spcPct val="130000"/>
              </a:lnSpc>
              <a:spcAft>
                <a:spcPts val="1000"/>
              </a:spcAft>
            </a:pPr>
            <a:r>
              <a:rPr lang="en-GB" b="1" i="1" dirty="0">
                <a:latin typeface="Calibri" panose="020F0502020204030204" pitchFamily="34" charset="0"/>
                <a:ea typeface="Calibri" panose="020F0502020204030204" pitchFamily="34" charset="0"/>
                <a:cs typeface="Times New Roman" panose="02020603050405020304" pitchFamily="18" charset="0"/>
              </a:rPr>
              <a:t>The person reading this should read calmly and steadily, giving the listener time to imagine what you are reading. Try reading out loud a few times before delivering the session so that the flow isn’t interrupted .</a:t>
            </a:r>
            <a:endParaRPr lang="en-GB"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7338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35F9A1-9CDE-46F3-BD8A-BB8D0716A58B}"/>
              </a:ext>
            </a:extLst>
          </p:cNvPr>
          <p:cNvSpPr txBox="1"/>
          <p:nvPr/>
        </p:nvSpPr>
        <p:spPr>
          <a:xfrm>
            <a:off x="247934" y="243312"/>
            <a:ext cx="11696131" cy="4292201"/>
          </a:xfrm>
          <a:prstGeom prst="rect">
            <a:avLst/>
          </a:prstGeom>
          <a:noFill/>
        </p:spPr>
        <p:txBody>
          <a:bodyPr wrap="square" rtlCol="0">
            <a:spAutoFit/>
          </a:bodyPr>
          <a:lstStyle/>
          <a:p>
            <a:pPr>
              <a:lnSpc>
                <a:spcPct val="130000"/>
              </a:lnSpc>
              <a:spcAft>
                <a:spcPts val="1000"/>
              </a:spcAft>
            </a:pPr>
            <a:r>
              <a:rPr lang="en-GB" sz="1600" dirty="0">
                <a:latin typeface="Calibri" panose="020F0502020204030204" pitchFamily="34" charset="0"/>
                <a:ea typeface="Calibri" panose="020F0502020204030204" pitchFamily="34" charset="0"/>
                <a:cs typeface="Times New Roman" panose="02020603050405020304" pitchFamily="18" charset="0"/>
              </a:rPr>
              <a:t>As you stand looking to the horizon where the sky merges seamlessly with the sea, the rain stops.  The sun slides out from behind the silver lined clouds, rays hit the smooth grey rocky cliffs like a spotlight, turning the cold grey into a magical glistening purple.  You feel the new warmth soaking into the wetness of your bare arms.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1000"/>
              </a:spcAft>
            </a:pPr>
            <a:r>
              <a:rPr lang="en-GB" sz="1600" dirty="0">
                <a:latin typeface="Calibri" panose="020F0502020204030204" pitchFamily="34" charset="0"/>
                <a:ea typeface="Calibri" panose="020F0502020204030204" pitchFamily="34" charset="0"/>
                <a:cs typeface="Times New Roman" panose="02020603050405020304" pitchFamily="18" charset="0"/>
              </a:rPr>
              <a:t>Staring down, you notice a jagged shelf of rock jutting out, home to a nest of chicks, their scrawny mouths squawk for the return of their parents, their balding bodies huddled together for warmth.  Looking down further, the vertical rock continues for an eternity before levelling out into rough boulders that are swallowed up whole by the hungry sea, </a:t>
            </a:r>
            <a:r>
              <a:rPr lang="en-GB" sz="1600" dirty="0" err="1">
                <a:latin typeface="Calibri" panose="020F0502020204030204" pitchFamily="34" charset="0"/>
                <a:ea typeface="Calibri" panose="020F0502020204030204" pitchFamily="34" charset="0"/>
                <a:cs typeface="Times New Roman" panose="02020603050405020304" pitchFamily="18" charset="0"/>
              </a:rPr>
              <a:t>swush</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err="1">
                <a:latin typeface="Calibri" panose="020F0502020204030204" pitchFamily="34" charset="0"/>
                <a:ea typeface="Calibri" panose="020F0502020204030204" pitchFamily="34" charset="0"/>
                <a:cs typeface="Times New Roman" panose="02020603050405020304" pitchFamily="18" charset="0"/>
              </a:rPr>
              <a:t>swush</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err="1">
                <a:latin typeface="Calibri" panose="020F0502020204030204" pitchFamily="34" charset="0"/>
                <a:ea typeface="Calibri" panose="020F0502020204030204" pitchFamily="34" charset="0"/>
                <a:cs typeface="Times New Roman" panose="02020603050405020304" pitchFamily="18" charset="0"/>
              </a:rPr>
              <a:t>swush</a:t>
            </a:r>
            <a:r>
              <a:rPr lang="en-GB" sz="1600" dirty="0">
                <a:latin typeface="Calibri" panose="020F0502020204030204" pitchFamily="34" charset="0"/>
                <a:ea typeface="Calibri" panose="020F0502020204030204" pitchFamily="34" charset="0"/>
                <a:cs typeface="Times New Roman" panose="02020603050405020304" pitchFamily="18" charset="0"/>
              </a:rPr>
              <a:t>.</a:t>
            </a:r>
          </a:p>
          <a:p>
            <a:pPr>
              <a:lnSpc>
                <a:spcPct val="130000"/>
              </a:lnSpc>
              <a:spcAft>
                <a:spcPts val="1000"/>
              </a:spcAft>
            </a:pPr>
            <a:r>
              <a:rPr lang="en-GB" sz="1600" dirty="0">
                <a:latin typeface="Calibri" panose="020F0502020204030204" pitchFamily="34" charset="0"/>
                <a:ea typeface="Calibri" panose="020F0502020204030204" pitchFamily="34" charset="0"/>
                <a:cs typeface="Times New Roman" panose="02020603050405020304" pitchFamily="18" charset="0"/>
              </a:rPr>
              <a:t>You feel small and insignificant standing high above the world, the sea, miles below is just a step away. The swish of the sea starts to blur, and become fuzzy as the thumping of blood </a:t>
            </a:r>
            <a:r>
              <a:rPr lang="en-GB" sz="1600" dirty="0" err="1">
                <a:latin typeface="Calibri" panose="020F0502020204030204" pitchFamily="34" charset="0"/>
                <a:ea typeface="Calibri" panose="020F0502020204030204" pitchFamily="34" charset="0"/>
                <a:cs typeface="Times New Roman" panose="02020603050405020304" pitchFamily="18" charset="0"/>
              </a:rPr>
              <a:t>schwirling</a:t>
            </a:r>
            <a:r>
              <a:rPr lang="en-GB" sz="1600" dirty="0">
                <a:latin typeface="Calibri" panose="020F0502020204030204" pitchFamily="34" charset="0"/>
                <a:ea typeface="Calibri" panose="020F0502020204030204" pitchFamily="34" charset="0"/>
                <a:cs typeface="Times New Roman" panose="02020603050405020304" pitchFamily="18" charset="0"/>
              </a:rPr>
              <a:t> through your brain becomes the dominant sound . You feel yourself melt into the background, swallowed up in the tumultuous sky, the tempestuous sea.  The world becomes surreal and blurred as it starts spinning. You feel caught up in a merry-go-round of danger; sea, white horses, vertical cliffs, boulders, white horses, sky, cliffs, rocks jutting, vertical cliffs,  sea … </a:t>
            </a:r>
            <a:endParaRPr lang="en-GB" sz="16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1000"/>
              </a:spcAft>
            </a:pPr>
            <a:r>
              <a:rPr lang="en-GB" sz="1600" dirty="0">
                <a:latin typeface="Calibri" panose="020F0502020204030204" pitchFamily="34" charset="0"/>
                <a:ea typeface="Calibri" panose="020F0502020204030204" pitchFamily="34" charset="0"/>
                <a:cs typeface="Times New Roman" panose="02020603050405020304" pitchFamily="18" charset="0"/>
              </a:rPr>
              <a:t>Purposefully, you take a step forward…</a:t>
            </a:r>
            <a:endParaRPr lang="en-GB" sz="1600" dirty="0"/>
          </a:p>
        </p:txBody>
      </p:sp>
      <p:sp>
        <p:nvSpPr>
          <p:cNvPr id="3" name="TextBox 2">
            <a:extLst>
              <a:ext uri="{FF2B5EF4-FFF2-40B4-BE49-F238E27FC236}">
                <a16:creationId xmlns:a16="http://schemas.microsoft.com/office/drawing/2014/main" id="{4A5A8E3C-45F5-4552-BADC-2C937A91685C}"/>
              </a:ext>
            </a:extLst>
          </p:cNvPr>
          <p:cNvSpPr txBox="1"/>
          <p:nvPr/>
        </p:nvSpPr>
        <p:spPr>
          <a:xfrm>
            <a:off x="3086336" y="4527417"/>
            <a:ext cx="7706436" cy="1974643"/>
          </a:xfrm>
          <a:prstGeom prst="rect">
            <a:avLst/>
          </a:prstGeom>
          <a:noFill/>
        </p:spPr>
        <p:txBody>
          <a:bodyPr wrap="square" rtlCol="0">
            <a:spAutoFit/>
          </a:bodyPr>
          <a:lstStyle/>
          <a:p>
            <a:pPr>
              <a:lnSpc>
                <a:spcPct val="130000"/>
              </a:lnSpc>
              <a:spcAft>
                <a:spcPts val="600"/>
              </a:spcAft>
            </a:pPr>
            <a:r>
              <a:rPr lang="en-GB" sz="1600" i="1" dirty="0">
                <a:latin typeface="Calibri" panose="020F0502020204030204" pitchFamily="34" charset="0"/>
                <a:ea typeface="Calibri" panose="020F0502020204030204" pitchFamily="34" charset="0"/>
                <a:cs typeface="Times New Roman" panose="02020603050405020304" pitchFamily="18" charset="0"/>
              </a:rPr>
              <a:t>Keeping your eyes closed, I want everybody to take a step forward.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600"/>
              </a:spcAft>
            </a:pPr>
            <a:r>
              <a:rPr lang="en-GB" sz="1600" i="1" dirty="0">
                <a:latin typeface="Calibri" panose="020F0502020204030204" pitchFamily="34" charset="0"/>
                <a:ea typeface="Calibri" panose="020F0502020204030204" pitchFamily="34" charset="0"/>
                <a:cs typeface="Times New Roman" panose="02020603050405020304" pitchFamily="18" charset="0"/>
              </a:rPr>
              <a:t>[Wait 5 seconds]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600"/>
              </a:spcAft>
            </a:pPr>
            <a:r>
              <a:rPr lang="en-GB" sz="1600" i="1" dirty="0">
                <a:latin typeface="Calibri" panose="020F0502020204030204" pitchFamily="34" charset="0"/>
                <a:ea typeface="Calibri" panose="020F0502020204030204" pitchFamily="34" charset="0"/>
                <a:cs typeface="Times New Roman" panose="02020603050405020304" pitchFamily="18" charset="0"/>
              </a:rPr>
              <a:t>Keep your eyes closed, you’re in the classroom, it is safe, take a step forward.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600"/>
              </a:spcAft>
            </a:pPr>
            <a:r>
              <a:rPr lang="en-GB" sz="1600" i="1" dirty="0">
                <a:latin typeface="Calibri" panose="020F0502020204030204" pitchFamily="34" charset="0"/>
                <a:ea typeface="Calibri" panose="020F0502020204030204" pitchFamily="34" charset="0"/>
                <a:cs typeface="Times New Roman" panose="02020603050405020304" pitchFamily="18" charset="0"/>
              </a:rPr>
              <a:t>[Wait 5 seconds]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600"/>
              </a:spcAft>
            </a:pPr>
            <a:r>
              <a:rPr lang="en-GB" sz="1600" i="1" dirty="0">
                <a:latin typeface="Calibri" panose="020F0502020204030204" pitchFamily="34" charset="0"/>
                <a:ea typeface="Calibri" panose="020F0502020204030204" pitchFamily="34" charset="0"/>
                <a:cs typeface="Times New Roman" panose="02020603050405020304" pitchFamily="18" charset="0"/>
              </a:rPr>
              <a:t>Open your eyes and take a seat.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Left Brace 3"/>
          <p:cNvSpPr/>
          <p:nvPr/>
        </p:nvSpPr>
        <p:spPr>
          <a:xfrm>
            <a:off x="2484556" y="4593598"/>
            <a:ext cx="549512" cy="2081466"/>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extBox 4"/>
          <p:cNvSpPr txBox="1"/>
          <p:nvPr/>
        </p:nvSpPr>
        <p:spPr>
          <a:xfrm>
            <a:off x="617656" y="4829486"/>
            <a:ext cx="1688222" cy="1323439"/>
          </a:xfrm>
          <a:prstGeom prst="rect">
            <a:avLst/>
          </a:prstGeom>
          <a:noFill/>
          <a:ln>
            <a:solidFill>
              <a:srgbClr val="C00000"/>
            </a:solidFill>
          </a:ln>
        </p:spPr>
        <p:txBody>
          <a:bodyPr wrap="square" rtlCol="0">
            <a:spAutoFit/>
          </a:bodyPr>
          <a:lstStyle/>
          <a:p>
            <a:r>
              <a:rPr lang="en-GB" sz="1600" dirty="0"/>
              <a:t>This part should be read clearly as instructions, not as part of the story.</a:t>
            </a:r>
          </a:p>
        </p:txBody>
      </p:sp>
    </p:spTree>
    <p:extLst>
      <p:ext uri="{BB962C8B-B14F-4D97-AF65-F5344CB8AC3E}">
        <p14:creationId xmlns:p14="http://schemas.microsoft.com/office/powerpoint/2010/main" val="3623542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9CDA29-F753-4998-AF97-953BD8A799CE}"/>
              </a:ext>
            </a:extLst>
          </p:cNvPr>
          <p:cNvSpPr txBox="1"/>
          <p:nvPr/>
        </p:nvSpPr>
        <p:spPr>
          <a:xfrm>
            <a:off x="330283" y="775966"/>
            <a:ext cx="5556452" cy="2909130"/>
          </a:xfrm>
          <a:prstGeom prst="rect">
            <a:avLst/>
          </a:prstGeom>
          <a:noFill/>
        </p:spPr>
        <p:txBody>
          <a:bodyPr wrap="square" rtlCol="0">
            <a:spAutoFit/>
          </a:bodyPr>
          <a:lstStyle/>
          <a:p>
            <a:pPr>
              <a:lnSpc>
                <a:spcPct val="120000"/>
              </a:lnSpc>
            </a:pPr>
            <a:r>
              <a:rPr lang="en-GB" sz="2200" b="1" dirty="0">
                <a:latin typeface="Calibri" panose="020F0502020204030204" pitchFamily="34" charset="0"/>
                <a:cs typeface="Calibri" panose="020F0502020204030204" pitchFamily="34" charset="0"/>
              </a:rPr>
              <a:t>Hands up:</a:t>
            </a:r>
          </a:p>
          <a:p>
            <a:pPr marL="342900" indent="-342900">
              <a:lnSpc>
                <a:spcPct val="120000"/>
              </a:lnSpc>
              <a:buFont typeface="Arial" panose="020B0604020202020204" pitchFamily="34" charset="0"/>
              <a:buChar char="•"/>
            </a:pPr>
            <a:r>
              <a:rPr lang="en-GB" sz="2200" b="1" dirty="0">
                <a:latin typeface="Calibri" panose="020F0502020204030204" pitchFamily="34" charset="0"/>
                <a:cs typeface="Calibri" panose="020F0502020204030204" pitchFamily="34" charset="0"/>
              </a:rPr>
              <a:t>Who was unable to take a step forward when asked?</a:t>
            </a:r>
          </a:p>
          <a:p>
            <a:pPr marL="342900" indent="-342900">
              <a:lnSpc>
                <a:spcPct val="120000"/>
              </a:lnSpc>
              <a:buFont typeface="Arial" panose="020B0604020202020204" pitchFamily="34" charset="0"/>
              <a:buChar char="•"/>
            </a:pPr>
            <a:r>
              <a:rPr lang="en-GB" sz="2200" b="1" dirty="0">
                <a:latin typeface="Calibri" panose="020F0502020204030204" pitchFamily="34" charset="0"/>
                <a:cs typeface="Calibri" panose="020F0502020204030204" pitchFamily="34" charset="0"/>
              </a:rPr>
              <a:t>Who was still reluctant to take a step forward when reminded where they were?</a:t>
            </a:r>
          </a:p>
          <a:p>
            <a:pPr marL="342900" indent="-342900">
              <a:lnSpc>
                <a:spcPct val="120000"/>
              </a:lnSpc>
              <a:buFont typeface="Arial" panose="020B0604020202020204" pitchFamily="34" charset="0"/>
              <a:buChar char="•"/>
            </a:pPr>
            <a:r>
              <a:rPr lang="en-GB" sz="2200" b="1" dirty="0">
                <a:latin typeface="Calibri" panose="020F0502020204030204" pitchFamily="34" charset="0"/>
                <a:cs typeface="Calibri" panose="020F0502020204030204" pitchFamily="34" charset="0"/>
              </a:rPr>
              <a:t>Who was unable to move until they opened their eyes?</a:t>
            </a:r>
          </a:p>
        </p:txBody>
      </p:sp>
      <p:sp>
        <p:nvSpPr>
          <p:cNvPr id="3" name="TextBox 2">
            <a:extLst>
              <a:ext uri="{FF2B5EF4-FFF2-40B4-BE49-F238E27FC236}">
                <a16:creationId xmlns:a16="http://schemas.microsoft.com/office/drawing/2014/main" id="{E2A7ABFC-AD25-49C5-9C51-07E96B3F6A8F}"/>
              </a:ext>
            </a:extLst>
          </p:cNvPr>
          <p:cNvSpPr txBox="1"/>
          <p:nvPr/>
        </p:nvSpPr>
        <p:spPr>
          <a:xfrm>
            <a:off x="434915" y="167368"/>
            <a:ext cx="7209971" cy="523220"/>
          </a:xfrm>
          <a:prstGeom prst="rect">
            <a:avLst/>
          </a:prstGeom>
          <a:noFill/>
        </p:spPr>
        <p:txBody>
          <a:bodyPr wrap="square" rtlCol="0">
            <a:spAutoFit/>
          </a:bodyPr>
          <a:lstStyle/>
          <a:p>
            <a:r>
              <a:rPr lang="en-GB" sz="2800" dirty="0">
                <a:latin typeface="Arial Black" panose="020B0A04020102020204" pitchFamily="34" charset="0"/>
                <a:cs typeface="Calibri" panose="020F0502020204030204" pitchFamily="34" charset="0"/>
              </a:rPr>
              <a:t>A Journey into Mental Illness</a:t>
            </a:r>
          </a:p>
        </p:txBody>
      </p:sp>
      <p:sp>
        <p:nvSpPr>
          <p:cNvPr id="5" name="TextBox 4">
            <a:extLst>
              <a:ext uri="{FF2B5EF4-FFF2-40B4-BE49-F238E27FC236}">
                <a16:creationId xmlns:a16="http://schemas.microsoft.com/office/drawing/2014/main" id="{8884733F-F497-4FAC-9A9B-0B677B8EBEEF}"/>
              </a:ext>
            </a:extLst>
          </p:cNvPr>
          <p:cNvSpPr txBox="1"/>
          <p:nvPr/>
        </p:nvSpPr>
        <p:spPr>
          <a:xfrm>
            <a:off x="5886735" y="775966"/>
            <a:ext cx="6124192" cy="5376728"/>
          </a:xfrm>
          <a:prstGeom prst="rect">
            <a:avLst/>
          </a:prstGeom>
          <a:noFill/>
        </p:spPr>
        <p:txBody>
          <a:bodyPr wrap="square" rtlCol="0">
            <a:spAutoFit/>
          </a:bodyPr>
          <a:lstStyle/>
          <a:p>
            <a:pPr>
              <a:lnSpc>
                <a:spcPct val="110000"/>
              </a:lnSpc>
            </a:pPr>
            <a:r>
              <a:rPr lang="en-GB" sz="2200" b="1" dirty="0">
                <a:latin typeface="Calibri" panose="020F0502020204030204" pitchFamily="34" charset="0"/>
                <a:cs typeface="Calibri" panose="020F0502020204030204" pitchFamily="34" charset="0"/>
              </a:rPr>
              <a:t>Explanation:</a:t>
            </a:r>
          </a:p>
          <a:p>
            <a:pPr>
              <a:lnSpc>
                <a:spcPct val="110000"/>
              </a:lnSpc>
              <a:spcAft>
                <a:spcPts val="600"/>
              </a:spcAft>
            </a:pPr>
            <a:r>
              <a:rPr lang="en-GB" sz="2200" dirty="0">
                <a:latin typeface="Calibri" panose="020F0502020204030204" pitchFamily="34" charset="0"/>
                <a:cs typeface="Calibri" panose="020F0502020204030204" pitchFamily="34" charset="0"/>
              </a:rPr>
              <a:t>Your brain has been immersed into a world where taking a step forward would be incredibly  dangerous, leading to almost certain death.  </a:t>
            </a:r>
            <a:r>
              <a:rPr lang="en-GB" sz="2200" b="1" dirty="0">
                <a:latin typeface="Calibri" panose="020F0502020204030204" pitchFamily="34" charset="0"/>
                <a:cs typeface="Calibri" panose="020F0502020204030204" pitchFamily="34" charset="0"/>
              </a:rPr>
              <a:t>The primary function of our brain is to keep us alive</a:t>
            </a:r>
            <a:r>
              <a:rPr lang="en-GB" sz="2200" dirty="0">
                <a:latin typeface="Calibri" panose="020F0502020204030204" pitchFamily="34" charset="0"/>
                <a:cs typeface="Calibri" panose="020F0502020204030204" pitchFamily="34" charset="0"/>
              </a:rPr>
              <a:t> hence it wanted to stop you moving.</a:t>
            </a:r>
          </a:p>
          <a:p>
            <a:pPr>
              <a:lnSpc>
                <a:spcPct val="110000"/>
              </a:lnSpc>
              <a:spcAft>
                <a:spcPts val="1000"/>
              </a:spcAft>
            </a:pPr>
            <a:r>
              <a:rPr lang="en-GB" sz="2200" dirty="0">
                <a:latin typeface="Calibri" panose="020F0502020204030204" pitchFamily="34" charset="0"/>
                <a:cs typeface="Calibri" panose="020F0502020204030204" pitchFamily="34" charset="0"/>
              </a:rPr>
              <a:t>The brain is an incredible, complicated organ with around 100 billion neurons sending and receiving information back and forth. </a:t>
            </a:r>
          </a:p>
          <a:p>
            <a:pPr>
              <a:lnSpc>
                <a:spcPct val="110000"/>
              </a:lnSpc>
              <a:spcAft>
                <a:spcPts val="1000"/>
              </a:spcAft>
            </a:pPr>
            <a:r>
              <a:rPr lang="en-GB" sz="2200" dirty="0">
                <a:latin typeface="Calibri" panose="020F0502020204030204" pitchFamily="34" charset="0"/>
                <a:cs typeface="Calibri" panose="020F0502020204030204" pitchFamily="34" charset="0"/>
              </a:rPr>
              <a:t>For the purpose of this exercise we are going to think about just 2 parts:</a:t>
            </a:r>
          </a:p>
          <a:p>
            <a:pPr marL="342900" indent="-342900">
              <a:lnSpc>
                <a:spcPct val="110000"/>
              </a:lnSpc>
              <a:spcAft>
                <a:spcPts val="1000"/>
              </a:spcAft>
              <a:buFont typeface="Arial" panose="020B0604020202020204" pitchFamily="34" charset="0"/>
              <a:buChar char="•"/>
            </a:pPr>
            <a:r>
              <a:rPr lang="en-GB" sz="2200" b="1" dirty="0">
                <a:latin typeface="Calibri" panose="020F0502020204030204" pitchFamily="34" charset="0"/>
                <a:cs typeface="Calibri" panose="020F0502020204030204" pitchFamily="34" charset="0"/>
              </a:rPr>
              <a:t>The Limbic</a:t>
            </a:r>
          </a:p>
          <a:p>
            <a:pPr marL="342900" indent="-342900">
              <a:lnSpc>
                <a:spcPct val="110000"/>
              </a:lnSpc>
              <a:spcAft>
                <a:spcPts val="1000"/>
              </a:spcAft>
              <a:buFont typeface="Arial" panose="020B0604020202020204" pitchFamily="34" charset="0"/>
              <a:buChar char="•"/>
            </a:pPr>
            <a:r>
              <a:rPr lang="en-GB" sz="2200" b="1" dirty="0">
                <a:latin typeface="Calibri" panose="020F0502020204030204" pitchFamily="34" charset="0"/>
                <a:cs typeface="Calibri" panose="020F0502020204030204" pitchFamily="34" charset="0"/>
              </a:rPr>
              <a:t>The Frontal or Pre-Frontal Cortex </a:t>
            </a:r>
          </a:p>
        </p:txBody>
      </p:sp>
      <p:pic>
        <p:nvPicPr>
          <p:cNvPr id="6" name="Picture 5">
            <a:extLst>
              <a:ext uri="{FF2B5EF4-FFF2-40B4-BE49-F238E27FC236}">
                <a16:creationId xmlns:a16="http://schemas.microsoft.com/office/drawing/2014/main" id="{27B58042-D288-4FA4-9D1E-D1B33E876B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2" r="42935" b="-1"/>
          <a:stretch/>
        </p:blipFill>
        <p:spPr>
          <a:xfrm>
            <a:off x="1688124" y="3713564"/>
            <a:ext cx="3143535" cy="2897445"/>
          </a:xfrm>
          <a:prstGeom prst="rect">
            <a:avLst/>
          </a:prstGeom>
        </p:spPr>
      </p:pic>
      <p:sp>
        <p:nvSpPr>
          <p:cNvPr id="7" name="TextBox 6">
            <a:extLst>
              <a:ext uri="{FF2B5EF4-FFF2-40B4-BE49-F238E27FC236}">
                <a16:creationId xmlns:a16="http://schemas.microsoft.com/office/drawing/2014/main" id="{6311028A-0DAB-4232-9928-8FCEBB68D79B}"/>
              </a:ext>
            </a:extLst>
          </p:cNvPr>
          <p:cNvSpPr txBox="1"/>
          <p:nvPr/>
        </p:nvSpPr>
        <p:spPr>
          <a:xfrm>
            <a:off x="1688124" y="3770474"/>
            <a:ext cx="2206757" cy="307777"/>
          </a:xfrm>
          <a:prstGeom prst="rect">
            <a:avLst/>
          </a:prstGeom>
          <a:noFill/>
        </p:spPr>
        <p:txBody>
          <a:bodyPr wrap="square" rtlCol="0">
            <a:spAutoFit/>
          </a:bodyPr>
          <a:lstStyle/>
          <a:p>
            <a:r>
              <a:rPr lang="en-GB" sz="1400" dirty="0">
                <a:latin typeface="Calibri" panose="020F0502020204030204" pitchFamily="34" charset="0"/>
                <a:cs typeface="Calibri" panose="020F0502020204030204" pitchFamily="34" charset="0"/>
              </a:rPr>
              <a:t>(Peters, 2012)</a:t>
            </a:r>
          </a:p>
        </p:txBody>
      </p:sp>
    </p:spTree>
    <p:extLst>
      <p:ext uri="{BB962C8B-B14F-4D97-AF65-F5344CB8AC3E}">
        <p14:creationId xmlns:p14="http://schemas.microsoft.com/office/powerpoint/2010/main" val="939513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149416-29A7-4812-BF2D-AD8F577C19A5}"/>
              </a:ext>
            </a:extLst>
          </p:cNvPr>
          <p:cNvSpPr>
            <a:spLocks noGrp="1"/>
          </p:cNvSpPr>
          <p:nvPr>
            <p:ph type="sldNum" sz="quarter" idx="12"/>
          </p:nvPr>
        </p:nvSpPr>
        <p:spPr/>
        <p:txBody>
          <a:bodyPr/>
          <a:lstStyle/>
          <a:p>
            <a:fld id="{A7FAADD0-5DAE-472D-995C-E8B43BDD57E6}" type="slidenum">
              <a:rPr lang="en-GB" smtClean="0">
                <a:latin typeface="Calibri" panose="020F0502020204030204" pitchFamily="34" charset="0"/>
                <a:cs typeface="Calibri" panose="020F0502020204030204" pitchFamily="34" charset="0"/>
              </a:rPr>
              <a:pPr/>
              <a:t>14</a:t>
            </a:fld>
            <a:endParaRPr lang="en-GB">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C92D3454-0F5C-4BF9-834C-5B0EE4C8BD40}"/>
              </a:ext>
            </a:extLst>
          </p:cNvPr>
          <p:cNvSpPr txBox="1">
            <a:spLocks/>
          </p:cNvSpPr>
          <p:nvPr/>
        </p:nvSpPr>
        <p:spPr>
          <a:xfrm>
            <a:off x="265041" y="170396"/>
            <a:ext cx="6361043" cy="72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en-GB" sz="2800" dirty="0">
                <a:latin typeface="Arial Black" panose="020B0A04020102020204" pitchFamily="34" charset="0"/>
              </a:rPr>
              <a:t>Our inner caveman</a:t>
            </a:r>
          </a:p>
        </p:txBody>
      </p:sp>
      <p:sp>
        <p:nvSpPr>
          <p:cNvPr id="2" name="TextBox 1">
            <a:extLst>
              <a:ext uri="{FF2B5EF4-FFF2-40B4-BE49-F238E27FC236}">
                <a16:creationId xmlns:a16="http://schemas.microsoft.com/office/drawing/2014/main" id="{4730F4F3-546B-47D0-A878-F4741394EB0C}"/>
              </a:ext>
            </a:extLst>
          </p:cNvPr>
          <p:cNvSpPr txBox="1"/>
          <p:nvPr/>
        </p:nvSpPr>
        <p:spPr>
          <a:xfrm>
            <a:off x="276422" y="762906"/>
            <a:ext cx="3852429" cy="3985706"/>
          </a:xfrm>
          <a:prstGeom prst="rect">
            <a:avLst/>
          </a:prstGeom>
          <a:noFill/>
        </p:spPr>
        <p:txBody>
          <a:bodyPr wrap="square" rtlCol="0">
            <a:spAutoFit/>
          </a:bodyPr>
          <a:lstStyle/>
          <a:p>
            <a:pPr>
              <a:spcAft>
                <a:spcPts val="600"/>
              </a:spcAft>
            </a:pPr>
            <a:r>
              <a:rPr lang="en-GB" sz="1900" b="1" dirty="0">
                <a:latin typeface="Calibri" panose="020F0502020204030204" pitchFamily="34" charset="0"/>
                <a:cs typeface="Calibri" panose="020F0502020204030204" pitchFamily="34" charset="0"/>
              </a:rPr>
              <a:t>The Limbic</a:t>
            </a:r>
          </a:p>
          <a:p>
            <a:pPr>
              <a:spcAft>
                <a:spcPts val="600"/>
              </a:spcAft>
            </a:pPr>
            <a:r>
              <a:rPr lang="en-GB" sz="1900" dirty="0">
                <a:latin typeface="Calibri" panose="020F0502020204030204" pitchFamily="34" charset="0"/>
                <a:cs typeface="Calibri" panose="020F0502020204030204" pitchFamily="34" charset="0"/>
              </a:rPr>
              <a:t>The limbic lobe is our </a:t>
            </a:r>
            <a:r>
              <a:rPr lang="en-GB" sz="1900" b="1" i="1" dirty="0">
                <a:latin typeface="Calibri" panose="020F0502020204030204" pitchFamily="34" charset="0"/>
                <a:cs typeface="Calibri" panose="020F0502020204030204" pitchFamily="34" charset="0"/>
              </a:rPr>
              <a:t>caveman brain</a:t>
            </a:r>
            <a:r>
              <a:rPr lang="en-GB" sz="1900" dirty="0">
                <a:latin typeface="Calibri" panose="020F0502020204030204" pitchFamily="34" charset="0"/>
                <a:cs typeface="Calibri" panose="020F0502020204030204" pitchFamily="34" charset="0"/>
              </a:rPr>
              <a:t>. The </a:t>
            </a:r>
            <a:r>
              <a:rPr lang="en-GB" sz="1900" dirty="0" err="1">
                <a:latin typeface="Calibri" panose="020F0502020204030204" pitchFamily="34" charset="0"/>
                <a:cs typeface="Calibri" panose="020F0502020204030204" pitchFamily="34" charset="0"/>
              </a:rPr>
              <a:t>limbic’s</a:t>
            </a:r>
            <a:r>
              <a:rPr lang="en-GB" sz="1900" dirty="0">
                <a:latin typeface="Calibri" panose="020F0502020204030204" pitchFamily="34" charset="0"/>
                <a:cs typeface="Calibri" panose="020F0502020204030204" pitchFamily="34" charset="0"/>
              </a:rPr>
              <a:t> main function is survival; </a:t>
            </a:r>
            <a:r>
              <a:rPr lang="en-GB" sz="1900" b="1" dirty="0">
                <a:latin typeface="Calibri" panose="020F0502020204030204" pitchFamily="34" charset="0"/>
                <a:cs typeface="Calibri" panose="020F0502020204030204" pitchFamily="34" charset="0"/>
              </a:rPr>
              <a:t>it also governs our emotions</a:t>
            </a:r>
            <a:r>
              <a:rPr lang="en-GB" sz="1900" dirty="0">
                <a:latin typeface="Calibri" panose="020F0502020204030204" pitchFamily="34" charset="0"/>
                <a:cs typeface="Calibri" panose="020F0502020204030204" pitchFamily="34" charset="0"/>
              </a:rPr>
              <a:t>. </a:t>
            </a:r>
          </a:p>
          <a:p>
            <a:pPr>
              <a:spcAft>
                <a:spcPts val="600"/>
              </a:spcAft>
            </a:pPr>
            <a:r>
              <a:rPr lang="en-GB" sz="1900" dirty="0">
                <a:latin typeface="Calibri" panose="020F0502020204030204" pitchFamily="34" charset="0"/>
                <a:cs typeface="Calibri" panose="020F0502020204030204" pitchFamily="34" charset="0"/>
              </a:rPr>
              <a:t>When presented with stress or dangerous situations, the limbic automatically takes over to keep us alive. It has 3 responses:</a:t>
            </a:r>
          </a:p>
          <a:p>
            <a:pPr marL="342900" indent="-342900">
              <a:spcAft>
                <a:spcPts val="600"/>
              </a:spcAft>
              <a:buFont typeface="Arial" panose="020B0604020202020204" pitchFamily="34" charset="0"/>
              <a:buChar char="•"/>
            </a:pPr>
            <a:r>
              <a:rPr lang="en-GB" sz="1900" dirty="0">
                <a:latin typeface="Calibri" panose="020F0502020204030204" pitchFamily="34" charset="0"/>
                <a:cs typeface="Calibri" panose="020F0502020204030204" pitchFamily="34" charset="0"/>
              </a:rPr>
              <a:t>Fight</a:t>
            </a:r>
          </a:p>
          <a:p>
            <a:pPr marL="342900" indent="-342900">
              <a:spcAft>
                <a:spcPts val="600"/>
              </a:spcAft>
              <a:buFont typeface="Arial" panose="020B0604020202020204" pitchFamily="34" charset="0"/>
              <a:buChar char="•"/>
            </a:pPr>
            <a:r>
              <a:rPr lang="en-GB" sz="1900" dirty="0">
                <a:latin typeface="Calibri" panose="020F0502020204030204" pitchFamily="34" charset="0"/>
                <a:cs typeface="Calibri" panose="020F0502020204030204" pitchFamily="34" charset="0"/>
              </a:rPr>
              <a:t>Flight</a:t>
            </a:r>
          </a:p>
          <a:p>
            <a:pPr marL="342900" indent="-342900">
              <a:spcAft>
                <a:spcPts val="600"/>
              </a:spcAft>
              <a:buFont typeface="Arial" panose="020B0604020202020204" pitchFamily="34" charset="0"/>
              <a:buChar char="•"/>
            </a:pPr>
            <a:r>
              <a:rPr lang="en-GB" sz="1900" dirty="0">
                <a:latin typeface="Calibri" panose="020F0502020204030204" pitchFamily="34" charset="0"/>
                <a:cs typeface="Calibri" panose="020F0502020204030204" pitchFamily="34" charset="0"/>
              </a:rPr>
              <a:t>Freeze</a:t>
            </a:r>
          </a:p>
        </p:txBody>
      </p:sp>
      <p:pic>
        <p:nvPicPr>
          <p:cNvPr id="6" name="Picture 5">
            <a:extLst>
              <a:ext uri="{FF2B5EF4-FFF2-40B4-BE49-F238E27FC236}">
                <a16:creationId xmlns:a16="http://schemas.microsoft.com/office/drawing/2014/main" id="{923BDAB4-5F57-49D4-BD55-1E082BD536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0983" y="3593008"/>
            <a:ext cx="1801466" cy="2045393"/>
          </a:xfrm>
          <a:prstGeom prst="rect">
            <a:avLst/>
          </a:prstGeom>
        </p:spPr>
      </p:pic>
      <p:pic>
        <p:nvPicPr>
          <p:cNvPr id="12" name="Picture 11">
            <a:extLst>
              <a:ext uri="{FF2B5EF4-FFF2-40B4-BE49-F238E27FC236}">
                <a16:creationId xmlns:a16="http://schemas.microsoft.com/office/drawing/2014/main" id="{5FAFA305-D448-40FF-B6A3-C1AD33B179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7308" y="86303"/>
            <a:ext cx="1312984" cy="1275470"/>
          </a:xfrm>
          <a:prstGeom prst="rect">
            <a:avLst/>
          </a:prstGeom>
        </p:spPr>
      </p:pic>
      <p:sp>
        <p:nvSpPr>
          <p:cNvPr id="13" name="TextBox 12">
            <a:extLst>
              <a:ext uri="{FF2B5EF4-FFF2-40B4-BE49-F238E27FC236}">
                <a16:creationId xmlns:a16="http://schemas.microsoft.com/office/drawing/2014/main" id="{D98EBD0E-FD8C-4F71-AA86-8ACF99FD09EB}"/>
              </a:ext>
            </a:extLst>
          </p:cNvPr>
          <p:cNvSpPr txBox="1"/>
          <p:nvPr/>
        </p:nvSpPr>
        <p:spPr>
          <a:xfrm>
            <a:off x="7661671" y="906601"/>
            <a:ext cx="4348621" cy="5632311"/>
          </a:xfrm>
          <a:prstGeom prst="rect">
            <a:avLst/>
          </a:prstGeom>
          <a:noFill/>
        </p:spPr>
        <p:txBody>
          <a:bodyPr wrap="square" rtlCol="0">
            <a:spAutoFit/>
          </a:bodyPr>
          <a:lstStyle/>
          <a:p>
            <a:pPr>
              <a:spcAft>
                <a:spcPts val="600"/>
              </a:spcAft>
            </a:pPr>
            <a:r>
              <a:rPr lang="en-GB" sz="2000" b="1" dirty="0">
                <a:latin typeface="Calibri" panose="020F0502020204030204" pitchFamily="34" charset="0"/>
                <a:cs typeface="Calibri" panose="020F0502020204030204" pitchFamily="34" charset="0"/>
              </a:rPr>
              <a:t>The Frontal</a:t>
            </a:r>
          </a:p>
          <a:p>
            <a:pPr>
              <a:spcAft>
                <a:spcPts val="600"/>
              </a:spcAft>
            </a:pPr>
            <a:r>
              <a:rPr lang="en-GB" sz="2000" dirty="0">
                <a:latin typeface="Calibri" panose="020F0502020204030204" pitchFamily="34" charset="0"/>
                <a:cs typeface="Calibri" panose="020F0502020204030204" pitchFamily="34" charset="0"/>
              </a:rPr>
              <a:t>The frontal lobe carries out many different functions, but for the purpose of this exercise, it is our </a:t>
            </a:r>
            <a:r>
              <a:rPr lang="en-GB" sz="2000" b="1" i="1" dirty="0">
                <a:latin typeface="Calibri" panose="020F0502020204030204" pitchFamily="34" charset="0"/>
                <a:cs typeface="Calibri" panose="020F0502020204030204" pitchFamily="34" charset="0"/>
              </a:rPr>
              <a:t>thinking brain</a:t>
            </a:r>
            <a:r>
              <a:rPr lang="en-GB" sz="2000" b="1" dirty="0">
                <a:latin typeface="Calibri" panose="020F0502020204030204" pitchFamily="34" charset="0"/>
                <a:cs typeface="Calibri" panose="020F0502020204030204" pitchFamily="34" charset="0"/>
              </a:rPr>
              <a:t>. </a:t>
            </a:r>
            <a:endParaRPr lang="en-GB" sz="2000" dirty="0">
              <a:latin typeface="Calibri" panose="020F0502020204030204" pitchFamily="34" charset="0"/>
              <a:cs typeface="Calibri" panose="020F0502020204030204" pitchFamily="34" charset="0"/>
            </a:endParaRPr>
          </a:p>
          <a:p>
            <a:pPr>
              <a:spcAft>
                <a:spcPts val="600"/>
              </a:spcAft>
            </a:pPr>
            <a:r>
              <a:rPr lang="en-GB" sz="2000" b="1" dirty="0">
                <a:latin typeface="Calibri" panose="020F0502020204030204" pitchFamily="34" charset="0"/>
                <a:cs typeface="Calibri" panose="020F0502020204030204" pitchFamily="34" charset="0"/>
              </a:rPr>
              <a:t>When our limbic lobe has been engaged, we are not able to reach our thinking brain.</a:t>
            </a:r>
          </a:p>
          <a:p>
            <a:pPr>
              <a:spcAft>
                <a:spcPts val="600"/>
              </a:spcAft>
            </a:pPr>
            <a:r>
              <a:rPr lang="en-GB" sz="2000" dirty="0">
                <a:latin typeface="Calibri" panose="020F0502020204030204" pitchFamily="34" charset="0"/>
                <a:cs typeface="Calibri" panose="020F0502020204030204" pitchFamily="34" charset="0"/>
              </a:rPr>
              <a:t>This is why, even though you knew you were safe, your caveman didn’t and wanted to keep you safe so took over and stopped you from moving. </a:t>
            </a:r>
          </a:p>
          <a:p>
            <a:pPr>
              <a:spcAft>
                <a:spcPts val="600"/>
              </a:spcAft>
            </a:pPr>
            <a:r>
              <a:rPr lang="en-GB" sz="2000" b="1" dirty="0">
                <a:latin typeface="Calibri" panose="020F0502020204030204" pitchFamily="34" charset="0"/>
                <a:cs typeface="Calibri" panose="020F0502020204030204" pitchFamily="34" charset="0"/>
              </a:rPr>
              <a:t>When our brain perceives danger, the limbic system takes over to keep us alive. Think about how difficult it was to move forward after listening to the story and that should give you an indication of its strength.</a:t>
            </a:r>
            <a:endParaRPr lang="en-GB" sz="20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E1D4683-AB35-4E57-BA14-444359630A80}"/>
              </a:ext>
            </a:extLst>
          </p:cNvPr>
          <p:cNvSpPr txBox="1"/>
          <p:nvPr/>
        </p:nvSpPr>
        <p:spPr>
          <a:xfrm>
            <a:off x="322897" y="4765567"/>
            <a:ext cx="2144369" cy="969496"/>
          </a:xfrm>
          <a:prstGeom prst="rect">
            <a:avLst/>
          </a:prstGeom>
          <a:noFill/>
        </p:spPr>
        <p:txBody>
          <a:bodyPr wrap="square" rtlCol="0">
            <a:spAutoFit/>
          </a:bodyPr>
          <a:lstStyle/>
          <a:p>
            <a:r>
              <a:rPr lang="en-GB" sz="1900" dirty="0">
                <a:latin typeface="Calibri" panose="020F0502020204030204" pitchFamily="34" charset="0"/>
                <a:cs typeface="Calibri" panose="020F0502020204030204" pitchFamily="34" charset="0"/>
              </a:rPr>
              <a:t>When we get this response the brain fills up with cortisol</a:t>
            </a:r>
          </a:p>
        </p:txBody>
      </p:sp>
      <p:sp>
        <p:nvSpPr>
          <p:cNvPr id="8" name="TextBox 7">
            <a:extLst>
              <a:ext uri="{FF2B5EF4-FFF2-40B4-BE49-F238E27FC236}">
                <a16:creationId xmlns:a16="http://schemas.microsoft.com/office/drawing/2014/main" id="{641465A2-43A4-4CC4-9F71-26D43A52A9E5}"/>
              </a:ext>
            </a:extLst>
          </p:cNvPr>
          <p:cNvSpPr txBox="1"/>
          <p:nvPr/>
        </p:nvSpPr>
        <p:spPr>
          <a:xfrm>
            <a:off x="322897" y="5638401"/>
            <a:ext cx="7174993" cy="969496"/>
          </a:xfrm>
          <a:prstGeom prst="rect">
            <a:avLst/>
          </a:prstGeom>
          <a:noFill/>
        </p:spPr>
        <p:txBody>
          <a:bodyPr wrap="square" rtlCol="0">
            <a:spAutoFit/>
          </a:bodyPr>
          <a:lstStyle/>
          <a:p>
            <a:r>
              <a:rPr lang="en-GB" sz="1900" dirty="0">
                <a:latin typeface="Calibri" panose="020F0502020204030204" pitchFamily="34" charset="0"/>
                <a:cs typeface="Calibri" panose="020F0502020204030204" pitchFamily="34" charset="0"/>
              </a:rPr>
              <a:t>and adrenaline</a:t>
            </a:r>
            <a:r>
              <a:rPr lang="en-GB" sz="1900" b="1" dirty="0">
                <a:latin typeface="Calibri" panose="020F0502020204030204" pitchFamily="34" charset="0"/>
                <a:cs typeface="Calibri" panose="020F0502020204030204" pitchFamily="34" charset="0"/>
              </a:rPr>
              <a:t> </a:t>
            </a:r>
            <a:r>
              <a:rPr lang="en-GB" sz="1900" dirty="0">
                <a:latin typeface="Calibri" panose="020F0502020204030204" pitchFamily="34" charset="0"/>
                <a:cs typeface="Calibri" panose="020F0502020204030204" pitchFamily="34" charset="0"/>
              </a:rPr>
              <a:t>which acts to speed up our breathing and reactions.  This is to give us the energy and power to fight or run. </a:t>
            </a:r>
            <a:r>
              <a:rPr lang="en-GB" sz="1900" b="1" dirty="0">
                <a:latin typeface="Calibri" panose="020F0502020204030204" pitchFamily="34" charset="0"/>
                <a:cs typeface="Calibri" panose="020F0502020204030204" pitchFamily="34" charset="0"/>
              </a:rPr>
              <a:t>This response is automatic and something we have little conscious control over</a:t>
            </a:r>
            <a:r>
              <a:rPr lang="en-GB" sz="1900" dirty="0">
                <a:latin typeface="Calibri" panose="020F0502020204030204" pitchFamily="34" charset="0"/>
                <a:cs typeface="Calibri" panose="020F0502020204030204" pitchFamily="34" charset="0"/>
              </a:rPr>
              <a:t>. </a:t>
            </a:r>
          </a:p>
        </p:txBody>
      </p:sp>
      <p:pic>
        <p:nvPicPr>
          <p:cNvPr id="11" name="Picture 10">
            <a:extLst>
              <a:ext uri="{FF2B5EF4-FFF2-40B4-BE49-F238E27FC236}">
                <a16:creationId xmlns:a16="http://schemas.microsoft.com/office/drawing/2014/main" id="{85E03BD7-D920-4A45-AC07-293771B9CE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2" r="42935" b="-1"/>
          <a:stretch/>
        </p:blipFill>
        <p:spPr>
          <a:xfrm>
            <a:off x="3941661" y="780241"/>
            <a:ext cx="3509526" cy="3447979"/>
          </a:xfrm>
          <a:prstGeom prst="rect">
            <a:avLst/>
          </a:prstGeom>
        </p:spPr>
      </p:pic>
      <p:sp>
        <p:nvSpPr>
          <p:cNvPr id="14" name="TextBox 13">
            <a:extLst>
              <a:ext uri="{FF2B5EF4-FFF2-40B4-BE49-F238E27FC236}">
                <a16:creationId xmlns:a16="http://schemas.microsoft.com/office/drawing/2014/main" id="{74CA28C2-100E-4D62-B33B-3DF443D33A54}"/>
              </a:ext>
            </a:extLst>
          </p:cNvPr>
          <p:cNvSpPr txBox="1"/>
          <p:nvPr/>
        </p:nvSpPr>
        <p:spPr>
          <a:xfrm>
            <a:off x="5649721" y="4307927"/>
            <a:ext cx="1801466" cy="307777"/>
          </a:xfrm>
          <a:prstGeom prst="rect">
            <a:avLst/>
          </a:prstGeom>
          <a:noFill/>
        </p:spPr>
        <p:txBody>
          <a:bodyPr wrap="square" rtlCol="0">
            <a:spAutoFit/>
          </a:bodyPr>
          <a:lstStyle/>
          <a:p>
            <a:pPr algn="r"/>
            <a:r>
              <a:rPr lang="en-GB" sz="1400" i="1" dirty="0">
                <a:latin typeface="Calibri" panose="020F0502020204030204" pitchFamily="34" charset="0"/>
                <a:cs typeface="Calibri" panose="020F0502020204030204" pitchFamily="34" charset="0"/>
              </a:rPr>
              <a:t>(Peters, 2012)</a:t>
            </a:r>
          </a:p>
        </p:txBody>
      </p:sp>
    </p:spTree>
    <p:extLst>
      <p:ext uri="{BB962C8B-B14F-4D97-AF65-F5344CB8AC3E}">
        <p14:creationId xmlns:p14="http://schemas.microsoft.com/office/powerpoint/2010/main" val="1821209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FBB7D-EF01-4F4D-A461-5994C5D93647}"/>
              </a:ext>
            </a:extLst>
          </p:cNvPr>
          <p:cNvSpPr txBox="1">
            <a:spLocks/>
          </p:cNvSpPr>
          <p:nvPr/>
        </p:nvSpPr>
        <p:spPr>
          <a:xfrm>
            <a:off x="336783" y="275356"/>
            <a:ext cx="6361043" cy="7243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200"/>
              </a:spcAft>
            </a:pPr>
            <a:r>
              <a:rPr lang="en-GB" sz="2800" dirty="0">
                <a:latin typeface="Arial Black" panose="020B0A04020102020204" pitchFamily="34" charset="0"/>
              </a:rPr>
              <a:t>So what’s the point of all this?</a:t>
            </a:r>
          </a:p>
        </p:txBody>
      </p:sp>
      <p:pic>
        <p:nvPicPr>
          <p:cNvPr id="5" name="Picture 4">
            <a:extLst>
              <a:ext uri="{FF2B5EF4-FFF2-40B4-BE49-F238E27FC236}">
                <a16:creationId xmlns:a16="http://schemas.microsoft.com/office/drawing/2014/main" id="{0B07F913-D0BE-46D6-A918-DE14330771A1}"/>
              </a:ext>
            </a:extLst>
          </p:cNvPr>
          <p:cNvPicPr>
            <a:picLocks noChangeAspect="1"/>
          </p:cNvPicPr>
          <p:nvPr/>
        </p:nvPicPr>
        <p:blipFill rotWithShape="1">
          <a:blip r:embed="rId2">
            <a:extLst>
              <a:ext uri="{28A0092B-C50C-407E-A947-70E740481C1C}">
                <a14:useLocalDpi xmlns:a14="http://schemas.microsoft.com/office/drawing/2010/main" val="0"/>
              </a:ext>
            </a:extLst>
          </a:blip>
          <a:srcRect l="1" t="12384" r="26143" b="22630"/>
          <a:stretch/>
        </p:blipFill>
        <p:spPr>
          <a:xfrm>
            <a:off x="8418466" y="63505"/>
            <a:ext cx="3102305" cy="1977465"/>
          </a:xfrm>
          <a:prstGeom prst="rect">
            <a:avLst/>
          </a:prstGeom>
        </p:spPr>
      </p:pic>
      <p:sp>
        <p:nvSpPr>
          <p:cNvPr id="6" name="TextBox 5">
            <a:extLst>
              <a:ext uri="{FF2B5EF4-FFF2-40B4-BE49-F238E27FC236}">
                <a16:creationId xmlns:a16="http://schemas.microsoft.com/office/drawing/2014/main" id="{654B78D8-CDE2-41C3-B056-46DD3D45FA8F}"/>
              </a:ext>
            </a:extLst>
          </p:cNvPr>
          <p:cNvSpPr txBox="1"/>
          <p:nvPr/>
        </p:nvSpPr>
        <p:spPr>
          <a:xfrm>
            <a:off x="272697" y="788537"/>
            <a:ext cx="8416129" cy="969496"/>
          </a:xfrm>
          <a:prstGeom prst="rect">
            <a:avLst/>
          </a:prstGeom>
          <a:noFill/>
        </p:spPr>
        <p:txBody>
          <a:bodyPr wrap="square" rtlCol="0">
            <a:spAutoFit/>
          </a:bodyPr>
          <a:lstStyle/>
          <a:p>
            <a:pPr>
              <a:spcAft>
                <a:spcPts val="600"/>
              </a:spcAft>
            </a:pPr>
            <a:r>
              <a:rPr lang="en-GB" sz="1900" b="1" dirty="0">
                <a:latin typeface="Calibri" panose="020F0502020204030204" pitchFamily="34" charset="0"/>
                <a:cs typeface="Calibri" panose="020F0502020204030204" pitchFamily="34" charset="0"/>
              </a:rPr>
              <a:t>Your reaction of being unable to move was totally predictable when we understand that our limbic brain is programmed to keep us safe</a:t>
            </a:r>
            <a:r>
              <a:rPr lang="en-GB" sz="1900" dirty="0">
                <a:latin typeface="Calibri" panose="020F0502020204030204" pitchFamily="34" charset="0"/>
                <a:cs typeface="Calibri" panose="020F0502020204030204" pitchFamily="34" charset="0"/>
              </a:rPr>
              <a:t>.  When this happens, it takes time to re-engage the pre-frontal cortex. </a:t>
            </a:r>
          </a:p>
        </p:txBody>
      </p:sp>
      <p:sp>
        <p:nvSpPr>
          <p:cNvPr id="11" name="TextBox 10">
            <a:extLst>
              <a:ext uri="{FF2B5EF4-FFF2-40B4-BE49-F238E27FC236}">
                <a16:creationId xmlns:a16="http://schemas.microsoft.com/office/drawing/2014/main" id="{38D4255B-018A-41AC-828F-0F63AA846748}"/>
              </a:ext>
            </a:extLst>
          </p:cNvPr>
          <p:cNvSpPr txBox="1"/>
          <p:nvPr/>
        </p:nvSpPr>
        <p:spPr>
          <a:xfrm>
            <a:off x="272697" y="1729495"/>
            <a:ext cx="8416129" cy="384721"/>
          </a:xfrm>
          <a:prstGeom prst="rect">
            <a:avLst/>
          </a:prstGeom>
          <a:noFill/>
        </p:spPr>
        <p:txBody>
          <a:bodyPr wrap="square" rtlCol="0">
            <a:spAutoFit/>
          </a:bodyPr>
          <a:lstStyle/>
          <a:p>
            <a:r>
              <a:rPr lang="en-GB" sz="1900" dirty="0">
                <a:latin typeface="Calibri" panose="020F0502020204030204" pitchFamily="34" charset="0"/>
                <a:cs typeface="Calibri" panose="020F0502020204030204" pitchFamily="34" charset="0"/>
              </a:rPr>
              <a:t>But what if it wasn’t so easy to re-engage the pre-frontal cortex?</a:t>
            </a:r>
          </a:p>
        </p:txBody>
      </p:sp>
      <p:pic>
        <p:nvPicPr>
          <p:cNvPr id="3" name="Picture 2">
            <a:extLst>
              <a:ext uri="{FF2B5EF4-FFF2-40B4-BE49-F238E27FC236}">
                <a16:creationId xmlns:a16="http://schemas.microsoft.com/office/drawing/2014/main" id="{8CB83F31-58B2-43AC-88E8-CE6BB71A7AD7}"/>
              </a:ext>
            </a:extLst>
          </p:cNvPr>
          <p:cNvPicPr>
            <a:picLocks noChangeAspect="1"/>
          </p:cNvPicPr>
          <p:nvPr/>
        </p:nvPicPr>
        <p:blipFill>
          <a:blip r:embed="rId3"/>
          <a:stretch>
            <a:fillRect/>
          </a:stretch>
        </p:blipFill>
        <p:spPr>
          <a:xfrm>
            <a:off x="272697" y="2279986"/>
            <a:ext cx="7225161" cy="4089786"/>
          </a:xfrm>
          <a:prstGeom prst="rect">
            <a:avLst/>
          </a:prstGeom>
        </p:spPr>
      </p:pic>
      <p:sp>
        <p:nvSpPr>
          <p:cNvPr id="4" name="TextBox 3">
            <a:extLst>
              <a:ext uri="{FF2B5EF4-FFF2-40B4-BE49-F238E27FC236}">
                <a16:creationId xmlns:a16="http://schemas.microsoft.com/office/drawing/2014/main" id="{2B5C4BC0-5A3F-4822-83EC-770A2ED793DF}"/>
              </a:ext>
            </a:extLst>
          </p:cNvPr>
          <p:cNvSpPr txBox="1"/>
          <p:nvPr/>
        </p:nvSpPr>
        <p:spPr>
          <a:xfrm>
            <a:off x="7561944" y="2271214"/>
            <a:ext cx="4345768" cy="4390946"/>
          </a:xfrm>
          <a:prstGeom prst="rect">
            <a:avLst/>
          </a:prstGeom>
          <a:noFill/>
        </p:spPr>
        <p:txBody>
          <a:bodyPr wrap="square" rtlCol="0">
            <a:spAutoFit/>
          </a:bodyPr>
          <a:lstStyle/>
          <a:p>
            <a:r>
              <a:rPr lang="en-GB" sz="1900" b="1" dirty="0">
                <a:latin typeface="Calibri" panose="020F0502020204030204" pitchFamily="34" charset="0"/>
                <a:cs typeface="Calibri" panose="020F0502020204030204" pitchFamily="34" charset="0"/>
              </a:rPr>
              <a:t>Think back to the starter</a:t>
            </a:r>
          </a:p>
          <a:p>
            <a:pPr>
              <a:spcAft>
                <a:spcPts val="800"/>
              </a:spcAft>
            </a:pPr>
            <a:r>
              <a:rPr lang="en-GB" sz="1900" dirty="0">
                <a:latin typeface="Calibri" panose="020F0502020204030204" pitchFamily="34" charset="0"/>
                <a:cs typeface="Calibri" panose="020F0502020204030204" pitchFamily="34" charset="0"/>
              </a:rPr>
              <a:t>You were given images and sounds that your brain associated with things from your youth. On seeing them, you were triggered to remember the words, tastes, places, people etc associated with them. We then moved on, and you forgot all about them. </a:t>
            </a:r>
          </a:p>
          <a:p>
            <a:pPr>
              <a:spcAft>
                <a:spcPts val="800"/>
              </a:spcAft>
            </a:pPr>
            <a:r>
              <a:rPr lang="en-GB" sz="1900" dirty="0">
                <a:latin typeface="Calibri" panose="020F0502020204030204" pitchFamily="34" charset="0"/>
                <a:cs typeface="Calibri" panose="020F0502020204030204" pitchFamily="34" charset="0"/>
              </a:rPr>
              <a:t>Now imagine if these triggers were so deeply ingrained in your life experience, it wasn’t possible to just move on, that in effect, you remained on the edge of that cliff without a way back.</a:t>
            </a:r>
          </a:p>
          <a:p>
            <a:pPr algn="ctr"/>
            <a:r>
              <a:rPr lang="en-GB" sz="1900" b="1" dirty="0">
                <a:latin typeface="Calibri" panose="020F0502020204030204" pitchFamily="34" charset="0"/>
                <a:cs typeface="Calibri" panose="020F0502020204030204" pitchFamily="34" charset="0"/>
              </a:rPr>
              <a:t>This is what happens with ACEs</a:t>
            </a:r>
          </a:p>
        </p:txBody>
      </p:sp>
    </p:spTree>
    <p:extLst>
      <p:ext uri="{BB962C8B-B14F-4D97-AF65-F5344CB8AC3E}">
        <p14:creationId xmlns:p14="http://schemas.microsoft.com/office/powerpoint/2010/main" val="3440237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2"/>
          <p:cNvSpPr/>
          <p:nvPr/>
        </p:nvSpPr>
        <p:spPr>
          <a:xfrm>
            <a:off x="423605" y="803035"/>
            <a:ext cx="7470479" cy="769441"/>
          </a:xfrm>
          <a:prstGeom prst="rect">
            <a:avLst/>
          </a:prstGeom>
          <a:noFill/>
          <a:ln>
            <a:noFill/>
          </a:ln>
        </p:spPr>
        <p:txBody>
          <a:bodyPr spcFirstLastPara="1" wrap="square" lIns="91425" tIns="45700" rIns="91425" bIns="45700" anchor="t" anchorCtr="0">
            <a:noAutofit/>
          </a:bodyPr>
          <a:lstStyle/>
          <a:p>
            <a:pPr lvl="0"/>
            <a:r>
              <a:rPr lang="en-GB" sz="2400" dirty="0">
                <a:solidFill>
                  <a:schemeClr val="dk1"/>
                </a:solidFill>
                <a:latin typeface="Calibri"/>
                <a:ea typeface="Calibri"/>
                <a:cs typeface="Calibri"/>
                <a:sym typeface="Calibri"/>
              </a:rPr>
              <a:t>There are many reasons why a child may experience an adverse experience; sometimes it is deliberate </a:t>
            </a:r>
            <a:r>
              <a:rPr lang="en-GB" sz="2400" dirty="0">
                <a:latin typeface="Calibri"/>
                <a:ea typeface="Calibri"/>
                <a:cs typeface="Calibri"/>
                <a:sym typeface="Calibri"/>
              </a:rPr>
              <a:t>abuse but often it can be unintentional, the result, for example, of parental depression/ ill health or lack of knowledge of how to parent. </a:t>
            </a:r>
            <a:endParaRPr lang="en-GB" sz="2400" dirty="0"/>
          </a:p>
          <a:p>
            <a:pPr marL="0" marR="0" lvl="0" indent="0" algn="l" rtl="0">
              <a:spcBef>
                <a:spcPts val="0"/>
              </a:spcBef>
              <a:spcAft>
                <a:spcPts val="0"/>
              </a:spcAft>
              <a:buNone/>
            </a:pPr>
            <a:endParaRPr sz="2400" dirty="0"/>
          </a:p>
        </p:txBody>
      </p:sp>
      <p:sp>
        <p:nvSpPr>
          <p:cNvPr id="185" name="Google Shape;185;p22"/>
          <p:cNvSpPr txBox="1"/>
          <p:nvPr/>
        </p:nvSpPr>
        <p:spPr>
          <a:xfrm>
            <a:off x="423605" y="175075"/>
            <a:ext cx="6711679" cy="76513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400"/>
              <a:buFont typeface="Arial Black"/>
              <a:buNone/>
            </a:pPr>
            <a:r>
              <a:rPr lang="en-GB" sz="2800" dirty="0">
                <a:solidFill>
                  <a:schemeClr val="dk1"/>
                </a:solidFill>
                <a:latin typeface="Arial Black"/>
                <a:ea typeface="Arial Black"/>
                <a:cs typeface="Arial Black"/>
                <a:sym typeface="Arial Black"/>
              </a:rPr>
              <a:t>Long term impact of ACEs</a:t>
            </a:r>
            <a:endParaRPr sz="2800" dirty="0"/>
          </a:p>
        </p:txBody>
      </p:sp>
      <p:sp>
        <p:nvSpPr>
          <p:cNvPr id="187" name="Google Shape;187;p22"/>
          <p:cNvSpPr txBox="1"/>
          <p:nvPr/>
        </p:nvSpPr>
        <p:spPr>
          <a:xfrm>
            <a:off x="2367742" y="2512211"/>
            <a:ext cx="5526342" cy="2597252"/>
          </a:xfrm>
          <a:prstGeom prst="rect">
            <a:avLst/>
          </a:prstGeom>
          <a:noFill/>
          <a:ln>
            <a:noFill/>
          </a:ln>
        </p:spPr>
        <p:txBody>
          <a:bodyPr spcFirstLastPara="1" wrap="square" lIns="91425" tIns="45700" rIns="91425" bIns="45700" anchor="t" anchorCtr="0">
            <a:noAutofit/>
          </a:bodyPr>
          <a:lstStyle/>
          <a:p>
            <a:pPr marL="226799" marR="0" lvl="0" indent="-226799" algn="l" rtl="0">
              <a:spcBef>
                <a:spcPts val="0"/>
              </a:spcBef>
              <a:spcAft>
                <a:spcPts val="0"/>
              </a:spcAft>
              <a:buClr>
                <a:schemeClr val="dk1"/>
              </a:buClr>
              <a:buSzPts val="2200"/>
              <a:buFont typeface="Arial"/>
              <a:buChar char="•"/>
            </a:pPr>
            <a:r>
              <a:rPr lang="en-GB" sz="2200" dirty="0">
                <a:solidFill>
                  <a:schemeClr val="dk1"/>
                </a:solidFill>
                <a:latin typeface="Calibri"/>
                <a:ea typeface="Calibri"/>
                <a:cs typeface="Calibri"/>
                <a:sym typeface="Calibri"/>
              </a:rPr>
              <a:t>For people who experienced abuse in their first year of life, their long term outcomes are worse than for babies that experienced adverse experiences in later on, however, as they will have no memory of this, they probably won’t make the connection.</a:t>
            </a:r>
            <a:endParaRPr dirty="0"/>
          </a:p>
        </p:txBody>
      </p:sp>
      <p:pic>
        <p:nvPicPr>
          <p:cNvPr id="189" name="Google Shape;189;p22"/>
          <p:cNvPicPr preferRelativeResize="0"/>
          <p:nvPr/>
        </p:nvPicPr>
        <p:blipFill rotWithShape="1">
          <a:blip r:embed="rId3">
            <a:alphaModFix/>
          </a:blip>
          <a:srcRect l="1863" t="4372" r="5580"/>
          <a:stretch/>
        </p:blipFill>
        <p:spPr>
          <a:xfrm>
            <a:off x="187076" y="2715657"/>
            <a:ext cx="2266122" cy="3402686"/>
          </a:xfrm>
          <a:prstGeom prst="rect">
            <a:avLst/>
          </a:prstGeom>
          <a:noFill/>
          <a:ln>
            <a:noFill/>
          </a:ln>
        </p:spPr>
      </p:pic>
      <p:sp>
        <p:nvSpPr>
          <p:cNvPr id="2" name="Rectangle 1">
            <a:extLst>
              <a:ext uri="{FF2B5EF4-FFF2-40B4-BE49-F238E27FC236}">
                <a16:creationId xmlns:a16="http://schemas.microsoft.com/office/drawing/2014/main" id="{F209593E-CE3B-4E03-9298-14FA4E2E9B99}"/>
              </a:ext>
            </a:extLst>
          </p:cNvPr>
          <p:cNvSpPr/>
          <p:nvPr/>
        </p:nvSpPr>
        <p:spPr>
          <a:xfrm>
            <a:off x="6096000" y="4601342"/>
            <a:ext cx="2004074" cy="307777"/>
          </a:xfrm>
          <a:prstGeom prst="rect">
            <a:avLst/>
          </a:prstGeom>
        </p:spPr>
        <p:txBody>
          <a:bodyPr wrap="none">
            <a:spAutoFit/>
          </a:bodyPr>
          <a:lstStyle/>
          <a:p>
            <a:pPr lvl="0" algn="r"/>
            <a:r>
              <a:rPr lang="en-GB" i="1" dirty="0">
                <a:latin typeface="Calibri"/>
                <a:ea typeface="Calibri"/>
                <a:cs typeface="Calibri"/>
                <a:sym typeface="Calibri"/>
              </a:rPr>
              <a:t>(Perry &amp; Szalavitz, 2010).</a:t>
            </a:r>
            <a:endParaRPr lang="en-GB" dirty="0">
              <a:latin typeface="Calibri"/>
              <a:ea typeface="Calibri"/>
              <a:cs typeface="Calibri"/>
              <a:sym typeface="Calibri"/>
            </a:endParaRPr>
          </a:p>
        </p:txBody>
      </p:sp>
      <p:sp>
        <p:nvSpPr>
          <p:cNvPr id="14" name="Google Shape;188;p22">
            <a:extLst>
              <a:ext uri="{FF2B5EF4-FFF2-40B4-BE49-F238E27FC236}">
                <a16:creationId xmlns:a16="http://schemas.microsoft.com/office/drawing/2014/main" id="{72AA8FE5-9C44-494F-9C15-0450AA12D692}"/>
              </a:ext>
            </a:extLst>
          </p:cNvPr>
          <p:cNvSpPr/>
          <p:nvPr/>
        </p:nvSpPr>
        <p:spPr>
          <a:xfrm>
            <a:off x="2356924" y="5024234"/>
            <a:ext cx="9648000" cy="1625474"/>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600"/>
              </a:spcAft>
              <a:buNone/>
            </a:pPr>
            <a:r>
              <a:rPr lang="en-GB" sz="2200" b="1" dirty="0">
                <a:solidFill>
                  <a:schemeClr val="dk1"/>
                </a:solidFill>
                <a:latin typeface="Calibri"/>
                <a:ea typeface="Calibri"/>
                <a:cs typeface="Calibri"/>
                <a:sym typeface="Calibri"/>
              </a:rPr>
              <a:t>The damage caused by ACEs, through the maladapted development of the stress response, is subconscious and long lasting. Knowing this will help you better understand  the needs of some of your patients.  </a:t>
            </a:r>
          </a:p>
          <a:p>
            <a:pPr marL="0" marR="0" lvl="0" indent="0" algn="ctr" rtl="0">
              <a:spcBef>
                <a:spcPts val="0"/>
              </a:spcBef>
              <a:spcAft>
                <a:spcPts val="600"/>
              </a:spcAft>
              <a:buNone/>
            </a:pPr>
            <a:r>
              <a:rPr lang="en-GB" sz="2200" dirty="0">
                <a:solidFill>
                  <a:schemeClr val="dk1"/>
                </a:solidFill>
                <a:latin typeface="Calibri"/>
                <a:cs typeface="Calibri"/>
                <a:sym typeface="Calibri"/>
              </a:rPr>
              <a:t>The poem on the next slide describes the legacy. </a:t>
            </a:r>
            <a:r>
              <a:rPr lang="en-GB" sz="2200" b="1" dirty="0">
                <a:solidFill>
                  <a:schemeClr val="dk1"/>
                </a:solidFill>
                <a:latin typeface="Calibri"/>
                <a:cs typeface="Calibri"/>
                <a:sym typeface="Calibri"/>
              </a:rPr>
              <a:t>NB: Trigger Warning</a:t>
            </a:r>
            <a:endParaRPr sz="2200" dirty="0"/>
          </a:p>
        </p:txBody>
      </p:sp>
      <p:pic>
        <p:nvPicPr>
          <p:cNvPr id="3" name="Picture 2">
            <a:extLst>
              <a:ext uri="{FF2B5EF4-FFF2-40B4-BE49-F238E27FC236}">
                <a16:creationId xmlns:a16="http://schemas.microsoft.com/office/drawing/2014/main" id="{02B07C34-7122-49D8-96B7-4B23DE470A81}"/>
              </a:ext>
            </a:extLst>
          </p:cNvPr>
          <p:cNvPicPr>
            <a:picLocks noChangeAspect="1"/>
          </p:cNvPicPr>
          <p:nvPr/>
        </p:nvPicPr>
        <p:blipFill>
          <a:blip r:embed="rId4"/>
          <a:stretch>
            <a:fillRect/>
          </a:stretch>
        </p:blipFill>
        <p:spPr>
          <a:xfrm>
            <a:off x="8100074" y="330460"/>
            <a:ext cx="3953670" cy="426063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6E569B-5A68-40B2-86B4-F2885C713882}"/>
              </a:ext>
            </a:extLst>
          </p:cNvPr>
          <p:cNvSpPr txBox="1"/>
          <p:nvPr/>
        </p:nvSpPr>
        <p:spPr>
          <a:xfrm>
            <a:off x="362856" y="833603"/>
            <a:ext cx="5893469" cy="5416996"/>
          </a:xfrm>
          <a:prstGeom prst="rect">
            <a:avLst/>
          </a:prstGeom>
          <a:noFill/>
        </p:spPr>
        <p:txBody>
          <a:bodyPr wrap="square" rtlCol="0">
            <a:spAutoFit/>
          </a:bodyPr>
          <a:lstStyle/>
          <a:p>
            <a:pPr>
              <a:lnSpc>
                <a:spcPct val="110000"/>
              </a:lnSpc>
              <a:spcAft>
                <a:spcPts val="1200"/>
              </a:spcAft>
            </a:pPr>
            <a:r>
              <a:rPr lang="en-GB" sz="1800" dirty="0">
                <a:latin typeface="Calibri" panose="020F0502020204030204" pitchFamily="34" charset="0"/>
                <a:cs typeface="Calibri" panose="020F0502020204030204" pitchFamily="34" charset="0"/>
              </a:rPr>
              <a:t>I know I hate me.</a:t>
            </a:r>
          </a:p>
          <a:p>
            <a:pPr>
              <a:lnSpc>
                <a:spcPct val="110000"/>
              </a:lnSpc>
            </a:pPr>
            <a:r>
              <a:rPr lang="en-GB" sz="1800" dirty="0">
                <a:latin typeface="Calibri" panose="020F0502020204030204" pitchFamily="34" charset="0"/>
                <a:cs typeface="Calibri" panose="020F0502020204030204" pitchFamily="34" charset="0"/>
              </a:rPr>
              <a:t>Too loud, too brash with a mouth that won’t shush</a:t>
            </a:r>
          </a:p>
          <a:p>
            <a:pPr>
              <a:lnSpc>
                <a:spcPct val="110000"/>
              </a:lnSpc>
            </a:pPr>
            <a:r>
              <a:rPr lang="en-GB" sz="1800" b="1" i="1" dirty="0">
                <a:latin typeface="Calibri" panose="020F0502020204030204" pitchFamily="34" charset="0"/>
                <a:cs typeface="Calibri" panose="020F0502020204030204" pitchFamily="34" charset="0"/>
              </a:rPr>
              <a:t>“Shut up you bitch, no one’s interested in your stupid stuff”</a:t>
            </a:r>
          </a:p>
          <a:p>
            <a:pPr>
              <a:lnSpc>
                <a:spcPct val="110000"/>
              </a:lnSpc>
            </a:pPr>
            <a:r>
              <a:rPr lang="en-GB" sz="1800" dirty="0">
                <a:latin typeface="Calibri" panose="020F0502020204030204" pitchFamily="34" charset="0"/>
                <a:cs typeface="Calibri" panose="020F0502020204030204" pitchFamily="34" charset="0"/>
              </a:rPr>
              <a:t>Too arrogant, too rude, too desperate to prove</a:t>
            </a:r>
          </a:p>
          <a:p>
            <a:pPr>
              <a:lnSpc>
                <a:spcPct val="110000"/>
              </a:lnSpc>
              <a:spcAft>
                <a:spcPts val="1200"/>
              </a:spcAft>
            </a:pPr>
            <a:r>
              <a:rPr lang="en-GB" sz="1800" b="1" i="1" dirty="0">
                <a:latin typeface="Calibri" panose="020F0502020204030204" pitchFamily="34" charset="0"/>
                <a:cs typeface="Calibri" panose="020F0502020204030204" pitchFamily="34" charset="0"/>
              </a:rPr>
              <a:t>“Never amount to anything, too thick to improve”</a:t>
            </a:r>
            <a:endParaRPr lang="en-GB" sz="1800" dirty="0">
              <a:latin typeface="Calibri" panose="020F0502020204030204" pitchFamily="34" charset="0"/>
              <a:cs typeface="Calibri" panose="020F0502020204030204" pitchFamily="34" charset="0"/>
            </a:endParaRPr>
          </a:p>
          <a:p>
            <a:pPr>
              <a:lnSpc>
                <a:spcPct val="110000"/>
              </a:lnSpc>
              <a:spcAft>
                <a:spcPts val="1200"/>
              </a:spcAft>
            </a:pPr>
            <a:r>
              <a:rPr lang="en-GB" sz="1800" dirty="0">
                <a:latin typeface="Calibri" panose="020F0502020204030204" pitchFamily="34" charset="0"/>
                <a:cs typeface="Calibri" panose="020F0502020204030204" pitchFamily="34" charset="0"/>
              </a:rPr>
              <a:t>I know I hate me.</a:t>
            </a:r>
          </a:p>
          <a:p>
            <a:pPr>
              <a:lnSpc>
                <a:spcPct val="110000"/>
              </a:lnSpc>
            </a:pPr>
            <a:r>
              <a:rPr lang="en-GB" sz="1800" dirty="0">
                <a:latin typeface="Calibri" panose="020F0502020204030204" pitchFamily="34" charset="0"/>
                <a:cs typeface="Calibri" panose="020F0502020204030204" pitchFamily="34" charset="0"/>
              </a:rPr>
              <a:t>Always on the outside, never truly belonging</a:t>
            </a:r>
          </a:p>
          <a:p>
            <a:pPr>
              <a:lnSpc>
                <a:spcPct val="110000"/>
              </a:lnSpc>
            </a:pPr>
            <a:r>
              <a:rPr lang="en-GB" sz="1800" b="1" i="1" dirty="0">
                <a:latin typeface="Calibri" panose="020F0502020204030204" pitchFamily="34" charset="0"/>
                <a:cs typeface="Calibri" panose="020F0502020204030204" pitchFamily="34" charset="0"/>
              </a:rPr>
              <a:t>“Get up to your room… not welcome… stop stalling.”</a:t>
            </a:r>
            <a:endParaRPr lang="en-GB" sz="1800" b="1" dirty="0">
              <a:latin typeface="Calibri" panose="020F0502020204030204" pitchFamily="34" charset="0"/>
              <a:cs typeface="Calibri" panose="020F0502020204030204" pitchFamily="34" charset="0"/>
            </a:endParaRPr>
          </a:p>
          <a:p>
            <a:pPr>
              <a:lnSpc>
                <a:spcPct val="110000"/>
              </a:lnSpc>
            </a:pPr>
            <a:r>
              <a:rPr lang="en-GB" sz="1800" b="1" i="1" dirty="0">
                <a:latin typeface="Calibri" panose="020F0502020204030204" pitchFamily="34" charset="0"/>
                <a:cs typeface="Calibri" panose="020F0502020204030204" pitchFamily="34" charset="0"/>
              </a:rPr>
              <a:t>“Don’t deserve… not good enough… a total waste of space,</a:t>
            </a:r>
            <a:endParaRPr lang="en-GB" sz="1800" b="1" dirty="0">
              <a:latin typeface="Calibri" panose="020F0502020204030204" pitchFamily="34" charset="0"/>
              <a:cs typeface="Calibri" panose="020F0502020204030204" pitchFamily="34" charset="0"/>
            </a:endParaRPr>
          </a:p>
          <a:p>
            <a:pPr>
              <a:lnSpc>
                <a:spcPct val="110000"/>
              </a:lnSpc>
              <a:spcAft>
                <a:spcPts val="1200"/>
              </a:spcAft>
            </a:pPr>
            <a:r>
              <a:rPr lang="en-GB" sz="1800" b="1" i="1" dirty="0">
                <a:latin typeface="Calibri" panose="020F0502020204030204" pitchFamily="34" charset="0"/>
                <a:cs typeface="Calibri" panose="020F0502020204030204" pitchFamily="34" charset="0"/>
              </a:rPr>
              <a:t>Too greedy… too selfish… a fucking disgrace.”</a:t>
            </a:r>
            <a:endParaRPr lang="en-GB" sz="1800" dirty="0">
              <a:latin typeface="Calibri" panose="020F0502020204030204" pitchFamily="34" charset="0"/>
              <a:cs typeface="Calibri" panose="020F0502020204030204" pitchFamily="34" charset="0"/>
            </a:endParaRPr>
          </a:p>
          <a:p>
            <a:pPr>
              <a:lnSpc>
                <a:spcPct val="110000"/>
              </a:lnSpc>
              <a:spcAft>
                <a:spcPts val="1200"/>
              </a:spcAft>
            </a:pPr>
            <a:r>
              <a:rPr lang="en-GB" sz="1800" dirty="0">
                <a:latin typeface="Calibri" panose="020F0502020204030204" pitchFamily="34" charset="0"/>
                <a:cs typeface="Calibri" panose="020F0502020204030204" pitchFamily="34" charset="0"/>
              </a:rPr>
              <a:t>I know I hate me.</a:t>
            </a:r>
          </a:p>
          <a:p>
            <a:pPr>
              <a:lnSpc>
                <a:spcPct val="110000"/>
              </a:lnSpc>
            </a:pPr>
            <a:r>
              <a:rPr lang="en-GB" sz="1800" dirty="0">
                <a:latin typeface="Calibri" panose="020F0502020204030204" pitchFamily="34" charset="0"/>
                <a:cs typeface="Calibri" panose="020F0502020204030204" pitchFamily="34" charset="0"/>
              </a:rPr>
              <a:t>Desperate to be alone, to stop people getting too close,</a:t>
            </a:r>
          </a:p>
          <a:p>
            <a:pPr>
              <a:lnSpc>
                <a:spcPct val="110000"/>
              </a:lnSpc>
            </a:pPr>
            <a:r>
              <a:rPr lang="en-GB" sz="1800" b="1" i="1" dirty="0">
                <a:latin typeface="Calibri" panose="020F0502020204030204" pitchFamily="34" charset="0"/>
                <a:cs typeface="Calibri" panose="020F0502020204030204" pitchFamily="34" charset="0"/>
              </a:rPr>
              <a:t>“Who’d want to be friends with someone so utterly gross?”</a:t>
            </a:r>
            <a:endParaRPr lang="en-GB" sz="1800" b="1" dirty="0">
              <a:latin typeface="Calibri" panose="020F0502020204030204" pitchFamily="34" charset="0"/>
              <a:cs typeface="Calibri" panose="020F0502020204030204" pitchFamily="34" charset="0"/>
            </a:endParaRPr>
          </a:p>
          <a:p>
            <a:pPr>
              <a:lnSpc>
                <a:spcPct val="110000"/>
              </a:lnSpc>
            </a:pPr>
            <a:r>
              <a:rPr lang="en-GB" sz="1800" b="1" i="1" dirty="0">
                <a:latin typeface="Calibri" panose="020F0502020204030204" pitchFamily="34" charset="0"/>
                <a:cs typeface="Calibri" panose="020F0502020204030204" pitchFamily="34" charset="0"/>
              </a:rPr>
              <a:t>“Who’d want to lie beside a thing of your size and shape?</a:t>
            </a:r>
            <a:endParaRPr lang="en-GB" sz="1800" b="1" dirty="0">
              <a:latin typeface="Calibri" panose="020F0502020204030204" pitchFamily="34" charset="0"/>
              <a:cs typeface="Calibri" panose="020F0502020204030204" pitchFamily="34" charset="0"/>
            </a:endParaRPr>
          </a:p>
          <a:p>
            <a:pPr>
              <a:lnSpc>
                <a:spcPct val="110000"/>
              </a:lnSpc>
            </a:pPr>
            <a:r>
              <a:rPr lang="en-GB" sz="1800" b="1" i="1" dirty="0">
                <a:latin typeface="Calibri" panose="020F0502020204030204" pitchFamily="34" charset="0"/>
                <a:cs typeface="Calibri" panose="020F0502020204030204" pitchFamily="34" charset="0"/>
              </a:rPr>
              <a:t>Can’t even look at you to fuck!”</a:t>
            </a:r>
            <a:r>
              <a:rPr lang="en-GB" sz="1800" b="1"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Don’t, you mean rape?</a:t>
            </a:r>
          </a:p>
        </p:txBody>
      </p:sp>
      <p:sp>
        <p:nvSpPr>
          <p:cNvPr id="3" name="Rectangle 2">
            <a:extLst>
              <a:ext uri="{FF2B5EF4-FFF2-40B4-BE49-F238E27FC236}">
                <a16:creationId xmlns:a16="http://schemas.microsoft.com/office/drawing/2014/main" id="{A8E807F8-6049-4BCB-9EBB-92B42C167ABC}"/>
              </a:ext>
            </a:extLst>
          </p:cNvPr>
          <p:cNvSpPr/>
          <p:nvPr/>
        </p:nvSpPr>
        <p:spPr>
          <a:xfrm>
            <a:off x="6473372" y="761750"/>
            <a:ext cx="5355772" cy="5567806"/>
          </a:xfrm>
          <a:prstGeom prst="rect">
            <a:avLst/>
          </a:prstGeom>
        </p:spPr>
        <p:txBody>
          <a:bodyPr wrap="square">
            <a:spAutoFit/>
          </a:bodyPr>
          <a:lstStyle/>
          <a:p>
            <a:pPr>
              <a:lnSpc>
                <a:spcPct val="110000"/>
              </a:lnSpc>
              <a:spcAft>
                <a:spcPts val="1200"/>
              </a:spcAft>
            </a:pPr>
            <a:r>
              <a:rPr lang="en-GB" sz="1800" dirty="0">
                <a:latin typeface="Calibri" panose="020F0502020204030204" pitchFamily="34" charset="0"/>
                <a:cs typeface="Calibri" panose="020F0502020204030204" pitchFamily="34" charset="0"/>
              </a:rPr>
              <a:t>I know I hate me.</a:t>
            </a:r>
          </a:p>
          <a:p>
            <a:pPr>
              <a:lnSpc>
                <a:spcPct val="110000"/>
              </a:lnSpc>
            </a:pPr>
            <a:r>
              <a:rPr lang="en-GB" sz="1800" dirty="0">
                <a:latin typeface="Calibri" panose="020F0502020204030204" pitchFamily="34" charset="0"/>
                <a:cs typeface="Calibri" panose="020F0502020204030204" pitchFamily="34" charset="0"/>
              </a:rPr>
              <a:t>Too compliant to fight, just praying you won’t appear,</a:t>
            </a:r>
          </a:p>
          <a:p>
            <a:pPr>
              <a:lnSpc>
                <a:spcPct val="110000"/>
              </a:lnSpc>
            </a:pPr>
            <a:r>
              <a:rPr lang="en-GB" sz="1800" dirty="0">
                <a:latin typeface="Calibri" panose="020F0502020204030204" pitchFamily="34" charset="0"/>
                <a:cs typeface="Calibri" panose="020F0502020204030204" pitchFamily="34" charset="0"/>
              </a:rPr>
              <a:t>Lying silent in the dark, immobilised by fear.</a:t>
            </a:r>
          </a:p>
          <a:p>
            <a:pPr>
              <a:lnSpc>
                <a:spcPct val="110000"/>
              </a:lnSpc>
            </a:pPr>
            <a:r>
              <a:rPr lang="en-GB" sz="1800" dirty="0">
                <a:latin typeface="Calibri" panose="020F0502020204030204" pitchFamily="34" charset="0"/>
                <a:cs typeface="Calibri" panose="020F0502020204030204" pitchFamily="34" charset="0"/>
              </a:rPr>
              <a:t>Doing as instructed, won’t pay to make you angry,</a:t>
            </a:r>
          </a:p>
          <a:p>
            <a:pPr>
              <a:lnSpc>
                <a:spcPct val="110000"/>
              </a:lnSpc>
              <a:spcAft>
                <a:spcPts val="1200"/>
              </a:spcAft>
            </a:pPr>
            <a:r>
              <a:rPr lang="en-GB" sz="1800" dirty="0">
                <a:latin typeface="Calibri" panose="020F0502020204030204" pitchFamily="34" charset="0"/>
                <a:cs typeface="Calibri" panose="020F0502020204030204" pitchFamily="34" charset="0"/>
              </a:rPr>
              <a:t>Instead of responding, I just stare at you blankly.</a:t>
            </a:r>
          </a:p>
          <a:p>
            <a:pPr>
              <a:lnSpc>
                <a:spcPct val="110000"/>
              </a:lnSpc>
              <a:spcAft>
                <a:spcPts val="1200"/>
              </a:spcAft>
            </a:pPr>
            <a:r>
              <a:rPr lang="en-GB" sz="1800" dirty="0">
                <a:latin typeface="Calibri" panose="020F0502020204030204" pitchFamily="34" charset="0"/>
                <a:cs typeface="Calibri" panose="020F0502020204030204" pitchFamily="34" charset="0"/>
              </a:rPr>
              <a:t>I know I hate me, I even know the reason.</a:t>
            </a:r>
          </a:p>
          <a:p>
            <a:pPr>
              <a:lnSpc>
                <a:spcPct val="110000"/>
              </a:lnSpc>
            </a:pPr>
            <a:r>
              <a:rPr lang="en-GB" sz="1800" dirty="0">
                <a:latin typeface="Calibri" panose="020F0502020204030204" pitchFamily="34" charset="0"/>
                <a:cs typeface="Calibri" panose="020F0502020204030204" pitchFamily="34" charset="0"/>
              </a:rPr>
              <a:t>Hating is safe, it protects what’s inside,</a:t>
            </a:r>
          </a:p>
          <a:p>
            <a:pPr>
              <a:lnSpc>
                <a:spcPct val="110000"/>
              </a:lnSpc>
            </a:pPr>
            <a:r>
              <a:rPr lang="en-GB" sz="1800" dirty="0">
                <a:latin typeface="Calibri" panose="020F0502020204030204" pitchFamily="34" charset="0"/>
                <a:cs typeface="Calibri" panose="020F0502020204030204" pitchFamily="34" charset="0"/>
              </a:rPr>
              <a:t>It keeps closed the barrier, all feelings have died.</a:t>
            </a:r>
          </a:p>
          <a:p>
            <a:pPr>
              <a:lnSpc>
                <a:spcPct val="110000"/>
              </a:lnSpc>
            </a:pPr>
            <a:r>
              <a:rPr lang="en-GB" sz="1800" dirty="0">
                <a:latin typeface="Calibri" panose="020F0502020204030204" pitchFamily="34" charset="0"/>
                <a:cs typeface="Calibri" panose="020F0502020204030204" pitchFamily="34" charset="0"/>
              </a:rPr>
              <a:t>Too dangerous to trust, </a:t>
            </a:r>
            <a:r>
              <a:rPr lang="en-GB" sz="1800" b="1" i="1" dirty="0">
                <a:latin typeface="Calibri" panose="020F0502020204030204" pitchFamily="34" charset="0"/>
                <a:cs typeface="Calibri" panose="020F0502020204030204" pitchFamily="34" charset="0"/>
              </a:rPr>
              <a:t>“pride is a sin”</a:t>
            </a:r>
            <a:endParaRPr lang="en-GB" sz="1800" b="1" dirty="0">
              <a:latin typeface="Calibri" panose="020F0502020204030204" pitchFamily="34" charset="0"/>
              <a:cs typeface="Calibri" panose="020F0502020204030204" pitchFamily="34" charset="0"/>
            </a:endParaRPr>
          </a:p>
          <a:p>
            <a:pPr>
              <a:lnSpc>
                <a:spcPct val="110000"/>
              </a:lnSpc>
              <a:spcAft>
                <a:spcPts val="1200"/>
              </a:spcAft>
            </a:pPr>
            <a:r>
              <a:rPr lang="en-GB" sz="1800" dirty="0">
                <a:latin typeface="Calibri" panose="020F0502020204030204" pitchFamily="34" charset="0"/>
                <a:cs typeface="Calibri" panose="020F0502020204030204" pitchFamily="34" charset="0"/>
              </a:rPr>
              <a:t>Better off alone than to let the wolves in.</a:t>
            </a:r>
          </a:p>
          <a:p>
            <a:pPr>
              <a:lnSpc>
                <a:spcPct val="110000"/>
              </a:lnSpc>
            </a:pPr>
            <a:r>
              <a:rPr lang="en-GB" sz="1800" dirty="0">
                <a:latin typeface="Calibri" panose="020F0502020204030204" pitchFamily="34" charset="0"/>
                <a:cs typeface="Calibri" panose="020F0502020204030204" pitchFamily="34" charset="0"/>
              </a:rPr>
              <a:t>I know the real me remains locked up and hurt,</a:t>
            </a:r>
          </a:p>
          <a:p>
            <a:pPr>
              <a:lnSpc>
                <a:spcPct val="110000"/>
              </a:lnSpc>
            </a:pPr>
            <a:r>
              <a:rPr lang="en-GB" sz="1800" dirty="0">
                <a:latin typeface="Calibri" panose="020F0502020204030204" pitchFamily="34" charset="0"/>
                <a:cs typeface="Calibri" panose="020F0502020204030204" pitchFamily="34" charset="0"/>
              </a:rPr>
              <a:t>I know she is waiting, needing love to reverse</a:t>
            </a:r>
          </a:p>
          <a:p>
            <a:pPr>
              <a:lnSpc>
                <a:spcPct val="110000"/>
              </a:lnSpc>
            </a:pPr>
            <a:r>
              <a:rPr lang="en-GB" sz="1800" dirty="0">
                <a:latin typeface="Calibri" panose="020F0502020204030204" pitchFamily="34" charset="0"/>
                <a:cs typeface="Calibri" panose="020F0502020204030204" pitchFamily="34" charset="0"/>
              </a:rPr>
              <a:t>Past damage that was caused, bring to the here and 	the now.</a:t>
            </a:r>
          </a:p>
          <a:p>
            <a:pPr>
              <a:lnSpc>
                <a:spcPct val="110000"/>
              </a:lnSpc>
            </a:pPr>
            <a:r>
              <a:rPr lang="en-GB" sz="1800" dirty="0">
                <a:latin typeface="Calibri" panose="020F0502020204030204" pitchFamily="34" charset="0"/>
                <a:cs typeface="Calibri" panose="020F0502020204030204" pitchFamily="34" charset="0"/>
              </a:rPr>
              <a:t>I know I need change. What I don’t know is … how?</a:t>
            </a:r>
          </a:p>
          <a:p>
            <a:pPr>
              <a:lnSpc>
                <a:spcPct val="110000"/>
              </a:lnSpc>
            </a:pPr>
            <a:r>
              <a:rPr lang="en-GB" sz="1800" dirty="0">
                <a:latin typeface="Calibri" panose="020F0502020204030204" pitchFamily="34" charset="0"/>
                <a:cs typeface="Calibri" panose="020F0502020204030204" pitchFamily="34" charset="0"/>
              </a:rPr>
              <a:t> </a:t>
            </a:r>
          </a:p>
        </p:txBody>
      </p:sp>
      <p:sp>
        <p:nvSpPr>
          <p:cNvPr id="4" name="Rectangle 3">
            <a:extLst>
              <a:ext uri="{FF2B5EF4-FFF2-40B4-BE49-F238E27FC236}">
                <a16:creationId xmlns:a16="http://schemas.microsoft.com/office/drawing/2014/main" id="{267F59CF-C53D-4532-B01B-61A5F21014F2}"/>
              </a:ext>
            </a:extLst>
          </p:cNvPr>
          <p:cNvSpPr/>
          <p:nvPr/>
        </p:nvSpPr>
        <p:spPr>
          <a:xfrm>
            <a:off x="478302" y="270015"/>
            <a:ext cx="2351926" cy="369332"/>
          </a:xfrm>
          <a:prstGeom prst="rect">
            <a:avLst/>
          </a:prstGeom>
        </p:spPr>
        <p:txBody>
          <a:bodyPr wrap="none">
            <a:spAutoFit/>
          </a:bodyPr>
          <a:lstStyle/>
          <a:p>
            <a:r>
              <a:rPr lang="en-GB" sz="1800" dirty="0">
                <a:latin typeface="Arial Black" panose="020B0A04020102020204" pitchFamily="34" charset="0"/>
              </a:rPr>
              <a:t>Return to Default</a:t>
            </a:r>
          </a:p>
        </p:txBody>
      </p:sp>
      <p:sp>
        <p:nvSpPr>
          <p:cNvPr id="5" name="TextBox 4">
            <a:extLst>
              <a:ext uri="{FF2B5EF4-FFF2-40B4-BE49-F238E27FC236}">
                <a16:creationId xmlns:a16="http://schemas.microsoft.com/office/drawing/2014/main" id="{2FB101C5-2D67-45BF-8DFE-083D583410E6}"/>
              </a:ext>
            </a:extLst>
          </p:cNvPr>
          <p:cNvSpPr txBox="1"/>
          <p:nvPr/>
        </p:nvSpPr>
        <p:spPr>
          <a:xfrm>
            <a:off x="228600" y="6418708"/>
            <a:ext cx="11734800" cy="338554"/>
          </a:xfrm>
          <a:prstGeom prst="rect">
            <a:avLst/>
          </a:prstGeom>
          <a:noFill/>
        </p:spPr>
        <p:txBody>
          <a:bodyPr wrap="square" rtlCol="0">
            <a:spAutoFit/>
          </a:bodyPr>
          <a:lstStyle/>
          <a:p>
            <a:r>
              <a:rPr lang="en-GB" sz="1600" i="1" dirty="0"/>
              <a:t>(NB: The poem is called ‘Return to Default’ as stressful situations re-trigger these feelings of self disgust and worthlessness.)</a:t>
            </a:r>
          </a:p>
        </p:txBody>
      </p:sp>
    </p:spTree>
    <p:extLst>
      <p:ext uri="{BB962C8B-B14F-4D97-AF65-F5344CB8AC3E}">
        <p14:creationId xmlns:p14="http://schemas.microsoft.com/office/powerpoint/2010/main" val="2527716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7863420-D182-429F-B356-308320FE491A}"/>
              </a:ext>
            </a:extLst>
          </p:cNvPr>
          <p:cNvSpPr txBox="1">
            <a:spLocks/>
          </p:cNvSpPr>
          <p:nvPr/>
        </p:nvSpPr>
        <p:spPr>
          <a:xfrm>
            <a:off x="272217" y="40802"/>
            <a:ext cx="6711679" cy="7651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en-GB" sz="2400" dirty="0">
                <a:latin typeface="Arial Black" panose="020B0A04020102020204" pitchFamily="34" charset="0"/>
              </a:rPr>
              <a:t>Self Harming – Why does it happen? </a:t>
            </a:r>
          </a:p>
        </p:txBody>
      </p:sp>
      <p:sp>
        <p:nvSpPr>
          <p:cNvPr id="4" name="TextBox 3">
            <a:extLst>
              <a:ext uri="{FF2B5EF4-FFF2-40B4-BE49-F238E27FC236}">
                <a16:creationId xmlns:a16="http://schemas.microsoft.com/office/drawing/2014/main" id="{93254B78-B35F-46CA-927B-442BC32F3A55}"/>
              </a:ext>
            </a:extLst>
          </p:cNvPr>
          <p:cNvSpPr txBox="1"/>
          <p:nvPr/>
        </p:nvSpPr>
        <p:spPr>
          <a:xfrm>
            <a:off x="364983" y="628083"/>
            <a:ext cx="11402947" cy="1563377"/>
          </a:xfrm>
          <a:prstGeom prst="rect">
            <a:avLst/>
          </a:prstGeom>
          <a:noFill/>
        </p:spPr>
        <p:txBody>
          <a:bodyPr wrap="square" rtlCol="0">
            <a:spAutoFit/>
          </a:bodyPr>
          <a:lstStyle/>
          <a:p>
            <a:pPr>
              <a:lnSpc>
                <a:spcPct val="110000"/>
              </a:lnSpc>
              <a:spcAft>
                <a:spcPts val="1200"/>
              </a:spcAft>
            </a:pPr>
            <a:r>
              <a:rPr lang="en-GB" sz="2200" dirty="0">
                <a:latin typeface="Calibri" panose="020F0502020204030204" pitchFamily="34" charset="0"/>
                <a:cs typeface="Calibri" panose="020F0502020204030204" pitchFamily="34" charset="0"/>
              </a:rPr>
              <a:t>The poem describes the brain experiencing distressing noises and thoughts. We all have background noise or thoughts, but usually we don’t notice them. If you think about a time when you have been anxious, a job for example, distressing thoughts and feelings become stronger. But why does this happen?</a:t>
            </a:r>
          </a:p>
        </p:txBody>
      </p:sp>
      <p:sp>
        <p:nvSpPr>
          <p:cNvPr id="2" name="TextBox 1">
            <a:extLst>
              <a:ext uri="{FF2B5EF4-FFF2-40B4-BE49-F238E27FC236}">
                <a16:creationId xmlns:a16="http://schemas.microsoft.com/office/drawing/2014/main" id="{68C1DF02-6235-495E-8BB4-7BEC003A4A72}"/>
              </a:ext>
            </a:extLst>
          </p:cNvPr>
          <p:cNvSpPr txBox="1"/>
          <p:nvPr/>
        </p:nvSpPr>
        <p:spPr>
          <a:xfrm>
            <a:off x="364983" y="2248679"/>
            <a:ext cx="9004304" cy="1200329"/>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Think of the diagram of the brain. We are going to look at 3 parts – the </a:t>
            </a:r>
            <a:r>
              <a:rPr lang="en-GB" sz="2400" b="1" dirty="0">
                <a:latin typeface="Calibri" panose="020F0502020204030204" pitchFamily="34" charset="0"/>
                <a:cs typeface="Calibri" panose="020F0502020204030204" pitchFamily="34" charset="0"/>
              </a:rPr>
              <a:t>amygdala</a:t>
            </a:r>
            <a:r>
              <a:rPr lang="en-GB" sz="2400" dirty="0">
                <a:latin typeface="Calibri" panose="020F0502020204030204" pitchFamily="34" charset="0"/>
                <a:cs typeface="Calibri" panose="020F0502020204030204" pitchFamily="34" charset="0"/>
              </a:rPr>
              <a:t> (part of the limbic system) and the </a:t>
            </a:r>
            <a:r>
              <a:rPr lang="en-GB" sz="2400" b="1" dirty="0">
                <a:latin typeface="Calibri" panose="020F0502020204030204" pitchFamily="34" charset="0"/>
                <a:cs typeface="Calibri" panose="020F0502020204030204" pitchFamily="34" charset="0"/>
              </a:rPr>
              <a:t>medial pre-frontal cortex </a:t>
            </a:r>
            <a:r>
              <a:rPr lang="en-GB" sz="2400" dirty="0">
                <a:latin typeface="Calibri" panose="020F0502020204030204" pitchFamily="34" charset="0"/>
                <a:cs typeface="Calibri" panose="020F0502020204030204" pitchFamily="34" charset="0"/>
              </a:rPr>
              <a:t>(is part of the frontal cortex) and the </a:t>
            </a:r>
            <a:r>
              <a:rPr lang="en-GB" sz="2400" b="1" dirty="0">
                <a:latin typeface="Calibri" panose="020F0502020204030204" pitchFamily="34" charset="0"/>
                <a:cs typeface="Calibri" panose="020F0502020204030204" pitchFamily="34" charset="0"/>
              </a:rPr>
              <a:t>brainstem</a:t>
            </a:r>
            <a:r>
              <a:rPr lang="en-GB" sz="24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AEF9EA6D-3296-45DB-8C54-137322D670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2" r="42935" b="-1"/>
          <a:stretch/>
        </p:blipFill>
        <p:spPr>
          <a:xfrm>
            <a:off x="286985" y="3749518"/>
            <a:ext cx="2279611" cy="2101153"/>
          </a:xfrm>
          <a:prstGeom prst="rect">
            <a:avLst/>
          </a:prstGeom>
        </p:spPr>
      </p:pic>
      <p:sp>
        <p:nvSpPr>
          <p:cNvPr id="10" name="TextBox 9">
            <a:extLst>
              <a:ext uri="{FF2B5EF4-FFF2-40B4-BE49-F238E27FC236}">
                <a16:creationId xmlns:a16="http://schemas.microsoft.com/office/drawing/2014/main" id="{98E425B4-E787-4580-82A5-19B0CEA4B1E5}"/>
              </a:ext>
            </a:extLst>
          </p:cNvPr>
          <p:cNvSpPr txBox="1"/>
          <p:nvPr/>
        </p:nvSpPr>
        <p:spPr>
          <a:xfrm>
            <a:off x="2801105" y="3506227"/>
            <a:ext cx="6802692" cy="2800767"/>
          </a:xfrm>
          <a:prstGeom prst="rect">
            <a:avLst/>
          </a:prstGeom>
          <a:noFill/>
        </p:spPr>
        <p:txBody>
          <a:bodyPr wrap="square" rtlCol="0">
            <a:spAutoFit/>
          </a:bodyPr>
          <a:lstStyle/>
          <a:p>
            <a:r>
              <a:rPr lang="en-GB" sz="2200" b="1" dirty="0">
                <a:latin typeface="Calibri" panose="020F0502020204030204" pitchFamily="34" charset="0"/>
                <a:cs typeface="Calibri" panose="020F0502020204030204" pitchFamily="34" charset="0"/>
              </a:rPr>
              <a:t>Amygdala (or smoke alarm)</a:t>
            </a:r>
          </a:p>
          <a:p>
            <a:r>
              <a:rPr lang="en-GB" sz="2200" dirty="0">
                <a:latin typeface="Calibri" panose="020F0502020204030204" pitchFamily="34" charset="0"/>
                <a:cs typeface="Calibri" panose="020F0502020204030204" pitchFamily="34" charset="0"/>
              </a:rPr>
              <a:t>This is like the smoke alarm within our brains, it works unconsciously. This is what makes you stop suddenly  when crossing a road, then you see a car approaching. For people who have experienced past trauma, their smoke alarm can be broken, so they are constantly being alerted to danger, it’s like the smoke alarm is constantly bleeping, even when the battery has been removed. </a:t>
            </a:r>
          </a:p>
        </p:txBody>
      </p:sp>
      <p:sp>
        <p:nvSpPr>
          <p:cNvPr id="11" name="Rectangle 10">
            <a:extLst>
              <a:ext uri="{FF2B5EF4-FFF2-40B4-BE49-F238E27FC236}">
                <a16:creationId xmlns:a16="http://schemas.microsoft.com/office/drawing/2014/main" id="{9D202ED6-B207-46A8-8572-3E0A8780AEBD}"/>
              </a:ext>
            </a:extLst>
          </p:cNvPr>
          <p:cNvSpPr/>
          <p:nvPr/>
        </p:nvSpPr>
        <p:spPr>
          <a:xfrm>
            <a:off x="2683850" y="5427490"/>
            <a:ext cx="3979320" cy="461665"/>
          </a:xfrm>
          <a:prstGeom prst="rect">
            <a:avLst/>
          </a:prstGeom>
        </p:spPr>
        <p:txBody>
          <a:bodyPr wrap="square">
            <a:spAutoFit/>
          </a:bodyPr>
          <a:lstStyle/>
          <a:p>
            <a:endParaRPr lang="en-GB" sz="24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7E4FAFBB-09A8-46F0-8587-F1F1C991619C}"/>
              </a:ext>
            </a:extLst>
          </p:cNvPr>
          <p:cNvPicPr>
            <a:picLocks noChangeAspect="1"/>
          </p:cNvPicPr>
          <p:nvPr/>
        </p:nvPicPr>
        <p:blipFill rotWithShape="1">
          <a:blip r:embed="rId3">
            <a:extLst>
              <a:ext uri="{28A0092B-C50C-407E-A947-70E740481C1C}">
                <a14:useLocalDpi xmlns:a14="http://schemas.microsoft.com/office/drawing/2010/main" val="0"/>
              </a:ext>
            </a:extLst>
          </a:blip>
          <a:srcRect l="20234" t="7739" r="15712" b="5577"/>
          <a:stretch/>
        </p:blipFill>
        <p:spPr>
          <a:xfrm>
            <a:off x="9603796" y="1912778"/>
            <a:ext cx="1779726" cy="1988567"/>
          </a:xfrm>
          <a:prstGeom prst="rect">
            <a:avLst/>
          </a:prstGeom>
        </p:spPr>
      </p:pic>
      <p:cxnSp>
        <p:nvCxnSpPr>
          <p:cNvPr id="17" name="Straight Arrow Connector 16">
            <a:extLst>
              <a:ext uri="{FF2B5EF4-FFF2-40B4-BE49-F238E27FC236}">
                <a16:creationId xmlns:a16="http://schemas.microsoft.com/office/drawing/2014/main" id="{B574CE58-1F08-4CBF-8911-B8465212DDC4}"/>
              </a:ext>
            </a:extLst>
          </p:cNvPr>
          <p:cNvCxnSpPr>
            <a:cxnSpLocks/>
          </p:cNvCxnSpPr>
          <p:nvPr/>
        </p:nvCxnSpPr>
        <p:spPr>
          <a:xfrm flipV="1">
            <a:off x="1451104" y="3901347"/>
            <a:ext cx="1232746" cy="7104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650820A-788D-422A-BC27-ECA2422CA275}"/>
              </a:ext>
            </a:extLst>
          </p:cNvPr>
          <p:cNvSpPr txBox="1"/>
          <p:nvPr/>
        </p:nvSpPr>
        <p:spPr>
          <a:xfrm>
            <a:off x="265951" y="5927436"/>
            <a:ext cx="1092212" cy="276999"/>
          </a:xfrm>
          <a:prstGeom prst="rect">
            <a:avLst/>
          </a:prstGeom>
          <a:noFill/>
        </p:spPr>
        <p:txBody>
          <a:bodyPr wrap="square" rtlCol="0">
            <a:spAutoFit/>
          </a:bodyPr>
          <a:lstStyle/>
          <a:p>
            <a:pPr algn="r"/>
            <a:r>
              <a:rPr lang="en-GB" sz="1200" i="1" dirty="0">
                <a:latin typeface="Calibri" panose="020F0502020204030204" pitchFamily="34" charset="0"/>
                <a:cs typeface="Calibri" panose="020F0502020204030204" pitchFamily="34" charset="0"/>
              </a:rPr>
              <a:t>(Peters, 2012)</a:t>
            </a:r>
          </a:p>
        </p:txBody>
      </p:sp>
      <p:sp>
        <p:nvSpPr>
          <p:cNvPr id="14" name="Rectangle 13">
            <a:extLst>
              <a:ext uri="{FF2B5EF4-FFF2-40B4-BE49-F238E27FC236}">
                <a16:creationId xmlns:a16="http://schemas.microsoft.com/office/drawing/2014/main" id="{EE8A0167-2333-4C26-BB5B-0830A4F69A49}"/>
              </a:ext>
            </a:extLst>
          </p:cNvPr>
          <p:cNvSpPr/>
          <p:nvPr/>
        </p:nvSpPr>
        <p:spPr>
          <a:xfrm>
            <a:off x="7799949" y="6337771"/>
            <a:ext cx="3842206" cy="307777"/>
          </a:xfrm>
          <a:prstGeom prst="rect">
            <a:avLst/>
          </a:prstGeom>
        </p:spPr>
        <p:txBody>
          <a:bodyPr wrap="none">
            <a:spAutoFit/>
          </a:bodyPr>
          <a:lstStyle/>
          <a:p>
            <a:r>
              <a:rPr lang="en-GB" sz="1400" dirty="0">
                <a:latin typeface="Calibri" panose="020F0502020204030204" pitchFamily="34" charset="0"/>
                <a:cs typeface="Calibri" panose="020F0502020204030204" pitchFamily="34" charset="0"/>
                <a:hlinkClick r:id="rId4"/>
              </a:rPr>
              <a:t>https://www.youtube.com/watch?v=x-tgoXncKh4</a:t>
            </a:r>
            <a:r>
              <a:rPr lang="en-GB" sz="1400" dirty="0">
                <a:latin typeface="Calibri" panose="020F0502020204030204" pitchFamily="34" charset="0"/>
                <a:cs typeface="Calibri" panose="020F0502020204030204" pitchFamily="34" charset="0"/>
              </a:rPr>
              <a:t> </a:t>
            </a:r>
          </a:p>
        </p:txBody>
      </p:sp>
      <p:sp>
        <p:nvSpPr>
          <p:cNvPr id="19" name="Rectangle 18">
            <a:extLst>
              <a:ext uri="{FF2B5EF4-FFF2-40B4-BE49-F238E27FC236}">
                <a16:creationId xmlns:a16="http://schemas.microsoft.com/office/drawing/2014/main" id="{6F47CFA0-C8AA-482A-93C0-7BB141662E49}"/>
              </a:ext>
            </a:extLst>
          </p:cNvPr>
          <p:cNvSpPr/>
          <p:nvPr/>
        </p:nvSpPr>
        <p:spPr>
          <a:xfrm>
            <a:off x="7878237" y="6029995"/>
            <a:ext cx="1512658" cy="276999"/>
          </a:xfrm>
          <a:prstGeom prst="rect">
            <a:avLst/>
          </a:prstGeom>
        </p:spPr>
        <p:txBody>
          <a:bodyPr wrap="none">
            <a:spAutoFit/>
          </a:bodyPr>
          <a:lstStyle/>
          <a:p>
            <a:r>
              <a:rPr lang="en-GB" sz="1200" i="1" dirty="0">
                <a:latin typeface="Calibri" panose="020F0502020204030204" pitchFamily="34" charset="0"/>
                <a:cs typeface="Calibri" panose="020F0502020204030204" pitchFamily="34" charset="0"/>
              </a:rPr>
              <a:t>(Van der Kolk, 2014). </a:t>
            </a:r>
          </a:p>
        </p:txBody>
      </p:sp>
      <p:pic>
        <p:nvPicPr>
          <p:cNvPr id="22" name="Picture 21">
            <a:hlinkClick r:id="rId4"/>
            <a:extLst>
              <a:ext uri="{FF2B5EF4-FFF2-40B4-BE49-F238E27FC236}">
                <a16:creationId xmlns:a16="http://schemas.microsoft.com/office/drawing/2014/main" id="{4C1B5FC9-15CB-4C81-B4A5-378F080D2E5F}"/>
              </a:ext>
            </a:extLst>
          </p:cNvPr>
          <p:cNvPicPr>
            <a:picLocks noChangeAspect="1"/>
          </p:cNvPicPr>
          <p:nvPr/>
        </p:nvPicPr>
        <p:blipFill rotWithShape="1">
          <a:blip r:embed="rId5">
            <a:extLst>
              <a:ext uri="{28A0092B-C50C-407E-A947-70E740481C1C}">
                <a14:useLocalDpi xmlns:a14="http://schemas.microsoft.com/office/drawing/2010/main" val="0"/>
              </a:ext>
            </a:extLst>
          </a:blip>
          <a:srcRect l="32887" t="15845" r="33513" b="19227"/>
          <a:stretch/>
        </p:blipFill>
        <p:spPr>
          <a:xfrm>
            <a:off x="9603796" y="4184132"/>
            <a:ext cx="1898871" cy="2063959"/>
          </a:xfrm>
          <a:prstGeom prst="rect">
            <a:avLst/>
          </a:prstGeom>
        </p:spPr>
      </p:pic>
    </p:spTree>
    <p:extLst>
      <p:ext uri="{BB962C8B-B14F-4D97-AF65-F5344CB8AC3E}">
        <p14:creationId xmlns:p14="http://schemas.microsoft.com/office/powerpoint/2010/main" val="421578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7863420-D182-429F-B356-308320FE491A}"/>
              </a:ext>
            </a:extLst>
          </p:cNvPr>
          <p:cNvSpPr txBox="1">
            <a:spLocks/>
          </p:cNvSpPr>
          <p:nvPr/>
        </p:nvSpPr>
        <p:spPr>
          <a:xfrm>
            <a:off x="272217" y="40802"/>
            <a:ext cx="6711679" cy="7651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en-GB" sz="2400" dirty="0">
                <a:latin typeface="Arial Black" panose="020B0A04020102020204" pitchFamily="34" charset="0"/>
              </a:rPr>
              <a:t>Self Harming – Why does it happen? </a:t>
            </a:r>
          </a:p>
        </p:txBody>
      </p:sp>
      <p:pic>
        <p:nvPicPr>
          <p:cNvPr id="6" name="Picture 5">
            <a:extLst>
              <a:ext uri="{FF2B5EF4-FFF2-40B4-BE49-F238E27FC236}">
                <a16:creationId xmlns:a16="http://schemas.microsoft.com/office/drawing/2014/main" id="{AEF9EA6D-3296-45DB-8C54-137322D670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2" r="42935" b="-1"/>
          <a:stretch/>
        </p:blipFill>
        <p:spPr>
          <a:xfrm>
            <a:off x="332198" y="805938"/>
            <a:ext cx="2999514" cy="2764698"/>
          </a:xfrm>
          <a:prstGeom prst="rect">
            <a:avLst/>
          </a:prstGeom>
        </p:spPr>
      </p:pic>
      <p:sp>
        <p:nvSpPr>
          <p:cNvPr id="7" name="TextBox 6">
            <a:extLst>
              <a:ext uri="{FF2B5EF4-FFF2-40B4-BE49-F238E27FC236}">
                <a16:creationId xmlns:a16="http://schemas.microsoft.com/office/drawing/2014/main" id="{CC4D9AA1-053F-408C-A6CD-678BE2884AB9}"/>
              </a:ext>
            </a:extLst>
          </p:cNvPr>
          <p:cNvSpPr txBox="1"/>
          <p:nvPr/>
        </p:nvSpPr>
        <p:spPr>
          <a:xfrm>
            <a:off x="3723860" y="792482"/>
            <a:ext cx="6408635" cy="2677656"/>
          </a:xfrm>
          <a:prstGeom prst="rect">
            <a:avLst/>
          </a:prstGeom>
          <a:noFill/>
        </p:spPr>
        <p:txBody>
          <a:bodyPr wrap="square" rtlCol="0">
            <a:spAutoFit/>
          </a:bodyPr>
          <a:lstStyle/>
          <a:p>
            <a:r>
              <a:rPr lang="en-GB" sz="2400" b="1" dirty="0">
                <a:latin typeface="Calibri" panose="020F0502020204030204" pitchFamily="34" charset="0"/>
                <a:cs typeface="Calibri" panose="020F0502020204030204" pitchFamily="34" charset="0"/>
              </a:rPr>
              <a:t>Medial Prefrontal Cortex (or The watch tower.</a:t>
            </a:r>
          </a:p>
          <a:p>
            <a:r>
              <a:rPr lang="en-GB" sz="2400" dirty="0">
                <a:latin typeface="Calibri" panose="020F0502020204030204" pitchFamily="34" charset="0"/>
                <a:cs typeface="Calibri" panose="020F0502020204030204" pitchFamily="34" charset="0"/>
              </a:rPr>
              <a:t>The purpose of this part of our brain is watch out for potential threats – it does this by noticing when things are slightly different to normal – a different person is around, the temperature is hotter than usual, a door that is usually shut is open, etc. </a:t>
            </a:r>
          </a:p>
        </p:txBody>
      </p:sp>
      <p:pic>
        <p:nvPicPr>
          <p:cNvPr id="8" name="Picture 7">
            <a:extLst>
              <a:ext uri="{FF2B5EF4-FFF2-40B4-BE49-F238E27FC236}">
                <a16:creationId xmlns:a16="http://schemas.microsoft.com/office/drawing/2014/main" id="{6A2F34A4-A6F9-412D-8103-8D1D1B6A9A36}"/>
              </a:ext>
            </a:extLst>
          </p:cNvPr>
          <p:cNvPicPr>
            <a:picLocks noChangeAspect="1"/>
          </p:cNvPicPr>
          <p:nvPr/>
        </p:nvPicPr>
        <p:blipFill rotWithShape="1">
          <a:blip r:embed="rId3"/>
          <a:srcRect l="27552" r="23459" b="20119"/>
          <a:stretch/>
        </p:blipFill>
        <p:spPr>
          <a:xfrm>
            <a:off x="10132495" y="281028"/>
            <a:ext cx="1478318" cy="3147972"/>
          </a:xfrm>
          <a:prstGeom prst="rect">
            <a:avLst/>
          </a:prstGeom>
        </p:spPr>
      </p:pic>
      <p:sp>
        <p:nvSpPr>
          <p:cNvPr id="9" name="Rectangle 8">
            <a:extLst>
              <a:ext uri="{FF2B5EF4-FFF2-40B4-BE49-F238E27FC236}">
                <a16:creationId xmlns:a16="http://schemas.microsoft.com/office/drawing/2014/main" id="{4868DDD2-6FD5-4B2B-995E-562CA0240013}"/>
              </a:ext>
            </a:extLst>
          </p:cNvPr>
          <p:cNvSpPr/>
          <p:nvPr/>
        </p:nvSpPr>
        <p:spPr>
          <a:xfrm>
            <a:off x="332198" y="3946480"/>
            <a:ext cx="8461832" cy="2308324"/>
          </a:xfrm>
          <a:prstGeom prst="rect">
            <a:avLst/>
          </a:prstGeom>
        </p:spPr>
        <p:txBody>
          <a:bodyPr wrap="square">
            <a:spAutoFit/>
          </a:bodyPr>
          <a:lstStyle/>
          <a:p>
            <a:r>
              <a:rPr lang="en-GB" sz="2400" dirty="0">
                <a:latin typeface="Calibri" panose="020F0502020204030204" pitchFamily="34" charset="0"/>
                <a:cs typeface="Calibri" panose="020F0502020204030204" pitchFamily="34" charset="0"/>
              </a:rPr>
              <a:t>The problem for people who have a broken smoke alarm is that they’re constantly been told to look out for a threat. Because that part of the brain is so over active, it means they see everything as a threat, therefore are less likely to spot real threats, which is why victims of abuse often become victims again, it is harder for them to spot the danger. It’s a bit like trying to spot where’s Wally.</a:t>
            </a:r>
          </a:p>
        </p:txBody>
      </p:sp>
      <p:cxnSp>
        <p:nvCxnSpPr>
          <p:cNvPr id="15" name="Straight Arrow Connector 14">
            <a:extLst>
              <a:ext uri="{FF2B5EF4-FFF2-40B4-BE49-F238E27FC236}">
                <a16:creationId xmlns:a16="http://schemas.microsoft.com/office/drawing/2014/main" id="{06D9339C-42E7-4E3B-BDE2-E985FECCB7B5}"/>
              </a:ext>
            </a:extLst>
          </p:cNvPr>
          <p:cNvCxnSpPr>
            <a:cxnSpLocks/>
          </p:cNvCxnSpPr>
          <p:nvPr/>
        </p:nvCxnSpPr>
        <p:spPr>
          <a:xfrm flipV="1">
            <a:off x="3086733" y="1431235"/>
            <a:ext cx="637128" cy="2385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0A31DCD-06AF-4686-9461-E6B73471F978}"/>
              </a:ext>
            </a:extLst>
          </p:cNvPr>
          <p:cNvSpPr/>
          <p:nvPr/>
        </p:nvSpPr>
        <p:spPr>
          <a:xfrm>
            <a:off x="6806970" y="6252632"/>
            <a:ext cx="1732077" cy="307777"/>
          </a:xfrm>
          <a:prstGeom prst="rect">
            <a:avLst/>
          </a:prstGeom>
        </p:spPr>
        <p:txBody>
          <a:bodyPr wrap="none">
            <a:spAutoFit/>
          </a:bodyPr>
          <a:lstStyle/>
          <a:p>
            <a:r>
              <a:rPr lang="en-GB" sz="1400" i="1" dirty="0">
                <a:latin typeface="Calibri" panose="020F0502020204030204" pitchFamily="34" charset="0"/>
                <a:cs typeface="Calibri" panose="020F0502020204030204" pitchFamily="34" charset="0"/>
              </a:rPr>
              <a:t>(Van der Kolk, 2014). </a:t>
            </a:r>
          </a:p>
        </p:txBody>
      </p:sp>
      <p:pic>
        <p:nvPicPr>
          <p:cNvPr id="21" name="Picture 20">
            <a:extLst>
              <a:ext uri="{FF2B5EF4-FFF2-40B4-BE49-F238E27FC236}">
                <a16:creationId xmlns:a16="http://schemas.microsoft.com/office/drawing/2014/main" id="{DDEC7E69-B311-4C3C-AF91-A261E28553D5}"/>
              </a:ext>
            </a:extLst>
          </p:cNvPr>
          <p:cNvPicPr>
            <a:picLocks noChangeAspect="1"/>
          </p:cNvPicPr>
          <p:nvPr/>
        </p:nvPicPr>
        <p:blipFill rotWithShape="1">
          <a:blip r:embed="rId4">
            <a:extLst>
              <a:ext uri="{28A0092B-C50C-407E-A947-70E740481C1C}">
                <a14:useLocalDpi xmlns:a14="http://schemas.microsoft.com/office/drawing/2010/main" val="0"/>
              </a:ext>
            </a:extLst>
          </a:blip>
          <a:srcRect t="3583" b="6854"/>
          <a:stretch/>
        </p:blipFill>
        <p:spPr>
          <a:xfrm>
            <a:off x="8893419" y="3579554"/>
            <a:ext cx="2717394" cy="3042176"/>
          </a:xfrm>
          <a:prstGeom prst="rect">
            <a:avLst/>
          </a:prstGeom>
        </p:spPr>
      </p:pic>
    </p:spTree>
    <p:extLst>
      <p:ext uri="{BB962C8B-B14F-4D97-AF65-F5344CB8AC3E}">
        <p14:creationId xmlns:p14="http://schemas.microsoft.com/office/powerpoint/2010/main" val="2633485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14">
            <a:extLst>
              <a:ext uri="{FF2B5EF4-FFF2-40B4-BE49-F238E27FC236}">
                <a16:creationId xmlns:a16="http://schemas.microsoft.com/office/drawing/2014/main" id="{7A3F856D-003F-43AC-AE9F-5E2ACB788971}"/>
              </a:ext>
            </a:extLst>
          </p:cNvPr>
          <p:cNvSpPr txBox="1"/>
          <p:nvPr/>
        </p:nvSpPr>
        <p:spPr>
          <a:xfrm>
            <a:off x="397563" y="117480"/>
            <a:ext cx="7986782" cy="56043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2800"/>
              <a:buFont typeface="Arial Black"/>
              <a:buNone/>
            </a:pPr>
            <a:r>
              <a:rPr lang="en-GB" sz="2800" b="1" i="0" u="none" strike="noStrike" cap="none" dirty="0">
                <a:solidFill>
                  <a:schemeClr val="dk1"/>
                </a:solidFill>
                <a:latin typeface="Arial Black"/>
                <a:ea typeface="Arial Black"/>
                <a:cs typeface="Arial Black"/>
                <a:sym typeface="Arial Black"/>
              </a:rPr>
              <a:t>Starter: Travel back to the eighties!!</a:t>
            </a:r>
            <a:endParaRPr dirty="0"/>
          </a:p>
        </p:txBody>
      </p:sp>
      <p:pic>
        <p:nvPicPr>
          <p:cNvPr id="5" name="Picture 4">
            <a:hlinkClick r:id="rId2"/>
            <a:extLst>
              <a:ext uri="{FF2B5EF4-FFF2-40B4-BE49-F238E27FC236}">
                <a16:creationId xmlns:a16="http://schemas.microsoft.com/office/drawing/2014/main" id="{6C8D3E72-9142-41D2-AB10-2AEF0381D771}"/>
              </a:ext>
            </a:extLst>
          </p:cNvPr>
          <p:cNvPicPr>
            <a:picLocks noChangeAspect="1"/>
          </p:cNvPicPr>
          <p:nvPr/>
        </p:nvPicPr>
        <p:blipFill>
          <a:blip r:embed="rId3"/>
          <a:stretch>
            <a:fillRect/>
          </a:stretch>
        </p:blipFill>
        <p:spPr>
          <a:xfrm>
            <a:off x="338783" y="951159"/>
            <a:ext cx="2410633" cy="2410633"/>
          </a:xfrm>
          <a:prstGeom prst="rect">
            <a:avLst/>
          </a:prstGeom>
        </p:spPr>
      </p:pic>
      <p:sp>
        <p:nvSpPr>
          <p:cNvPr id="6" name="TextBox 5">
            <a:extLst>
              <a:ext uri="{FF2B5EF4-FFF2-40B4-BE49-F238E27FC236}">
                <a16:creationId xmlns:a16="http://schemas.microsoft.com/office/drawing/2014/main" id="{12EDF8C9-D258-4CA3-8747-FA53EC56C527}"/>
              </a:ext>
            </a:extLst>
          </p:cNvPr>
          <p:cNvSpPr txBox="1"/>
          <p:nvPr/>
        </p:nvSpPr>
        <p:spPr>
          <a:xfrm>
            <a:off x="338783" y="677918"/>
            <a:ext cx="1628185" cy="338554"/>
          </a:xfrm>
          <a:prstGeom prst="rect">
            <a:avLst/>
          </a:prstGeom>
          <a:noFill/>
        </p:spPr>
        <p:txBody>
          <a:bodyPr wrap="square" rtlCol="0">
            <a:spAutoFit/>
          </a:bodyPr>
          <a:lstStyle/>
          <a:p>
            <a:r>
              <a:rPr lang="en-GB" sz="1600" b="1" dirty="0"/>
              <a:t>Click to play</a:t>
            </a:r>
          </a:p>
        </p:txBody>
      </p:sp>
      <p:pic>
        <p:nvPicPr>
          <p:cNvPr id="9" name="Picture 8">
            <a:hlinkClick r:id="rId4"/>
            <a:extLst>
              <a:ext uri="{FF2B5EF4-FFF2-40B4-BE49-F238E27FC236}">
                <a16:creationId xmlns:a16="http://schemas.microsoft.com/office/drawing/2014/main" id="{03AB02F2-A20F-43A5-8FED-0B57C03B562E}"/>
              </a:ext>
            </a:extLst>
          </p:cNvPr>
          <p:cNvPicPr>
            <a:picLocks noChangeAspect="1"/>
          </p:cNvPicPr>
          <p:nvPr/>
        </p:nvPicPr>
        <p:blipFill>
          <a:blip r:embed="rId5"/>
          <a:stretch>
            <a:fillRect/>
          </a:stretch>
        </p:blipFill>
        <p:spPr>
          <a:xfrm>
            <a:off x="7836152" y="386824"/>
            <a:ext cx="3631705" cy="2723779"/>
          </a:xfrm>
          <a:prstGeom prst="rect">
            <a:avLst/>
          </a:prstGeom>
        </p:spPr>
      </p:pic>
      <p:pic>
        <p:nvPicPr>
          <p:cNvPr id="11" name="Picture 10">
            <a:extLst>
              <a:ext uri="{FF2B5EF4-FFF2-40B4-BE49-F238E27FC236}">
                <a16:creationId xmlns:a16="http://schemas.microsoft.com/office/drawing/2014/main" id="{96CB246E-A03C-4E57-AEC6-19B77B510433}"/>
              </a:ext>
            </a:extLst>
          </p:cNvPr>
          <p:cNvPicPr>
            <a:picLocks noChangeAspect="1"/>
          </p:cNvPicPr>
          <p:nvPr/>
        </p:nvPicPr>
        <p:blipFill>
          <a:blip r:embed="rId6"/>
          <a:stretch>
            <a:fillRect/>
          </a:stretch>
        </p:blipFill>
        <p:spPr>
          <a:xfrm>
            <a:off x="2782336" y="644452"/>
            <a:ext cx="2018258" cy="2045409"/>
          </a:xfrm>
          <a:prstGeom prst="rect">
            <a:avLst/>
          </a:prstGeom>
        </p:spPr>
      </p:pic>
      <p:pic>
        <p:nvPicPr>
          <p:cNvPr id="12" name="Picture 11">
            <a:extLst>
              <a:ext uri="{FF2B5EF4-FFF2-40B4-BE49-F238E27FC236}">
                <a16:creationId xmlns:a16="http://schemas.microsoft.com/office/drawing/2014/main" id="{BA2A6761-5B2E-4137-91CD-9F50CC26C658}"/>
              </a:ext>
            </a:extLst>
          </p:cNvPr>
          <p:cNvPicPr>
            <a:picLocks noChangeAspect="1"/>
          </p:cNvPicPr>
          <p:nvPr/>
        </p:nvPicPr>
        <p:blipFill>
          <a:blip r:embed="rId7"/>
          <a:stretch>
            <a:fillRect/>
          </a:stretch>
        </p:blipFill>
        <p:spPr>
          <a:xfrm>
            <a:off x="10305757" y="5127150"/>
            <a:ext cx="1540412" cy="1540412"/>
          </a:xfrm>
          <a:prstGeom prst="rect">
            <a:avLst/>
          </a:prstGeom>
        </p:spPr>
      </p:pic>
      <p:pic>
        <p:nvPicPr>
          <p:cNvPr id="16" name="Picture 15">
            <a:extLst>
              <a:ext uri="{FF2B5EF4-FFF2-40B4-BE49-F238E27FC236}">
                <a16:creationId xmlns:a16="http://schemas.microsoft.com/office/drawing/2014/main" id="{86C232CD-31E7-4DD5-B0E6-140D0F38FDD6}"/>
              </a:ext>
            </a:extLst>
          </p:cNvPr>
          <p:cNvPicPr>
            <a:picLocks noChangeAspect="1"/>
          </p:cNvPicPr>
          <p:nvPr/>
        </p:nvPicPr>
        <p:blipFill>
          <a:blip r:embed="rId8"/>
          <a:stretch>
            <a:fillRect/>
          </a:stretch>
        </p:blipFill>
        <p:spPr>
          <a:xfrm>
            <a:off x="7353905" y="4693357"/>
            <a:ext cx="2789637" cy="1974205"/>
          </a:xfrm>
          <a:prstGeom prst="rect">
            <a:avLst/>
          </a:prstGeom>
        </p:spPr>
      </p:pic>
      <p:sp>
        <p:nvSpPr>
          <p:cNvPr id="17" name="TextBox 16">
            <a:extLst>
              <a:ext uri="{FF2B5EF4-FFF2-40B4-BE49-F238E27FC236}">
                <a16:creationId xmlns:a16="http://schemas.microsoft.com/office/drawing/2014/main" id="{AC8D983F-56FC-4A29-AFE3-F1C00D54B25B}"/>
              </a:ext>
            </a:extLst>
          </p:cNvPr>
          <p:cNvSpPr txBox="1"/>
          <p:nvPr/>
        </p:nvSpPr>
        <p:spPr>
          <a:xfrm>
            <a:off x="7934632" y="79994"/>
            <a:ext cx="1628185" cy="338554"/>
          </a:xfrm>
          <a:prstGeom prst="rect">
            <a:avLst/>
          </a:prstGeom>
          <a:noFill/>
        </p:spPr>
        <p:txBody>
          <a:bodyPr wrap="square" rtlCol="0">
            <a:spAutoFit/>
          </a:bodyPr>
          <a:lstStyle/>
          <a:p>
            <a:r>
              <a:rPr lang="en-GB" sz="1600" b="1" dirty="0"/>
              <a:t>Click to play</a:t>
            </a:r>
          </a:p>
        </p:txBody>
      </p:sp>
      <p:sp>
        <p:nvSpPr>
          <p:cNvPr id="18" name="TextBox 17">
            <a:extLst>
              <a:ext uri="{FF2B5EF4-FFF2-40B4-BE49-F238E27FC236}">
                <a16:creationId xmlns:a16="http://schemas.microsoft.com/office/drawing/2014/main" id="{51B26737-A7E8-431E-A31E-5873CA8F43C1}"/>
              </a:ext>
            </a:extLst>
          </p:cNvPr>
          <p:cNvSpPr txBox="1"/>
          <p:nvPr/>
        </p:nvSpPr>
        <p:spPr>
          <a:xfrm>
            <a:off x="4717948" y="4224828"/>
            <a:ext cx="1628185" cy="338554"/>
          </a:xfrm>
          <a:prstGeom prst="rect">
            <a:avLst/>
          </a:prstGeom>
          <a:noFill/>
        </p:spPr>
        <p:txBody>
          <a:bodyPr wrap="square" rtlCol="0">
            <a:spAutoFit/>
          </a:bodyPr>
          <a:lstStyle/>
          <a:p>
            <a:r>
              <a:rPr lang="en-GB" sz="1600" b="1" dirty="0"/>
              <a:t>Click to play</a:t>
            </a:r>
          </a:p>
        </p:txBody>
      </p:sp>
      <p:pic>
        <p:nvPicPr>
          <p:cNvPr id="22" name="Picture 21">
            <a:extLst>
              <a:ext uri="{FF2B5EF4-FFF2-40B4-BE49-F238E27FC236}">
                <a16:creationId xmlns:a16="http://schemas.microsoft.com/office/drawing/2014/main" id="{318FA23A-5047-4486-BD57-615096D951A9}"/>
              </a:ext>
            </a:extLst>
          </p:cNvPr>
          <p:cNvPicPr>
            <a:picLocks noChangeAspect="1"/>
          </p:cNvPicPr>
          <p:nvPr/>
        </p:nvPicPr>
        <p:blipFill>
          <a:blip r:embed="rId9"/>
          <a:stretch>
            <a:fillRect/>
          </a:stretch>
        </p:blipFill>
        <p:spPr>
          <a:xfrm>
            <a:off x="3081976" y="2535374"/>
            <a:ext cx="1555857" cy="2141592"/>
          </a:xfrm>
          <a:prstGeom prst="rect">
            <a:avLst/>
          </a:prstGeom>
        </p:spPr>
      </p:pic>
      <p:pic>
        <p:nvPicPr>
          <p:cNvPr id="24" name="Picture 23">
            <a:extLst>
              <a:ext uri="{FF2B5EF4-FFF2-40B4-BE49-F238E27FC236}">
                <a16:creationId xmlns:a16="http://schemas.microsoft.com/office/drawing/2014/main" id="{6F44B11E-EA89-41D3-BC8B-712010A7E6A8}"/>
              </a:ext>
            </a:extLst>
          </p:cNvPr>
          <p:cNvPicPr>
            <a:picLocks noChangeAspect="1"/>
          </p:cNvPicPr>
          <p:nvPr/>
        </p:nvPicPr>
        <p:blipFill>
          <a:blip r:embed="rId10"/>
          <a:stretch>
            <a:fillRect/>
          </a:stretch>
        </p:blipFill>
        <p:spPr>
          <a:xfrm>
            <a:off x="10062908" y="3343768"/>
            <a:ext cx="2026109" cy="1349589"/>
          </a:xfrm>
          <a:prstGeom prst="rect">
            <a:avLst/>
          </a:prstGeom>
        </p:spPr>
      </p:pic>
      <p:pic>
        <p:nvPicPr>
          <p:cNvPr id="28" name="Picture 27">
            <a:extLst>
              <a:ext uri="{FF2B5EF4-FFF2-40B4-BE49-F238E27FC236}">
                <a16:creationId xmlns:a16="http://schemas.microsoft.com/office/drawing/2014/main" id="{EC111BD4-C211-4AD5-BD9F-5EDE85FBA640}"/>
              </a:ext>
            </a:extLst>
          </p:cNvPr>
          <p:cNvPicPr>
            <a:picLocks noChangeAspect="1"/>
          </p:cNvPicPr>
          <p:nvPr/>
        </p:nvPicPr>
        <p:blipFill>
          <a:blip r:embed="rId11"/>
          <a:stretch>
            <a:fillRect/>
          </a:stretch>
        </p:blipFill>
        <p:spPr>
          <a:xfrm>
            <a:off x="5134189" y="677918"/>
            <a:ext cx="2141592" cy="2141592"/>
          </a:xfrm>
          <a:prstGeom prst="rect">
            <a:avLst/>
          </a:prstGeom>
        </p:spPr>
      </p:pic>
      <p:pic>
        <p:nvPicPr>
          <p:cNvPr id="30" name="Picture 29">
            <a:extLst>
              <a:ext uri="{FF2B5EF4-FFF2-40B4-BE49-F238E27FC236}">
                <a16:creationId xmlns:a16="http://schemas.microsoft.com/office/drawing/2014/main" id="{970D2B89-2195-4C5C-8C3F-B03F1CA74AC6}"/>
              </a:ext>
            </a:extLst>
          </p:cNvPr>
          <p:cNvPicPr>
            <a:picLocks noChangeAspect="1"/>
          </p:cNvPicPr>
          <p:nvPr/>
        </p:nvPicPr>
        <p:blipFill>
          <a:blip r:embed="rId12"/>
          <a:stretch>
            <a:fillRect/>
          </a:stretch>
        </p:blipFill>
        <p:spPr>
          <a:xfrm>
            <a:off x="4970394" y="2947975"/>
            <a:ext cx="2383979" cy="1230690"/>
          </a:xfrm>
          <a:prstGeom prst="rect">
            <a:avLst/>
          </a:prstGeom>
        </p:spPr>
      </p:pic>
      <p:pic>
        <p:nvPicPr>
          <p:cNvPr id="31" name="Picture 30">
            <a:hlinkClick r:id="rId13"/>
            <a:extLst>
              <a:ext uri="{FF2B5EF4-FFF2-40B4-BE49-F238E27FC236}">
                <a16:creationId xmlns:a16="http://schemas.microsoft.com/office/drawing/2014/main" id="{C9FC55AF-0CE6-4D9E-B0A3-674EF2438F7E}"/>
              </a:ext>
            </a:extLst>
          </p:cNvPr>
          <p:cNvPicPr>
            <a:picLocks noChangeAspect="1"/>
          </p:cNvPicPr>
          <p:nvPr/>
        </p:nvPicPr>
        <p:blipFill>
          <a:blip r:embed="rId14"/>
          <a:stretch>
            <a:fillRect/>
          </a:stretch>
        </p:blipFill>
        <p:spPr>
          <a:xfrm>
            <a:off x="4173295" y="4544598"/>
            <a:ext cx="2885913" cy="2164434"/>
          </a:xfrm>
          <a:prstGeom prst="rect">
            <a:avLst/>
          </a:prstGeom>
        </p:spPr>
      </p:pic>
      <p:pic>
        <p:nvPicPr>
          <p:cNvPr id="35" name="Picture 34">
            <a:extLst>
              <a:ext uri="{FF2B5EF4-FFF2-40B4-BE49-F238E27FC236}">
                <a16:creationId xmlns:a16="http://schemas.microsoft.com/office/drawing/2014/main" id="{86F71707-1766-41C5-9689-FF634F021B95}"/>
              </a:ext>
            </a:extLst>
          </p:cNvPr>
          <p:cNvPicPr>
            <a:picLocks noChangeAspect="1"/>
          </p:cNvPicPr>
          <p:nvPr/>
        </p:nvPicPr>
        <p:blipFill rotWithShape="1">
          <a:blip r:embed="rId15"/>
          <a:srcRect l="11873" r="10804"/>
          <a:stretch/>
        </p:blipFill>
        <p:spPr>
          <a:xfrm>
            <a:off x="458266" y="4779759"/>
            <a:ext cx="1112437" cy="1876536"/>
          </a:xfrm>
          <a:prstGeom prst="rect">
            <a:avLst/>
          </a:prstGeom>
        </p:spPr>
      </p:pic>
      <p:pic>
        <p:nvPicPr>
          <p:cNvPr id="38" name="Picture 37">
            <a:extLst>
              <a:ext uri="{FF2B5EF4-FFF2-40B4-BE49-F238E27FC236}">
                <a16:creationId xmlns:a16="http://schemas.microsoft.com/office/drawing/2014/main" id="{428CB9C5-C027-4862-B4E9-88365A1C8CD2}"/>
              </a:ext>
            </a:extLst>
          </p:cNvPr>
          <p:cNvPicPr>
            <a:picLocks noChangeAspect="1"/>
          </p:cNvPicPr>
          <p:nvPr/>
        </p:nvPicPr>
        <p:blipFill>
          <a:blip r:embed="rId16"/>
          <a:stretch>
            <a:fillRect/>
          </a:stretch>
        </p:blipFill>
        <p:spPr>
          <a:xfrm>
            <a:off x="7673752" y="3152253"/>
            <a:ext cx="2187121" cy="1439083"/>
          </a:xfrm>
          <a:prstGeom prst="rect">
            <a:avLst/>
          </a:prstGeom>
        </p:spPr>
      </p:pic>
      <p:pic>
        <p:nvPicPr>
          <p:cNvPr id="40" name="Picture 39">
            <a:extLst>
              <a:ext uri="{FF2B5EF4-FFF2-40B4-BE49-F238E27FC236}">
                <a16:creationId xmlns:a16="http://schemas.microsoft.com/office/drawing/2014/main" id="{CFDD5470-53AA-4172-B9AA-F3C16F47DF60}"/>
              </a:ext>
            </a:extLst>
          </p:cNvPr>
          <p:cNvPicPr>
            <a:picLocks noChangeAspect="1"/>
          </p:cNvPicPr>
          <p:nvPr/>
        </p:nvPicPr>
        <p:blipFill>
          <a:blip r:embed="rId17"/>
          <a:stretch>
            <a:fillRect/>
          </a:stretch>
        </p:blipFill>
        <p:spPr>
          <a:xfrm>
            <a:off x="277750" y="3458928"/>
            <a:ext cx="1689218" cy="1234429"/>
          </a:xfrm>
          <a:prstGeom prst="rect">
            <a:avLst/>
          </a:prstGeom>
        </p:spPr>
      </p:pic>
      <p:pic>
        <p:nvPicPr>
          <p:cNvPr id="41" name="Picture 40">
            <a:extLst>
              <a:ext uri="{FF2B5EF4-FFF2-40B4-BE49-F238E27FC236}">
                <a16:creationId xmlns:a16="http://schemas.microsoft.com/office/drawing/2014/main" id="{4007448C-E0F1-4551-8584-78C88F0A530F}"/>
              </a:ext>
            </a:extLst>
          </p:cNvPr>
          <p:cNvPicPr>
            <a:picLocks noChangeAspect="1"/>
          </p:cNvPicPr>
          <p:nvPr/>
        </p:nvPicPr>
        <p:blipFill>
          <a:blip r:embed="rId18"/>
          <a:stretch>
            <a:fillRect/>
          </a:stretch>
        </p:blipFill>
        <p:spPr>
          <a:xfrm>
            <a:off x="2461894" y="5064630"/>
            <a:ext cx="1684421" cy="1684421"/>
          </a:xfrm>
          <a:prstGeom prst="rect">
            <a:avLst/>
          </a:prstGeom>
        </p:spPr>
      </p:pic>
      <p:pic>
        <p:nvPicPr>
          <p:cNvPr id="42" name="Picture 41">
            <a:extLst>
              <a:ext uri="{FF2B5EF4-FFF2-40B4-BE49-F238E27FC236}">
                <a16:creationId xmlns:a16="http://schemas.microsoft.com/office/drawing/2014/main" id="{94B71065-5B27-475A-A4C4-512DBCA16CF1}"/>
              </a:ext>
            </a:extLst>
          </p:cNvPr>
          <p:cNvPicPr>
            <a:picLocks noChangeAspect="1"/>
          </p:cNvPicPr>
          <p:nvPr/>
        </p:nvPicPr>
        <p:blipFill>
          <a:blip r:embed="rId19"/>
          <a:stretch>
            <a:fillRect/>
          </a:stretch>
        </p:blipFill>
        <p:spPr>
          <a:xfrm>
            <a:off x="2016052" y="4168140"/>
            <a:ext cx="1125838" cy="1528287"/>
          </a:xfrm>
          <a:prstGeom prst="rect">
            <a:avLst/>
          </a:prstGeom>
        </p:spPr>
      </p:pic>
      <p:sp>
        <p:nvSpPr>
          <p:cNvPr id="2" name="TextBox 1">
            <a:extLst>
              <a:ext uri="{FF2B5EF4-FFF2-40B4-BE49-F238E27FC236}">
                <a16:creationId xmlns:a16="http://schemas.microsoft.com/office/drawing/2014/main" id="{F05C6781-D9A4-4A6E-8A0E-235F363BBDF7}"/>
              </a:ext>
            </a:extLst>
          </p:cNvPr>
          <p:cNvSpPr txBox="1"/>
          <p:nvPr/>
        </p:nvSpPr>
        <p:spPr>
          <a:xfrm>
            <a:off x="2625863" y="2070044"/>
            <a:ext cx="6588475" cy="2585323"/>
          </a:xfrm>
          <a:prstGeom prst="rect">
            <a:avLst/>
          </a:prstGeom>
          <a:solidFill>
            <a:schemeClr val="bg1"/>
          </a:solidFill>
        </p:spPr>
        <p:txBody>
          <a:bodyPr wrap="square" rtlCol="0">
            <a:spAutoFit/>
          </a:bodyPr>
          <a:lstStyle/>
          <a:p>
            <a:pPr algn="ctr"/>
            <a:r>
              <a:rPr lang="en-GB" sz="5400" b="1" dirty="0"/>
              <a:t>We will return to nostalgia city later!! </a:t>
            </a:r>
          </a:p>
        </p:txBody>
      </p:sp>
    </p:spTree>
    <p:extLst>
      <p:ext uri="{BB962C8B-B14F-4D97-AF65-F5344CB8AC3E}">
        <p14:creationId xmlns:p14="http://schemas.microsoft.com/office/powerpoint/2010/main" val="3077148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4"/>
          <p:cNvSpPr/>
          <p:nvPr/>
        </p:nvSpPr>
        <p:spPr>
          <a:xfrm>
            <a:off x="1581274" y="397945"/>
            <a:ext cx="4797288" cy="6377323"/>
          </a:xfrm>
          <a:prstGeom prst="rect">
            <a:avLst/>
          </a:prstGeom>
          <a:noFill/>
          <a:ln>
            <a:noFill/>
          </a:ln>
        </p:spPr>
        <p:txBody>
          <a:bodyPr spcFirstLastPara="1" wrap="square" lIns="91425" tIns="45700" rIns="91425" bIns="45700" anchor="t" anchorCtr="0">
            <a:noAutofit/>
          </a:bodyPr>
          <a:lstStyle/>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Imagine.  </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A deep and searing pain, </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No mark to act as proof,</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No swelling or temperature</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Or sickness or heat.</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No sign of any kind. </a:t>
            </a:r>
            <a:endParaRPr dirty="0"/>
          </a:p>
          <a:p>
            <a:pPr marL="0" marR="0" lvl="0" indent="0" algn="l" rtl="0">
              <a:lnSpc>
                <a:spcPct val="101000"/>
              </a:lnSpc>
              <a:spcBef>
                <a:spcPts val="0"/>
              </a:spcBef>
              <a:spcAft>
                <a:spcPts val="800"/>
              </a:spcAft>
              <a:buNone/>
            </a:pPr>
            <a:r>
              <a:rPr lang="en-GB" sz="1500" dirty="0">
                <a:solidFill>
                  <a:schemeClr val="dk1"/>
                </a:solidFill>
                <a:latin typeface="Calibri"/>
                <a:ea typeface="Calibri"/>
                <a:cs typeface="Calibri"/>
                <a:sym typeface="Calibri"/>
              </a:rPr>
              <a:t>Fraud.</a:t>
            </a:r>
            <a:endParaRPr dirty="0"/>
          </a:p>
          <a:p>
            <a:pPr marL="0" marR="0" lvl="0" indent="0" algn="l" rtl="0">
              <a:lnSpc>
                <a:spcPct val="101000"/>
              </a:lnSpc>
              <a:spcAft>
                <a:spcPts val="0"/>
              </a:spcAft>
              <a:buNone/>
            </a:pPr>
            <a:r>
              <a:rPr lang="en-GB" sz="1500" dirty="0">
                <a:solidFill>
                  <a:schemeClr val="dk1"/>
                </a:solidFill>
                <a:latin typeface="Calibri"/>
                <a:ea typeface="Calibri"/>
                <a:cs typeface="Calibri"/>
                <a:sym typeface="Calibri"/>
              </a:rPr>
              <a:t>Inside, the pain is constant,</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It’s one that cannot be described.</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Nails scratching across an everlasting blackboard, </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The incessant screeching of a wheel,</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A tap dripping into an empty tin pot,</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The echo rebounding as in meets the next,</a:t>
            </a:r>
            <a:endParaRPr dirty="0"/>
          </a:p>
          <a:p>
            <a:pPr marL="0" marR="0" lvl="0" indent="0" algn="l" rtl="0">
              <a:lnSpc>
                <a:spcPct val="101000"/>
              </a:lnSpc>
              <a:spcBef>
                <a:spcPts val="0"/>
              </a:spcBef>
              <a:spcAft>
                <a:spcPts val="800"/>
              </a:spcAft>
              <a:buNone/>
            </a:pPr>
            <a:r>
              <a:rPr lang="en-GB" sz="1500" dirty="0">
                <a:solidFill>
                  <a:schemeClr val="dk1"/>
                </a:solidFill>
                <a:latin typeface="Calibri"/>
                <a:ea typeface="Calibri"/>
                <a:cs typeface="Calibri"/>
                <a:sym typeface="Calibri"/>
              </a:rPr>
              <a:t>Drip, drip, drip. Unrelenting.</a:t>
            </a:r>
            <a:endParaRPr dirty="0"/>
          </a:p>
          <a:p>
            <a:pPr marL="0" marR="0" lvl="0" indent="0" algn="l" rtl="0">
              <a:lnSpc>
                <a:spcPct val="101000"/>
              </a:lnSpc>
              <a:spcAft>
                <a:spcPts val="0"/>
              </a:spcAft>
              <a:buNone/>
            </a:pPr>
            <a:r>
              <a:rPr lang="en-GB" sz="1500" dirty="0">
                <a:solidFill>
                  <a:schemeClr val="dk1"/>
                </a:solidFill>
                <a:latin typeface="Calibri"/>
                <a:ea typeface="Calibri"/>
                <a:cs typeface="Calibri"/>
                <a:sym typeface="Calibri"/>
              </a:rPr>
              <a:t>All played out together,</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As the vice like grip </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on the exhausted brain</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Gets tighter, </a:t>
            </a:r>
            <a:r>
              <a:rPr lang="en-GB" sz="1500" i="1" dirty="0">
                <a:solidFill>
                  <a:schemeClr val="dk1"/>
                </a:solidFill>
                <a:latin typeface="Calibri"/>
                <a:ea typeface="Calibri"/>
                <a:cs typeface="Calibri"/>
                <a:sym typeface="Calibri"/>
              </a:rPr>
              <a:t>scratch,</a:t>
            </a:r>
            <a:endParaRPr sz="1500" dirty="0">
              <a:solidFill>
                <a:schemeClr val="dk1"/>
              </a:solidFill>
              <a:latin typeface="Calibri"/>
              <a:ea typeface="Calibri"/>
              <a:cs typeface="Calibri"/>
              <a:sym typeface="Calibri"/>
            </a:endParaRPr>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And tighter, </a:t>
            </a:r>
            <a:r>
              <a:rPr lang="en-GB" sz="1500" i="1" dirty="0">
                <a:solidFill>
                  <a:schemeClr val="dk1"/>
                </a:solidFill>
                <a:latin typeface="Calibri"/>
                <a:ea typeface="Calibri"/>
                <a:cs typeface="Calibri"/>
                <a:sym typeface="Calibri"/>
              </a:rPr>
              <a:t>screech</a:t>
            </a:r>
            <a:r>
              <a:rPr lang="en-GB" sz="1500" dirty="0">
                <a:solidFill>
                  <a:schemeClr val="dk1"/>
                </a:solidFill>
                <a:latin typeface="Calibri"/>
                <a:ea typeface="Calibri"/>
                <a:cs typeface="Calibri"/>
                <a:sym typeface="Calibri"/>
              </a:rPr>
              <a:t>, </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And tighter, </a:t>
            </a:r>
            <a:r>
              <a:rPr lang="en-GB" sz="1500" i="1" dirty="0">
                <a:solidFill>
                  <a:schemeClr val="dk1"/>
                </a:solidFill>
                <a:latin typeface="Calibri"/>
                <a:ea typeface="Calibri"/>
                <a:cs typeface="Calibri"/>
                <a:sym typeface="Calibri"/>
              </a:rPr>
              <a:t>drip</a:t>
            </a:r>
            <a:r>
              <a:rPr lang="en-GB" sz="1500" dirty="0">
                <a:solidFill>
                  <a:schemeClr val="dk1"/>
                </a:solidFill>
                <a:latin typeface="Calibri"/>
                <a:ea typeface="Calibri"/>
                <a:cs typeface="Calibri"/>
                <a:sym typeface="Calibri"/>
              </a:rPr>
              <a:t>.</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Unceasing.</a:t>
            </a:r>
            <a:endParaRPr dirty="0"/>
          </a:p>
          <a:p>
            <a:pPr marL="0" marR="0" lvl="0" indent="0" algn="l" rtl="0">
              <a:lnSpc>
                <a:spcPct val="101000"/>
              </a:lnSpc>
              <a:spcBef>
                <a:spcPts val="0"/>
              </a:spcBef>
              <a:spcAft>
                <a:spcPts val="0"/>
              </a:spcAft>
              <a:buNone/>
            </a:pPr>
            <a:r>
              <a:rPr lang="en-GB" sz="1500" i="1" dirty="0">
                <a:solidFill>
                  <a:schemeClr val="dk1"/>
                </a:solidFill>
                <a:latin typeface="Calibri"/>
                <a:ea typeface="Calibri"/>
                <a:cs typeface="Calibri"/>
                <a:sym typeface="Calibri"/>
              </a:rPr>
              <a:t>Scratch</a:t>
            </a:r>
            <a:r>
              <a:rPr lang="en-GB" sz="1500" dirty="0">
                <a:solidFill>
                  <a:schemeClr val="dk1"/>
                </a:solidFill>
                <a:latin typeface="Calibri"/>
                <a:ea typeface="Calibri"/>
                <a:cs typeface="Calibri"/>
                <a:sym typeface="Calibri"/>
              </a:rPr>
              <a:t>.</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Unremitting.</a:t>
            </a:r>
            <a:endParaRPr dirty="0"/>
          </a:p>
          <a:p>
            <a:pPr marL="0" marR="0" lvl="0" indent="0" algn="l" rtl="0">
              <a:lnSpc>
                <a:spcPct val="101000"/>
              </a:lnSpc>
              <a:spcBef>
                <a:spcPts val="0"/>
              </a:spcBef>
              <a:spcAft>
                <a:spcPts val="0"/>
              </a:spcAft>
              <a:buNone/>
            </a:pPr>
            <a:r>
              <a:rPr lang="en-GB" sz="1500" i="1" dirty="0">
                <a:solidFill>
                  <a:schemeClr val="dk1"/>
                </a:solidFill>
                <a:latin typeface="Calibri"/>
                <a:ea typeface="Calibri"/>
                <a:cs typeface="Calibri"/>
                <a:sym typeface="Calibri"/>
              </a:rPr>
              <a:t>Screech</a:t>
            </a:r>
            <a:r>
              <a:rPr lang="en-GB" sz="1500" dirty="0">
                <a:solidFill>
                  <a:schemeClr val="dk1"/>
                </a:solidFill>
                <a:latin typeface="Calibri"/>
                <a:ea typeface="Calibri"/>
                <a:cs typeface="Calibri"/>
                <a:sym typeface="Calibri"/>
              </a:rPr>
              <a:t>.</a:t>
            </a:r>
            <a:endParaRPr dirty="0"/>
          </a:p>
          <a:p>
            <a:pPr marL="0" marR="0" lvl="0" indent="0" algn="l" rtl="0">
              <a:lnSpc>
                <a:spcPct val="101000"/>
              </a:lnSpc>
              <a:spcBef>
                <a:spcPts val="0"/>
              </a:spcBef>
              <a:spcAft>
                <a:spcPts val="0"/>
              </a:spcAft>
              <a:buNone/>
            </a:pPr>
            <a:r>
              <a:rPr lang="en-GB" sz="1500" dirty="0">
                <a:solidFill>
                  <a:schemeClr val="dk1"/>
                </a:solidFill>
                <a:latin typeface="Calibri"/>
                <a:ea typeface="Calibri"/>
                <a:cs typeface="Calibri"/>
                <a:sym typeface="Calibri"/>
              </a:rPr>
              <a:t>Unending.</a:t>
            </a:r>
            <a:endParaRPr dirty="0"/>
          </a:p>
          <a:p>
            <a:pPr marL="0" marR="0" lvl="0" indent="0" algn="l" rtl="0">
              <a:lnSpc>
                <a:spcPct val="101000"/>
              </a:lnSpc>
              <a:spcBef>
                <a:spcPts val="0"/>
              </a:spcBef>
              <a:spcAft>
                <a:spcPts val="0"/>
              </a:spcAft>
              <a:buNone/>
            </a:pPr>
            <a:r>
              <a:rPr lang="en-GB" sz="1500" i="1" dirty="0">
                <a:solidFill>
                  <a:schemeClr val="dk1"/>
                </a:solidFill>
                <a:latin typeface="Calibri"/>
                <a:ea typeface="Calibri"/>
                <a:cs typeface="Calibri"/>
                <a:sym typeface="Calibri"/>
              </a:rPr>
              <a:t>Drip</a:t>
            </a:r>
            <a:r>
              <a:rPr lang="en-GB" sz="1500" dirty="0">
                <a:solidFill>
                  <a:schemeClr val="dk1"/>
                </a:solidFill>
                <a:latin typeface="Calibri"/>
                <a:ea typeface="Calibri"/>
                <a:cs typeface="Calibri"/>
                <a:sym typeface="Calibri"/>
              </a:rPr>
              <a:t>.</a:t>
            </a:r>
            <a:endParaRPr sz="1600" dirty="0">
              <a:solidFill>
                <a:schemeClr val="dk1"/>
              </a:solidFill>
              <a:latin typeface="Calibri"/>
              <a:ea typeface="Calibri"/>
              <a:cs typeface="Calibri"/>
              <a:sym typeface="Calibri"/>
            </a:endParaRPr>
          </a:p>
        </p:txBody>
      </p:sp>
      <p:sp>
        <p:nvSpPr>
          <p:cNvPr id="218" name="Google Shape;218;p24"/>
          <p:cNvSpPr/>
          <p:nvPr/>
        </p:nvSpPr>
        <p:spPr>
          <a:xfrm>
            <a:off x="6533475" y="82732"/>
            <a:ext cx="4797288" cy="6604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500" dirty="0">
                <a:solidFill>
                  <a:schemeClr val="dk1"/>
                </a:solidFill>
                <a:latin typeface="Calibri"/>
                <a:ea typeface="Calibri"/>
                <a:cs typeface="Calibri"/>
                <a:sym typeface="Calibri"/>
              </a:rPr>
              <a:t>Disjointed thoughts,</a:t>
            </a:r>
            <a:endParaRPr dirty="0"/>
          </a:p>
          <a:p>
            <a:pPr marL="0" marR="0" lvl="0" indent="0" algn="l" rtl="0">
              <a:spcBef>
                <a:spcPts val="0"/>
              </a:spcBef>
              <a:spcAft>
                <a:spcPts val="0"/>
              </a:spcAft>
              <a:buNone/>
            </a:pPr>
            <a:r>
              <a:rPr lang="en-GB" sz="1500" dirty="0">
                <a:solidFill>
                  <a:schemeClr val="dk1"/>
                </a:solidFill>
                <a:latin typeface="Calibri"/>
                <a:ea typeface="Calibri"/>
                <a:cs typeface="Calibri"/>
                <a:sym typeface="Calibri"/>
              </a:rPr>
              <a:t>Invade the mind,</a:t>
            </a:r>
            <a:endParaRPr dirty="0"/>
          </a:p>
          <a:p>
            <a:pPr marL="0" marR="0" lvl="0" indent="0" algn="l" rtl="0">
              <a:spcBef>
                <a:spcPts val="0"/>
              </a:spcBef>
              <a:spcAft>
                <a:spcPts val="0"/>
              </a:spcAft>
              <a:buNone/>
            </a:pPr>
            <a:r>
              <a:rPr lang="en-GB" sz="1500" dirty="0">
                <a:solidFill>
                  <a:schemeClr val="dk1"/>
                </a:solidFill>
                <a:latin typeface="Calibri"/>
                <a:ea typeface="Calibri"/>
                <a:cs typeface="Calibri"/>
                <a:sym typeface="Calibri"/>
              </a:rPr>
              <a:t>March rough shod</a:t>
            </a:r>
            <a:endParaRPr dirty="0"/>
          </a:p>
          <a:p>
            <a:pPr marL="0" marR="0" lvl="0" indent="0" algn="l" rtl="0">
              <a:spcBef>
                <a:spcPts val="0"/>
              </a:spcBef>
              <a:spcAft>
                <a:spcPts val="0"/>
              </a:spcAft>
              <a:buNone/>
            </a:pPr>
            <a:r>
              <a:rPr lang="en-GB" sz="1500" dirty="0">
                <a:solidFill>
                  <a:schemeClr val="dk1"/>
                </a:solidFill>
                <a:latin typeface="Calibri"/>
                <a:ea typeface="Calibri"/>
                <a:cs typeface="Calibri"/>
                <a:sym typeface="Calibri"/>
              </a:rPr>
              <a:t>Over all original thought,</a:t>
            </a:r>
            <a:endParaRPr dirty="0"/>
          </a:p>
          <a:p>
            <a:pPr marL="0" marR="0" lvl="0" indent="0" algn="l" rtl="0">
              <a:spcBef>
                <a:spcPts val="0"/>
              </a:spcBef>
              <a:spcAft>
                <a:spcPts val="0"/>
              </a:spcAft>
              <a:buNone/>
            </a:pPr>
            <a:r>
              <a:rPr lang="en-GB" sz="1500" dirty="0">
                <a:solidFill>
                  <a:schemeClr val="dk1"/>
                </a:solidFill>
                <a:latin typeface="Calibri"/>
                <a:ea typeface="Calibri"/>
                <a:cs typeface="Calibri"/>
                <a:sym typeface="Calibri"/>
              </a:rPr>
              <a:t>Stirring up memories, doubt,</a:t>
            </a:r>
            <a:endParaRPr dirty="0"/>
          </a:p>
          <a:p>
            <a:pPr marL="0" marR="0" lvl="0" indent="0" algn="l" rtl="0">
              <a:spcBef>
                <a:spcPts val="0"/>
              </a:spcBef>
              <a:spcAft>
                <a:spcPts val="800"/>
              </a:spcAft>
              <a:buNone/>
            </a:pPr>
            <a:r>
              <a:rPr lang="en-GB" sz="1500" dirty="0">
                <a:solidFill>
                  <a:schemeClr val="dk1"/>
                </a:solidFill>
                <a:latin typeface="Calibri"/>
                <a:ea typeface="Calibri"/>
                <a:cs typeface="Calibri"/>
                <a:sym typeface="Calibri"/>
              </a:rPr>
              <a:t>Useless, useless, USELESS.</a:t>
            </a:r>
            <a:endParaRPr dirty="0"/>
          </a:p>
          <a:p>
            <a:pPr marL="0" marR="0" lvl="0" indent="0" algn="l" rtl="0">
              <a:spcAft>
                <a:spcPts val="0"/>
              </a:spcAft>
              <a:buNone/>
            </a:pPr>
            <a:r>
              <a:rPr lang="en-GB" sz="1500" dirty="0">
                <a:solidFill>
                  <a:schemeClr val="dk1"/>
                </a:solidFill>
                <a:latin typeface="Calibri"/>
                <a:ea typeface="Calibri"/>
                <a:cs typeface="Calibri"/>
                <a:sym typeface="Calibri"/>
              </a:rPr>
              <a:t>As the vice gets tighter,</a:t>
            </a:r>
            <a:endParaRPr dirty="0"/>
          </a:p>
          <a:p>
            <a:pPr marL="0" marR="0" lvl="0" indent="0" algn="l" rtl="0">
              <a:spcBef>
                <a:spcPts val="0"/>
              </a:spcBef>
              <a:spcAft>
                <a:spcPts val="0"/>
              </a:spcAft>
              <a:buNone/>
            </a:pPr>
            <a:r>
              <a:rPr lang="en-GB" sz="1500" i="1" dirty="0">
                <a:solidFill>
                  <a:schemeClr val="dk1"/>
                </a:solidFill>
                <a:latin typeface="Calibri"/>
                <a:ea typeface="Calibri"/>
                <a:cs typeface="Calibri"/>
                <a:sym typeface="Calibri"/>
              </a:rPr>
              <a:t>Scratch, screech, drip, useless</a:t>
            </a:r>
            <a:r>
              <a:rPr lang="en-GB" sz="150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en-GB" sz="1500" dirty="0">
                <a:solidFill>
                  <a:schemeClr val="dk1"/>
                </a:solidFill>
                <a:latin typeface="Calibri"/>
                <a:ea typeface="Calibri"/>
                <a:cs typeface="Calibri"/>
                <a:sym typeface="Calibri"/>
              </a:rPr>
              <a:t>A boa constrictor suffocates the chest,</a:t>
            </a:r>
            <a:endParaRPr dirty="0"/>
          </a:p>
          <a:p>
            <a:pPr marL="0" marR="0" lvl="0" indent="0" algn="l" rtl="0">
              <a:spcBef>
                <a:spcPts val="0"/>
              </a:spcBef>
              <a:spcAft>
                <a:spcPts val="0"/>
              </a:spcAft>
              <a:buNone/>
            </a:pPr>
            <a:r>
              <a:rPr lang="en-GB" sz="1500" i="1" dirty="0">
                <a:solidFill>
                  <a:schemeClr val="dk1"/>
                </a:solidFill>
                <a:latin typeface="Calibri"/>
                <a:ea typeface="Calibri"/>
                <a:cs typeface="Calibri"/>
                <a:sym typeface="Calibri"/>
              </a:rPr>
              <a:t>Scratch, screech, drip, useless.</a:t>
            </a: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500" dirty="0">
                <a:solidFill>
                  <a:schemeClr val="dk1"/>
                </a:solidFill>
                <a:latin typeface="Calibri"/>
                <a:ea typeface="Calibri"/>
                <a:cs typeface="Calibri"/>
                <a:sym typeface="Calibri"/>
              </a:rPr>
              <a:t>Gets tighter,</a:t>
            </a:r>
            <a:endParaRPr dirty="0"/>
          </a:p>
          <a:p>
            <a:pPr marL="0" marR="0" lvl="0" indent="0" algn="l" rtl="0">
              <a:spcBef>
                <a:spcPts val="0"/>
              </a:spcBef>
              <a:spcAft>
                <a:spcPts val="0"/>
              </a:spcAft>
              <a:buNone/>
            </a:pPr>
            <a:r>
              <a:rPr lang="en-GB" sz="1500" i="1" dirty="0">
                <a:solidFill>
                  <a:schemeClr val="dk1"/>
                </a:solidFill>
                <a:latin typeface="Calibri"/>
                <a:ea typeface="Calibri"/>
                <a:cs typeface="Calibri"/>
                <a:sym typeface="Calibri"/>
              </a:rPr>
              <a:t>Scratch, screech, drip, useless.</a:t>
            </a: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500" dirty="0">
                <a:solidFill>
                  <a:schemeClr val="dk1"/>
                </a:solidFill>
                <a:latin typeface="Calibri"/>
                <a:ea typeface="Calibri"/>
                <a:cs typeface="Calibri"/>
                <a:sym typeface="Calibri"/>
              </a:rPr>
              <a:t>Can’t breathe,</a:t>
            </a:r>
            <a:endParaRPr dirty="0"/>
          </a:p>
          <a:p>
            <a:pPr marL="0" marR="0" lvl="0" indent="0" algn="l" rtl="0">
              <a:spcBef>
                <a:spcPts val="0"/>
              </a:spcBef>
              <a:spcAft>
                <a:spcPts val="0"/>
              </a:spcAft>
              <a:buNone/>
            </a:pPr>
            <a:r>
              <a:rPr lang="en-GB" sz="1500" i="1" dirty="0">
                <a:solidFill>
                  <a:schemeClr val="dk1"/>
                </a:solidFill>
                <a:latin typeface="Calibri"/>
                <a:ea typeface="Calibri"/>
                <a:cs typeface="Calibri"/>
                <a:sym typeface="Calibri"/>
              </a:rPr>
              <a:t>Scratch, screech, drip, useless.</a:t>
            </a:r>
            <a:endParaRPr sz="1500" dirty="0">
              <a:solidFill>
                <a:schemeClr val="dk1"/>
              </a:solidFill>
              <a:latin typeface="Calibri"/>
              <a:ea typeface="Calibri"/>
              <a:cs typeface="Calibri"/>
              <a:sym typeface="Calibri"/>
            </a:endParaRPr>
          </a:p>
          <a:p>
            <a:pPr marL="0" marR="0" lvl="0" indent="0" algn="l" rtl="0">
              <a:spcBef>
                <a:spcPts val="0"/>
              </a:spcBef>
              <a:spcAft>
                <a:spcPts val="800"/>
              </a:spcAft>
              <a:buNone/>
            </a:pPr>
            <a:r>
              <a:rPr lang="en-GB" sz="1500" dirty="0">
                <a:solidFill>
                  <a:schemeClr val="dk1"/>
                </a:solidFill>
                <a:latin typeface="Calibri"/>
                <a:ea typeface="Calibri"/>
                <a:cs typeface="Calibri"/>
                <a:sym typeface="Calibri"/>
              </a:rPr>
              <a:t>Feel sick. Pathetic.</a:t>
            </a:r>
            <a:endParaRPr dirty="0"/>
          </a:p>
          <a:p>
            <a:pPr marL="0" marR="0" lvl="0" indent="0" algn="l" rtl="0">
              <a:spcAft>
                <a:spcPts val="0"/>
              </a:spcAft>
              <a:buNone/>
            </a:pPr>
            <a:r>
              <a:rPr lang="en-GB" sz="1500" dirty="0">
                <a:solidFill>
                  <a:schemeClr val="dk1"/>
                </a:solidFill>
                <a:latin typeface="Calibri"/>
                <a:ea typeface="Calibri"/>
                <a:cs typeface="Calibri"/>
                <a:sym typeface="Calibri"/>
              </a:rPr>
              <a:t>The silver point of a hard, cold blade, </a:t>
            </a:r>
            <a:endParaRPr dirty="0"/>
          </a:p>
          <a:p>
            <a:pPr marL="0" marR="0" lvl="0" indent="0" algn="l" rtl="0">
              <a:spcBef>
                <a:spcPts val="0"/>
              </a:spcBef>
              <a:spcAft>
                <a:spcPts val="0"/>
              </a:spcAft>
              <a:buNone/>
            </a:pPr>
            <a:r>
              <a:rPr lang="en-GB" sz="1500" i="1" dirty="0" err="1">
                <a:solidFill>
                  <a:schemeClr val="dk1"/>
                </a:solidFill>
                <a:latin typeface="Calibri"/>
                <a:ea typeface="Calibri"/>
                <a:cs typeface="Calibri"/>
                <a:sym typeface="Calibri"/>
              </a:rPr>
              <a:t>Scratchscreechdripuselesspathetic</a:t>
            </a:r>
            <a:r>
              <a:rPr lang="en-GB" sz="1500" i="1"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en-GB" sz="1500" dirty="0">
                <a:solidFill>
                  <a:schemeClr val="dk1"/>
                </a:solidFill>
                <a:latin typeface="Calibri"/>
                <a:ea typeface="Calibri"/>
                <a:cs typeface="Calibri"/>
                <a:sym typeface="Calibri"/>
              </a:rPr>
              <a:t>Pierces deep into soft relenting flesh.</a:t>
            </a:r>
            <a:endParaRPr dirty="0"/>
          </a:p>
          <a:p>
            <a:pPr marL="0" marR="0" lvl="0" indent="0" algn="l" rtl="0">
              <a:spcBef>
                <a:spcPts val="0"/>
              </a:spcBef>
              <a:spcAft>
                <a:spcPts val="600"/>
              </a:spcAft>
              <a:buNone/>
            </a:pPr>
            <a:r>
              <a:rPr lang="en-GB" sz="1500" i="1" dirty="0" err="1">
                <a:solidFill>
                  <a:schemeClr val="dk1"/>
                </a:solidFill>
                <a:latin typeface="Calibri"/>
                <a:ea typeface="Calibri"/>
                <a:cs typeface="Calibri"/>
                <a:sym typeface="Calibri"/>
              </a:rPr>
              <a:t>Scratchscreechdripuselesspathetic</a:t>
            </a:r>
            <a:r>
              <a:rPr lang="en-GB" sz="1500" i="1"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en-GB" sz="1500" dirty="0">
                <a:solidFill>
                  <a:schemeClr val="dk1"/>
                </a:solidFill>
                <a:latin typeface="Calibri"/>
                <a:ea typeface="Calibri"/>
                <a:cs typeface="Calibri"/>
                <a:sym typeface="Calibri"/>
              </a:rPr>
              <a:t>Blood trickles across clammy skin. </a:t>
            </a:r>
            <a:endParaRPr dirty="0"/>
          </a:p>
          <a:p>
            <a:pPr marL="0" marR="0" lvl="0" indent="0" algn="l" rtl="0">
              <a:lnSpc>
                <a:spcPct val="110000"/>
              </a:lnSpc>
              <a:spcAft>
                <a:spcPts val="0"/>
              </a:spcAft>
              <a:buNone/>
            </a:pPr>
            <a:r>
              <a:rPr lang="en-GB" sz="1500" dirty="0">
                <a:solidFill>
                  <a:schemeClr val="dk1"/>
                </a:solidFill>
                <a:latin typeface="Calibri"/>
                <a:ea typeface="Calibri"/>
                <a:cs typeface="Calibri"/>
                <a:sym typeface="Calibri"/>
              </a:rPr>
              <a:t>A welcome sting, that brings relief.</a:t>
            </a:r>
            <a:endParaRPr dirty="0"/>
          </a:p>
          <a:p>
            <a:pPr marL="0" marR="0" lvl="0" indent="0" algn="l" rtl="0">
              <a:lnSpc>
                <a:spcPct val="110000"/>
              </a:lnSpc>
              <a:spcBef>
                <a:spcPts val="0"/>
              </a:spcBef>
              <a:spcAft>
                <a:spcPts val="800"/>
              </a:spcAft>
              <a:buNone/>
            </a:pPr>
            <a:r>
              <a:rPr lang="en-GB" sz="1500" dirty="0">
                <a:solidFill>
                  <a:schemeClr val="dk1"/>
                </a:solidFill>
                <a:latin typeface="Calibri"/>
                <a:ea typeface="Calibri"/>
                <a:cs typeface="Calibri"/>
                <a:sym typeface="Calibri"/>
              </a:rPr>
              <a:t>A mark to demonstrate the pain. </a:t>
            </a:r>
            <a:endParaRPr dirty="0"/>
          </a:p>
          <a:p>
            <a:pPr marL="0" marR="0" lvl="0" indent="0" algn="l" rtl="0">
              <a:lnSpc>
                <a:spcPct val="110000"/>
              </a:lnSpc>
              <a:spcAft>
                <a:spcPts val="400"/>
              </a:spcAft>
              <a:buNone/>
            </a:pPr>
            <a:r>
              <a:rPr lang="en-GB" sz="1500" dirty="0">
                <a:solidFill>
                  <a:schemeClr val="dk1"/>
                </a:solidFill>
                <a:latin typeface="Calibri"/>
                <a:ea typeface="Calibri"/>
                <a:cs typeface="Calibri"/>
                <a:sym typeface="Calibri"/>
              </a:rPr>
              <a:t>Silence. </a:t>
            </a:r>
            <a:endParaRPr dirty="0"/>
          </a:p>
          <a:p>
            <a:pPr marL="0" marR="0" lvl="1" indent="0" algn="l" rtl="0">
              <a:lnSpc>
                <a:spcPct val="110000"/>
              </a:lnSpc>
              <a:spcAft>
                <a:spcPts val="400"/>
              </a:spcAft>
              <a:buNone/>
            </a:pPr>
            <a:r>
              <a:rPr lang="en-GB" sz="1500" b="0" i="0" u="none" strike="noStrike" cap="none" dirty="0">
                <a:solidFill>
                  <a:schemeClr val="dk1"/>
                </a:solidFill>
                <a:latin typeface="Calibri"/>
                <a:ea typeface="Calibri"/>
                <a:cs typeface="Calibri"/>
                <a:sym typeface="Calibri"/>
              </a:rPr>
              <a:t>	It’s okay to </a:t>
            </a:r>
            <a:endParaRPr dirty="0"/>
          </a:p>
          <a:p>
            <a:pPr marL="0" marR="0" lvl="0" indent="457200" algn="l" rtl="0">
              <a:lnSpc>
                <a:spcPct val="110000"/>
              </a:lnSpc>
              <a:spcAft>
                <a:spcPts val="400"/>
              </a:spcAft>
              <a:buNone/>
            </a:pPr>
            <a:r>
              <a:rPr lang="en-GB" sz="1500" dirty="0">
                <a:solidFill>
                  <a:schemeClr val="dk1"/>
                </a:solidFill>
                <a:latin typeface="Calibri"/>
                <a:ea typeface="Calibri"/>
                <a:cs typeface="Calibri"/>
                <a:sym typeface="Calibri"/>
              </a:rPr>
              <a:t>		breathe. </a:t>
            </a:r>
            <a:endParaRPr dirty="0"/>
          </a:p>
          <a:p>
            <a:pPr marL="0" marR="0" lvl="0" indent="457200" algn="l" rtl="0">
              <a:lnSpc>
                <a:spcPct val="110000"/>
              </a:lnSpc>
              <a:spcAft>
                <a:spcPts val="400"/>
              </a:spcAft>
              <a:buNone/>
            </a:pPr>
            <a:r>
              <a:rPr lang="en-GB" sz="1500" dirty="0">
                <a:solidFill>
                  <a:schemeClr val="dk1"/>
                </a:solidFill>
                <a:latin typeface="Calibri"/>
                <a:ea typeface="Calibri"/>
                <a:cs typeface="Calibri"/>
                <a:sym typeface="Calibri"/>
              </a:rPr>
              <a:t>			For now.</a:t>
            </a:r>
            <a:endParaRPr sz="1500" dirty="0">
              <a:solidFill>
                <a:schemeClr val="dk1"/>
              </a:solidFill>
              <a:latin typeface="Calibri"/>
              <a:ea typeface="Calibri"/>
              <a:cs typeface="Calibri"/>
              <a:sym typeface="Calibri"/>
            </a:endParaRPr>
          </a:p>
        </p:txBody>
      </p:sp>
      <p:sp>
        <p:nvSpPr>
          <p:cNvPr id="219" name="Google Shape;219;p24"/>
          <p:cNvSpPr/>
          <p:nvPr/>
        </p:nvSpPr>
        <p:spPr>
          <a:xfrm>
            <a:off x="141200" y="151900"/>
            <a:ext cx="144007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chemeClr val="dk1"/>
                </a:solidFill>
                <a:latin typeface="Arial Black"/>
                <a:ea typeface="Arial Black"/>
                <a:cs typeface="Arial Black"/>
                <a:sym typeface="Arial Black"/>
              </a:rPr>
              <a:t>Breathe</a:t>
            </a:r>
            <a:endParaRPr dirty="0"/>
          </a:p>
        </p:txBody>
      </p:sp>
      <p:sp>
        <p:nvSpPr>
          <p:cNvPr id="220" name="Google Shape;220;p24"/>
          <p:cNvSpPr/>
          <p:nvPr/>
        </p:nvSpPr>
        <p:spPr>
          <a:xfrm>
            <a:off x="8932119" y="115808"/>
            <a:ext cx="29418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Arial Black"/>
                <a:ea typeface="Arial Black"/>
                <a:cs typeface="Arial Black"/>
                <a:sym typeface="Arial Black"/>
              </a:rPr>
              <a:t>*TRIGGER WARNING*</a:t>
            </a:r>
            <a:endParaRPr/>
          </a:p>
        </p:txBody>
      </p:sp>
      <p:sp>
        <p:nvSpPr>
          <p:cNvPr id="221" name="Google Shape;221;p24"/>
          <p:cNvSpPr txBox="1"/>
          <p:nvPr/>
        </p:nvSpPr>
        <p:spPr>
          <a:xfrm>
            <a:off x="10774019" y="6467491"/>
            <a:ext cx="1603512"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a:solidFill>
                  <a:schemeClr val="dk1"/>
                </a:solidFill>
                <a:latin typeface="Calibri"/>
                <a:ea typeface="Calibri"/>
                <a:cs typeface="Calibri"/>
                <a:sym typeface="Calibri"/>
              </a:rPr>
              <a:t>(Symons, 2019)</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7863420-D182-429F-B356-308320FE491A}"/>
              </a:ext>
            </a:extLst>
          </p:cNvPr>
          <p:cNvSpPr txBox="1">
            <a:spLocks/>
          </p:cNvSpPr>
          <p:nvPr/>
        </p:nvSpPr>
        <p:spPr>
          <a:xfrm>
            <a:off x="272217" y="40802"/>
            <a:ext cx="6711679" cy="7651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en-GB" sz="2400" dirty="0">
                <a:latin typeface="Arial Black" panose="020B0A04020102020204" pitchFamily="34" charset="0"/>
              </a:rPr>
              <a:t>The Brainstem (Polyvagal Theory)</a:t>
            </a:r>
          </a:p>
        </p:txBody>
      </p:sp>
      <p:sp>
        <p:nvSpPr>
          <p:cNvPr id="4" name="TextBox 3">
            <a:extLst>
              <a:ext uri="{FF2B5EF4-FFF2-40B4-BE49-F238E27FC236}">
                <a16:creationId xmlns:a16="http://schemas.microsoft.com/office/drawing/2014/main" id="{93254B78-B35F-46CA-927B-442BC32F3A55}"/>
              </a:ext>
            </a:extLst>
          </p:cNvPr>
          <p:cNvSpPr txBox="1"/>
          <p:nvPr/>
        </p:nvSpPr>
        <p:spPr>
          <a:xfrm>
            <a:off x="272217" y="693240"/>
            <a:ext cx="8871783" cy="1887696"/>
          </a:xfrm>
          <a:prstGeom prst="rect">
            <a:avLst/>
          </a:prstGeom>
          <a:noFill/>
        </p:spPr>
        <p:txBody>
          <a:bodyPr wrap="square" rtlCol="0">
            <a:spAutoFit/>
          </a:bodyPr>
          <a:lstStyle/>
          <a:p>
            <a:pPr>
              <a:spcAft>
                <a:spcPts val="800"/>
              </a:spcAft>
            </a:pPr>
            <a:r>
              <a:rPr lang="en-GB" sz="2200" dirty="0">
                <a:latin typeface="Calibri" panose="020F0502020204030204" pitchFamily="34" charset="0"/>
                <a:cs typeface="Calibri" panose="020F0502020204030204" pitchFamily="34" charset="0"/>
              </a:rPr>
              <a:t>The final part of the puzzle is the brainstem, this is the part of the brain than links the brain with the rest of the body and turns our thoughts into actions.</a:t>
            </a:r>
          </a:p>
          <a:p>
            <a:pPr>
              <a:spcAft>
                <a:spcPts val="1200"/>
              </a:spcAft>
            </a:pPr>
            <a:r>
              <a:rPr lang="en-GB" sz="2200" dirty="0">
                <a:latin typeface="Calibri" panose="020F0502020204030204" pitchFamily="34" charset="0"/>
                <a:cs typeface="Calibri" panose="020F0502020204030204" pitchFamily="34" charset="0"/>
              </a:rPr>
              <a:t>Stephen </a:t>
            </a:r>
            <a:r>
              <a:rPr lang="en-GB" sz="2200" dirty="0" err="1">
                <a:latin typeface="Calibri" panose="020F0502020204030204" pitchFamily="34" charset="0"/>
                <a:cs typeface="Calibri" panose="020F0502020204030204" pitchFamily="34" charset="0"/>
              </a:rPr>
              <a:t>Porges</a:t>
            </a:r>
            <a:r>
              <a:rPr lang="en-GB" sz="2200" dirty="0">
                <a:latin typeface="Calibri" panose="020F0502020204030204" pitchFamily="34" charset="0"/>
                <a:cs typeface="Calibri" panose="020F0502020204030204" pitchFamily="34" charset="0"/>
              </a:rPr>
              <a:t>, American professor in psychiatry developed the Polyvagal Theory to explain how our brainstem sends messages to our body when the brain believes there is a threat:</a:t>
            </a:r>
          </a:p>
        </p:txBody>
      </p:sp>
      <p:sp>
        <p:nvSpPr>
          <p:cNvPr id="10" name="TextBox 9">
            <a:extLst>
              <a:ext uri="{FF2B5EF4-FFF2-40B4-BE49-F238E27FC236}">
                <a16:creationId xmlns:a16="http://schemas.microsoft.com/office/drawing/2014/main" id="{98E425B4-E787-4580-82A5-19B0CEA4B1E5}"/>
              </a:ext>
            </a:extLst>
          </p:cNvPr>
          <p:cNvSpPr txBox="1"/>
          <p:nvPr/>
        </p:nvSpPr>
        <p:spPr>
          <a:xfrm>
            <a:off x="407790" y="2612351"/>
            <a:ext cx="2797935" cy="3631763"/>
          </a:xfrm>
          <a:prstGeom prst="rect">
            <a:avLst/>
          </a:prstGeom>
          <a:noFill/>
        </p:spPr>
        <p:txBody>
          <a:bodyPr wrap="square" rtlCol="0">
            <a:spAutoFit/>
          </a:bodyPr>
          <a:lstStyle/>
          <a:p>
            <a:pPr>
              <a:spcAft>
                <a:spcPts val="1200"/>
              </a:spcAft>
            </a:pPr>
            <a:r>
              <a:rPr lang="en-GB" sz="2200" b="1" dirty="0">
                <a:latin typeface="Calibri" panose="020F0502020204030204" pitchFamily="34" charset="0"/>
                <a:cs typeface="Calibri" panose="020F0502020204030204" pitchFamily="34" charset="0"/>
              </a:rPr>
              <a:t>1. Ventral Vagal Complex (VVC)</a:t>
            </a:r>
          </a:p>
          <a:p>
            <a:r>
              <a:rPr lang="en-GB" sz="2200" dirty="0">
                <a:latin typeface="Calibri" panose="020F0502020204030204" pitchFamily="34" charset="0"/>
                <a:cs typeface="Calibri" panose="020F0502020204030204" pitchFamily="34" charset="0"/>
              </a:rPr>
              <a:t>This is the nerve that links the brain to your main bodily functions – your heart, lungs, stomach etc. So long as there is no threat, everything works as it should.</a:t>
            </a:r>
          </a:p>
        </p:txBody>
      </p:sp>
      <p:pic>
        <p:nvPicPr>
          <p:cNvPr id="22" name="Picture 21">
            <a:extLst>
              <a:ext uri="{FF2B5EF4-FFF2-40B4-BE49-F238E27FC236}">
                <a16:creationId xmlns:a16="http://schemas.microsoft.com/office/drawing/2014/main" id="{7AEB1A8E-DFC3-46C8-964E-E6167BB8BE25}"/>
              </a:ext>
            </a:extLst>
          </p:cNvPr>
          <p:cNvPicPr>
            <a:picLocks noChangeAspect="1"/>
          </p:cNvPicPr>
          <p:nvPr/>
        </p:nvPicPr>
        <p:blipFill rotWithShape="1">
          <a:blip r:embed="rId2">
            <a:extLst>
              <a:ext uri="{28A0092B-C50C-407E-A947-70E740481C1C}">
                <a14:useLocalDpi xmlns:a14="http://schemas.microsoft.com/office/drawing/2010/main" val="0"/>
              </a:ext>
            </a:extLst>
          </a:blip>
          <a:srcRect l="3333" t="13788" b="10816"/>
          <a:stretch/>
        </p:blipFill>
        <p:spPr>
          <a:xfrm>
            <a:off x="3173998" y="3186561"/>
            <a:ext cx="4627508" cy="2572445"/>
          </a:xfrm>
          <a:prstGeom prst="rect">
            <a:avLst/>
          </a:prstGeom>
        </p:spPr>
      </p:pic>
      <p:sp>
        <p:nvSpPr>
          <p:cNvPr id="24" name="TextBox 23">
            <a:extLst>
              <a:ext uri="{FF2B5EF4-FFF2-40B4-BE49-F238E27FC236}">
                <a16:creationId xmlns:a16="http://schemas.microsoft.com/office/drawing/2014/main" id="{46FA258C-25CA-437D-890A-C0A934498C08}"/>
              </a:ext>
            </a:extLst>
          </p:cNvPr>
          <p:cNvSpPr txBox="1"/>
          <p:nvPr/>
        </p:nvSpPr>
        <p:spPr>
          <a:xfrm>
            <a:off x="5311927" y="6015531"/>
            <a:ext cx="2126934" cy="307777"/>
          </a:xfrm>
          <a:prstGeom prst="rect">
            <a:avLst/>
          </a:prstGeom>
          <a:noFill/>
        </p:spPr>
        <p:txBody>
          <a:bodyPr wrap="square" rtlCol="0">
            <a:spAutoFit/>
          </a:bodyPr>
          <a:lstStyle/>
          <a:p>
            <a:pPr algn="r"/>
            <a:r>
              <a:rPr lang="en-GB" sz="1400" i="1" dirty="0">
                <a:latin typeface="Calibri" panose="020F0502020204030204" pitchFamily="34" charset="0"/>
                <a:cs typeface="Calibri" panose="020F0502020204030204" pitchFamily="34" charset="0"/>
              </a:rPr>
              <a:t>(Learning Junction, 2014)</a:t>
            </a:r>
          </a:p>
        </p:txBody>
      </p:sp>
      <p:cxnSp>
        <p:nvCxnSpPr>
          <p:cNvPr id="34" name="Straight Arrow Connector 33">
            <a:extLst>
              <a:ext uri="{FF2B5EF4-FFF2-40B4-BE49-F238E27FC236}">
                <a16:creationId xmlns:a16="http://schemas.microsoft.com/office/drawing/2014/main" id="{0AE49673-A05E-4C2F-9A8D-E1861C0C52CC}"/>
              </a:ext>
            </a:extLst>
          </p:cNvPr>
          <p:cNvCxnSpPr>
            <a:cxnSpLocks/>
          </p:cNvCxnSpPr>
          <p:nvPr/>
        </p:nvCxnSpPr>
        <p:spPr>
          <a:xfrm>
            <a:off x="4370178" y="2840288"/>
            <a:ext cx="148424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A26C60D6-2019-4B30-9ECE-A0EB91F6AD01}"/>
              </a:ext>
            </a:extLst>
          </p:cNvPr>
          <p:cNvSpPr/>
          <p:nvPr/>
        </p:nvSpPr>
        <p:spPr>
          <a:xfrm>
            <a:off x="7741795" y="2487624"/>
            <a:ext cx="4250733" cy="4308872"/>
          </a:xfrm>
          <a:prstGeom prst="rect">
            <a:avLst/>
          </a:prstGeom>
        </p:spPr>
        <p:txBody>
          <a:bodyPr wrap="square">
            <a:spAutoFit/>
          </a:bodyPr>
          <a:lstStyle/>
          <a:p>
            <a:pPr>
              <a:spcAft>
                <a:spcPts val="1200"/>
              </a:spcAft>
            </a:pPr>
            <a:r>
              <a:rPr lang="en-GB" sz="2200" b="1" dirty="0">
                <a:latin typeface="Calibri" panose="020F0502020204030204" pitchFamily="34" charset="0"/>
                <a:cs typeface="Calibri" panose="020F0502020204030204" pitchFamily="34" charset="0"/>
              </a:rPr>
              <a:t>2. Autonomic Nervous System (ANS)</a:t>
            </a:r>
            <a:endParaRPr lang="en-GB" sz="2200" dirty="0">
              <a:latin typeface="Calibri" panose="020F0502020204030204" pitchFamily="34" charset="0"/>
              <a:cs typeface="Calibri" panose="020F0502020204030204" pitchFamily="34" charset="0"/>
            </a:endParaRPr>
          </a:p>
          <a:p>
            <a:r>
              <a:rPr lang="en-GB" sz="2200" dirty="0">
                <a:latin typeface="Calibri" panose="020F0502020204030204" pitchFamily="34" charset="0"/>
                <a:cs typeface="Calibri" panose="020F0502020204030204" pitchFamily="34" charset="0"/>
              </a:rPr>
              <a:t>When your brain detects danger, your ANS takes over, your heart rate speeds up, your blood pressure increases and your digestive system is deactivated. This is to help us ‘fight or flight’. </a:t>
            </a:r>
          </a:p>
          <a:p>
            <a:r>
              <a:rPr lang="en-GB" sz="2200" dirty="0">
                <a:latin typeface="Calibri" panose="020F0502020204030204" pitchFamily="34" charset="0"/>
                <a:cs typeface="Calibri" panose="020F0502020204030204" pitchFamily="34" charset="0"/>
              </a:rPr>
              <a:t>Once the danger has passed, we return to our Ventral Vagal Complex and things return to normal. </a:t>
            </a:r>
          </a:p>
        </p:txBody>
      </p:sp>
      <p:sp>
        <p:nvSpPr>
          <p:cNvPr id="45" name="Rectangle 44">
            <a:extLst>
              <a:ext uri="{FF2B5EF4-FFF2-40B4-BE49-F238E27FC236}">
                <a16:creationId xmlns:a16="http://schemas.microsoft.com/office/drawing/2014/main" id="{12CE1FBB-2F0C-4357-BE83-FD987BBA5434}"/>
              </a:ext>
            </a:extLst>
          </p:cNvPr>
          <p:cNvSpPr/>
          <p:nvPr/>
        </p:nvSpPr>
        <p:spPr>
          <a:xfrm>
            <a:off x="10202308" y="6323308"/>
            <a:ext cx="1732077" cy="307777"/>
          </a:xfrm>
          <a:prstGeom prst="rect">
            <a:avLst/>
          </a:prstGeom>
        </p:spPr>
        <p:txBody>
          <a:bodyPr wrap="none">
            <a:spAutoFit/>
          </a:bodyPr>
          <a:lstStyle/>
          <a:p>
            <a:r>
              <a:rPr lang="en-GB" sz="1400" i="1" dirty="0">
                <a:latin typeface="Calibri" panose="020F0502020204030204" pitchFamily="34" charset="0"/>
                <a:cs typeface="Calibri" panose="020F0502020204030204" pitchFamily="34" charset="0"/>
              </a:rPr>
              <a:t>(Van der Kolk, 2014). </a:t>
            </a:r>
          </a:p>
        </p:txBody>
      </p:sp>
      <p:sp>
        <p:nvSpPr>
          <p:cNvPr id="46" name="Rectangle 45">
            <a:extLst>
              <a:ext uri="{FF2B5EF4-FFF2-40B4-BE49-F238E27FC236}">
                <a16:creationId xmlns:a16="http://schemas.microsoft.com/office/drawing/2014/main" id="{874A6F4E-AD11-4983-B705-B18CAAFC8C16}"/>
              </a:ext>
            </a:extLst>
          </p:cNvPr>
          <p:cNvSpPr/>
          <p:nvPr/>
        </p:nvSpPr>
        <p:spPr>
          <a:xfrm>
            <a:off x="1502344" y="6131916"/>
            <a:ext cx="1681897" cy="523220"/>
          </a:xfrm>
          <a:prstGeom prst="rect">
            <a:avLst/>
          </a:prstGeom>
        </p:spPr>
        <p:txBody>
          <a:bodyPr wrap="square">
            <a:spAutoFit/>
          </a:bodyPr>
          <a:lstStyle/>
          <a:p>
            <a:r>
              <a:rPr lang="en-GB" sz="1400" i="1" dirty="0">
                <a:latin typeface="Calibri" panose="020F0502020204030204" pitchFamily="34" charset="0"/>
                <a:cs typeface="Calibri" panose="020F0502020204030204" pitchFamily="34" charset="0"/>
              </a:rPr>
              <a:t>(Van der Kolk, 2014). </a:t>
            </a:r>
          </a:p>
        </p:txBody>
      </p:sp>
      <p:pic>
        <p:nvPicPr>
          <p:cNvPr id="16" name="Picture 15">
            <a:extLst>
              <a:ext uri="{FF2B5EF4-FFF2-40B4-BE49-F238E27FC236}">
                <a16:creationId xmlns:a16="http://schemas.microsoft.com/office/drawing/2014/main" id="{37E2E3A7-17B0-4469-A38E-F424DDCF2947}"/>
              </a:ext>
            </a:extLst>
          </p:cNvPr>
          <p:cNvPicPr>
            <a:picLocks noChangeAspect="1"/>
          </p:cNvPicPr>
          <p:nvPr/>
        </p:nvPicPr>
        <p:blipFill>
          <a:blip r:embed="rId3"/>
          <a:stretch>
            <a:fillRect/>
          </a:stretch>
        </p:blipFill>
        <p:spPr>
          <a:xfrm>
            <a:off x="9279835" y="165093"/>
            <a:ext cx="2434835" cy="2232344"/>
          </a:xfrm>
          <a:prstGeom prst="rect">
            <a:avLst/>
          </a:prstGeom>
        </p:spPr>
      </p:pic>
      <p:cxnSp>
        <p:nvCxnSpPr>
          <p:cNvPr id="17" name="Straight Arrow Connector 16">
            <a:extLst>
              <a:ext uri="{FF2B5EF4-FFF2-40B4-BE49-F238E27FC236}">
                <a16:creationId xmlns:a16="http://schemas.microsoft.com/office/drawing/2014/main" id="{7E2D7A95-B3E5-4C6C-BA35-EE2225FACE7A}"/>
              </a:ext>
            </a:extLst>
          </p:cNvPr>
          <p:cNvCxnSpPr>
            <a:cxnSpLocks/>
          </p:cNvCxnSpPr>
          <p:nvPr/>
        </p:nvCxnSpPr>
        <p:spPr>
          <a:xfrm>
            <a:off x="8812696" y="1484243"/>
            <a:ext cx="795130" cy="4108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618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7863420-D182-429F-B356-308320FE491A}"/>
              </a:ext>
            </a:extLst>
          </p:cNvPr>
          <p:cNvSpPr txBox="1">
            <a:spLocks/>
          </p:cNvSpPr>
          <p:nvPr/>
        </p:nvSpPr>
        <p:spPr>
          <a:xfrm>
            <a:off x="272217" y="40802"/>
            <a:ext cx="6711679" cy="7651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en-GB" sz="2400" dirty="0">
                <a:latin typeface="Arial Black" panose="020B0A04020102020204" pitchFamily="34" charset="0"/>
              </a:rPr>
              <a:t>Polyvagal Theory</a:t>
            </a:r>
          </a:p>
        </p:txBody>
      </p:sp>
      <p:sp>
        <p:nvSpPr>
          <p:cNvPr id="26" name="Rectangle 25">
            <a:extLst>
              <a:ext uri="{FF2B5EF4-FFF2-40B4-BE49-F238E27FC236}">
                <a16:creationId xmlns:a16="http://schemas.microsoft.com/office/drawing/2014/main" id="{A0C50941-8A3D-486E-A389-AC8394052F80}"/>
              </a:ext>
            </a:extLst>
          </p:cNvPr>
          <p:cNvSpPr/>
          <p:nvPr/>
        </p:nvSpPr>
        <p:spPr>
          <a:xfrm>
            <a:off x="10568163" y="2404312"/>
            <a:ext cx="1382943" cy="307777"/>
          </a:xfrm>
          <a:prstGeom prst="rect">
            <a:avLst/>
          </a:prstGeom>
        </p:spPr>
        <p:txBody>
          <a:bodyPr wrap="none">
            <a:spAutoFit/>
          </a:bodyPr>
          <a:lstStyle/>
          <a:p>
            <a:r>
              <a:rPr lang="en-GB" sz="1400" i="1" dirty="0">
                <a:latin typeface="Calibri" panose="020F0502020204030204" pitchFamily="34" charset="0"/>
                <a:cs typeface="Calibri" panose="020F0502020204030204" pitchFamily="34" charset="0"/>
              </a:rPr>
              <a:t>(</a:t>
            </a:r>
            <a:r>
              <a:rPr lang="en-GB" sz="1400" i="1" dirty="0" err="1">
                <a:latin typeface="Calibri" panose="020F0502020204030204" pitchFamily="34" charset="0"/>
                <a:cs typeface="Calibri" panose="020F0502020204030204" pitchFamily="34" charset="0"/>
              </a:rPr>
              <a:t>Grusovin</a:t>
            </a:r>
            <a:r>
              <a:rPr lang="en-GB" sz="1400" i="1" dirty="0">
                <a:latin typeface="Calibri" panose="020F0502020204030204" pitchFamily="34" charset="0"/>
                <a:cs typeface="Calibri" panose="020F0502020204030204" pitchFamily="34" charset="0"/>
              </a:rPr>
              <a:t>, n.d.). </a:t>
            </a:r>
          </a:p>
        </p:txBody>
      </p:sp>
      <p:pic>
        <p:nvPicPr>
          <p:cNvPr id="28" name="Picture 27">
            <a:extLst>
              <a:ext uri="{FF2B5EF4-FFF2-40B4-BE49-F238E27FC236}">
                <a16:creationId xmlns:a16="http://schemas.microsoft.com/office/drawing/2014/main" id="{A2FC131A-8B12-47D8-9CD6-55537EE99730}"/>
              </a:ext>
            </a:extLst>
          </p:cNvPr>
          <p:cNvPicPr>
            <a:picLocks noChangeAspect="1"/>
          </p:cNvPicPr>
          <p:nvPr/>
        </p:nvPicPr>
        <p:blipFill rotWithShape="1">
          <a:blip r:embed="rId2">
            <a:extLst>
              <a:ext uri="{28A0092B-C50C-407E-A947-70E740481C1C}">
                <a14:useLocalDpi xmlns:a14="http://schemas.microsoft.com/office/drawing/2010/main" val="0"/>
              </a:ext>
            </a:extLst>
          </a:blip>
          <a:srcRect l="23219" r="22018"/>
          <a:stretch/>
        </p:blipFill>
        <p:spPr>
          <a:xfrm>
            <a:off x="10213175" y="349119"/>
            <a:ext cx="1647912" cy="2006107"/>
          </a:xfrm>
          <a:prstGeom prst="rect">
            <a:avLst/>
          </a:prstGeom>
        </p:spPr>
      </p:pic>
      <p:sp>
        <p:nvSpPr>
          <p:cNvPr id="44" name="Rectangle 43">
            <a:extLst>
              <a:ext uri="{FF2B5EF4-FFF2-40B4-BE49-F238E27FC236}">
                <a16:creationId xmlns:a16="http://schemas.microsoft.com/office/drawing/2014/main" id="{2FC5E355-C46B-481F-81F9-CE1CD44D3B7D}"/>
              </a:ext>
            </a:extLst>
          </p:cNvPr>
          <p:cNvSpPr/>
          <p:nvPr/>
        </p:nvSpPr>
        <p:spPr>
          <a:xfrm>
            <a:off x="10057722" y="6354992"/>
            <a:ext cx="1732077" cy="307777"/>
          </a:xfrm>
          <a:prstGeom prst="rect">
            <a:avLst/>
          </a:prstGeom>
        </p:spPr>
        <p:txBody>
          <a:bodyPr wrap="none">
            <a:spAutoFit/>
          </a:bodyPr>
          <a:lstStyle/>
          <a:p>
            <a:r>
              <a:rPr lang="en-GB" sz="1400" i="1" dirty="0">
                <a:latin typeface="Calibri" panose="020F0502020204030204" pitchFamily="34" charset="0"/>
                <a:cs typeface="Calibri" panose="020F0502020204030204" pitchFamily="34" charset="0"/>
              </a:rPr>
              <a:t>(Van der Kolk, 2014). </a:t>
            </a:r>
          </a:p>
        </p:txBody>
      </p:sp>
      <p:sp>
        <p:nvSpPr>
          <p:cNvPr id="27" name="Rectangle 26">
            <a:extLst>
              <a:ext uri="{FF2B5EF4-FFF2-40B4-BE49-F238E27FC236}">
                <a16:creationId xmlns:a16="http://schemas.microsoft.com/office/drawing/2014/main" id="{32344C4C-6964-4E52-BF5C-397E09279B48}"/>
              </a:ext>
            </a:extLst>
          </p:cNvPr>
          <p:cNvSpPr/>
          <p:nvPr/>
        </p:nvSpPr>
        <p:spPr>
          <a:xfrm>
            <a:off x="330912" y="673416"/>
            <a:ext cx="9726810" cy="2277547"/>
          </a:xfrm>
          <a:prstGeom prst="rect">
            <a:avLst/>
          </a:prstGeom>
        </p:spPr>
        <p:txBody>
          <a:bodyPr wrap="square">
            <a:spAutoFit/>
          </a:bodyPr>
          <a:lstStyle/>
          <a:p>
            <a:pPr>
              <a:spcAft>
                <a:spcPts val="600"/>
              </a:spcAft>
            </a:pPr>
            <a:r>
              <a:rPr lang="en-GB" sz="2200" b="1" dirty="0">
                <a:latin typeface="Calibri" panose="020F0502020204030204" pitchFamily="34" charset="0"/>
                <a:cs typeface="Calibri" panose="020F0502020204030204" pitchFamily="34" charset="0"/>
              </a:rPr>
              <a:t>3. Dorsal Vagal Complex (DVC)</a:t>
            </a:r>
          </a:p>
          <a:p>
            <a:pPr>
              <a:spcAft>
                <a:spcPts val="600"/>
              </a:spcAft>
            </a:pPr>
            <a:r>
              <a:rPr lang="en-GB" sz="2200" dirty="0">
                <a:latin typeface="Calibri" panose="020F0502020204030204" pitchFamily="34" charset="0"/>
                <a:cs typeface="Calibri" panose="020F0502020204030204" pitchFamily="34" charset="0"/>
              </a:rPr>
              <a:t>If the threat is ongoing (or smoke alarm is broken - usually due to past trauma) and we enter our Dorsal Vagal Complex. This means we are:</a:t>
            </a:r>
          </a:p>
          <a:p>
            <a:pPr>
              <a:spcAft>
                <a:spcPts val="600"/>
              </a:spcAft>
            </a:pPr>
            <a:r>
              <a:rPr lang="en-GB" sz="2200" b="1" dirty="0">
                <a:latin typeface="Calibri" panose="020F0502020204030204" pitchFamily="34" charset="0"/>
                <a:cs typeface="Calibri" panose="020F0502020204030204" pitchFamily="34" charset="0"/>
              </a:rPr>
              <a:t>Hypervigilant.  </a:t>
            </a:r>
            <a:r>
              <a:rPr lang="en-GB" sz="2200" dirty="0">
                <a:latin typeface="Calibri" panose="020F0502020204030204" pitchFamily="34" charset="0"/>
                <a:cs typeface="Calibri" panose="020F0502020204030204" pitchFamily="34" charset="0"/>
              </a:rPr>
              <a:t>Everything is a threat so our brain is constantly in a distressed state, as was described at the start of the ‘Self Harm’ poem. Because the person is already stressed, their reactions (anger/ upset) to something may seem extreme.</a:t>
            </a:r>
          </a:p>
        </p:txBody>
      </p:sp>
      <p:sp>
        <p:nvSpPr>
          <p:cNvPr id="2" name="Rectangle 1">
            <a:extLst>
              <a:ext uri="{FF2B5EF4-FFF2-40B4-BE49-F238E27FC236}">
                <a16:creationId xmlns:a16="http://schemas.microsoft.com/office/drawing/2014/main" id="{34D27961-69C3-48CC-BFE3-9D0AA6F40B94}"/>
              </a:ext>
            </a:extLst>
          </p:cNvPr>
          <p:cNvSpPr/>
          <p:nvPr/>
        </p:nvSpPr>
        <p:spPr>
          <a:xfrm>
            <a:off x="272217" y="2881389"/>
            <a:ext cx="11572257" cy="3652282"/>
          </a:xfrm>
          <a:prstGeom prst="rect">
            <a:avLst/>
          </a:prstGeom>
        </p:spPr>
        <p:txBody>
          <a:bodyPr wrap="square">
            <a:spAutoFit/>
          </a:bodyPr>
          <a:lstStyle/>
          <a:p>
            <a:pPr lvl="0">
              <a:spcAft>
                <a:spcPts val="800"/>
              </a:spcAft>
            </a:pPr>
            <a:r>
              <a:rPr lang="en-GB" sz="2200" b="1" dirty="0">
                <a:solidFill>
                  <a:prstClr val="black"/>
                </a:solidFill>
                <a:latin typeface="Calibri" panose="020F0502020204030204" pitchFamily="34" charset="0"/>
                <a:cs typeface="Calibri" panose="020F0502020204030204" pitchFamily="34" charset="0"/>
              </a:rPr>
              <a:t>A person in this state is more likely become angry and violent.  Look for the signs:</a:t>
            </a:r>
          </a:p>
          <a:p>
            <a:pPr marL="342900" lvl="0" indent="-342900">
              <a:spcAft>
                <a:spcPts val="800"/>
              </a:spcAft>
              <a:buFont typeface="Arial" panose="020B0604020202020204" pitchFamily="34" charset="0"/>
              <a:buChar char="•"/>
            </a:pPr>
            <a:r>
              <a:rPr lang="en-GB" sz="2200" b="1" dirty="0">
                <a:solidFill>
                  <a:prstClr val="black"/>
                </a:solidFill>
                <a:latin typeface="Calibri" panose="020F0502020204030204" pitchFamily="34" charset="0"/>
                <a:cs typeface="Calibri" panose="020F0502020204030204" pitchFamily="34" charset="0"/>
              </a:rPr>
              <a:t>Physical symptoms </a:t>
            </a:r>
            <a:r>
              <a:rPr lang="en-GB" sz="2200" dirty="0">
                <a:solidFill>
                  <a:prstClr val="black"/>
                </a:solidFill>
                <a:latin typeface="Calibri" panose="020F0502020204030204" pitchFamily="34" charset="0"/>
                <a:cs typeface="Calibri" panose="020F0502020204030204" pitchFamily="34" charset="0"/>
              </a:rPr>
              <a:t>such as, sweating, fast heart rate and shallow breathing.</a:t>
            </a:r>
          </a:p>
          <a:p>
            <a:pPr marL="342900" lvl="0" indent="-342900">
              <a:spcAft>
                <a:spcPts val="800"/>
              </a:spcAft>
              <a:buFont typeface="Arial" panose="020B0604020202020204" pitchFamily="34" charset="0"/>
              <a:buChar char="•"/>
            </a:pPr>
            <a:r>
              <a:rPr lang="en-GB" sz="2200" b="1" dirty="0">
                <a:solidFill>
                  <a:prstClr val="black"/>
                </a:solidFill>
                <a:latin typeface="Calibri" panose="020F0502020204030204" pitchFamily="34" charset="0"/>
                <a:cs typeface="Calibri" panose="020F0502020204030204" pitchFamily="34" charset="0"/>
              </a:rPr>
              <a:t>Unable to sit still </a:t>
            </a:r>
            <a:r>
              <a:rPr lang="en-GB" sz="2200" dirty="0">
                <a:solidFill>
                  <a:prstClr val="black"/>
                </a:solidFill>
                <a:latin typeface="Calibri" panose="020F0502020204030204" pitchFamily="34" charset="0"/>
                <a:cs typeface="Calibri" panose="020F0502020204030204" pitchFamily="34" charset="0"/>
              </a:rPr>
              <a:t>– very fidgety, getting up an walking around. </a:t>
            </a:r>
          </a:p>
          <a:p>
            <a:pPr marL="342900" lvl="0" indent="-342900">
              <a:spcAft>
                <a:spcPts val="800"/>
              </a:spcAft>
              <a:buFont typeface="Arial" panose="020B0604020202020204" pitchFamily="34" charset="0"/>
              <a:buChar char="•"/>
            </a:pPr>
            <a:r>
              <a:rPr lang="en-GB" sz="2200" b="1" dirty="0">
                <a:solidFill>
                  <a:prstClr val="black"/>
                </a:solidFill>
                <a:latin typeface="Calibri" panose="020F0502020204030204" pitchFamily="34" charset="0"/>
                <a:cs typeface="Calibri" panose="020F0502020204030204" pitchFamily="34" charset="0"/>
              </a:rPr>
              <a:t>Unable to stick to the one topic </a:t>
            </a:r>
            <a:r>
              <a:rPr lang="en-GB" sz="2200" dirty="0">
                <a:solidFill>
                  <a:prstClr val="black"/>
                </a:solidFill>
                <a:latin typeface="Calibri" panose="020F0502020204030204" pitchFamily="34" charset="0"/>
                <a:cs typeface="Calibri" panose="020F0502020204030204" pitchFamily="34" charset="0"/>
              </a:rPr>
              <a:t>when talking – they jump quickly from one thing to another.</a:t>
            </a:r>
          </a:p>
          <a:p>
            <a:pPr marL="342900" lvl="0" indent="-342900">
              <a:spcAft>
                <a:spcPts val="800"/>
              </a:spcAft>
              <a:buFont typeface="Arial" panose="020B0604020202020204" pitchFamily="34" charset="0"/>
              <a:buChar char="•"/>
            </a:pPr>
            <a:r>
              <a:rPr lang="en-GB" sz="2200" b="1" dirty="0">
                <a:solidFill>
                  <a:prstClr val="black"/>
                </a:solidFill>
                <a:latin typeface="Calibri" panose="020F0502020204030204" pitchFamily="34" charset="0"/>
                <a:cs typeface="Calibri" panose="020F0502020204030204" pitchFamily="34" charset="0"/>
              </a:rPr>
              <a:t>Very defensive</a:t>
            </a:r>
            <a:r>
              <a:rPr lang="en-GB" sz="2200" dirty="0">
                <a:solidFill>
                  <a:prstClr val="black"/>
                </a:solidFill>
                <a:latin typeface="Calibri" panose="020F0502020204030204" pitchFamily="34" charset="0"/>
                <a:cs typeface="Calibri" panose="020F0502020204030204" pitchFamily="34" charset="0"/>
              </a:rPr>
              <a:t> when answering questions, as if you are ‘attacking’ them, or being very guarded in their responses as if they don’t trust you. </a:t>
            </a:r>
            <a:r>
              <a:rPr lang="en-GB" sz="1400" i="1" dirty="0">
                <a:solidFill>
                  <a:prstClr val="black"/>
                </a:solidFill>
                <a:latin typeface="Calibri" panose="020F0502020204030204" pitchFamily="34" charset="0"/>
                <a:cs typeface="Calibri" panose="020F0502020204030204" pitchFamily="34" charset="0"/>
              </a:rPr>
              <a:t>(The Healthline, 2017)</a:t>
            </a:r>
          </a:p>
          <a:p>
            <a:pPr marL="342900" lvl="0" indent="-342900">
              <a:spcAft>
                <a:spcPts val="800"/>
              </a:spcAft>
              <a:buFont typeface="Arial" panose="020B0604020202020204" pitchFamily="34" charset="0"/>
              <a:buChar char="•"/>
            </a:pPr>
            <a:r>
              <a:rPr lang="en-GB" sz="2200" b="1" dirty="0">
                <a:solidFill>
                  <a:prstClr val="black"/>
                </a:solidFill>
                <a:latin typeface="Calibri" panose="020F0502020204030204" pitchFamily="34" charset="0"/>
                <a:cs typeface="Calibri" panose="020F0502020204030204" pitchFamily="34" charset="0"/>
              </a:rPr>
              <a:t>Freeze or dissociate.  </a:t>
            </a:r>
            <a:r>
              <a:rPr lang="en-GB" sz="2200" dirty="0">
                <a:solidFill>
                  <a:prstClr val="black"/>
                </a:solidFill>
                <a:latin typeface="Calibri" panose="020F0502020204030204" pitchFamily="34" charset="0"/>
                <a:cs typeface="Calibri" panose="020F0502020204030204" pitchFamily="34" charset="0"/>
              </a:rPr>
              <a:t>There is only so long the brain can cope with being in such a heightened state, so at times the brain will dissociate, this means that it will switch off and mentally  and take the person to a totally different place (described in the next slide).</a:t>
            </a:r>
          </a:p>
        </p:txBody>
      </p:sp>
    </p:spTree>
    <p:extLst>
      <p:ext uri="{BB962C8B-B14F-4D97-AF65-F5344CB8AC3E}">
        <p14:creationId xmlns:p14="http://schemas.microsoft.com/office/powerpoint/2010/main" val="1371663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6"/>
          <p:cNvSpPr/>
          <p:nvPr/>
        </p:nvSpPr>
        <p:spPr>
          <a:xfrm>
            <a:off x="10459923" y="6358344"/>
            <a:ext cx="1382943"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400" i="1" dirty="0">
                <a:solidFill>
                  <a:schemeClr val="dk1"/>
                </a:solidFill>
                <a:latin typeface="Calibri"/>
                <a:ea typeface="Calibri"/>
                <a:cs typeface="Calibri"/>
                <a:sym typeface="Calibri"/>
              </a:rPr>
              <a:t>(Grusovin, n.d.). </a:t>
            </a:r>
            <a:endParaRPr dirty="0"/>
          </a:p>
        </p:txBody>
      </p:sp>
      <p:pic>
        <p:nvPicPr>
          <p:cNvPr id="249" name="Google Shape;249;p26"/>
          <p:cNvPicPr preferRelativeResize="0"/>
          <p:nvPr/>
        </p:nvPicPr>
        <p:blipFill rotWithShape="1">
          <a:blip r:embed="rId3">
            <a:alphaModFix/>
          </a:blip>
          <a:srcRect l="23219" r="22018"/>
          <a:stretch/>
        </p:blipFill>
        <p:spPr>
          <a:xfrm>
            <a:off x="9805778" y="3939880"/>
            <a:ext cx="1986642" cy="2418464"/>
          </a:xfrm>
          <a:prstGeom prst="rect">
            <a:avLst/>
          </a:prstGeom>
          <a:noFill/>
          <a:ln>
            <a:noFill/>
          </a:ln>
        </p:spPr>
      </p:pic>
      <p:sp>
        <p:nvSpPr>
          <p:cNvPr id="250" name="Google Shape;250;p26"/>
          <p:cNvSpPr/>
          <p:nvPr/>
        </p:nvSpPr>
        <p:spPr>
          <a:xfrm>
            <a:off x="261948" y="710645"/>
            <a:ext cx="6096000" cy="59554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900" dirty="0">
                <a:solidFill>
                  <a:schemeClr val="dk1"/>
                </a:solidFill>
                <a:latin typeface="Calibri"/>
                <a:ea typeface="Calibri"/>
                <a:cs typeface="Calibri"/>
                <a:sym typeface="Calibri"/>
              </a:rPr>
              <a:t>Dissociation is often a response learnt from trauma in which it was impossible to fight back or run away – the brain’s only option to cope with the trauma was to remove itself. </a:t>
            </a:r>
            <a:endParaRPr dirty="0"/>
          </a:p>
          <a:p>
            <a:pPr marL="0" marR="0" lvl="0" indent="0" algn="l" rtl="0">
              <a:spcBef>
                <a:spcPts val="800"/>
              </a:spcBef>
              <a:spcAft>
                <a:spcPts val="0"/>
              </a:spcAft>
              <a:buNone/>
            </a:pPr>
            <a:r>
              <a:rPr lang="en-GB" sz="1900" dirty="0">
                <a:solidFill>
                  <a:schemeClr val="dk1"/>
                </a:solidFill>
                <a:latin typeface="Calibri"/>
                <a:ea typeface="Calibri"/>
                <a:cs typeface="Calibri"/>
                <a:sym typeface="Calibri"/>
              </a:rPr>
              <a:t>Many people describe dissociation as leaving their body, floating up and watching the trauma from a distance. For some people, they describe going to a ‘safe place’ totally away from the scene </a:t>
            </a:r>
            <a:r>
              <a:rPr lang="en-GB" sz="1400" i="1" dirty="0">
                <a:solidFill>
                  <a:schemeClr val="dk1"/>
                </a:solidFill>
                <a:latin typeface="Calibri"/>
                <a:ea typeface="Calibri"/>
                <a:cs typeface="Calibri"/>
                <a:sym typeface="Calibri"/>
              </a:rPr>
              <a:t>(Perry &amp; Szalavitz, 2010). </a:t>
            </a:r>
            <a:r>
              <a:rPr lang="en-GB" sz="1900" dirty="0">
                <a:solidFill>
                  <a:schemeClr val="dk1"/>
                </a:solidFill>
                <a:latin typeface="Calibri"/>
                <a:ea typeface="Calibri"/>
                <a:cs typeface="Calibri"/>
                <a:sym typeface="Calibri"/>
              </a:rPr>
              <a:t>This is why people who have experienced trauma may be totally unable to remember it, and if they do, they only remember snippets rather than the full story.</a:t>
            </a:r>
            <a:endParaRPr dirty="0"/>
          </a:p>
          <a:p>
            <a:pPr marL="0" marR="0" lvl="0" indent="0" algn="l" rtl="0">
              <a:spcBef>
                <a:spcPts val="800"/>
              </a:spcBef>
              <a:spcAft>
                <a:spcPts val="0"/>
              </a:spcAft>
              <a:buNone/>
            </a:pPr>
            <a:r>
              <a:rPr lang="en-GB" sz="1900" i="1" dirty="0">
                <a:solidFill>
                  <a:schemeClr val="dk1"/>
                </a:solidFill>
                <a:latin typeface="Calibri"/>
                <a:ea typeface="Calibri"/>
                <a:cs typeface="Calibri"/>
                <a:sym typeface="Calibri"/>
              </a:rPr>
              <a:t>My experience of dissociation is feeling my body becoming heavy and sinking out of it into the sofa or bed, hidden and safe but numb. At that point it’s possible to do or say anything to the body that remains, because Elvis has left the building! </a:t>
            </a:r>
            <a:endParaRPr dirty="0"/>
          </a:p>
          <a:p>
            <a:pPr marL="0" marR="0" lvl="0" indent="0" algn="l" rtl="0">
              <a:spcBef>
                <a:spcPts val="800"/>
              </a:spcBef>
              <a:spcAft>
                <a:spcPts val="0"/>
              </a:spcAft>
              <a:buNone/>
            </a:pPr>
            <a:r>
              <a:rPr lang="en-GB" sz="1900" dirty="0">
                <a:solidFill>
                  <a:schemeClr val="dk1"/>
                </a:solidFill>
                <a:latin typeface="Calibri"/>
                <a:ea typeface="Calibri"/>
                <a:cs typeface="Calibri"/>
                <a:sym typeface="Calibri"/>
              </a:rPr>
              <a:t>The main problem is, that once this response has been learnt, the brain will often use it to cope even when it’s inappropriate, leaving the person feeling confused, frightened and numb.</a:t>
            </a:r>
            <a:endParaRPr dirty="0"/>
          </a:p>
        </p:txBody>
      </p:sp>
      <p:sp>
        <p:nvSpPr>
          <p:cNvPr id="251" name="Google Shape;251;p26"/>
          <p:cNvSpPr/>
          <p:nvPr/>
        </p:nvSpPr>
        <p:spPr>
          <a:xfrm>
            <a:off x="6480312" y="57212"/>
            <a:ext cx="5434472" cy="6771084"/>
          </a:xfrm>
          <a:prstGeom prst="rect">
            <a:avLst/>
          </a:prstGeom>
          <a:noFill/>
          <a:ln w="28575" cap="flat" cmpd="sng">
            <a:solidFill>
              <a:srgbClr val="38562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dirty="0">
                <a:solidFill>
                  <a:schemeClr val="dk1"/>
                </a:solidFill>
                <a:latin typeface="Calibri"/>
                <a:ea typeface="Calibri"/>
                <a:cs typeface="Calibri"/>
                <a:sym typeface="Calibri"/>
              </a:rPr>
              <a:t>Nothing</a:t>
            </a:r>
            <a:endParaRPr dirty="0"/>
          </a:p>
          <a:p>
            <a:pPr marL="0" marR="0" lvl="0" indent="0" algn="l" rtl="0">
              <a:spcBef>
                <a:spcPts val="600"/>
              </a:spcBef>
              <a:spcAft>
                <a:spcPts val="0"/>
              </a:spcAft>
              <a:buNone/>
            </a:pPr>
            <a:r>
              <a:rPr lang="en-GB" sz="1800" dirty="0">
                <a:solidFill>
                  <a:schemeClr val="dk1"/>
                </a:solidFill>
                <a:latin typeface="Calibri"/>
                <a:ea typeface="Calibri"/>
                <a:cs typeface="Calibri"/>
                <a:sym typeface="Calibri"/>
              </a:rPr>
              <a:t>A glass wall surrounds me.</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Trapped in a vacuum of nothingness.</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The daily actions continue as before</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But they are nothing, they mean nothing.</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The actions are robotic,</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The feelings elusive.</a:t>
            </a:r>
            <a:endParaRPr dirty="0"/>
          </a:p>
          <a:p>
            <a:pPr marL="0" marR="0" lvl="0" indent="0" algn="l" rtl="0">
              <a:spcBef>
                <a:spcPts val="800"/>
              </a:spcBef>
              <a:spcAft>
                <a:spcPts val="0"/>
              </a:spcAft>
              <a:buNone/>
            </a:pPr>
            <a:r>
              <a:rPr lang="en-GB" sz="1800" dirty="0">
                <a:solidFill>
                  <a:schemeClr val="dk1"/>
                </a:solidFill>
                <a:latin typeface="Calibri"/>
                <a:ea typeface="Calibri"/>
                <a:cs typeface="Calibri"/>
                <a:sym typeface="Calibri"/>
              </a:rPr>
              <a:t>I have become a mannequin, </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An empty vessel who no one sees or regards.</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A blank face in a nameless crowd</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Of no more significance than </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Yesterday’s torn up newspaper</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Floating on the wind.</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Redundant.</a:t>
            </a:r>
            <a:endParaRPr dirty="0"/>
          </a:p>
          <a:p>
            <a:pPr marL="0" marR="0" lvl="0" indent="0" algn="l" rtl="0">
              <a:spcBef>
                <a:spcPts val="800"/>
              </a:spcBef>
              <a:spcAft>
                <a:spcPts val="0"/>
              </a:spcAft>
              <a:buNone/>
            </a:pPr>
            <a:r>
              <a:rPr lang="en-GB" sz="1800" dirty="0">
                <a:solidFill>
                  <a:schemeClr val="dk1"/>
                </a:solidFill>
                <a:latin typeface="Calibri"/>
                <a:ea typeface="Calibri"/>
                <a:cs typeface="Calibri"/>
                <a:sym typeface="Calibri"/>
              </a:rPr>
              <a:t>If I sit still enough,</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Maybe I will</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Become a statue.</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Maybe I </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will </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fade </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away.</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Become</a:t>
            </a:r>
            <a:endParaRPr dirty="0"/>
          </a:p>
          <a:p>
            <a:pPr marL="0" marR="0" lvl="0" indent="0" algn="l" rtl="0">
              <a:spcBef>
                <a:spcPts val="0"/>
              </a:spcBef>
              <a:spcAft>
                <a:spcPts val="0"/>
              </a:spcAft>
              <a:buNone/>
            </a:pPr>
            <a:r>
              <a:rPr lang="en-GB" sz="1800" dirty="0" err="1">
                <a:solidFill>
                  <a:schemeClr val="dk1"/>
                </a:solidFill>
                <a:latin typeface="Calibri"/>
                <a:ea typeface="Calibri"/>
                <a:cs typeface="Calibri"/>
                <a:sym typeface="Calibri"/>
              </a:rPr>
              <a:t>Noth</a:t>
            </a:r>
            <a:endParaRPr sz="1800" dirty="0">
              <a:solidFill>
                <a:schemeClr val="dk1"/>
              </a:solidFill>
              <a:latin typeface="Calibri"/>
              <a:ea typeface="Calibri"/>
              <a:cs typeface="Calibri"/>
              <a:sym typeface="Calibri"/>
            </a:endParaRPr>
          </a:p>
        </p:txBody>
      </p:sp>
      <p:sp>
        <p:nvSpPr>
          <p:cNvPr id="252" name="Google Shape;252;p26"/>
          <p:cNvSpPr/>
          <p:nvPr/>
        </p:nvSpPr>
        <p:spPr>
          <a:xfrm>
            <a:off x="3000449" y="3446111"/>
            <a:ext cx="3479863"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a:solidFill>
                  <a:schemeClr val="dk1"/>
                </a:solidFill>
                <a:latin typeface="Calibri"/>
                <a:ea typeface="Calibri"/>
                <a:cs typeface="Calibri"/>
                <a:sym typeface="Calibri"/>
              </a:rPr>
              <a:t>(Perry &amp; Szalavitz, 2010; Van der Kolk, 2014) </a:t>
            </a:r>
            <a:endParaRPr/>
          </a:p>
        </p:txBody>
      </p:sp>
      <p:sp>
        <p:nvSpPr>
          <p:cNvPr id="253" name="Google Shape;253;p26"/>
          <p:cNvSpPr txBox="1"/>
          <p:nvPr/>
        </p:nvSpPr>
        <p:spPr>
          <a:xfrm>
            <a:off x="8324325" y="6508987"/>
            <a:ext cx="138294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dirty="0">
                <a:solidFill>
                  <a:schemeClr val="dk1"/>
                </a:solidFill>
                <a:latin typeface="Calibri"/>
                <a:ea typeface="Calibri"/>
                <a:cs typeface="Calibri"/>
                <a:sym typeface="Calibri"/>
              </a:rPr>
              <a:t>(Symons, 2019)</a:t>
            </a:r>
            <a:endParaRPr dirty="0"/>
          </a:p>
        </p:txBody>
      </p:sp>
      <p:sp>
        <p:nvSpPr>
          <p:cNvPr id="254" name="Google Shape;254;p26"/>
          <p:cNvSpPr txBox="1"/>
          <p:nvPr/>
        </p:nvSpPr>
        <p:spPr>
          <a:xfrm>
            <a:off x="272217" y="40802"/>
            <a:ext cx="5823783" cy="76513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200"/>
              <a:buFont typeface="Arial Black"/>
              <a:buNone/>
            </a:pPr>
            <a:r>
              <a:rPr lang="en-GB" sz="2200">
                <a:solidFill>
                  <a:schemeClr val="dk1"/>
                </a:solidFill>
                <a:latin typeface="Arial Black"/>
                <a:ea typeface="Arial Black"/>
                <a:cs typeface="Arial Black"/>
                <a:sym typeface="Arial Black"/>
              </a:rPr>
              <a:t>Dissociation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3"/>
          <p:cNvSpPr txBox="1"/>
          <p:nvPr/>
        </p:nvSpPr>
        <p:spPr>
          <a:xfrm>
            <a:off x="272217" y="40802"/>
            <a:ext cx="6711679" cy="76513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400"/>
              <a:buFont typeface="Arial Black"/>
              <a:buNone/>
            </a:pPr>
            <a:r>
              <a:rPr lang="en-GB" sz="2400">
                <a:solidFill>
                  <a:schemeClr val="dk1"/>
                </a:solidFill>
                <a:latin typeface="Arial Black"/>
                <a:ea typeface="Arial Black"/>
                <a:cs typeface="Arial Black"/>
                <a:sym typeface="Arial Black"/>
              </a:rPr>
              <a:t>Long term impact of ACEs</a:t>
            </a:r>
            <a:endParaRPr/>
          </a:p>
        </p:txBody>
      </p:sp>
      <p:sp>
        <p:nvSpPr>
          <p:cNvPr id="212" name="Google Shape;212;p23"/>
          <p:cNvSpPr/>
          <p:nvPr/>
        </p:nvSpPr>
        <p:spPr>
          <a:xfrm>
            <a:off x="323294" y="685753"/>
            <a:ext cx="9894763" cy="512448"/>
          </a:xfrm>
          <a:prstGeom prst="rect">
            <a:avLst/>
          </a:prstGeom>
          <a:noFill/>
          <a:ln>
            <a:noFill/>
          </a:ln>
        </p:spPr>
        <p:txBody>
          <a:bodyPr spcFirstLastPara="1" wrap="square" lIns="91425" tIns="45700" rIns="91425" bIns="45700" anchor="t" anchorCtr="0">
            <a:noAutofit/>
          </a:bodyPr>
          <a:lstStyle/>
          <a:p>
            <a:pPr lvl="0">
              <a:lnSpc>
                <a:spcPct val="120000"/>
              </a:lnSpc>
            </a:pPr>
            <a:endParaRPr lang="en-GB" sz="1900" dirty="0">
              <a:solidFill>
                <a:schemeClr val="dk1"/>
              </a:solidFill>
              <a:latin typeface="Calibri"/>
              <a:ea typeface="Calibri"/>
              <a:cs typeface="Calibri"/>
              <a:sym typeface="Calibri"/>
            </a:endParaRPr>
          </a:p>
          <a:p>
            <a:pPr marL="0" marR="0" lvl="0" indent="0" algn="l" rtl="0">
              <a:lnSpc>
                <a:spcPct val="120000"/>
              </a:lnSpc>
              <a:spcBef>
                <a:spcPts val="0"/>
              </a:spcBef>
              <a:spcAft>
                <a:spcPts val="0"/>
              </a:spcAft>
              <a:buNone/>
            </a:pPr>
            <a:endParaRPr lang="en-GB" sz="190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B1BA67D2-9E58-4166-80BB-B4BE6BD1A378}"/>
              </a:ext>
            </a:extLst>
          </p:cNvPr>
          <p:cNvSpPr txBox="1"/>
          <p:nvPr/>
        </p:nvSpPr>
        <p:spPr>
          <a:xfrm>
            <a:off x="814590" y="3694534"/>
            <a:ext cx="5772706" cy="2909130"/>
          </a:xfrm>
          <a:prstGeom prst="rect">
            <a:avLst/>
          </a:prstGeom>
          <a:noFill/>
        </p:spPr>
        <p:txBody>
          <a:bodyPr wrap="square" rtlCol="0">
            <a:spAutoFit/>
          </a:bodyPr>
          <a:lstStyle/>
          <a:p>
            <a:pPr marL="342900" lvl="0" indent="-342900">
              <a:lnSpc>
                <a:spcPct val="120000"/>
              </a:lnSpc>
              <a:buFont typeface="Arial" panose="020B0604020202020204" pitchFamily="34" charset="0"/>
              <a:buChar char="•"/>
            </a:pPr>
            <a:r>
              <a:rPr lang="en-GB" sz="2200" dirty="0">
                <a:latin typeface="Calibri"/>
                <a:ea typeface="Calibri"/>
                <a:cs typeface="Calibri"/>
                <a:sym typeface="Calibri"/>
              </a:rPr>
              <a:t>Am I going to get fed tonight?</a:t>
            </a:r>
          </a:p>
          <a:p>
            <a:pPr marL="342900" lvl="0" indent="-342900">
              <a:lnSpc>
                <a:spcPct val="120000"/>
              </a:lnSpc>
              <a:buFont typeface="Arial" panose="020B0604020202020204" pitchFamily="34" charset="0"/>
              <a:buChar char="•"/>
            </a:pPr>
            <a:r>
              <a:rPr lang="en-GB" sz="2200" dirty="0">
                <a:latin typeface="Calibri"/>
                <a:ea typeface="Calibri"/>
                <a:cs typeface="Calibri"/>
                <a:sym typeface="Calibri"/>
              </a:rPr>
              <a:t>Am I going to be acknowledged or spend the whole night alone in my room?</a:t>
            </a:r>
          </a:p>
          <a:p>
            <a:pPr marL="342900" lvl="0" indent="-342900">
              <a:lnSpc>
                <a:spcPct val="120000"/>
              </a:lnSpc>
              <a:buFont typeface="Arial" panose="020B0604020202020204" pitchFamily="34" charset="0"/>
              <a:buChar char="•"/>
            </a:pPr>
            <a:r>
              <a:rPr lang="en-GB" sz="2200" dirty="0">
                <a:latin typeface="Calibri"/>
                <a:ea typeface="Calibri"/>
                <a:cs typeface="Calibri"/>
                <a:sym typeface="Calibri"/>
              </a:rPr>
              <a:t>Am I going to be humiliated?</a:t>
            </a:r>
          </a:p>
          <a:p>
            <a:pPr marL="342900" lvl="0" indent="-342900">
              <a:lnSpc>
                <a:spcPct val="120000"/>
              </a:lnSpc>
              <a:buFont typeface="Arial" panose="020B0604020202020204" pitchFamily="34" charset="0"/>
              <a:buChar char="•"/>
            </a:pPr>
            <a:r>
              <a:rPr lang="en-GB" sz="2200" dirty="0">
                <a:latin typeface="Calibri"/>
                <a:ea typeface="Calibri"/>
                <a:cs typeface="Calibri"/>
                <a:sym typeface="Calibri"/>
              </a:rPr>
              <a:t>What mood is he going to be in when he gets home?</a:t>
            </a:r>
          </a:p>
          <a:p>
            <a:pPr marL="342900" lvl="0" indent="-342900">
              <a:lnSpc>
                <a:spcPct val="120000"/>
              </a:lnSpc>
              <a:buFont typeface="Arial" panose="020B0604020202020204" pitchFamily="34" charset="0"/>
              <a:buChar char="•"/>
            </a:pPr>
            <a:r>
              <a:rPr lang="en-GB" sz="2200" dirty="0">
                <a:latin typeface="Calibri"/>
                <a:ea typeface="Calibri"/>
                <a:cs typeface="Calibri"/>
                <a:sym typeface="Calibri"/>
              </a:rPr>
              <a:t>Is he going to come into my room?</a:t>
            </a:r>
          </a:p>
        </p:txBody>
      </p:sp>
      <p:sp>
        <p:nvSpPr>
          <p:cNvPr id="5" name="TextBox 4">
            <a:extLst>
              <a:ext uri="{FF2B5EF4-FFF2-40B4-BE49-F238E27FC236}">
                <a16:creationId xmlns:a16="http://schemas.microsoft.com/office/drawing/2014/main" id="{996DC59F-0873-42AE-8534-0B7733800162}"/>
              </a:ext>
            </a:extLst>
          </p:cNvPr>
          <p:cNvSpPr txBox="1"/>
          <p:nvPr/>
        </p:nvSpPr>
        <p:spPr>
          <a:xfrm>
            <a:off x="224869" y="649362"/>
            <a:ext cx="6952149" cy="2096600"/>
          </a:xfrm>
          <a:prstGeom prst="rect">
            <a:avLst/>
          </a:prstGeom>
          <a:noFill/>
        </p:spPr>
        <p:txBody>
          <a:bodyPr wrap="square" rtlCol="0">
            <a:spAutoFit/>
          </a:bodyPr>
          <a:lstStyle/>
          <a:p>
            <a:pPr lvl="0">
              <a:lnSpc>
                <a:spcPct val="120000"/>
              </a:lnSpc>
            </a:pPr>
            <a:r>
              <a:rPr lang="en-GB" sz="2200" dirty="0">
                <a:latin typeface="Calibri"/>
                <a:ea typeface="Calibri"/>
                <a:cs typeface="Calibri"/>
                <a:sym typeface="Calibri"/>
              </a:rPr>
              <a:t>It doesn’t take much to spark an amygdala response, like many other people with ACEs, </a:t>
            </a:r>
            <a:r>
              <a:rPr lang="en-GB" sz="2200" b="1" dirty="0">
                <a:latin typeface="Calibri"/>
                <a:ea typeface="Calibri"/>
                <a:cs typeface="Calibri"/>
                <a:sym typeface="Calibri"/>
              </a:rPr>
              <a:t>lack of control and predictability </a:t>
            </a:r>
            <a:r>
              <a:rPr lang="en-GB" sz="2200" dirty="0">
                <a:latin typeface="Calibri"/>
                <a:ea typeface="Calibri"/>
                <a:cs typeface="Calibri"/>
                <a:sym typeface="Calibri"/>
              </a:rPr>
              <a:t>can cause the brain to go into </a:t>
            </a:r>
            <a:r>
              <a:rPr lang="en-GB" sz="2200" b="1" dirty="0">
                <a:latin typeface="Calibri"/>
                <a:ea typeface="Calibri"/>
                <a:cs typeface="Calibri"/>
                <a:sym typeface="Calibri"/>
              </a:rPr>
              <a:t>hypervigilant</a:t>
            </a:r>
            <a:r>
              <a:rPr lang="en-GB" sz="2200" dirty="0">
                <a:latin typeface="Calibri"/>
                <a:ea typeface="Calibri"/>
                <a:cs typeface="Calibri"/>
                <a:sym typeface="Calibri"/>
              </a:rPr>
              <a:t> mode, without them even knowing or understanding why that is, or what is happening. </a:t>
            </a:r>
          </a:p>
        </p:txBody>
      </p:sp>
      <p:pic>
        <p:nvPicPr>
          <p:cNvPr id="9" name="Picture 8">
            <a:extLst>
              <a:ext uri="{FF2B5EF4-FFF2-40B4-BE49-F238E27FC236}">
                <a16:creationId xmlns:a16="http://schemas.microsoft.com/office/drawing/2014/main" id="{DCA2FB14-9196-4730-9785-8BF8786A26E2}"/>
              </a:ext>
            </a:extLst>
          </p:cNvPr>
          <p:cNvPicPr>
            <a:picLocks noChangeAspect="1"/>
          </p:cNvPicPr>
          <p:nvPr/>
        </p:nvPicPr>
        <p:blipFill>
          <a:blip r:embed="rId3"/>
          <a:stretch>
            <a:fillRect/>
          </a:stretch>
        </p:blipFill>
        <p:spPr>
          <a:xfrm>
            <a:off x="7075523" y="254336"/>
            <a:ext cx="4844259" cy="2742082"/>
          </a:xfrm>
          <a:prstGeom prst="rect">
            <a:avLst/>
          </a:prstGeom>
        </p:spPr>
      </p:pic>
      <p:sp>
        <p:nvSpPr>
          <p:cNvPr id="4" name="Rectangle 3">
            <a:extLst>
              <a:ext uri="{FF2B5EF4-FFF2-40B4-BE49-F238E27FC236}">
                <a16:creationId xmlns:a16="http://schemas.microsoft.com/office/drawing/2014/main" id="{06CADDE0-7163-457D-B199-0C2D18033293}"/>
              </a:ext>
            </a:extLst>
          </p:cNvPr>
          <p:cNvSpPr/>
          <p:nvPr/>
        </p:nvSpPr>
        <p:spPr>
          <a:xfrm>
            <a:off x="145449" y="2800739"/>
            <a:ext cx="6838447" cy="877804"/>
          </a:xfrm>
          <a:prstGeom prst="rect">
            <a:avLst/>
          </a:prstGeom>
        </p:spPr>
        <p:txBody>
          <a:bodyPr wrap="square">
            <a:spAutoFit/>
          </a:bodyPr>
          <a:lstStyle/>
          <a:p>
            <a:pPr lvl="0">
              <a:lnSpc>
                <a:spcPct val="120000"/>
              </a:lnSpc>
            </a:pPr>
            <a:r>
              <a:rPr lang="en-GB" sz="2200" dirty="0">
                <a:latin typeface="Calibri"/>
                <a:ea typeface="Calibri"/>
                <a:cs typeface="Calibri"/>
                <a:sym typeface="Calibri"/>
              </a:rPr>
              <a:t>Unpredictability for a person who has experienced childhood trauma could be:</a:t>
            </a:r>
          </a:p>
        </p:txBody>
      </p:sp>
      <p:sp>
        <p:nvSpPr>
          <p:cNvPr id="6" name="Rectangle 5">
            <a:extLst>
              <a:ext uri="{FF2B5EF4-FFF2-40B4-BE49-F238E27FC236}">
                <a16:creationId xmlns:a16="http://schemas.microsoft.com/office/drawing/2014/main" id="{B232F76A-550B-4681-BEBF-A8E5132B5546}"/>
              </a:ext>
            </a:extLst>
          </p:cNvPr>
          <p:cNvSpPr/>
          <p:nvPr/>
        </p:nvSpPr>
        <p:spPr>
          <a:xfrm>
            <a:off x="6983896" y="3177379"/>
            <a:ext cx="4935886" cy="3315395"/>
          </a:xfrm>
          <a:prstGeom prst="rect">
            <a:avLst/>
          </a:prstGeom>
        </p:spPr>
        <p:txBody>
          <a:bodyPr wrap="square">
            <a:spAutoFit/>
          </a:bodyPr>
          <a:lstStyle/>
          <a:p>
            <a:pPr lvl="0">
              <a:lnSpc>
                <a:spcPct val="120000"/>
              </a:lnSpc>
              <a:spcBef>
                <a:spcPts val="600"/>
              </a:spcBef>
            </a:pPr>
            <a:r>
              <a:rPr lang="en-GB" sz="2200" dirty="0">
                <a:latin typeface="Calibri"/>
                <a:cs typeface="Calibri"/>
                <a:sym typeface="Calibri"/>
              </a:rPr>
              <a:t>We know that just looking at old pictures, or tasting childhood, can take us back and we remember things about childhood. How much more powerful then would the fears of someone who has experienced serious harm from being in a position of no control, be when placed in an extremely vulnerable position?</a:t>
            </a:r>
          </a:p>
        </p:txBody>
      </p:sp>
    </p:spTree>
    <p:extLst>
      <p:ext uri="{BB962C8B-B14F-4D97-AF65-F5344CB8AC3E}">
        <p14:creationId xmlns:p14="http://schemas.microsoft.com/office/powerpoint/2010/main" val="2409282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7"/>
          <p:cNvSpPr txBox="1"/>
          <p:nvPr/>
        </p:nvSpPr>
        <p:spPr>
          <a:xfrm>
            <a:off x="272217" y="40802"/>
            <a:ext cx="3809453" cy="76513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800"/>
              <a:buFont typeface="Arial Black"/>
              <a:buNone/>
            </a:pPr>
            <a:r>
              <a:rPr lang="en-GB" sz="2800">
                <a:solidFill>
                  <a:schemeClr val="dk1"/>
                </a:solidFill>
                <a:latin typeface="Arial Black"/>
                <a:ea typeface="Arial Black"/>
                <a:cs typeface="Arial Black"/>
                <a:sym typeface="Arial Black"/>
              </a:rPr>
              <a:t>Why this matters</a:t>
            </a:r>
            <a:endParaRPr/>
          </a:p>
        </p:txBody>
      </p:sp>
      <p:sp>
        <p:nvSpPr>
          <p:cNvPr id="260" name="Google Shape;260;p27"/>
          <p:cNvSpPr txBox="1"/>
          <p:nvPr/>
        </p:nvSpPr>
        <p:spPr>
          <a:xfrm>
            <a:off x="272217" y="708575"/>
            <a:ext cx="11647566" cy="3437061"/>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600"/>
              </a:spcAft>
              <a:buNone/>
            </a:pPr>
            <a:r>
              <a:rPr lang="en-GB" sz="2100" dirty="0">
                <a:solidFill>
                  <a:schemeClr val="dk1"/>
                </a:solidFill>
                <a:latin typeface="Calibri"/>
                <a:ea typeface="Calibri"/>
                <a:cs typeface="Calibri"/>
                <a:sym typeface="Calibri"/>
              </a:rPr>
              <a:t>There will be many people that you care for that will have experienced at least 1 ACE. For the majority of people with such experiences, </a:t>
            </a:r>
            <a:r>
              <a:rPr lang="en-GB" sz="2100" b="1" dirty="0">
                <a:solidFill>
                  <a:schemeClr val="dk1"/>
                </a:solidFill>
                <a:latin typeface="Calibri"/>
                <a:ea typeface="Calibri"/>
                <a:cs typeface="Calibri"/>
                <a:sym typeface="Calibri"/>
              </a:rPr>
              <a:t>control is everything </a:t>
            </a:r>
            <a:r>
              <a:rPr lang="en-GB" sz="2100" dirty="0">
                <a:solidFill>
                  <a:schemeClr val="dk1"/>
                </a:solidFill>
                <a:latin typeface="Calibri"/>
                <a:ea typeface="Calibri"/>
                <a:cs typeface="Calibri"/>
                <a:sym typeface="Calibri"/>
              </a:rPr>
              <a:t>as lack of control in the past has caused serious harm.</a:t>
            </a:r>
            <a:endParaRPr sz="2100" dirty="0"/>
          </a:p>
          <a:p>
            <a:pPr marL="0" marR="0" lvl="0" indent="0" algn="l" rtl="0">
              <a:spcAft>
                <a:spcPts val="300"/>
              </a:spcAft>
              <a:buNone/>
            </a:pPr>
            <a:r>
              <a:rPr lang="en-GB" sz="2100" b="1" dirty="0">
                <a:solidFill>
                  <a:schemeClr val="dk1"/>
                </a:solidFill>
                <a:latin typeface="Calibri"/>
                <a:cs typeface="Calibri"/>
                <a:sym typeface="Calibri"/>
              </a:rPr>
              <a:t>Being in hospital is scary because it takes away your control:</a:t>
            </a:r>
            <a:r>
              <a:rPr lang="en-GB" sz="2100" dirty="0">
                <a:solidFill>
                  <a:schemeClr val="dk1"/>
                </a:solidFill>
                <a:latin typeface="Calibri"/>
                <a:cs typeface="Calibri"/>
                <a:sym typeface="Calibri"/>
              </a:rPr>
              <a:t> </a:t>
            </a:r>
          </a:p>
          <a:p>
            <a:pPr marL="342900" marR="0" lvl="0" indent="-342900" algn="l" rtl="0">
              <a:spcAft>
                <a:spcPts val="300"/>
              </a:spcAft>
              <a:buFont typeface="Arial" panose="020B0604020202020204" pitchFamily="34" charset="0"/>
              <a:buChar char="•"/>
            </a:pPr>
            <a:r>
              <a:rPr lang="en-GB" sz="2100" dirty="0">
                <a:solidFill>
                  <a:schemeClr val="dk1"/>
                </a:solidFill>
                <a:latin typeface="Calibri"/>
                <a:cs typeface="Calibri"/>
                <a:sym typeface="Calibri"/>
              </a:rPr>
              <a:t>you are not free to get up and do what you want (even if it is your own body stopping you), </a:t>
            </a:r>
          </a:p>
          <a:p>
            <a:pPr marL="342900" marR="0" lvl="0" indent="-342900" algn="l" rtl="0">
              <a:spcAft>
                <a:spcPts val="300"/>
              </a:spcAft>
              <a:buFont typeface="Arial" panose="020B0604020202020204" pitchFamily="34" charset="0"/>
              <a:buChar char="•"/>
            </a:pPr>
            <a:r>
              <a:rPr lang="en-GB" sz="2100" dirty="0">
                <a:solidFill>
                  <a:schemeClr val="dk1"/>
                </a:solidFill>
                <a:latin typeface="Calibri"/>
                <a:cs typeface="Calibri"/>
                <a:sym typeface="Calibri"/>
              </a:rPr>
              <a:t>you are dependent on other people, </a:t>
            </a:r>
          </a:p>
          <a:p>
            <a:pPr marL="342900" marR="0" lvl="0" indent="-342900" algn="l" rtl="0">
              <a:spcAft>
                <a:spcPts val="300"/>
              </a:spcAft>
              <a:buFont typeface="Arial" panose="020B0604020202020204" pitchFamily="34" charset="0"/>
              <a:buChar char="•"/>
            </a:pPr>
            <a:r>
              <a:rPr lang="en-GB" sz="2100" dirty="0">
                <a:solidFill>
                  <a:schemeClr val="dk1"/>
                </a:solidFill>
                <a:latin typeface="Calibri"/>
                <a:cs typeface="Calibri"/>
                <a:sym typeface="Calibri"/>
              </a:rPr>
              <a:t>you have to share a ward with other people etc. </a:t>
            </a:r>
          </a:p>
          <a:p>
            <a:pPr marL="342900" marR="0" lvl="0" indent="-342900" algn="l" rtl="0">
              <a:spcAft>
                <a:spcPts val="300"/>
              </a:spcAft>
              <a:buFont typeface="Arial" panose="020B0604020202020204" pitchFamily="34" charset="0"/>
              <a:buChar char="•"/>
            </a:pPr>
            <a:r>
              <a:rPr lang="en-GB" sz="2100" dirty="0">
                <a:solidFill>
                  <a:schemeClr val="dk1"/>
                </a:solidFill>
                <a:latin typeface="Calibri"/>
                <a:cs typeface="Calibri"/>
                <a:sym typeface="Calibri"/>
              </a:rPr>
              <a:t>When you go down for an operation, you are given drugs that take away your ability to move, respond, or even know what is happening.</a:t>
            </a:r>
          </a:p>
        </p:txBody>
      </p:sp>
      <p:sp>
        <p:nvSpPr>
          <p:cNvPr id="3" name="Rectangle 2">
            <a:extLst>
              <a:ext uri="{FF2B5EF4-FFF2-40B4-BE49-F238E27FC236}">
                <a16:creationId xmlns:a16="http://schemas.microsoft.com/office/drawing/2014/main" id="{359502BB-7314-4A53-A361-3ADE8121C270}"/>
              </a:ext>
            </a:extLst>
          </p:cNvPr>
          <p:cNvSpPr/>
          <p:nvPr/>
        </p:nvSpPr>
        <p:spPr>
          <a:xfrm>
            <a:off x="272217" y="4247557"/>
            <a:ext cx="8408117" cy="2185214"/>
          </a:xfrm>
          <a:prstGeom prst="rect">
            <a:avLst/>
          </a:prstGeom>
        </p:spPr>
        <p:txBody>
          <a:bodyPr wrap="square">
            <a:spAutoFit/>
          </a:bodyPr>
          <a:lstStyle/>
          <a:p>
            <a:pPr lvl="0">
              <a:spcBef>
                <a:spcPts val="600"/>
              </a:spcBef>
            </a:pPr>
            <a:r>
              <a:rPr lang="en-GB" sz="2100" dirty="0">
                <a:latin typeface="Calibri"/>
                <a:cs typeface="Calibri"/>
                <a:sym typeface="Calibri"/>
              </a:rPr>
              <a:t>Telling the patient, “it’s not that bad,” or “don’t be silly, it’s only a simple procedure,” is not only unhelpful, it is patronising. </a:t>
            </a:r>
          </a:p>
          <a:p>
            <a:pPr lvl="0">
              <a:spcBef>
                <a:spcPts val="600"/>
              </a:spcBef>
            </a:pPr>
            <a:r>
              <a:rPr lang="en-GB" sz="2100" dirty="0">
                <a:latin typeface="Calibri"/>
                <a:cs typeface="Calibri"/>
                <a:sym typeface="Calibri"/>
              </a:rPr>
              <a:t>If, whilst your brain was still immersed in the story earlier, and you believed that you were on top of a cliff, someone had jokingly tried to push you, your response may seem irrational to someone unaware of the story.</a:t>
            </a:r>
          </a:p>
          <a:p>
            <a:pPr lvl="0" algn="ctr">
              <a:spcBef>
                <a:spcPts val="600"/>
              </a:spcBef>
            </a:pPr>
            <a:r>
              <a:rPr lang="en-GB" sz="2100" b="1" dirty="0">
                <a:latin typeface="Calibri"/>
                <a:cs typeface="Calibri"/>
                <a:sym typeface="Calibri"/>
              </a:rPr>
              <a:t>It’s about the brain reacting in a very sensible way to perceived threat.</a:t>
            </a:r>
            <a:endParaRPr lang="en-GB" sz="2100" b="1" dirty="0"/>
          </a:p>
        </p:txBody>
      </p:sp>
      <p:pic>
        <p:nvPicPr>
          <p:cNvPr id="5" name="Picture 4">
            <a:extLst>
              <a:ext uri="{FF2B5EF4-FFF2-40B4-BE49-F238E27FC236}">
                <a16:creationId xmlns:a16="http://schemas.microsoft.com/office/drawing/2014/main" id="{7B6F2C57-9E2C-4965-B23C-F29C0141FDAE}"/>
              </a:ext>
            </a:extLst>
          </p:cNvPr>
          <p:cNvPicPr>
            <a:picLocks noChangeAspect="1"/>
          </p:cNvPicPr>
          <p:nvPr/>
        </p:nvPicPr>
        <p:blipFill>
          <a:blip r:embed="rId3"/>
          <a:stretch>
            <a:fillRect/>
          </a:stretch>
        </p:blipFill>
        <p:spPr>
          <a:xfrm>
            <a:off x="8748492" y="4349478"/>
            <a:ext cx="3103133" cy="198137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8"/>
          <p:cNvPicPr preferRelativeResize="0"/>
          <p:nvPr/>
        </p:nvPicPr>
        <p:blipFill rotWithShape="1">
          <a:blip r:embed="rId3">
            <a:alphaModFix/>
          </a:blip>
          <a:srcRect l="59674" t="27428" r="3696" b="7611"/>
          <a:stretch/>
        </p:blipFill>
        <p:spPr>
          <a:xfrm>
            <a:off x="7686460" y="1633069"/>
            <a:ext cx="4187486" cy="4175059"/>
          </a:xfrm>
          <a:prstGeom prst="rect">
            <a:avLst/>
          </a:prstGeom>
          <a:noFill/>
          <a:ln>
            <a:noFill/>
          </a:ln>
        </p:spPr>
      </p:pic>
      <p:sp>
        <p:nvSpPr>
          <p:cNvPr id="267" name="Google Shape;267;p28"/>
          <p:cNvSpPr/>
          <p:nvPr/>
        </p:nvSpPr>
        <p:spPr>
          <a:xfrm>
            <a:off x="1737841" y="1720050"/>
            <a:ext cx="6042992" cy="40010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b="1">
                <a:solidFill>
                  <a:schemeClr val="dk1"/>
                </a:solidFill>
                <a:latin typeface="Calibri"/>
                <a:ea typeface="Calibri"/>
                <a:cs typeface="Calibri"/>
                <a:sym typeface="Calibri"/>
              </a:rPr>
              <a:t>REALIZE</a:t>
            </a:r>
            <a:r>
              <a:rPr lang="en-GB" sz="2800">
                <a:solidFill>
                  <a:schemeClr val="dk1"/>
                </a:solidFill>
                <a:latin typeface="Calibri"/>
                <a:ea typeface="Calibri"/>
                <a:cs typeface="Calibri"/>
                <a:sym typeface="Calibri"/>
              </a:rPr>
              <a:t> the impact of trauma </a:t>
            </a:r>
            <a:endParaRPr/>
          </a:p>
          <a:p>
            <a:pPr marL="0" marR="0" lvl="0" indent="0" algn="l" rtl="0">
              <a:spcBef>
                <a:spcPts val="1200"/>
              </a:spcBef>
              <a:spcAft>
                <a:spcPts val="0"/>
              </a:spcAft>
              <a:buNone/>
            </a:pPr>
            <a:r>
              <a:rPr lang="en-GB" sz="2800" b="1">
                <a:solidFill>
                  <a:schemeClr val="dk1"/>
                </a:solidFill>
                <a:latin typeface="Calibri"/>
                <a:ea typeface="Calibri"/>
                <a:cs typeface="Calibri"/>
                <a:sym typeface="Calibri"/>
              </a:rPr>
              <a:t>RECOGNIZE</a:t>
            </a:r>
            <a:r>
              <a:rPr lang="en-GB" sz="2800">
                <a:solidFill>
                  <a:schemeClr val="dk1"/>
                </a:solidFill>
                <a:latin typeface="Calibri"/>
                <a:ea typeface="Calibri"/>
                <a:cs typeface="Calibri"/>
                <a:sym typeface="Calibri"/>
              </a:rPr>
              <a:t> the signs of trauma </a:t>
            </a:r>
            <a:endParaRPr/>
          </a:p>
          <a:p>
            <a:pPr marL="0" marR="0" lvl="0" indent="0" algn="l" rtl="0">
              <a:spcBef>
                <a:spcPts val="1200"/>
              </a:spcBef>
              <a:spcAft>
                <a:spcPts val="0"/>
              </a:spcAft>
              <a:buNone/>
            </a:pPr>
            <a:r>
              <a:rPr lang="en-GB" sz="2800" b="1">
                <a:solidFill>
                  <a:schemeClr val="dk1"/>
                </a:solidFill>
                <a:latin typeface="Calibri"/>
                <a:ea typeface="Calibri"/>
                <a:cs typeface="Calibri"/>
                <a:sym typeface="Calibri"/>
              </a:rPr>
              <a:t>RESPOND</a:t>
            </a:r>
            <a:r>
              <a:rPr lang="en-GB" sz="2800">
                <a:solidFill>
                  <a:schemeClr val="dk1"/>
                </a:solidFill>
                <a:latin typeface="Calibri"/>
                <a:ea typeface="Calibri"/>
                <a:cs typeface="Calibri"/>
                <a:sym typeface="Calibri"/>
              </a:rPr>
              <a:t> by integrating knowledge about trauma into practices, policies, procedures</a:t>
            </a:r>
            <a:endParaRPr/>
          </a:p>
          <a:p>
            <a:pPr marL="0" marR="0" lvl="0" indent="0" algn="l" rtl="0">
              <a:spcBef>
                <a:spcPts val="1200"/>
              </a:spcBef>
              <a:spcAft>
                <a:spcPts val="0"/>
              </a:spcAft>
              <a:buNone/>
            </a:pPr>
            <a:r>
              <a:rPr lang="en-GB" sz="2800" b="1">
                <a:solidFill>
                  <a:schemeClr val="dk1"/>
                </a:solidFill>
                <a:latin typeface="Calibri"/>
                <a:ea typeface="Calibri"/>
                <a:cs typeface="Calibri"/>
                <a:sym typeface="Calibri"/>
              </a:rPr>
              <a:t>RESIST</a:t>
            </a:r>
            <a:r>
              <a:rPr lang="en-GB" sz="2800">
                <a:solidFill>
                  <a:schemeClr val="dk1"/>
                </a:solidFill>
                <a:latin typeface="Calibri"/>
                <a:ea typeface="Calibri"/>
                <a:cs typeface="Calibri"/>
                <a:sym typeface="Calibri"/>
              </a:rPr>
              <a:t> re-traumatizing people (by shouting, belittling or insensitive comments)</a:t>
            </a:r>
            <a:endParaRPr/>
          </a:p>
        </p:txBody>
      </p:sp>
      <p:sp>
        <p:nvSpPr>
          <p:cNvPr id="268" name="Google Shape;268;p28"/>
          <p:cNvSpPr txBox="1"/>
          <p:nvPr/>
        </p:nvSpPr>
        <p:spPr>
          <a:xfrm>
            <a:off x="2053402" y="773265"/>
            <a:ext cx="3809453" cy="76513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3200"/>
              <a:buFont typeface="Arial Black"/>
              <a:buNone/>
            </a:pPr>
            <a:r>
              <a:rPr lang="en-GB" sz="3200">
                <a:solidFill>
                  <a:schemeClr val="dk1"/>
                </a:solidFill>
                <a:latin typeface="Arial Black"/>
                <a:ea typeface="Arial Black"/>
                <a:cs typeface="Arial Black"/>
                <a:sym typeface="Arial Black"/>
              </a:rPr>
              <a:t>Changing Focus</a:t>
            </a:r>
            <a:endParaRPr/>
          </a:p>
        </p:txBody>
      </p:sp>
      <p:sp>
        <p:nvSpPr>
          <p:cNvPr id="269" name="Google Shape;269;p28"/>
          <p:cNvSpPr txBox="1"/>
          <p:nvPr/>
        </p:nvSpPr>
        <p:spPr>
          <a:xfrm>
            <a:off x="9382537" y="6215270"/>
            <a:ext cx="2491409"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600" i="1">
                <a:solidFill>
                  <a:schemeClr val="dk1"/>
                </a:solidFill>
                <a:latin typeface="Calibri"/>
                <a:ea typeface="Calibri"/>
                <a:cs typeface="Calibri"/>
                <a:sym typeface="Calibri"/>
              </a:rPr>
              <a:t>(Patton, 2016)</a:t>
            </a:r>
            <a:endParaRPr/>
          </a:p>
        </p:txBody>
      </p:sp>
      <p:sp>
        <p:nvSpPr>
          <p:cNvPr id="270" name="Google Shape;270;p28"/>
          <p:cNvSpPr txBox="1"/>
          <p:nvPr/>
        </p:nvSpPr>
        <p:spPr>
          <a:xfrm>
            <a:off x="318053" y="5811193"/>
            <a:ext cx="3702403" cy="646331"/>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i="1" dirty="0">
                <a:solidFill>
                  <a:schemeClr val="dk1"/>
                </a:solidFill>
                <a:latin typeface="Calibri"/>
                <a:ea typeface="Calibri"/>
                <a:cs typeface="Calibri"/>
                <a:sym typeface="Calibri"/>
              </a:rPr>
              <a:t>Is the patient who keeps pulling tubes out, scared of being ‘trapped’?</a:t>
            </a:r>
            <a:endParaRPr dirty="0"/>
          </a:p>
        </p:txBody>
      </p:sp>
      <p:sp>
        <p:nvSpPr>
          <p:cNvPr id="271" name="Google Shape;271;p28"/>
          <p:cNvSpPr txBox="1"/>
          <p:nvPr/>
        </p:nvSpPr>
        <p:spPr>
          <a:xfrm>
            <a:off x="318054" y="1912635"/>
            <a:ext cx="1300517" cy="3210907"/>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i="1" dirty="0">
                <a:solidFill>
                  <a:schemeClr val="dk1"/>
                </a:solidFill>
                <a:latin typeface="Calibri"/>
                <a:ea typeface="Calibri"/>
                <a:cs typeface="Calibri"/>
                <a:sym typeface="Calibri"/>
              </a:rPr>
              <a:t>Is the patient that asks a million questions that you’ve already answered, afraid of the unknown?</a:t>
            </a:r>
            <a:endParaRPr dirty="0"/>
          </a:p>
        </p:txBody>
      </p:sp>
      <p:sp>
        <p:nvSpPr>
          <p:cNvPr id="272" name="Google Shape;272;p28"/>
          <p:cNvSpPr txBox="1"/>
          <p:nvPr/>
        </p:nvSpPr>
        <p:spPr>
          <a:xfrm>
            <a:off x="6341365" y="643687"/>
            <a:ext cx="4645949" cy="923330"/>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i="1" dirty="0">
                <a:solidFill>
                  <a:schemeClr val="dk1"/>
                </a:solidFill>
                <a:latin typeface="Calibri"/>
                <a:ea typeface="Calibri"/>
                <a:cs typeface="Calibri"/>
                <a:sym typeface="Calibri"/>
              </a:rPr>
              <a:t>Is the patient who is resisting taking medication afraid that it will effect their ability to respond to danger?</a:t>
            </a:r>
            <a:endParaRPr dirty="0"/>
          </a:p>
        </p:txBody>
      </p:sp>
      <p:sp>
        <p:nvSpPr>
          <p:cNvPr id="273" name="Google Shape;273;p28"/>
          <p:cNvSpPr txBox="1"/>
          <p:nvPr/>
        </p:nvSpPr>
        <p:spPr>
          <a:xfrm>
            <a:off x="4438474" y="5808127"/>
            <a:ext cx="5340023" cy="843650"/>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i="1" dirty="0">
                <a:solidFill>
                  <a:schemeClr val="dk1"/>
                </a:solidFill>
                <a:latin typeface="Calibri"/>
                <a:ea typeface="Calibri"/>
                <a:cs typeface="Calibri"/>
                <a:sym typeface="Calibri"/>
              </a:rPr>
              <a:t>That patient kicking off about being on a ward with other patients, is it because something has happened in their past?</a:t>
            </a:r>
            <a:endParaRPr dirty="0"/>
          </a:p>
        </p:txBody>
      </p:sp>
      <p:sp>
        <p:nvSpPr>
          <p:cNvPr id="274" name="Google Shape;274;p28"/>
          <p:cNvSpPr txBox="1"/>
          <p:nvPr/>
        </p:nvSpPr>
        <p:spPr>
          <a:xfrm>
            <a:off x="831867" y="230071"/>
            <a:ext cx="5171367" cy="646331"/>
          </a:xfrm>
          <a:prstGeom prst="rect">
            <a:avLst/>
          </a:prstGeom>
          <a:noFill/>
          <a:ln w="9525"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i="1" dirty="0">
                <a:solidFill>
                  <a:schemeClr val="dk1"/>
                </a:solidFill>
                <a:latin typeface="Calibri"/>
                <a:cs typeface="Calibri"/>
                <a:sym typeface="Calibri"/>
              </a:rPr>
              <a:t>Is the patient who is afraid of being anesthetised afraid of not having control?</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9"/>
          <p:cNvSpPr txBox="1"/>
          <p:nvPr/>
        </p:nvSpPr>
        <p:spPr>
          <a:xfrm>
            <a:off x="286597" y="54101"/>
            <a:ext cx="5214183" cy="61098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200"/>
              <a:buFont typeface="Arial Black"/>
              <a:buNone/>
            </a:pPr>
            <a:r>
              <a:rPr lang="en-GB" sz="2200" dirty="0">
                <a:solidFill>
                  <a:schemeClr val="dk1"/>
                </a:solidFill>
                <a:latin typeface="Arial Black"/>
                <a:ea typeface="Arial Black"/>
                <a:cs typeface="Arial Black"/>
                <a:sym typeface="Arial Black"/>
              </a:rPr>
              <a:t>So what can I do about it?</a:t>
            </a:r>
            <a:endParaRPr dirty="0"/>
          </a:p>
        </p:txBody>
      </p:sp>
      <p:sp>
        <p:nvSpPr>
          <p:cNvPr id="280" name="Google Shape;280;p29"/>
          <p:cNvSpPr txBox="1"/>
          <p:nvPr/>
        </p:nvSpPr>
        <p:spPr>
          <a:xfrm>
            <a:off x="286597" y="1752465"/>
            <a:ext cx="11494586" cy="2636020"/>
          </a:xfrm>
          <a:prstGeom prst="rect">
            <a:avLst/>
          </a:prstGeom>
          <a:noFill/>
          <a:ln>
            <a:noFill/>
          </a:ln>
        </p:spPr>
        <p:txBody>
          <a:bodyPr spcFirstLastPara="1" wrap="square" lIns="91425" tIns="45700" rIns="91425" bIns="45700" anchor="t" anchorCtr="0">
            <a:noAutofit/>
          </a:bodyPr>
          <a:lstStyle/>
          <a:p>
            <a:pPr marL="0" marR="0" lvl="0" indent="0" algn="l" rtl="0">
              <a:spcAft>
                <a:spcPts val="600"/>
              </a:spcAft>
              <a:buNone/>
            </a:pPr>
            <a:r>
              <a:rPr lang="en-GB" sz="2200" b="1" dirty="0">
                <a:solidFill>
                  <a:schemeClr val="dk1"/>
                </a:solidFill>
                <a:latin typeface="Calibri"/>
                <a:ea typeface="Calibri"/>
                <a:cs typeface="Calibri"/>
                <a:sym typeface="Calibri"/>
              </a:rPr>
              <a:t>Communication is key!</a:t>
            </a:r>
            <a:endParaRPr sz="2200" dirty="0">
              <a:solidFill>
                <a:schemeClr val="dk1"/>
              </a:solidFill>
              <a:latin typeface="Calibri"/>
              <a:ea typeface="Calibri"/>
              <a:cs typeface="Calibri"/>
              <a:sym typeface="Calibri"/>
            </a:endParaRPr>
          </a:p>
          <a:p>
            <a:pPr marL="285750" marR="0" lvl="0" indent="-285750" algn="l" rtl="0">
              <a:spcAft>
                <a:spcPts val="0"/>
              </a:spcAft>
              <a:buFont typeface="Arial" panose="020B0604020202020204" pitchFamily="34" charset="0"/>
              <a:buChar char="•"/>
            </a:pPr>
            <a:r>
              <a:rPr lang="en-GB" sz="2200" dirty="0">
                <a:solidFill>
                  <a:schemeClr val="dk1"/>
                </a:solidFill>
                <a:latin typeface="Calibri"/>
                <a:cs typeface="Calibri"/>
                <a:sym typeface="Calibri"/>
              </a:rPr>
              <a:t>Inform patients of exactly what is happening, what is going to happen, and details of how that will impact on them. </a:t>
            </a:r>
          </a:p>
          <a:p>
            <a:pPr marL="285750" marR="0" lvl="0" indent="-285750" algn="l" rtl="0">
              <a:spcAft>
                <a:spcPts val="0"/>
              </a:spcAft>
              <a:buFont typeface="Arial" panose="020B0604020202020204" pitchFamily="34" charset="0"/>
              <a:buChar char="•"/>
            </a:pPr>
            <a:r>
              <a:rPr lang="en-GB" sz="2200" dirty="0">
                <a:solidFill>
                  <a:schemeClr val="dk1"/>
                </a:solidFill>
                <a:latin typeface="Calibri"/>
                <a:cs typeface="Calibri"/>
                <a:sym typeface="Calibri"/>
              </a:rPr>
              <a:t>Take the time to sit down and talk, allow them to ask questions and provide written materials so they can go through things to reassure themselves. Realise, they are not being awkward.</a:t>
            </a:r>
          </a:p>
          <a:p>
            <a:pPr marL="285750" marR="0" lvl="0" indent="-285750" algn="l" rtl="0">
              <a:spcAft>
                <a:spcPts val="0"/>
              </a:spcAft>
              <a:buFont typeface="Arial" panose="020B0604020202020204" pitchFamily="34" charset="0"/>
              <a:buChar char="•"/>
            </a:pPr>
            <a:r>
              <a:rPr lang="en-GB" sz="2200" dirty="0">
                <a:solidFill>
                  <a:schemeClr val="dk1"/>
                </a:solidFill>
                <a:latin typeface="Calibri"/>
                <a:cs typeface="Calibri"/>
                <a:sym typeface="Calibri"/>
              </a:rPr>
              <a:t>Discuss a way for them to let you &amp; colleagues know if there is a problem with procedure, and what they would like to happen,</a:t>
            </a:r>
          </a:p>
        </p:txBody>
      </p:sp>
      <p:sp>
        <p:nvSpPr>
          <p:cNvPr id="282" name="Google Shape;282;p29"/>
          <p:cNvSpPr txBox="1"/>
          <p:nvPr/>
        </p:nvSpPr>
        <p:spPr>
          <a:xfrm>
            <a:off x="4178105" y="4425997"/>
            <a:ext cx="7603078" cy="20651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1200"/>
              </a:spcAft>
              <a:buNone/>
            </a:pPr>
            <a:r>
              <a:rPr lang="en-GB" sz="2200" b="1" dirty="0">
                <a:solidFill>
                  <a:schemeClr val="dk1"/>
                </a:solidFill>
                <a:latin typeface="Calibri"/>
                <a:ea typeface="Calibri"/>
                <a:cs typeface="Calibri"/>
                <a:sym typeface="Calibri"/>
              </a:rPr>
              <a:t>Remain calm</a:t>
            </a:r>
            <a:endParaRPr sz="2200" dirty="0"/>
          </a:p>
          <a:p>
            <a:r>
              <a:rPr lang="en-GB" sz="2200" dirty="0">
                <a:solidFill>
                  <a:schemeClr val="dk1"/>
                </a:solidFill>
                <a:latin typeface="Calibri"/>
                <a:ea typeface="Calibri"/>
                <a:cs typeface="Calibri"/>
                <a:sym typeface="Calibri"/>
              </a:rPr>
              <a:t>If you are stressed and uptight, it will rub off on the patient. Be like a swan – calm and serene on top, but kicking like mad underneath! If you can project an appearance of calmness, it will rub off on your patients.</a:t>
            </a:r>
            <a:endParaRPr sz="2200" dirty="0"/>
          </a:p>
        </p:txBody>
      </p:sp>
      <p:pic>
        <p:nvPicPr>
          <p:cNvPr id="283" name="Google Shape;283;p29"/>
          <p:cNvPicPr preferRelativeResize="0"/>
          <p:nvPr/>
        </p:nvPicPr>
        <p:blipFill rotWithShape="1">
          <a:blip r:embed="rId3">
            <a:alphaModFix/>
          </a:blip>
          <a:srcRect t="6986" r="2077" b="9539"/>
          <a:stretch/>
        </p:blipFill>
        <p:spPr>
          <a:xfrm>
            <a:off x="410817" y="4332850"/>
            <a:ext cx="3441341" cy="2380206"/>
          </a:xfrm>
          <a:prstGeom prst="rect">
            <a:avLst/>
          </a:prstGeom>
          <a:noFill/>
          <a:ln>
            <a:noFill/>
          </a:ln>
        </p:spPr>
      </p:pic>
      <p:sp>
        <p:nvSpPr>
          <p:cNvPr id="284" name="Google Shape;284;p29"/>
          <p:cNvSpPr txBox="1"/>
          <p:nvPr/>
        </p:nvSpPr>
        <p:spPr>
          <a:xfrm>
            <a:off x="286597" y="558882"/>
            <a:ext cx="11618806" cy="11695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600"/>
              </a:spcAft>
              <a:buNone/>
            </a:pPr>
            <a:r>
              <a:rPr lang="en-GB" sz="2200" b="1" dirty="0">
                <a:solidFill>
                  <a:schemeClr val="dk1"/>
                </a:solidFill>
                <a:latin typeface="Calibri"/>
                <a:ea typeface="Calibri"/>
                <a:cs typeface="Calibri"/>
                <a:sym typeface="Calibri"/>
              </a:rPr>
              <a:t>Show patience and understanding</a:t>
            </a:r>
            <a:endParaRPr sz="2200" dirty="0"/>
          </a:p>
          <a:p>
            <a:pPr marL="0" marR="0" lvl="0" indent="0" algn="l" rtl="0">
              <a:spcBef>
                <a:spcPts val="0"/>
              </a:spcBef>
              <a:spcAft>
                <a:spcPts val="0"/>
              </a:spcAft>
              <a:buNone/>
            </a:pPr>
            <a:r>
              <a:rPr lang="en-GB" sz="2200" dirty="0">
                <a:solidFill>
                  <a:schemeClr val="dk1"/>
                </a:solidFill>
                <a:latin typeface="Calibri"/>
                <a:ea typeface="Calibri"/>
                <a:cs typeface="Calibri"/>
                <a:sym typeface="Calibri"/>
              </a:rPr>
              <a:t>Ask and really listen to the patient’s perspective, identify with their experience and emotions.  Find out from the patient what will help them feel like they have more control.</a:t>
            </a:r>
          </a:p>
        </p:txBody>
      </p:sp>
      <p:sp>
        <p:nvSpPr>
          <p:cNvPr id="285" name="Google Shape;285;p29"/>
          <p:cNvSpPr/>
          <p:nvPr/>
        </p:nvSpPr>
        <p:spPr>
          <a:xfrm>
            <a:off x="7557205" y="5295897"/>
            <a:ext cx="3988905" cy="11387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9"/>
          <p:cNvSpPr txBox="1"/>
          <p:nvPr/>
        </p:nvSpPr>
        <p:spPr>
          <a:xfrm>
            <a:off x="587375" y="240161"/>
            <a:ext cx="5214183" cy="61098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200"/>
              <a:buFont typeface="Arial Black"/>
              <a:buNone/>
            </a:pPr>
            <a:r>
              <a:rPr lang="en-GB" sz="2400" dirty="0">
                <a:solidFill>
                  <a:schemeClr val="dk1"/>
                </a:solidFill>
                <a:latin typeface="Arial Black"/>
                <a:ea typeface="Arial Black"/>
                <a:cs typeface="Arial Black"/>
                <a:sym typeface="Arial Black"/>
              </a:rPr>
              <a:t>So what can I do about it?</a:t>
            </a:r>
            <a:endParaRPr sz="2400" dirty="0"/>
          </a:p>
        </p:txBody>
      </p:sp>
      <p:pic>
        <p:nvPicPr>
          <p:cNvPr id="283" name="Google Shape;283;p29"/>
          <p:cNvPicPr preferRelativeResize="0"/>
          <p:nvPr/>
        </p:nvPicPr>
        <p:blipFill rotWithShape="1">
          <a:blip r:embed="rId3">
            <a:alphaModFix/>
          </a:blip>
          <a:srcRect t="6986" r="2077" b="9539"/>
          <a:stretch/>
        </p:blipFill>
        <p:spPr>
          <a:xfrm>
            <a:off x="8992110" y="240161"/>
            <a:ext cx="2726278" cy="1768696"/>
          </a:xfrm>
          <a:prstGeom prst="rect">
            <a:avLst/>
          </a:prstGeom>
          <a:noFill/>
          <a:ln>
            <a:noFill/>
          </a:ln>
        </p:spPr>
      </p:pic>
      <p:sp>
        <p:nvSpPr>
          <p:cNvPr id="2" name="TextBox 1">
            <a:extLst>
              <a:ext uri="{FF2B5EF4-FFF2-40B4-BE49-F238E27FC236}">
                <a16:creationId xmlns:a16="http://schemas.microsoft.com/office/drawing/2014/main" id="{7D481AC5-C637-4168-8588-74ADA1E60994}"/>
              </a:ext>
            </a:extLst>
          </p:cNvPr>
          <p:cNvSpPr txBox="1"/>
          <p:nvPr/>
        </p:nvSpPr>
        <p:spPr>
          <a:xfrm>
            <a:off x="587375" y="1085484"/>
            <a:ext cx="8148661" cy="5355312"/>
          </a:xfrm>
          <a:prstGeom prst="rect">
            <a:avLst/>
          </a:prstGeom>
          <a:noFill/>
          <a:ln w="28575">
            <a:solidFill>
              <a:srgbClr val="C00000"/>
            </a:solidFill>
          </a:ln>
        </p:spPr>
        <p:txBody>
          <a:bodyPr wrap="square" rtlCol="0">
            <a:spAutoFit/>
          </a:bodyPr>
          <a:lstStyle/>
          <a:p>
            <a:r>
              <a:rPr lang="en-GB" sz="2400" b="1" dirty="0">
                <a:latin typeface="Calibri" panose="020F0502020204030204" pitchFamily="34" charset="0"/>
                <a:cs typeface="Calibri" panose="020F0502020204030204" pitchFamily="34" charset="0"/>
              </a:rPr>
              <a:t>Over to you</a:t>
            </a:r>
          </a:p>
          <a:p>
            <a:pPr>
              <a:spcAft>
                <a:spcPts val="1200"/>
              </a:spcAft>
            </a:pPr>
            <a:r>
              <a:rPr lang="en-GB" sz="2400" dirty="0">
                <a:latin typeface="Calibri" panose="020F0502020204030204" pitchFamily="34" charset="0"/>
                <a:cs typeface="Calibri" panose="020F0502020204030204" pitchFamily="34" charset="0"/>
              </a:rPr>
              <a:t>In your departments/ teams:</a:t>
            </a:r>
          </a:p>
          <a:p>
            <a:pPr marL="342900" indent="-342900">
              <a:spcAft>
                <a:spcPts val="1200"/>
              </a:spcAft>
              <a:buAutoNum type="arabicPeriod"/>
            </a:pPr>
            <a:r>
              <a:rPr lang="en-GB" sz="2400" dirty="0">
                <a:latin typeface="Calibri" panose="020F0502020204030204" pitchFamily="34" charset="0"/>
                <a:cs typeface="Calibri" panose="020F0502020204030204" pitchFamily="34" charset="0"/>
              </a:rPr>
              <a:t>Think about the patient’s experience of your particular service. What parts of the service might a person with past trauma find difficult?</a:t>
            </a:r>
          </a:p>
          <a:p>
            <a:pPr marL="342900" indent="-342900">
              <a:buAutoNum type="arabicPeriod"/>
            </a:pPr>
            <a:r>
              <a:rPr lang="en-GB" sz="2400" dirty="0">
                <a:latin typeface="Calibri" panose="020F0502020204030204" pitchFamily="34" charset="0"/>
                <a:cs typeface="Calibri" panose="020F0502020204030204" pitchFamily="34" charset="0"/>
              </a:rPr>
              <a:t>What  practical things can you do to help reduce stress and increase predictability?</a:t>
            </a:r>
          </a:p>
          <a:p>
            <a:pPr marL="360000" lvl="3" indent="360000">
              <a:buFont typeface="Arial" panose="020B0604020202020204" pitchFamily="34" charset="0"/>
              <a:buChar char="•"/>
            </a:pPr>
            <a:r>
              <a:rPr lang="en-GB" sz="2400" dirty="0">
                <a:latin typeface="Calibri" panose="020F0502020204030204" pitchFamily="34" charset="0"/>
                <a:cs typeface="Calibri" panose="020F0502020204030204" pitchFamily="34" charset="0"/>
              </a:rPr>
              <a:t>Leaflets/ Displays</a:t>
            </a:r>
          </a:p>
          <a:p>
            <a:pPr marL="360000" lvl="3" indent="360000">
              <a:buFont typeface="Arial" panose="020B0604020202020204" pitchFamily="34" charset="0"/>
              <a:buChar char="•"/>
            </a:pPr>
            <a:r>
              <a:rPr lang="en-GB" sz="2400" dirty="0">
                <a:latin typeface="Calibri" panose="020F0502020204030204" pitchFamily="34" charset="0"/>
                <a:cs typeface="Calibri" panose="020F0502020204030204" pitchFamily="34" charset="0"/>
              </a:rPr>
              <a:t>Music</a:t>
            </a:r>
          </a:p>
          <a:p>
            <a:pPr marL="360000" lvl="3" indent="360000">
              <a:buFont typeface="Arial" panose="020B0604020202020204" pitchFamily="34" charset="0"/>
              <a:buChar char="•"/>
            </a:pPr>
            <a:r>
              <a:rPr lang="en-GB" sz="2400" dirty="0">
                <a:latin typeface="Calibri" panose="020F0502020204030204" pitchFamily="34" charset="0"/>
                <a:cs typeface="Calibri" panose="020F0502020204030204" pitchFamily="34" charset="0"/>
              </a:rPr>
              <a:t>Quiet room</a:t>
            </a:r>
          </a:p>
          <a:p>
            <a:pPr marL="360000" lvl="3" indent="360000">
              <a:spcAft>
                <a:spcPts val="1200"/>
              </a:spcAft>
              <a:buFont typeface="Arial" panose="020B0604020202020204" pitchFamily="34" charset="0"/>
              <a:buChar char="•"/>
            </a:pPr>
            <a:r>
              <a:rPr lang="en-GB" sz="2400" dirty="0">
                <a:latin typeface="Calibri" panose="020F0502020204030204" pitchFamily="34" charset="0"/>
                <a:cs typeface="Calibri" panose="020F0502020204030204" pitchFamily="34" charset="0"/>
              </a:rPr>
              <a:t>Arrangement of seats etc</a:t>
            </a:r>
          </a:p>
          <a:p>
            <a:pPr marL="342900" indent="-342900">
              <a:buAutoNum type="arabicPeriod"/>
            </a:pPr>
            <a:r>
              <a:rPr lang="en-GB" sz="2400" dirty="0">
                <a:latin typeface="Calibri" panose="020F0502020204030204" pitchFamily="34" charset="0"/>
                <a:cs typeface="Calibri" panose="020F0502020204030204" pitchFamily="34" charset="0"/>
              </a:rPr>
              <a:t>In what areas of your service could you give the patient more control?</a:t>
            </a:r>
          </a:p>
        </p:txBody>
      </p:sp>
      <p:pic>
        <p:nvPicPr>
          <p:cNvPr id="1026" name="Picture 2" descr="Related image">
            <a:extLst>
              <a:ext uri="{FF2B5EF4-FFF2-40B4-BE49-F238E27FC236}">
                <a16:creationId xmlns:a16="http://schemas.microsoft.com/office/drawing/2014/main" id="{0EA82562-F9B8-4F52-93F4-B78D40B48C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714" r="30218"/>
          <a:stretch/>
        </p:blipFill>
        <p:spPr bwMode="auto">
          <a:xfrm flipH="1">
            <a:off x="9256542" y="2382462"/>
            <a:ext cx="1728946" cy="4058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76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0"/>
          <p:cNvSpPr txBox="1"/>
          <p:nvPr/>
        </p:nvSpPr>
        <p:spPr>
          <a:xfrm>
            <a:off x="345754" y="314974"/>
            <a:ext cx="3253751" cy="53760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Black"/>
              <a:buNone/>
            </a:pPr>
            <a:r>
              <a:rPr lang="en-GB" sz="2400">
                <a:solidFill>
                  <a:schemeClr val="dk1"/>
                </a:solidFill>
                <a:latin typeface="Arial Black"/>
                <a:ea typeface="Arial Black"/>
                <a:cs typeface="Arial Black"/>
                <a:sym typeface="Arial Black"/>
              </a:rPr>
              <a:t>Final Thoughts</a:t>
            </a:r>
            <a:endParaRPr/>
          </a:p>
        </p:txBody>
      </p:sp>
      <p:sp>
        <p:nvSpPr>
          <p:cNvPr id="295" name="Google Shape;295;p30"/>
          <p:cNvSpPr txBox="1"/>
          <p:nvPr/>
        </p:nvSpPr>
        <p:spPr>
          <a:xfrm>
            <a:off x="477078" y="734805"/>
            <a:ext cx="11072496" cy="25853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dirty="0">
                <a:solidFill>
                  <a:schemeClr val="dk1"/>
                </a:solidFill>
                <a:latin typeface="Calibri"/>
                <a:ea typeface="Calibri"/>
                <a:cs typeface="Calibri"/>
                <a:sym typeface="Calibri"/>
              </a:rPr>
              <a:t>The impact of Adverse Childhood Experiences can be immense. You are a health care professional, the amount of time spent with each patient is limited and it is unrealistic to think that the damage caused by a lifetime of abuse can be undone in the short amount of time in your care. However, if we can be aware of ACEs and respond more appropriately, the patient will be better able to access the treatment, be more likely to stick to the recovery programme and will have less toxic stress chemicals hindering progress.</a:t>
            </a:r>
            <a:endParaRPr sz="2000" dirty="0"/>
          </a:p>
          <a:p>
            <a:pPr marL="0" marR="0" lvl="0" indent="0" algn="l" rtl="0">
              <a:spcBef>
                <a:spcPts val="600"/>
              </a:spcBef>
              <a:spcAft>
                <a:spcPts val="0"/>
              </a:spcAft>
              <a:buNone/>
            </a:pPr>
            <a:r>
              <a:rPr lang="en-GB" sz="2000" dirty="0">
                <a:solidFill>
                  <a:schemeClr val="dk1"/>
                </a:solidFill>
                <a:latin typeface="Calibri"/>
                <a:ea typeface="Calibri"/>
                <a:cs typeface="Calibri"/>
                <a:sym typeface="Calibri"/>
              </a:rPr>
              <a:t>One of the most important components of recovery is positive relationships, never underestimate the power of the relationships that you enable as a natural part of your job.</a:t>
            </a:r>
            <a:endParaRPr sz="2000" dirty="0"/>
          </a:p>
        </p:txBody>
      </p:sp>
      <p:sp>
        <p:nvSpPr>
          <p:cNvPr id="296" name="Google Shape;296;p30"/>
          <p:cNvSpPr/>
          <p:nvPr/>
        </p:nvSpPr>
        <p:spPr>
          <a:xfrm>
            <a:off x="3980735" y="3444894"/>
            <a:ext cx="7568839" cy="3244093"/>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2200" dirty="0">
                <a:solidFill>
                  <a:schemeClr val="dk1"/>
                </a:solidFill>
                <a:latin typeface="Calibri"/>
                <a:ea typeface="Calibri"/>
                <a:cs typeface="Calibri"/>
                <a:sym typeface="Calibri"/>
              </a:rPr>
              <a:t>“Just as a traumatic experience can alter a life in an instant, so too can a therapeutic encounter… The good news is that anyone can help with this part of ‘therapy’ – it merely requires being present in social settings and being, well, basically, kind. … The more we can provide each other these moment of simple, human connection – even a brief nod or a moment of eye contact – the more we’ll be able to heal those who have suffered traumatic experience.”</a:t>
            </a:r>
            <a:endParaRPr sz="2200" dirty="0"/>
          </a:p>
          <a:p>
            <a:pPr marL="0" marR="0" lvl="0" indent="0" algn="r" rtl="0">
              <a:spcBef>
                <a:spcPts val="1200"/>
              </a:spcBef>
              <a:spcAft>
                <a:spcPts val="0"/>
              </a:spcAft>
              <a:buNone/>
            </a:pPr>
            <a:r>
              <a:rPr lang="en-GB" sz="1600" i="1" dirty="0">
                <a:solidFill>
                  <a:schemeClr val="dk1"/>
                </a:solidFill>
                <a:latin typeface="Calibri"/>
                <a:ea typeface="Calibri"/>
                <a:cs typeface="Calibri"/>
                <a:sym typeface="Calibri"/>
              </a:rPr>
              <a:t>[Perry &amp; Szalavitz, 2017; </a:t>
            </a:r>
            <a:r>
              <a:rPr lang="en-GB" sz="1600" i="1" dirty="0" err="1">
                <a:solidFill>
                  <a:schemeClr val="dk1"/>
                </a:solidFill>
                <a:latin typeface="Calibri"/>
                <a:ea typeface="Calibri"/>
                <a:cs typeface="Calibri"/>
                <a:sym typeface="Calibri"/>
              </a:rPr>
              <a:t>Shevrin-Venet</a:t>
            </a:r>
            <a:r>
              <a:rPr lang="en-GB" sz="1600" i="1" dirty="0">
                <a:solidFill>
                  <a:schemeClr val="dk1"/>
                </a:solidFill>
                <a:latin typeface="Calibri"/>
                <a:ea typeface="Calibri"/>
                <a:cs typeface="Calibri"/>
                <a:sym typeface="Calibri"/>
              </a:rPr>
              <a:t>, 2018]</a:t>
            </a:r>
            <a:endParaRPr dirty="0"/>
          </a:p>
        </p:txBody>
      </p:sp>
      <p:pic>
        <p:nvPicPr>
          <p:cNvPr id="297" name="Google Shape;297;p30"/>
          <p:cNvPicPr preferRelativeResize="0"/>
          <p:nvPr/>
        </p:nvPicPr>
        <p:blipFill rotWithShape="1">
          <a:blip r:embed="rId3">
            <a:alphaModFix/>
          </a:blip>
          <a:srcRect l="59674" t="27428" r="3696" b="7611"/>
          <a:stretch/>
        </p:blipFill>
        <p:spPr>
          <a:xfrm>
            <a:off x="477078" y="3444895"/>
            <a:ext cx="3253750" cy="32440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p:nvPr/>
        </p:nvSpPr>
        <p:spPr>
          <a:xfrm>
            <a:off x="517596" y="952335"/>
            <a:ext cx="8077642" cy="16625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600"/>
              </a:spcAft>
              <a:buNone/>
            </a:pPr>
            <a:r>
              <a:rPr lang="en-GB" sz="2200" b="0" i="0" u="none" strike="noStrike" cap="none" dirty="0">
                <a:solidFill>
                  <a:schemeClr val="dk1"/>
                </a:solidFill>
                <a:latin typeface="Calibri" panose="020F0502020204030204" pitchFamily="34" charset="0"/>
                <a:ea typeface="Calibri"/>
                <a:cs typeface="Calibri" panose="020F0502020204030204" pitchFamily="34" charset="0"/>
                <a:sym typeface="Calibri"/>
              </a:rPr>
              <a:t>This PowerPoint is a presentation designed to explain:</a:t>
            </a:r>
            <a:endParaRPr sz="2200" dirty="0">
              <a:latin typeface="Calibri" panose="020F0502020204030204" pitchFamily="34" charset="0"/>
              <a:cs typeface="Calibri" panose="020F0502020204030204" pitchFamily="34" charset="0"/>
            </a:endParaRPr>
          </a:p>
          <a:p>
            <a:pPr marL="342900" marR="0" lvl="0" indent="-342900" algn="l" rtl="0">
              <a:spcBef>
                <a:spcPts val="600"/>
              </a:spcBef>
              <a:spcAft>
                <a:spcPts val="0"/>
              </a:spcAft>
              <a:buClr>
                <a:schemeClr val="dk1"/>
              </a:buClr>
              <a:buSzPts val="2000"/>
              <a:buFont typeface="Calibri"/>
              <a:buAutoNum type="arabicPeriod"/>
            </a:pPr>
            <a:r>
              <a:rPr lang="en-GB" sz="2200" b="0" i="0" u="none" strike="noStrike" cap="none" dirty="0">
                <a:solidFill>
                  <a:schemeClr val="dk1"/>
                </a:solidFill>
                <a:latin typeface="Calibri" panose="020F0502020204030204" pitchFamily="34" charset="0"/>
                <a:ea typeface="Calibri"/>
                <a:cs typeface="Calibri" panose="020F0502020204030204" pitchFamily="34" charset="0"/>
                <a:sym typeface="Calibri"/>
              </a:rPr>
              <a:t>What is meant by the term ‘trauma informed’ by examining ACEs.</a:t>
            </a:r>
            <a:endParaRPr sz="2200" dirty="0">
              <a:latin typeface="Calibri" panose="020F0502020204030204" pitchFamily="34" charset="0"/>
              <a:cs typeface="Calibri" panose="020F0502020204030204" pitchFamily="34" charset="0"/>
            </a:endParaRPr>
          </a:p>
          <a:p>
            <a:pPr marL="342900" marR="0" lvl="0" indent="-342900" algn="l" rtl="0">
              <a:spcBef>
                <a:spcPts val="600"/>
              </a:spcBef>
              <a:spcAft>
                <a:spcPts val="0"/>
              </a:spcAft>
              <a:buClr>
                <a:schemeClr val="dk1"/>
              </a:buClr>
              <a:buSzPts val="2000"/>
              <a:buFont typeface="Calibri"/>
              <a:buAutoNum type="arabicPeriod"/>
            </a:pPr>
            <a:r>
              <a:rPr lang="en-GB" sz="2200" b="0" i="0" u="none" strike="noStrike" cap="none" dirty="0">
                <a:solidFill>
                  <a:schemeClr val="dk1"/>
                </a:solidFill>
                <a:latin typeface="Calibri" panose="020F0502020204030204" pitchFamily="34" charset="0"/>
                <a:ea typeface="Calibri"/>
                <a:cs typeface="Calibri" panose="020F0502020204030204" pitchFamily="34" charset="0"/>
                <a:sym typeface="Calibri"/>
              </a:rPr>
              <a:t>The long term impact of ACEs and how </a:t>
            </a:r>
            <a:r>
              <a:rPr lang="en-GB" sz="2200" dirty="0">
                <a:solidFill>
                  <a:schemeClr val="dk1"/>
                </a:solidFill>
                <a:latin typeface="Calibri" panose="020F0502020204030204" pitchFamily="34" charset="0"/>
                <a:ea typeface="Calibri"/>
                <a:cs typeface="Calibri" panose="020F0502020204030204" pitchFamily="34" charset="0"/>
                <a:sym typeface="Calibri"/>
              </a:rPr>
              <a:t>they effect patients</a:t>
            </a:r>
            <a:r>
              <a:rPr lang="en-GB" sz="2200" b="0" i="0" u="none" strike="noStrike" cap="none" dirty="0">
                <a:solidFill>
                  <a:schemeClr val="dk1"/>
                </a:solidFill>
                <a:latin typeface="Calibri" panose="020F0502020204030204" pitchFamily="34" charset="0"/>
                <a:ea typeface="Calibri"/>
                <a:cs typeface="Calibri" panose="020F0502020204030204" pitchFamily="34" charset="0"/>
                <a:sym typeface="Calibri"/>
              </a:rPr>
              <a:t>.</a:t>
            </a:r>
            <a:endParaRPr sz="2200" dirty="0">
              <a:latin typeface="Calibri" panose="020F0502020204030204" pitchFamily="34" charset="0"/>
              <a:cs typeface="Calibri" panose="020F0502020204030204" pitchFamily="34" charset="0"/>
            </a:endParaRPr>
          </a:p>
          <a:p>
            <a:pPr marL="342900" marR="0" lvl="0" indent="-342900" algn="l" rtl="0">
              <a:spcBef>
                <a:spcPts val="600"/>
              </a:spcBef>
              <a:spcAft>
                <a:spcPts val="600"/>
              </a:spcAft>
              <a:buClr>
                <a:schemeClr val="dk1"/>
              </a:buClr>
              <a:buSzPts val="2000"/>
              <a:buFont typeface="Calibri"/>
              <a:buAutoNum type="arabicPeriod"/>
            </a:pPr>
            <a:r>
              <a:rPr lang="en-GB" sz="2200" b="0" i="0" u="none" strike="noStrike" cap="none" dirty="0">
                <a:solidFill>
                  <a:schemeClr val="dk1"/>
                </a:solidFill>
                <a:latin typeface="Calibri" panose="020F0502020204030204" pitchFamily="34" charset="0"/>
                <a:ea typeface="Calibri"/>
                <a:cs typeface="Calibri" panose="020F0502020204030204" pitchFamily="34" charset="0"/>
                <a:sym typeface="Calibri"/>
              </a:rPr>
              <a:t>How care can become trauma informed.</a:t>
            </a:r>
            <a:endParaRPr sz="2200" dirty="0">
              <a:latin typeface="Calibri" panose="020F0502020204030204" pitchFamily="34" charset="0"/>
              <a:cs typeface="Calibri" panose="020F0502020204030204" pitchFamily="34" charset="0"/>
            </a:endParaRPr>
          </a:p>
        </p:txBody>
      </p:sp>
      <p:sp>
        <p:nvSpPr>
          <p:cNvPr id="85" name="Google Shape;85;p13"/>
          <p:cNvSpPr txBox="1"/>
          <p:nvPr/>
        </p:nvSpPr>
        <p:spPr>
          <a:xfrm>
            <a:off x="408072" y="115732"/>
            <a:ext cx="8354360" cy="72985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730"/>
              <a:buFont typeface="Arial Black"/>
              <a:buNone/>
            </a:pPr>
            <a:r>
              <a:rPr lang="en-GB" sz="2730" b="1" i="0" u="none" strike="noStrike" cap="none" dirty="0">
                <a:solidFill>
                  <a:schemeClr val="dk1"/>
                </a:solidFill>
                <a:latin typeface="Arial Black"/>
                <a:ea typeface="Arial Black"/>
                <a:cs typeface="Arial Black"/>
                <a:sym typeface="Arial Black"/>
              </a:rPr>
              <a:t>Trauma Informed Care</a:t>
            </a:r>
            <a:endParaRPr dirty="0"/>
          </a:p>
        </p:txBody>
      </p:sp>
      <p:sp>
        <p:nvSpPr>
          <p:cNvPr id="87" name="Google Shape;87;p13"/>
          <p:cNvSpPr/>
          <p:nvPr/>
        </p:nvSpPr>
        <p:spPr>
          <a:xfrm>
            <a:off x="3549830" y="3518442"/>
            <a:ext cx="8114828" cy="2807010"/>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b="1" i="0" u="none" strike="noStrike" cap="none" dirty="0">
                <a:solidFill>
                  <a:schemeClr val="dk1"/>
                </a:solidFill>
                <a:latin typeface="Calibri" panose="020F0502020204030204" pitchFamily="34" charset="0"/>
                <a:ea typeface="Calibri"/>
                <a:cs typeface="Calibri" panose="020F0502020204030204" pitchFamily="34" charset="0"/>
                <a:sym typeface="Calibri"/>
              </a:rPr>
              <a:t>Please Note</a:t>
            </a:r>
            <a:endParaRPr sz="2000" dirty="0">
              <a:latin typeface="Calibri" panose="020F0502020204030204" pitchFamily="34" charset="0"/>
              <a:cs typeface="Calibri" panose="020F0502020204030204" pitchFamily="34" charset="0"/>
            </a:endParaRPr>
          </a:p>
          <a:p>
            <a:pPr lvl="0">
              <a:spcBef>
                <a:spcPts val="1200"/>
              </a:spcBef>
            </a:pPr>
            <a:r>
              <a:rPr lang="en-GB" sz="2000" b="1" dirty="0">
                <a:latin typeface="Calibri" panose="020F0502020204030204" pitchFamily="34" charset="0"/>
                <a:cs typeface="Calibri" panose="020F0502020204030204" pitchFamily="34" charset="0"/>
              </a:rPr>
              <a:t>Please Note:  This presentation will be looking at a number of sensitive issues including self harm and abuse</a:t>
            </a:r>
            <a:r>
              <a:rPr lang="en-GB" sz="2000" dirty="0">
                <a:latin typeface="Calibri" panose="020F0502020204030204" pitchFamily="34" charset="0"/>
                <a:cs typeface="Calibri" panose="020F0502020204030204" pitchFamily="34" charset="0"/>
              </a:rPr>
              <a:t>.  If at any point you feel uncomfortable with the content, feel free to leave the room.</a:t>
            </a:r>
            <a:endParaRPr lang="en-GB" sz="2000" b="1"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spcBef>
                <a:spcPts val="1200"/>
              </a:spcBef>
              <a:spcAft>
                <a:spcPts val="0"/>
              </a:spcAft>
              <a:buNone/>
            </a:pPr>
            <a:r>
              <a:rPr lang="en-GB" sz="2000" i="0" u="none" strike="noStrike" cap="none" dirty="0">
                <a:solidFill>
                  <a:schemeClr val="dk1"/>
                </a:solidFill>
                <a:latin typeface="Calibri" panose="020F0502020204030204" pitchFamily="34" charset="0"/>
                <a:ea typeface="Calibri"/>
                <a:cs typeface="Calibri" panose="020F0502020204030204" pitchFamily="34" charset="0"/>
                <a:sym typeface="Calibri"/>
              </a:rPr>
              <a:t>The information contained in this PowerPoint is a result of my own experience of adverse childhood experiences, poor mental health, extensive reading and 20 years teaching experience; it is not based on medical qualifications or experience.</a:t>
            </a:r>
            <a:endParaRPr sz="2000" dirty="0">
              <a:latin typeface="Calibri" panose="020F0502020204030204" pitchFamily="34" charset="0"/>
              <a:cs typeface="Calibri" panose="020F0502020204030204" pitchFamily="34" charset="0"/>
            </a:endParaRPr>
          </a:p>
        </p:txBody>
      </p:sp>
      <p:pic>
        <p:nvPicPr>
          <p:cNvPr id="88" name="Google Shape;88;p13"/>
          <p:cNvPicPr preferRelativeResize="0"/>
          <p:nvPr/>
        </p:nvPicPr>
        <p:blipFill rotWithShape="1">
          <a:blip r:embed="rId3">
            <a:alphaModFix/>
          </a:blip>
          <a:srcRect l="15030" t="11947" r="7453" b="15345"/>
          <a:stretch/>
        </p:blipFill>
        <p:spPr>
          <a:xfrm>
            <a:off x="8604984" y="884030"/>
            <a:ext cx="3069420" cy="1790986"/>
          </a:xfrm>
          <a:prstGeom prst="rect">
            <a:avLst/>
          </a:prstGeom>
          <a:noFill/>
          <a:ln>
            <a:noFill/>
          </a:ln>
        </p:spPr>
      </p:pic>
      <p:sp>
        <p:nvSpPr>
          <p:cNvPr id="89" name="Google Shape;89;p13"/>
          <p:cNvSpPr txBox="1"/>
          <p:nvPr/>
        </p:nvSpPr>
        <p:spPr>
          <a:xfrm>
            <a:off x="8932208" y="2460661"/>
            <a:ext cx="2812072"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400" b="0" i="1" u="none" strike="noStrike" cap="none" dirty="0">
                <a:solidFill>
                  <a:schemeClr val="dk1"/>
                </a:solidFill>
                <a:latin typeface="Calibri"/>
                <a:ea typeface="Calibri"/>
                <a:cs typeface="Calibri"/>
                <a:sym typeface="Calibri"/>
              </a:rPr>
              <a:t>(Liverpool CAMHS, n.d.)</a:t>
            </a:r>
            <a:endParaRPr dirty="0"/>
          </a:p>
        </p:txBody>
      </p:sp>
      <p:pic>
        <p:nvPicPr>
          <p:cNvPr id="90" name="Google Shape;90;p13"/>
          <p:cNvPicPr preferRelativeResize="0"/>
          <p:nvPr/>
        </p:nvPicPr>
        <p:blipFill rotWithShape="1">
          <a:blip r:embed="rId4">
            <a:alphaModFix/>
          </a:blip>
          <a:srcRect/>
          <a:stretch/>
        </p:blipFill>
        <p:spPr>
          <a:xfrm>
            <a:off x="527342" y="3518442"/>
            <a:ext cx="2812072" cy="2807010"/>
          </a:xfrm>
          <a:prstGeom prst="rect">
            <a:avLst/>
          </a:prstGeom>
          <a:noFill/>
          <a:ln>
            <a:noFill/>
          </a:ln>
        </p:spPr>
      </p:pic>
      <p:sp>
        <p:nvSpPr>
          <p:cNvPr id="91" name="Google Shape;91;p13"/>
          <p:cNvSpPr txBox="1"/>
          <p:nvPr/>
        </p:nvSpPr>
        <p:spPr>
          <a:xfrm>
            <a:off x="1415104" y="6325452"/>
            <a:ext cx="1924310"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400" b="0" i="1" u="none" strike="noStrike" cap="none" dirty="0">
                <a:solidFill>
                  <a:schemeClr val="dk1"/>
                </a:solidFill>
                <a:latin typeface="Calibri"/>
                <a:ea typeface="Calibri"/>
                <a:cs typeface="Calibri"/>
                <a:sym typeface="Calibri"/>
              </a:rPr>
              <a:t>(Davies Maxon, 2018)</a:t>
            </a:r>
            <a:endParaRPr dirty="0"/>
          </a:p>
        </p:txBody>
      </p:sp>
      <p:sp>
        <p:nvSpPr>
          <p:cNvPr id="2" name="Rectangle 1">
            <a:extLst>
              <a:ext uri="{FF2B5EF4-FFF2-40B4-BE49-F238E27FC236}">
                <a16:creationId xmlns:a16="http://schemas.microsoft.com/office/drawing/2014/main" id="{A2538EDC-32DF-4778-A92A-22312D642D18}"/>
              </a:ext>
            </a:extLst>
          </p:cNvPr>
          <p:cNvSpPr/>
          <p:nvPr/>
        </p:nvSpPr>
        <p:spPr>
          <a:xfrm>
            <a:off x="377844" y="2672207"/>
            <a:ext cx="11436312" cy="707886"/>
          </a:xfrm>
          <a:prstGeom prst="rect">
            <a:avLst/>
          </a:prstGeom>
        </p:spPr>
        <p:txBody>
          <a:bodyPr wrap="square">
            <a:spAutoFit/>
          </a:bodyPr>
          <a:lstStyle/>
          <a:p>
            <a:pPr lvl="0" algn="ctr">
              <a:spcBef>
                <a:spcPts val="1200"/>
              </a:spcBef>
            </a:pPr>
            <a:r>
              <a:rPr lang="en-GB" sz="2000" dirty="0">
                <a:latin typeface="Calibri" panose="020F0502020204030204" pitchFamily="34" charset="0"/>
                <a:ea typeface="Calibri"/>
                <a:cs typeface="Calibri" panose="020F0502020204030204" pitchFamily="34" charset="0"/>
                <a:sym typeface="Calibri"/>
              </a:rPr>
              <a:t>It is recommended that an </a:t>
            </a:r>
            <a:r>
              <a:rPr lang="en-GB" sz="2000" b="1" dirty="0">
                <a:latin typeface="Calibri" panose="020F0502020204030204" pitchFamily="34" charset="0"/>
                <a:ea typeface="Calibri"/>
                <a:cs typeface="Calibri" panose="020F0502020204030204" pitchFamily="34" charset="0"/>
                <a:sym typeface="Calibri"/>
              </a:rPr>
              <a:t>hour and half inset is devoted to the presentation</a:t>
            </a:r>
            <a:r>
              <a:rPr lang="en-GB" sz="2000" dirty="0">
                <a:latin typeface="Calibri" panose="020F0502020204030204" pitchFamily="34" charset="0"/>
                <a:ea typeface="Calibri"/>
                <a:cs typeface="Calibri" panose="020F0502020204030204" pitchFamily="34" charset="0"/>
                <a:sym typeface="Calibri"/>
              </a:rPr>
              <a:t>, with extra time given within teams, to discuss appropriate policies/ procedures in light of the information.</a:t>
            </a:r>
            <a:endParaRPr lang="en-GB" sz="2000" dirty="0">
              <a:latin typeface="Calibri" panose="020F0502020204030204" pitchFamily="34" charset="0"/>
              <a:cs typeface="Calibri" panose="020F0502020204030204" pitchFamily="34" charset="0"/>
            </a:endParaRPr>
          </a:p>
        </p:txBody>
      </p:sp>
      <p:pic>
        <p:nvPicPr>
          <p:cNvPr id="11" name="Google Shape;86;p13">
            <a:extLst>
              <a:ext uri="{FF2B5EF4-FFF2-40B4-BE49-F238E27FC236}">
                <a16:creationId xmlns:a16="http://schemas.microsoft.com/office/drawing/2014/main" id="{9DCB08D2-5F19-47C8-9181-F0CFA019939B}"/>
              </a:ext>
            </a:extLst>
          </p:cNvPr>
          <p:cNvPicPr preferRelativeResize="0"/>
          <p:nvPr/>
        </p:nvPicPr>
        <p:blipFill rotWithShape="1">
          <a:blip r:embed="rId5">
            <a:alphaModFix/>
          </a:blip>
          <a:srcRect/>
          <a:stretch/>
        </p:blipFill>
        <p:spPr>
          <a:xfrm>
            <a:off x="9753914" y="166185"/>
            <a:ext cx="2438086" cy="91018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25D213-FF08-4EC0-88B9-F3127C689EFD}"/>
              </a:ext>
            </a:extLst>
          </p:cNvPr>
          <p:cNvPicPr>
            <a:picLocks noChangeAspect="1"/>
          </p:cNvPicPr>
          <p:nvPr/>
        </p:nvPicPr>
        <p:blipFill rotWithShape="1">
          <a:blip r:embed="rId2"/>
          <a:srcRect l="6918" r="2554" b="2228"/>
          <a:stretch/>
        </p:blipFill>
        <p:spPr>
          <a:xfrm>
            <a:off x="901149" y="356992"/>
            <a:ext cx="10310190" cy="5953146"/>
          </a:xfrm>
          <a:prstGeom prst="rect">
            <a:avLst/>
          </a:prstGeom>
        </p:spPr>
      </p:pic>
    </p:spTree>
    <p:extLst>
      <p:ext uri="{BB962C8B-B14F-4D97-AF65-F5344CB8AC3E}">
        <p14:creationId xmlns:p14="http://schemas.microsoft.com/office/powerpoint/2010/main" val="2491972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1"/>
          <p:cNvSpPr txBox="1"/>
          <p:nvPr/>
        </p:nvSpPr>
        <p:spPr>
          <a:xfrm>
            <a:off x="596348" y="384313"/>
            <a:ext cx="10641495" cy="57554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b="1" dirty="0">
                <a:solidFill>
                  <a:schemeClr val="dk1"/>
                </a:solidFill>
                <a:latin typeface="Arial Black"/>
                <a:ea typeface="Arial Black"/>
                <a:cs typeface="Arial Black"/>
                <a:sym typeface="Arial Black"/>
              </a:rPr>
              <a:t>References</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70/30 Campaign. (2017). </a:t>
            </a:r>
            <a:r>
              <a:rPr lang="en-GB" sz="1800" i="1" dirty="0">
                <a:solidFill>
                  <a:schemeClr val="dk1"/>
                </a:solidFill>
                <a:latin typeface="Calibri"/>
                <a:ea typeface="Calibri"/>
                <a:cs typeface="Calibri"/>
                <a:sym typeface="Calibri"/>
              </a:rPr>
              <a:t>Adverse Childhood Experiences (ACEs). </a:t>
            </a:r>
            <a:r>
              <a:rPr lang="en-GB" sz="1800" dirty="0">
                <a:solidFill>
                  <a:schemeClr val="dk1"/>
                </a:solidFill>
                <a:latin typeface="Calibri"/>
                <a:ea typeface="Calibri"/>
                <a:cs typeface="Calibri"/>
                <a:sym typeface="Calibri"/>
              </a:rPr>
              <a:t>Retrieved from </a:t>
            </a:r>
            <a:r>
              <a:rPr lang="en-GB" sz="1800" u="sng" dirty="0">
                <a:solidFill>
                  <a:schemeClr val="hlink"/>
                </a:solidFill>
                <a:latin typeface="Calibri"/>
                <a:ea typeface="Calibri"/>
                <a:cs typeface="Calibri"/>
                <a:sym typeface="Calibri"/>
                <a:hlinkClick r:id="rId3"/>
              </a:rPr>
              <a:t>https://www.70-30.org.uk/18737-2/</a:t>
            </a:r>
            <a:endParaRPr sz="1800" dirty="0">
              <a:solidFill>
                <a:schemeClr val="dk1"/>
              </a:solidFill>
              <a:latin typeface="Calibri"/>
              <a:ea typeface="Calibri"/>
              <a:cs typeface="Calibri"/>
              <a:sym typeface="Calibri"/>
            </a:endParaRPr>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ACES Too High. (n.d.). </a:t>
            </a:r>
            <a:r>
              <a:rPr lang="en-GB" sz="1800" i="1" dirty="0">
                <a:solidFill>
                  <a:schemeClr val="dk1"/>
                </a:solidFill>
                <a:latin typeface="Calibri"/>
                <a:ea typeface="Calibri"/>
                <a:cs typeface="Calibri"/>
                <a:sym typeface="Calibri"/>
              </a:rPr>
              <a:t>Got you ACE score?</a:t>
            </a:r>
            <a:r>
              <a:rPr lang="en-GB" sz="1800" dirty="0">
                <a:solidFill>
                  <a:schemeClr val="dk1"/>
                </a:solidFill>
                <a:latin typeface="Calibri"/>
                <a:ea typeface="Calibri"/>
                <a:cs typeface="Calibri"/>
                <a:sym typeface="Calibri"/>
              </a:rPr>
              <a:t> Retrieved from </a:t>
            </a:r>
            <a:r>
              <a:rPr lang="en-GB" sz="1800" u="sng" dirty="0">
                <a:solidFill>
                  <a:schemeClr val="hlink"/>
                </a:solidFill>
                <a:latin typeface="Calibri"/>
                <a:ea typeface="Calibri"/>
                <a:cs typeface="Calibri"/>
                <a:sym typeface="Calibri"/>
                <a:hlinkClick r:id="rId4"/>
              </a:rPr>
              <a:t>https://acestoohigh.com/got-your-ace-score/</a:t>
            </a:r>
            <a:r>
              <a:rPr lang="en-GB" sz="1800" dirty="0">
                <a:solidFill>
                  <a:schemeClr val="dk1"/>
                </a:solidFill>
                <a:latin typeface="Calibri"/>
                <a:ea typeface="Calibri"/>
                <a:cs typeface="Calibri"/>
                <a:sym typeface="Calibri"/>
              </a:rPr>
              <a:t> </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Davies Maxon, A. (2018). </a:t>
            </a:r>
            <a:r>
              <a:rPr lang="en-GB" sz="1800" i="1" dirty="0">
                <a:solidFill>
                  <a:schemeClr val="dk1"/>
                </a:solidFill>
                <a:latin typeface="Calibri"/>
                <a:ea typeface="Calibri"/>
                <a:cs typeface="Calibri"/>
                <a:sym typeface="Calibri"/>
              </a:rPr>
              <a:t>The lingering effects of childhood trauma. </a:t>
            </a:r>
            <a:r>
              <a:rPr lang="en-GB" sz="1800" dirty="0">
                <a:solidFill>
                  <a:schemeClr val="dk1"/>
                </a:solidFill>
                <a:latin typeface="Calibri"/>
                <a:ea typeface="Calibri"/>
                <a:cs typeface="Calibri"/>
                <a:sym typeface="Calibri"/>
              </a:rPr>
              <a:t> Retrieved from http://allisondavismaxon.com/the-lingering-effects-of-childhood-trauma/</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Gerhardt, S. (2015). </a:t>
            </a:r>
            <a:r>
              <a:rPr lang="en-GB" sz="1800" i="1" dirty="0">
                <a:solidFill>
                  <a:schemeClr val="dk1"/>
                </a:solidFill>
                <a:latin typeface="Calibri"/>
                <a:ea typeface="Calibri"/>
                <a:cs typeface="Calibri"/>
                <a:sym typeface="Calibri"/>
              </a:rPr>
              <a:t>Why love matters: how affection shapes a baby’s brain</a:t>
            </a:r>
            <a:r>
              <a:rPr lang="en-GB" sz="1800" dirty="0">
                <a:solidFill>
                  <a:schemeClr val="dk1"/>
                </a:solidFill>
                <a:latin typeface="Calibri"/>
                <a:ea typeface="Calibri"/>
                <a:cs typeface="Calibri"/>
                <a:sym typeface="Calibri"/>
              </a:rPr>
              <a:t>. London: Routledge, Taylor &amp; Francis Group. </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Grusovin, E. (n.d.). </a:t>
            </a:r>
            <a:r>
              <a:rPr lang="en-GB" sz="1800" i="1" dirty="0">
                <a:solidFill>
                  <a:schemeClr val="dk1"/>
                </a:solidFill>
                <a:latin typeface="Calibri"/>
                <a:ea typeface="Calibri"/>
                <a:cs typeface="Calibri"/>
                <a:sym typeface="Calibri"/>
              </a:rPr>
              <a:t>Dissociation. Retrieved from </a:t>
            </a:r>
            <a:r>
              <a:rPr lang="en-GB" sz="1800" i="1" u="sng" dirty="0">
                <a:solidFill>
                  <a:schemeClr val="hlink"/>
                </a:solidFill>
                <a:latin typeface="Calibri"/>
                <a:ea typeface="Calibri"/>
                <a:cs typeface="Calibri"/>
                <a:sym typeface="Calibri"/>
                <a:hlinkClick r:id="rId5"/>
              </a:rPr>
              <a:t>https://www.flickr.com/photos/emiliano-iko/</a:t>
            </a:r>
            <a:r>
              <a:rPr lang="en-GB" sz="1800" i="1" dirty="0">
                <a:solidFill>
                  <a:schemeClr val="dk1"/>
                </a:solidFill>
                <a:latin typeface="Calibri"/>
                <a:ea typeface="Calibri"/>
                <a:cs typeface="Calibri"/>
                <a:sym typeface="Calibri"/>
              </a:rPr>
              <a:t> </a:t>
            </a:r>
            <a:endParaRPr dirty="0"/>
          </a:p>
          <a:p>
            <a:pPr marL="0" marR="0" lvl="0" indent="0" algn="l" rtl="0">
              <a:spcBef>
                <a:spcPts val="1200"/>
              </a:spcBef>
              <a:spcAft>
                <a:spcPts val="0"/>
              </a:spcAft>
              <a:buNone/>
            </a:pPr>
            <a:r>
              <a:rPr lang="en-GB" sz="1800" dirty="0" err="1">
                <a:solidFill>
                  <a:schemeClr val="dk1"/>
                </a:solidFill>
                <a:latin typeface="Calibri"/>
                <a:ea typeface="Calibri"/>
                <a:cs typeface="Calibri"/>
                <a:sym typeface="Calibri"/>
              </a:rPr>
              <a:t>Kreisman</a:t>
            </a:r>
            <a:r>
              <a:rPr lang="en-GB" sz="1800" dirty="0">
                <a:solidFill>
                  <a:schemeClr val="dk1"/>
                </a:solidFill>
                <a:latin typeface="Calibri"/>
                <a:ea typeface="Calibri"/>
                <a:cs typeface="Calibri"/>
                <a:sym typeface="Calibri"/>
              </a:rPr>
              <a:t>, J. J., &amp; Straus, H. (2010). </a:t>
            </a:r>
            <a:r>
              <a:rPr lang="en-GB" sz="1800" i="1" dirty="0">
                <a:solidFill>
                  <a:schemeClr val="dk1"/>
                </a:solidFill>
                <a:latin typeface="Calibri"/>
                <a:ea typeface="Calibri"/>
                <a:cs typeface="Calibri"/>
                <a:sym typeface="Calibri"/>
              </a:rPr>
              <a:t>I hate you--don't leave me: Understanding the borderline personality</a:t>
            </a:r>
            <a:r>
              <a:rPr lang="en-GB" sz="1800" dirty="0">
                <a:solidFill>
                  <a:schemeClr val="dk1"/>
                </a:solidFill>
                <a:latin typeface="Calibri"/>
                <a:ea typeface="Calibri"/>
                <a:cs typeface="Calibri"/>
                <a:sym typeface="Calibri"/>
              </a:rPr>
              <a:t>. </a:t>
            </a:r>
            <a:r>
              <a:rPr lang="en-GB" sz="1800" i="1" dirty="0">
                <a:solidFill>
                  <a:schemeClr val="dk1"/>
                </a:solidFill>
                <a:latin typeface="Calibri"/>
                <a:ea typeface="Calibri"/>
                <a:cs typeface="Calibri"/>
                <a:sym typeface="Calibri"/>
              </a:rPr>
              <a:t>Completely Revised and updated</a:t>
            </a:r>
            <a:r>
              <a:rPr lang="en-GB" sz="1800" dirty="0">
                <a:solidFill>
                  <a:schemeClr val="dk1"/>
                </a:solidFill>
                <a:latin typeface="Calibri"/>
                <a:ea typeface="Calibri"/>
                <a:cs typeface="Calibri"/>
                <a:sym typeface="Calibri"/>
              </a:rPr>
              <a:t>. New York, America: Pedigree, Penguin Group.</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Liverpool CAMHS. (n.d.). </a:t>
            </a:r>
            <a:r>
              <a:rPr lang="en-GB" sz="1800" i="1" dirty="0">
                <a:solidFill>
                  <a:schemeClr val="dk1"/>
                </a:solidFill>
                <a:latin typeface="Calibri"/>
                <a:ea typeface="Calibri"/>
                <a:cs typeface="Calibri"/>
                <a:sym typeface="Calibri"/>
              </a:rPr>
              <a:t>Adverse childhood experiences (ACE). </a:t>
            </a:r>
            <a:r>
              <a:rPr lang="en-GB" sz="1800" dirty="0">
                <a:solidFill>
                  <a:schemeClr val="dk1"/>
                </a:solidFill>
                <a:latin typeface="Calibri"/>
                <a:ea typeface="Calibri"/>
                <a:cs typeface="Calibri"/>
                <a:sym typeface="Calibri"/>
              </a:rPr>
              <a:t>Retrieved from </a:t>
            </a:r>
            <a:r>
              <a:rPr lang="en-GB" sz="1800" u="sng" dirty="0">
                <a:solidFill>
                  <a:schemeClr val="hlink"/>
                </a:solidFill>
                <a:latin typeface="Calibri"/>
                <a:ea typeface="Calibri"/>
                <a:cs typeface="Calibri"/>
                <a:sym typeface="Calibri"/>
                <a:hlinkClick r:id="rId6"/>
              </a:rPr>
              <a:t>https://www.liverpoolcamhs.com/resources/adverse-childhood-conditions-ace/</a:t>
            </a:r>
            <a:endParaRPr sz="1800" dirty="0">
              <a:solidFill>
                <a:schemeClr val="dk1"/>
              </a:solidFill>
              <a:latin typeface="Calibri"/>
              <a:ea typeface="Calibri"/>
              <a:cs typeface="Calibri"/>
              <a:sym typeface="Calibri"/>
            </a:endParaRPr>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Patton, L. (2016). Shifting the Paradigm: Asking “What Happened to You?” Instead of “What’s Wrong With You?” </a:t>
            </a:r>
            <a:r>
              <a:rPr lang="en-GB" sz="1800" i="1" dirty="0">
                <a:solidFill>
                  <a:schemeClr val="dk1"/>
                </a:solidFill>
                <a:latin typeface="Calibri"/>
                <a:ea typeface="Calibri"/>
                <a:cs typeface="Calibri"/>
                <a:sym typeface="Calibri"/>
              </a:rPr>
              <a:t>National CAP Conference 2016.</a:t>
            </a:r>
            <a:r>
              <a:rPr lang="en-GB" sz="1800" dirty="0">
                <a:solidFill>
                  <a:schemeClr val="dk1"/>
                </a:solidFill>
                <a:latin typeface="Calibri"/>
                <a:ea typeface="Calibri"/>
                <a:cs typeface="Calibri"/>
                <a:sym typeface="Calibri"/>
              </a:rPr>
              <a:t> Retrieved from </a:t>
            </a:r>
            <a:r>
              <a:rPr lang="en-GB" sz="1800" u="sng" dirty="0">
                <a:solidFill>
                  <a:schemeClr val="hlink"/>
                </a:solidFill>
                <a:latin typeface="Calibri"/>
                <a:ea typeface="Calibri"/>
                <a:cs typeface="Calibri"/>
                <a:sym typeface="Calibri"/>
                <a:hlinkClick r:id="rId7"/>
              </a:rPr>
              <a:t>http://files.constantcontact.com/d1b76d8c201/f0082df0-6e4b-4fc6-ae9a-bbc203fc25df.pdf?ver=1475262617000</a:t>
            </a:r>
            <a:r>
              <a:rPr lang="en-GB" sz="1800" dirty="0">
                <a:solidFill>
                  <a:schemeClr val="dk1"/>
                </a:solidFill>
                <a:latin typeface="Calibri"/>
                <a:ea typeface="Calibri"/>
                <a:cs typeface="Calibri"/>
                <a:sym typeface="Calibri"/>
              </a:rPr>
              <a:t> </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2"/>
          <p:cNvSpPr txBox="1"/>
          <p:nvPr/>
        </p:nvSpPr>
        <p:spPr>
          <a:xfrm>
            <a:off x="596348" y="609600"/>
            <a:ext cx="10641495" cy="60324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chemeClr val="dk1"/>
                </a:solidFill>
                <a:latin typeface="Calibri"/>
                <a:ea typeface="Calibri"/>
                <a:cs typeface="Calibri"/>
                <a:sym typeface="Calibri"/>
              </a:rPr>
              <a:t>Perry, B., &amp; Szalavitz, M. (2010). Born for love. Why empathy is essential and endangered. New York, America: William Morrow Paperbacks.</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Perry, B. D., Szalavitz, M. (2017). </a:t>
            </a:r>
            <a:r>
              <a:rPr lang="en-GB" sz="1800" i="1" dirty="0">
                <a:solidFill>
                  <a:schemeClr val="dk1"/>
                </a:solidFill>
                <a:latin typeface="Calibri"/>
                <a:ea typeface="Calibri"/>
                <a:cs typeface="Calibri"/>
                <a:sym typeface="Calibri"/>
              </a:rPr>
              <a:t>The Boy Who Was Raised as a Dog, 3rd Edition: And Other Stories from a Child Psychiatrist's Notebook--What Traumatized Children Can Teach Us About Loss, Love, and Healing. </a:t>
            </a:r>
            <a:r>
              <a:rPr lang="en-GB" sz="1800" dirty="0">
                <a:solidFill>
                  <a:schemeClr val="dk1"/>
                </a:solidFill>
                <a:latin typeface="Calibri"/>
                <a:ea typeface="Calibri"/>
                <a:cs typeface="Calibri"/>
                <a:sym typeface="Calibri"/>
              </a:rPr>
              <a:t>p 308-9 New York, USA: Basic Books.</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Peters, S. (2012). </a:t>
            </a:r>
            <a:r>
              <a:rPr lang="en-GB" sz="1800" i="1" dirty="0">
                <a:solidFill>
                  <a:schemeClr val="dk1"/>
                </a:solidFill>
                <a:latin typeface="Calibri"/>
                <a:ea typeface="Calibri"/>
                <a:cs typeface="Calibri"/>
                <a:sym typeface="Calibri"/>
              </a:rPr>
              <a:t>The chimp paradox: The mind management programme for confidence, success and happiness</a:t>
            </a:r>
            <a:r>
              <a:rPr lang="en-GB" sz="1800" dirty="0">
                <a:solidFill>
                  <a:schemeClr val="dk1"/>
                </a:solidFill>
                <a:latin typeface="Calibri"/>
                <a:ea typeface="Calibri"/>
                <a:cs typeface="Calibri"/>
                <a:sym typeface="Calibri"/>
              </a:rPr>
              <a:t>. London, United Kingdom: Vermilion.</a:t>
            </a:r>
            <a:endParaRPr dirty="0"/>
          </a:p>
          <a:p>
            <a:pPr marL="0" marR="0" lvl="0" indent="0" algn="l" rtl="0">
              <a:spcBef>
                <a:spcPts val="1200"/>
              </a:spcBef>
              <a:spcAft>
                <a:spcPts val="0"/>
              </a:spcAft>
              <a:buNone/>
            </a:pPr>
            <a:r>
              <a:rPr lang="en-GB" sz="1800" dirty="0" err="1">
                <a:solidFill>
                  <a:schemeClr val="dk1"/>
                </a:solidFill>
                <a:latin typeface="Calibri"/>
                <a:ea typeface="Calibri"/>
                <a:cs typeface="Calibri"/>
                <a:sym typeface="Calibri"/>
              </a:rPr>
              <a:t>Porges</a:t>
            </a:r>
            <a:r>
              <a:rPr lang="en-GB" sz="1800" dirty="0">
                <a:solidFill>
                  <a:schemeClr val="dk1"/>
                </a:solidFill>
                <a:latin typeface="Calibri"/>
                <a:ea typeface="Calibri"/>
                <a:cs typeface="Calibri"/>
                <a:sym typeface="Calibri"/>
              </a:rPr>
              <a:t>, S. W. (1994).  </a:t>
            </a:r>
            <a:r>
              <a:rPr lang="en-GB" sz="1800" i="1" dirty="0">
                <a:solidFill>
                  <a:schemeClr val="dk1"/>
                </a:solidFill>
                <a:latin typeface="Calibri"/>
                <a:ea typeface="Calibri"/>
                <a:cs typeface="Calibri"/>
                <a:sym typeface="Calibri"/>
              </a:rPr>
              <a:t>The polyvagal theory. Neurophysiological foundations of emotions, attachment, communication and self-regulation.</a:t>
            </a:r>
            <a:r>
              <a:rPr lang="en-GB" sz="1800" dirty="0">
                <a:solidFill>
                  <a:schemeClr val="dk1"/>
                </a:solidFill>
                <a:latin typeface="Calibri"/>
                <a:ea typeface="Calibri"/>
                <a:cs typeface="Calibri"/>
                <a:sym typeface="Calibri"/>
              </a:rPr>
              <a:t> London, United Kingdom: W.W. Norton &amp; Company.</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Public Health Wales &amp; Blackburn with Darwin Borough Council. (2017). </a:t>
            </a:r>
            <a:r>
              <a:rPr lang="en-GB" sz="1800" i="1" dirty="0">
                <a:solidFill>
                  <a:schemeClr val="dk1"/>
                </a:solidFill>
                <a:latin typeface="Calibri"/>
                <a:ea typeface="Calibri"/>
                <a:cs typeface="Calibri"/>
                <a:sym typeface="Calibri"/>
              </a:rPr>
              <a:t>Adverse childhood experiences (ACEs) (Wales).</a:t>
            </a:r>
            <a:r>
              <a:rPr lang="en-GB" sz="1800" dirty="0">
                <a:solidFill>
                  <a:schemeClr val="dk1"/>
                </a:solidFill>
                <a:latin typeface="Calibri"/>
                <a:ea typeface="Calibri"/>
                <a:cs typeface="Calibri"/>
                <a:sym typeface="Calibri"/>
              </a:rPr>
              <a:t> Retrieved from </a:t>
            </a:r>
            <a:r>
              <a:rPr lang="en-GB" sz="1800" u="sng" dirty="0">
                <a:solidFill>
                  <a:schemeClr val="hlink"/>
                </a:solidFill>
                <a:latin typeface="Calibri"/>
                <a:ea typeface="Calibri"/>
                <a:cs typeface="Calibri"/>
                <a:sym typeface="Calibri"/>
                <a:hlinkClick r:id="rId3"/>
              </a:rPr>
              <a:t>https://www.youtube.com/watch?v=YiMjTzCnbNQ</a:t>
            </a:r>
            <a:endParaRPr sz="1800" dirty="0">
              <a:solidFill>
                <a:schemeClr val="dk1"/>
              </a:solidFill>
              <a:latin typeface="Calibri"/>
              <a:ea typeface="Calibri"/>
              <a:cs typeface="Calibri"/>
              <a:sym typeface="Calibri"/>
            </a:endParaRPr>
          </a:p>
          <a:p>
            <a:pPr marL="0" marR="0" lvl="0" indent="0" algn="l" rtl="0">
              <a:spcBef>
                <a:spcPts val="1200"/>
              </a:spcBef>
              <a:spcAft>
                <a:spcPts val="0"/>
              </a:spcAft>
              <a:buNone/>
            </a:pPr>
            <a:r>
              <a:rPr lang="en-GB" sz="1800" dirty="0" err="1">
                <a:solidFill>
                  <a:schemeClr val="dk1"/>
                </a:solidFill>
                <a:latin typeface="Calibri"/>
                <a:ea typeface="Calibri"/>
                <a:cs typeface="Calibri"/>
                <a:sym typeface="Calibri"/>
              </a:rPr>
              <a:t>Shevrin-Venet</a:t>
            </a:r>
            <a:r>
              <a:rPr lang="en-GB" sz="1800" dirty="0">
                <a:solidFill>
                  <a:schemeClr val="dk1"/>
                </a:solidFill>
                <a:latin typeface="Calibri"/>
                <a:ea typeface="Calibri"/>
                <a:cs typeface="Calibri"/>
                <a:sym typeface="Calibri"/>
              </a:rPr>
              <a:t>, A. (2018). </a:t>
            </a:r>
            <a:r>
              <a:rPr lang="en-GB" sz="1800" i="1" dirty="0">
                <a:solidFill>
                  <a:schemeClr val="dk1"/>
                </a:solidFill>
                <a:latin typeface="Calibri"/>
                <a:ea typeface="Calibri"/>
                <a:cs typeface="Calibri"/>
                <a:sym typeface="Calibri"/>
              </a:rPr>
              <a:t>What can one teacher really do about trauma?</a:t>
            </a:r>
            <a:r>
              <a:rPr lang="en-GB" sz="1800" dirty="0">
                <a:solidFill>
                  <a:schemeClr val="dk1"/>
                </a:solidFill>
                <a:latin typeface="Calibri"/>
                <a:ea typeface="Calibri"/>
                <a:cs typeface="Calibri"/>
                <a:sym typeface="Calibri"/>
              </a:rPr>
              <a:t> Retrieved from </a:t>
            </a:r>
            <a:r>
              <a:rPr lang="en-GB" sz="1800" u="sng" dirty="0">
                <a:solidFill>
                  <a:schemeClr val="hlink"/>
                </a:solidFill>
                <a:latin typeface="Calibri"/>
                <a:ea typeface="Calibri"/>
                <a:cs typeface="Calibri"/>
                <a:sym typeface="Calibri"/>
                <a:hlinkClick r:id="rId4"/>
              </a:rPr>
              <a:t>https://unconditionallearning.org/2018/01/15/what-can-one-teacher-really-do-about-trauma/</a:t>
            </a:r>
            <a:r>
              <a:rPr lang="en-GB" sz="1800" dirty="0">
                <a:solidFill>
                  <a:schemeClr val="dk1"/>
                </a:solidFill>
                <a:latin typeface="Calibri"/>
                <a:ea typeface="Calibri"/>
                <a:cs typeface="Calibri"/>
                <a:sym typeface="Calibri"/>
              </a:rPr>
              <a:t> </a:t>
            </a:r>
            <a:endParaRPr sz="1800" i="1" dirty="0">
              <a:solidFill>
                <a:schemeClr val="dk1"/>
              </a:solidFill>
              <a:latin typeface="Calibri"/>
              <a:ea typeface="Calibri"/>
              <a:cs typeface="Calibri"/>
              <a:sym typeface="Calibri"/>
            </a:endParaRPr>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Symons, R. (2019). </a:t>
            </a:r>
            <a:r>
              <a:rPr lang="en-GB" sz="1800" i="1" dirty="0">
                <a:solidFill>
                  <a:schemeClr val="dk1"/>
                </a:solidFill>
                <a:latin typeface="Calibri"/>
                <a:ea typeface="Calibri"/>
                <a:cs typeface="Calibri"/>
                <a:sym typeface="Calibri"/>
              </a:rPr>
              <a:t>Nothing.</a:t>
            </a:r>
            <a:r>
              <a:rPr lang="en-GB" sz="1800" dirty="0">
                <a:solidFill>
                  <a:schemeClr val="dk1"/>
                </a:solidFill>
                <a:latin typeface="Calibri"/>
                <a:ea typeface="Calibri"/>
                <a:cs typeface="Calibri"/>
                <a:sym typeface="Calibri"/>
              </a:rPr>
              <a:t> Retrieved from </a:t>
            </a:r>
            <a:r>
              <a:rPr lang="en-GB" sz="1800" u="sng" dirty="0">
                <a:solidFill>
                  <a:schemeClr val="hlink"/>
                </a:solidFill>
                <a:latin typeface="Calibri"/>
                <a:ea typeface="Calibri"/>
                <a:cs typeface="Calibri"/>
                <a:sym typeface="Calibri"/>
                <a:hlinkClick r:id="rId5"/>
              </a:rPr>
              <a:t>www.thrivingfutures.co.uk</a:t>
            </a:r>
            <a:r>
              <a:rPr lang="en-GB" sz="1800" dirty="0">
                <a:solidFill>
                  <a:schemeClr val="dk1"/>
                </a:solidFill>
                <a:latin typeface="Calibri"/>
                <a:ea typeface="Calibri"/>
                <a:cs typeface="Calibri"/>
                <a:sym typeface="Calibri"/>
              </a:rPr>
              <a:t> </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Symons, R. (2019). </a:t>
            </a:r>
            <a:r>
              <a:rPr lang="en-GB" sz="1800" i="1" dirty="0">
                <a:solidFill>
                  <a:schemeClr val="dk1"/>
                </a:solidFill>
                <a:latin typeface="Calibri"/>
                <a:ea typeface="Calibri"/>
                <a:cs typeface="Calibri"/>
                <a:sym typeface="Calibri"/>
              </a:rPr>
              <a:t>Self harm.</a:t>
            </a:r>
            <a:r>
              <a:rPr lang="en-GB" sz="1800" dirty="0">
                <a:solidFill>
                  <a:schemeClr val="dk1"/>
                </a:solidFill>
                <a:latin typeface="Calibri"/>
                <a:ea typeface="Calibri"/>
                <a:cs typeface="Calibri"/>
                <a:sym typeface="Calibri"/>
              </a:rPr>
              <a:t> Retrieved from </a:t>
            </a:r>
            <a:r>
              <a:rPr lang="en-GB" sz="1800" u="sng" dirty="0">
                <a:solidFill>
                  <a:schemeClr val="hlink"/>
                </a:solidFill>
                <a:latin typeface="Calibri"/>
                <a:ea typeface="Calibri"/>
                <a:cs typeface="Calibri"/>
                <a:sym typeface="Calibri"/>
                <a:hlinkClick r:id="rId5"/>
              </a:rPr>
              <a:t>www.thrivingfutures.co.uk</a:t>
            </a:r>
            <a:r>
              <a:rPr lang="en-GB" sz="1800" dirty="0">
                <a:solidFill>
                  <a:schemeClr val="dk1"/>
                </a:solidFill>
                <a:latin typeface="Calibri"/>
                <a:ea typeface="Calibri"/>
                <a:cs typeface="Calibri"/>
                <a:sym typeface="Calibri"/>
              </a:rPr>
              <a:t> </a:t>
            </a:r>
            <a:endParaRPr dirty="0"/>
          </a:p>
          <a:p>
            <a:pPr marL="0" marR="0" lvl="0" indent="0" algn="l" rtl="0">
              <a:spcBef>
                <a:spcPts val="1200"/>
              </a:spcBef>
              <a:spcAft>
                <a:spcPts val="0"/>
              </a:spcAft>
              <a:buNone/>
            </a:pPr>
            <a:r>
              <a:rPr lang="en-GB" sz="1800" dirty="0">
                <a:solidFill>
                  <a:schemeClr val="dk1"/>
                </a:solidFill>
                <a:latin typeface="Calibri"/>
                <a:ea typeface="Calibri"/>
                <a:cs typeface="Calibri"/>
                <a:sym typeface="Calibri"/>
              </a:rPr>
              <a:t>Van der Kolk, B.A. (2014). The Body Keeps the Score: Brain, Mind, and Body in the Healing of Trauma. New York, America: Viking.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p:nvPr/>
        </p:nvSpPr>
        <p:spPr>
          <a:xfrm>
            <a:off x="279197" y="350972"/>
            <a:ext cx="9435547"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chemeClr val="dk1"/>
                </a:solidFill>
                <a:latin typeface="Arial Black"/>
                <a:ea typeface="Arial Black"/>
                <a:cs typeface="Arial Black"/>
                <a:sym typeface="Arial Black"/>
              </a:rPr>
              <a:t>What do we mean by Adverse Childhood Experience?</a:t>
            </a:r>
            <a:endParaRPr sz="2400" dirty="0"/>
          </a:p>
        </p:txBody>
      </p:sp>
      <p:sp>
        <p:nvSpPr>
          <p:cNvPr id="108" name="Google Shape;108;p15"/>
          <p:cNvSpPr txBox="1"/>
          <p:nvPr/>
        </p:nvSpPr>
        <p:spPr>
          <a:xfrm>
            <a:off x="279197" y="1008826"/>
            <a:ext cx="9211869" cy="1323439"/>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GB" sz="2400" dirty="0">
                <a:solidFill>
                  <a:schemeClr val="dk1"/>
                </a:solidFill>
                <a:latin typeface="Calibri"/>
                <a:ea typeface="Calibri"/>
                <a:cs typeface="Calibri"/>
                <a:sym typeface="Calibri"/>
              </a:rPr>
              <a:t>ACEs are traumatic experiences that children experience that can then go on to effect their mental health and their future prospects in life.  </a:t>
            </a:r>
            <a:endParaRPr sz="2400" dirty="0"/>
          </a:p>
        </p:txBody>
      </p:sp>
      <p:pic>
        <p:nvPicPr>
          <p:cNvPr id="109" name="Google Shape;109;p15">
            <a:hlinkClick r:id="rId3"/>
          </p:cNvPr>
          <p:cNvPicPr preferRelativeResize="0"/>
          <p:nvPr/>
        </p:nvPicPr>
        <p:blipFill rotWithShape="1">
          <a:blip r:embed="rId4">
            <a:alphaModFix/>
          </a:blip>
          <a:srcRect/>
          <a:stretch/>
        </p:blipFill>
        <p:spPr>
          <a:xfrm>
            <a:off x="5592417" y="2377096"/>
            <a:ext cx="6003235" cy="3496884"/>
          </a:xfrm>
          <a:prstGeom prst="rect">
            <a:avLst/>
          </a:prstGeom>
          <a:noFill/>
          <a:ln>
            <a:noFill/>
          </a:ln>
        </p:spPr>
      </p:pic>
      <p:sp>
        <p:nvSpPr>
          <p:cNvPr id="110" name="Google Shape;110;p15"/>
          <p:cNvSpPr/>
          <p:nvPr/>
        </p:nvSpPr>
        <p:spPr>
          <a:xfrm>
            <a:off x="6237907" y="5975305"/>
            <a:ext cx="498668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u="sng" dirty="0">
                <a:solidFill>
                  <a:schemeClr val="hlink"/>
                </a:solidFill>
                <a:latin typeface="Calibri"/>
                <a:ea typeface="Calibri"/>
                <a:cs typeface="Calibri"/>
                <a:sym typeface="Calibri"/>
                <a:hlinkClick r:id="rId5"/>
              </a:rPr>
              <a:t>https://www.youtube.com/watch?v=YiMjTzCnbNQ</a:t>
            </a:r>
            <a:r>
              <a:rPr lang="en-GB" sz="1800" dirty="0">
                <a:solidFill>
                  <a:schemeClr val="dk1"/>
                </a:solidFill>
                <a:latin typeface="Calibri"/>
                <a:ea typeface="Calibri"/>
                <a:cs typeface="Calibri"/>
                <a:sym typeface="Calibri"/>
              </a:rPr>
              <a:t> </a:t>
            </a:r>
            <a:endParaRPr dirty="0"/>
          </a:p>
        </p:txBody>
      </p:sp>
      <p:sp>
        <p:nvSpPr>
          <p:cNvPr id="111" name="Google Shape;111;p15"/>
          <p:cNvSpPr txBox="1"/>
          <p:nvPr/>
        </p:nvSpPr>
        <p:spPr>
          <a:xfrm>
            <a:off x="6096000" y="6389468"/>
            <a:ext cx="5403022"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dirty="0">
                <a:solidFill>
                  <a:schemeClr val="dk1"/>
                </a:solidFill>
                <a:latin typeface="Calibri"/>
                <a:ea typeface="Calibri"/>
                <a:cs typeface="Calibri"/>
                <a:sym typeface="Calibri"/>
              </a:rPr>
              <a:t>(Public Health Wales &amp; Blackburn with Darwin Borough Council, 2017) </a:t>
            </a:r>
            <a:endParaRPr dirty="0"/>
          </a:p>
        </p:txBody>
      </p:sp>
      <p:pic>
        <p:nvPicPr>
          <p:cNvPr id="112" name="Google Shape;112;p15"/>
          <p:cNvPicPr preferRelativeResize="0"/>
          <p:nvPr/>
        </p:nvPicPr>
        <p:blipFill rotWithShape="1">
          <a:blip r:embed="rId6">
            <a:alphaModFix/>
          </a:blip>
          <a:srcRect l="15030" t="11947" r="7453" b="15345"/>
          <a:stretch/>
        </p:blipFill>
        <p:spPr>
          <a:xfrm>
            <a:off x="9488557" y="360810"/>
            <a:ext cx="2421737" cy="1581677"/>
          </a:xfrm>
          <a:prstGeom prst="rect">
            <a:avLst/>
          </a:prstGeom>
          <a:noFill/>
          <a:ln>
            <a:noFill/>
          </a:ln>
        </p:spPr>
      </p:pic>
      <p:sp>
        <p:nvSpPr>
          <p:cNvPr id="113" name="Google Shape;113;p15"/>
          <p:cNvSpPr txBox="1"/>
          <p:nvPr/>
        </p:nvSpPr>
        <p:spPr>
          <a:xfrm>
            <a:off x="9932504" y="1824044"/>
            <a:ext cx="197779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dirty="0">
                <a:solidFill>
                  <a:schemeClr val="dk1"/>
                </a:solidFill>
                <a:latin typeface="Calibri"/>
                <a:ea typeface="Calibri"/>
                <a:cs typeface="Calibri"/>
                <a:sym typeface="Calibri"/>
              </a:rPr>
              <a:t>(Liverpool CAMHS, n.d.)</a:t>
            </a:r>
            <a:endParaRPr dirty="0"/>
          </a:p>
        </p:txBody>
      </p:sp>
      <p:sp>
        <p:nvSpPr>
          <p:cNvPr id="117" name="Google Shape;117;p15"/>
          <p:cNvSpPr txBox="1"/>
          <p:nvPr/>
        </p:nvSpPr>
        <p:spPr>
          <a:xfrm>
            <a:off x="281706" y="5135040"/>
            <a:ext cx="5406790"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None/>
            </a:pPr>
            <a:r>
              <a:rPr lang="en-GB" sz="2400" b="1" dirty="0">
                <a:solidFill>
                  <a:schemeClr val="dk1"/>
                </a:solidFill>
                <a:latin typeface="Calibri"/>
                <a:ea typeface="Calibri"/>
                <a:cs typeface="Calibri"/>
                <a:sym typeface="Calibri"/>
              </a:rPr>
              <a:t>The more ACEs a child experiences, the greater the risk of long term impact.</a:t>
            </a:r>
            <a:endParaRPr sz="2400" dirty="0"/>
          </a:p>
        </p:txBody>
      </p:sp>
      <p:sp>
        <p:nvSpPr>
          <p:cNvPr id="2" name="Rectangle 1">
            <a:extLst>
              <a:ext uri="{FF2B5EF4-FFF2-40B4-BE49-F238E27FC236}">
                <a16:creationId xmlns:a16="http://schemas.microsoft.com/office/drawing/2014/main" id="{EEAD94B4-C68B-43B5-A83E-EC26F7C7EDA9}"/>
              </a:ext>
            </a:extLst>
          </p:cNvPr>
          <p:cNvSpPr/>
          <p:nvPr/>
        </p:nvSpPr>
        <p:spPr>
          <a:xfrm>
            <a:off x="281706" y="2287762"/>
            <a:ext cx="5482990" cy="2430281"/>
          </a:xfrm>
          <a:prstGeom prst="rect">
            <a:avLst/>
          </a:prstGeom>
        </p:spPr>
        <p:txBody>
          <a:bodyPr wrap="square">
            <a:spAutoFit/>
          </a:bodyPr>
          <a:lstStyle/>
          <a:p>
            <a:pPr>
              <a:lnSpc>
                <a:spcPct val="120000"/>
              </a:lnSpc>
              <a:spcAft>
                <a:spcPts val="1200"/>
              </a:spcAft>
            </a:pPr>
            <a:r>
              <a:rPr lang="en-GB" sz="2400" dirty="0">
                <a:latin typeface="Calibri"/>
                <a:ea typeface="Calibri"/>
                <a:cs typeface="Calibri"/>
                <a:sym typeface="Calibri"/>
              </a:rPr>
              <a:t>It is vital that, as professionals, we understand not just what they are, but how they impact on development future prospects.  </a:t>
            </a:r>
          </a:p>
          <a:p>
            <a:pPr>
              <a:lnSpc>
                <a:spcPct val="120000"/>
              </a:lnSpc>
            </a:pPr>
            <a:r>
              <a:rPr lang="en-GB" sz="2400" dirty="0">
                <a:latin typeface="Calibri"/>
                <a:ea typeface="Calibri"/>
                <a:cs typeface="Calibri"/>
                <a:sym typeface="Calibri"/>
              </a:rPr>
              <a:t>Watch the clip to find out more: </a:t>
            </a:r>
            <a:endParaRPr lang="en-GB"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p:nvPr/>
        </p:nvSpPr>
        <p:spPr>
          <a:xfrm>
            <a:off x="719028" y="159261"/>
            <a:ext cx="9776694"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chemeClr val="dk1"/>
                </a:solidFill>
                <a:latin typeface="Arial Black"/>
                <a:ea typeface="Arial Black"/>
                <a:cs typeface="Arial Black"/>
                <a:sym typeface="Arial Black"/>
              </a:rPr>
              <a:t>What do we mean by Adverse Childhood Experience?</a:t>
            </a:r>
            <a:endParaRPr sz="2400" dirty="0"/>
          </a:p>
        </p:txBody>
      </p:sp>
      <p:pic>
        <p:nvPicPr>
          <p:cNvPr id="112" name="Google Shape;112;p15"/>
          <p:cNvPicPr preferRelativeResize="0"/>
          <p:nvPr/>
        </p:nvPicPr>
        <p:blipFill rotWithShape="1">
          <a:blip r:embed="rId3">
            <a:alphaModFix/>
          </a:blip>
          <a:srcRect l="15030" t="11947" r="7453" b="15345"/>
          <a:stretch/>
        </p:blipFill>
        <p:spPr>
          <a:xfrm>
            <a:off x="623661" y="784144"/>
            <a:ext cx="2538401" cy="1728914"/>
          </a:xfrm>
          <a:prstGeom prst="rect">
            <a:avLst/>
          </a:prstGeom>
          <a:noFill/>
          <a:ln>
            <a:noFill/>
          </a:ln>
        </p:spPr>
      </p:pic>
      <p:sp>
        <p:nvSpPr>
          <p:cNvPr id="113" name="Google Shape;113;p15"/>
          <p:cNvSpPr txBox="1"/>
          <p:nvPr/>
        </p:nvSpPr>
        <p:spPr>
          <a:xfrm>
            <a:off x="1184272" y="2456331"/>
            <a:ext cx="197779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dirty="0">
                <a:solidFill>
                  <a:schemeClr val="dk1"/>
                </a:solidFill>
                <a:latin typeface="Calibri"/>
                <a:ea typeface="Calibri"/>
                <a:cs typeface="Calibri"/>
                <a:sym typeface="Calibri"/>
              </a:rPr>
              <a:t>(Liverpool CAMHS, n.d.)</a:t>
            </a:r>
            <a:endParaRPr dirty="0"/>
          </a:p>
        </p:txBody>
      </p:sp>
      <p:sp>
        <p:nvSpPr>
          <p:cNvPr id="114" name="Google Shape;114;p15"/>
          <p:cNvSpPr/>
          <p:nvPr/>
        </p:nvSpPr>
        <p:spPr>
          <a:xfrm>
            <a:off x="623662" y="2942718"/>
            <a:ext cx="7885046" cy="241155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b="1" dirty="0">
                <a:solidFill>
                  <a:schemeClr val="dk1"/>
                </a:solidFill>
                <a:latin typeface="Calibri"/>
                <a:ea typeface="Calibri"/>
                <a:cs typeface="Calibri"/>
                <a:sym typeface="Calibri"/>
              </a:rPr>
              <a:t>Growing up in a household where:</a:t>
            </a:r>
            <a:endParaRPr sz="2400" dirty="0"/>
          </a:p>
          <a:p>
            <a:pPr marL="285750" marR="0" lvl="0" indent="-285750" algn="l" rtl="0">
              <a:spcBef>
                <a:spcPts val="0"/>
              </a:spcBef>
              <a:spcAft>
                <a:spcPts val="0"/>
              </a:spcAft>
              <a:buClr>
                <a:schemeClr val="dk1"/>
              </a:buClr>
              <a:buSzPts val="1900"/>
              <a:buFont typeface="Arial"/>
              <a:buChar char="•"/>
            </a:pPr>
            <a:r>
              <a:rPr lang="en-GB" sz="2400" dirty="0">
                <a:solidFill>
                  <a:schemeClr val="dk1"/>
                </a:solidFill>
                <a:latin typeface="Calibri"/>
                <a:ea typeface="Calibri"/>
                <a:cs typeface="Calibri"/>
                <a:sym typeface="Calibri"/>
              </a:rPr>
              <a:t>there are adults with alcohol and drug use problems</a:t>
            </a:r>
            <a:endParaRPr sz="2400" dirty="0"/>
          </a:p>
          <a:p>
            <a:pPr marL="285750" marR="0" lvl="0" indent="-285750" algn="l" rtl="0">
              <a:spcBef>
                <a:spcPts val="0"/>
              </a:spcBef>
              <a:spcAft>
                <a:spcPts val="0"/>
              </a:spcAft>
              <a:buClr>
                <a:schemeClr val="dk1"/>
              </a:buClr>
              <a:buSzPts val="1900"/>
              <a:buFont typeface="Arial"/>
              <a:buChar char="•"/>
            </a:pPr>
            <a:r>
              <a:rPr lang="en-GB" sz="2400" dirty="0">
                <a:solidFill>
                  <a:schemeClr val="dk1"/>
                </a:solidFill>
                <a:latin typeface="Calibri"/>
                <a:ea typeface="Calibri"/>
                <a:cs typeface="Calibri"/>
                <a:sym typeface="Calibri"/>
              </a:rPr>
              <a:t>there are adults with mental health problems</a:t>
            </a:r>
            <a:endParaRPr sz="2400" dirty="0"/>
          </a:p>
          <a:p>
            <a:pPr marL="285750" marR="0" lvl="0" indent="-285750" algn="l" rtl="0">
              <a:spcBef>
                <a:spcPts val="0"/>
              </a:spcBef>
              <a:spcAft>
                <a:spcPts val="0"/>
              </a:spcAft>
              <a:buClr>
                <a:schemeClr val="dk1"/>
              </a:buClr>
              <a:buSzPts val="1900"/>
              <a:buFont typeface="Arial"/>
              <a:buChar char="•"/>
            </a:pPr>
            <a:r>
              <a:rPr lang="en-GB" sz="2400" dirty="0">
                <a:solidFill>
                  <a:schemeClr val="dk1"/>
                </a:solidFill>
                <a:latin typeface="Calibri"/>
                <a:ea typeface="Calibri"/>
                <a:cs typeface="Calibri"/>
                <a:sym typeface="Calibri"/>
              </a:rPr>
              <a:t>there is domestic violence</a:t>
            </a:r>
            <a:endParaRPr sz="2400" dirty="0"/>
          </a:p>
          <a:p>
            <a:pPr marL="285750" marR="0" lvl="0" indent="-285750" algn="l" rtl="0">
              <a:spcBef>
                <a:spcPts val="0"/>
              </a:spcBef>
              <a:spcAft>
                <a:spcPts val="0"/>
              </a:spcAft>
              <a:buClr>
                <a:schemeClr val="dk1"/>
              </a:buClr>
              <a:buSzPts val="1900"/>
              <a:buFont typeface="Arial"/>
              <a:buChar char="•"/>
            </a:pPr>
            <a:r>
              <a:rPr lang="en-GB" sz="2400" dirty="0">
                <a:solidFill>
                  <a:schemeClr val="dk1"/>
                </a:solidFill>
                <a:latin typeface="Calibri"/>
                <a:ea typeface="Calibri"/>
                <a:cs typeface="Calibri"/>
                <a:sym typeface="Calibri"/>
              </a:rPr>
              <a:t>there are adults who have spent time in prison</a:t>
            </a:r>
            <a:endParaRPr sz="2400" dirty="0"/>
          </a:p>
          <a:p>
            <a:pPr marL="285750" marR="0" lvl="0" indent="-285750" algn="l" rtl="0">
              <a:spcBef>
                <a:spcPts val="0"/>
              </a:spcBef>
              <a:spcAft>
                <a:spcPts val="0"/>
              </a:spcAft>
              <a:buClr>
                <a:schemeClr val="dk1"/>
              </a:buClr>
              <a:buSzPts val="1900"/>
              <a:buFont typeface="Arial"/>
              <a:buChar char="•"/>
            </a:pPr>
            <a:r>
              <a:rPr lang="en-GB" sz="2400" dirty="0">
                <a:solidFill>
                  <a:schemeClr val="dk1"/>
                </a:solidFill>
                <a:latin typeface="Calibri"/>
                <a:ea typeface="Calibri"/>
                <a:cs typeface="Calibri"/>
                <a:sym typeface="Calibri"/>
              </a:rPr>
              <a:t>parents have separated</a:t>
            </a:r>
            <a:endParaRPr sz="2400" dirty="0"/>
          </a:p>
        </p:txBody>
      </p:sp>
      <p:sp>
        <p:nvSpPr>
          <p:cNvPr id="115" name="Google Shape;115;p15"/>
          <p:cNvSpPr/>
          <p:nvPr/>
        </p:nvSpPr>
        <p:spPr>
          <a:xfrm>
            <a:off x="6013271" y="1342893"/>
            <a:ext cx="2309094"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b="1" dirty="0">
                <a:solidFill>
                  <a:schemeClr val="dk1"/>
                </a:solidFill>
                <a:latin typeface="Calibri"/>
                <a:ea typeface="Calibri"/>
                <a:cs typeface="Calibri"/>
                <a:sym typeface="Calibri"/>
              </a:rPr>
              <a:t>Neglect:</a:t>
            </a:r>
            <a:endParaRPr sz="2400" dirty="0"/>
          </a:p>
          <a:p>
            <a:pPr marL="285750" marR="0" lvl="0" indent="-285750" algn="l" rtl="0">
              <a:spcBef>
                <a:spcPts val="0"/>
              </a:spcBef>
              <a:spcAft>
                <a:spcPts val="0"/>
              </a:spcAft>
              <a:buClr>
                <a:schemeClr val="dk1"/>
              </a:buClr>
              <a:buSzPts val="1800"/>
              <a:buFont typeface="Arial"/>
              <a:buChar char="•"/>
            </a:pPr>
            <a:r>
              <a:rPr lang="en-GB" sz="2400" dirty="0">
                <a:solidFill>
                  <a:schemeClr val="dk1"/>
                </a:solidFill>
                <a:latin typeface="Calibri"/>
                <a:ea typeface="Calibri"/>
                <a:cs typeface="Calibri"/>
                <a:sym typeface="Calibri"/>
              </a:rPr>
              <a:t>emotional</a:t>
            </a:r>
            <a:endParaRPr sz="2400" dirty="0"/>
          </a:p>
          <a:p>
            <a:pPr marL="285750" marR="0" lvl="0" indent="-285750" algn="l" rtl="0">
              <a:spcBef>
                <a:spcPts val="0"/>
              </a:spcBef>
              <a:spcAft>
                <a:spcPts val="0"/>
              </a:spcAft>
              <a:buClr>
                <a:schemeClr val="dk1"/>
              </a:buClr>
              <a:buSzPts val="1800"/>
              <a:buFont typeface="Arial"/>
              <a:buChar char="•"/>
            </a:pPr>
            <a:r>
              <a:rPr lang="en-GB" sz="2400" dirty="0">
                <a:solidFill>
                  <a:schemeClr val="dk1"/>
                </a:solidFill>
                <a:latin typeface="Calibri"/>
                <a:ea typeface="Calibri"/>
                <a:cs typeface="Calibri"/>
                <a:sym typeface="Calibri"/>
              </a:rPr>
              <a:t>physical</a:t>
            </a:r>
            <a:endParaRPr sz="2400" dirty="0"/>
          </a:p>
        </p:txBody>
      </p:sp>
      <p:sp>
        <p:nvSpPr>
          <p:cNvPr id="116" name="Google Shape;116;p15"/>
          <p:cNvSpPr txBox="1"/>
          <p:nvPr/>
        </p:nvSpPr>
        <p:spPr>
          <a:xfrm>
            <a:off x="10074820" y="6423355"/>
            <a:ext cx="197779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a:solidFill>
                  <a:schemeClr val="dk1"/>
                </a:solidFill>
                <a:latin typeface="Calibri"/>
                <a:ea typeface="Calibri"/>
                <a:cs typeface="Calibri"/>
                <a:sym typeface="Calibri"/>
              </a:rPr>
              <a:t>(Liverpool CAMHS, n.d.)</a:t>
            </a:r>
            <a:endParaRPr/>
          </a:p>
        </p:txBody>
      </p:sp>
      <p:sp>
        <p:nvSpPr>
          <p:cNvPr id="2" name="Rectangle 1">
            <a:extLst>
              <a:ext uri="{FF2B5EF4-FFF2-40B4-BE49-F238E27FC236}">
                <a16:creationId xmlns:a16="http://schemas.microsoft.com/office/drawing/2014/main" id="{C851F13B-B100-44DE-8549-1BE385D5FCD1}"/>
              </a:ext>
            </a:extLst>
          </p:cNvPr>
          <p:cNvSpPr/>
          <p:nvPr/>
        </p:nvSpPr>
        <p:spPr>
          <a:xfrm>
            <a:off x="623661" y="5365596"/>
            <a:ext cx="10944678" cy="1200329"/>
          </a:xfrm>
          <a:prstGeom prst="rect">
            <a:avLst/>
          </a:prstGeom>
        </p:spPr>
        <p:txBody>
          <a:bodyPr wrap="square">
            <a:spAutoFit/>
          </a:bodyPr>
          <a:lstStyle/>
          <a:p>
            <a:pPr lvl="0">
              <a:spcBef>
                <a:spcPts val="600"/>
              </a:spcBef>
            </a:pPr>
            <a:r>
              <a:rPr lang="en-GB" sz="2400" dirty="0">
                <a:latin typeface="Calibri"/>
                <a:ea typeface="Calibri"/>
                <a:cs typeface="Calibri"/>
                <a:sym typeface="Calibri"/>
              </a:rPr>
              <a:t>Other types of childhood adversity that can have long term implications include bereavement, bullying, poverty and community adversities such as living in a deprived area, neighbourhood violence.</a:t>
            </a:r>
            <a:endParaRPr lang="en-GB" sz="2400" dirty="0"/>
          </a:p>
        </p:txBody>
      </p:sp>
      <p:pic>
        <p:nvPicPr>
          <p:cNvPr id="14" name="Google Shape;90;p13">
            <a:extLst>
              <a:ext uri="{FF2B5EF4-FFF2-40B4-BE49-F238E27FC236}">
                <a16:creationId xmlns:a16="http://schemas.microsoft.com/office/drawing/2014/main" id="{4EC800AE-DBBB-4EE7-B7CA-7BB9AB40858B}"/>
              </a:ext>
            </a:extLst>
          </p:cNvPr>
          <p:cNvPicPr preferRelativeResize="0"/>
          <p:nvPr/>
        </p:nvPicPr>
        <p:blipFill rotWithShape="1">
          <a:blip r:embed="rId4">
            <a:alphaModFix/>
          </a:blip>
          <a:srcRect/>
          <a:stretch/>
        </p:blipFill>
        <p:spPr>
          <a:xfrm>
            <a:off x="8322365" y="1025888"/>
            <a:ext cx="3504911" cy="3435837"/>
          </a:xfrm>
          <a:prstGeom prst="rect">
            <a:avLst/>
          </a:prstGeom>
          <a:noFill/>
          <a:ln>
            <a:noFill/>
          </a:ln>
        </p:spPr>
      </p:pic>
      <p:sp>
        <p:nvSpPr>
          <p:cNvPr id="15" name="Google Shape;91;p13">
            <a:extLst>
              <a:ext uri="{FF2B5EF4-FFF2-40B4-BE49-F238E27FC236}">
                <a16:creationId xmlns:a16="http://schemas.microsoft.com/office/drawing/2014/main" id="{50E431B9-328B-4503-9196-9C3D3FE77FDD}"/>
              </a:ext>
            </a:extLst>
          </p:cNvPr>
          <p:cNvSpPr txBox="1"/>
          <p:nvPr/>
        </p:nvSpPr>
        <p:spPr>
          <a:xfrm>
            <a:off x="9902966" y="4600223"/>
            <a:ext cx="1924310"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400" b="0" i="1" u="none" strike="noStrike" cap="none" dirty="0">
                <a:solidFill>
                  <a:schemeClr val="dk1"/>
                </a:solidFill>
                <a:latin typeface="Calibri"/>
                <a:ea typeface="Calibri"/>
                <a:cs typeface="Calibri"/>
                <a:sym typeface="Calibri"/>
              </a:rPr>
              <a:t>(Davies Maxon, 2018)</a:t>
            </a:r>
            <a:endParaRPr dirty="0"/>
          </a:p>
        </p:txBody>
      </p:sp>
      <p:sp>
        <p:nvSpPr>
          <p:cNvPr id="3" name="Rectangle 2">
            <a:extLst>
              <a:ext uri="{FF2B5EF4-FFF2-40B4-BE49-F238E27FC236}">
                <a16:creationId xmlns:a16="http://schemas.microsoft.com/office/drawing/2014/main" id="{B3B0E0FA-E9E4-4812-A41E-B6E775BE1D0A}"/>
              </a:ext>
            </a:extLst>
          </p:cNvPr>
          <p:cNvSpPr/>
          <p:nvPr/>
        </p:nvSpPr>
        <p:spPr>
          <a:xfrm>
            <a:off x="3156429" y="833179"/>
            <a:ext cx="4901892" cy="2015936"/>
          </a:xfrm>
          <a:prstGeom prst="rect">
            <a:avLst/>
          </a:prstGeom>
        </p:spPr>
        <p:txBody>
          <a:bodyPr wrap="square">
            <a:spAutoFit/>
          </a:bodyPr>
          <a:lstStyle/>
          <a:p>
            <a:pPr lvl="0"/>
            <a:r>
              <a:rPr lang="en-GB" sz="2400" dirty="0">
                <a:latin typeface="Calibri"/>
                <a:ea typeface="Calibri"/>
                <a:cs typeface="Calibri"/>
                <a:sym typeface="Calibri"/>
              </a:rPr>
              <a:t>The most widely recognised ACES are:</a:t>
            </a:r>
            <a:endParaRPr lang="en-GB" sz="2400" dirty="0"/>
          </a:p>
          <a:p>
            <a:pPr lvl="0">
              <a:spcBef>
                <a:spcPts val="600"/>
              </a:spcBef>
            </a:pPr>
            <a:r>
              <a:rPr lang="en-GB" sz="2400" b="1" dirty="0">
                <a:latin typeface="Calibri"/>
                <a:ea typeface="Calibri"/>
                <a:cs typeface="Calibri"/>
                <a:sym typeface="Calibri"/>
              </a:rPr>
              <a:t>Abuse:</a:t>
            </a:r>
            <a:endParaRPr lang="en-GB" sz="2400" dirty="0"/>
          </a:p>
          <a:p>
            <a:pPr marL="285750" lvl="0" indent="-285750">
              <a:buSzPts val="1900"/>
              <a:buFont typeface="Arial"/>
              <a:buChar char="•"/>
            </a:pPr>
            <a:r>
              <a:rPr lang="en-GB" sz="2400" dirty="0">
                <a:latin typeface="Calibri"/>
                <a:ea typeface="Calibri"/>
                <a:cs typeface="Calibri"/>
                <a:sym typeface="Calibri"/>
              </a:rPr>
              <a:t>physical</a:t>
            </a:r>
            <a:endParaRPr lang="en-GB" sz="2400" dirty="0"/>
          </a:p>
          <a:p>
            <a:pPr marL="285750" lvl="0" indent="-285750">
              <a:buSzPts val="1900"/>
              <a:buFont typeface="Arial"/>
              <a:buChar char="•"/>
            </a:pPr>
            <a:r>
              <a:rPr lang="en-GB" sz="2400" dirty="0">
                <a:latin typeface="Calibri"/>
                <a:ea typeface="Calibri"/>
                <a:cs typeface="Calibri"/>
                <a:sym typeface="Calibri"/>
              </a:rPr>
              <a:t>sexual</a:t>
            </a:r>
            <a:endParaRPr lang="en-GB" sz="2400" dirty="0"/>
          </a:p>
          <a:p>
            <a:pPr marL="285750" lvl="0" indent="-285750">
              <a:spcAft>
                <a:spcPts val="1200"/>
              </a:spcAft>
              <a:buSzPts val="1900"/>
              <a:buFont typeface="Arial"/>
              <a:buChar char="•"/>
            </a:pPr>
            <a:r>
              <a:rPr lang="en-GB" sz="2400" dirty="0">
                <a:latin typeface="Calibri"/>
                <a:ea typeface="Calibri"/>
                <a:cs typeface="Calibri"/>
                <a:sym typeface="Calibri"/>
              </a:rPr>
              <a:t>verbal</a:t>
            </a:r>
            <a:endParaRPr lang="en-GB" sz="2400" dirty="0"/>
          </a:p>
        </p:txBody>
      </p:sp>
    </p:spTree>
    <p:extLst>
      <p:ext uri="{BB962C8B-B14F-4D97-AF65-F5344CB8AC3E}">
        <p14:creationId xmlns:p14="http://schemas.microsoft.com/office/powerpoint/2010/main" val="2641065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6"/>
          <p:cNvSpPr txBox="1"/>
          <p:nvPr/>
        </p:nvSpPr>
        <p:spPr>
          <a:xfrm>
            <a:off x="424070" y="768625"/>
            <a:ext cx="10721009" cy="1477328"/>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GB" sz="2000" dirty="0">
                <a:solidFill>
                  <a:schemeClr val="dk1"/>
                </a:solidFill>
                <a:latin typeface="Calibri"/>
                <a:ea typeface="Calibri"/>
                <a:cs typeface="Calibri"/>
                <a:sym typeface="Calibri"/>
              </a:rPr>
              <a:t>67% of the population has at least one ACE;</a:t>
            </a:r>
            <a:endParaRPr dirty="0"/>
          </a:p>
          <a:p>
            <a:pPr marL="285750" marR="0" lvl="0" indent="-285750" algn="l" rtl="0">
              <a:spcBef>
                <a:spcPts val="0"/>
              </a:spcBef>
              <a:spcAft>
                <a:spcPts val="0"/>
              </a:spcAft>
              <a:buClr>
                <a:schemeClr val="dk1"/>
              </a:buClr>
              <a:buSzPts val="2000"/>
              <a:buFont typeface="Arial"/>
              <a:buChar char="•"/>
            </a:pPr>
            <a:r>
              <a:rPr lang="en-GB" sz="2000" dirty="0">
                <a:solidFill>
                  <a:schemeClr val="dk1"/>
                </a:solidFill>
                <a:latin typeface="Calibri"/>
                <a:ea typeface="Calibri"/>
                <a:cs typeface="Calibri"/>
                <a:sym typeface="Calibri"/>
              </a:rPr>
              <a:t>12.5%  of the population has more than 4. </a:t>
            </a:r>
            <a:r>
              <a:rPr lang="en-GB" sz="1400" i="1" dirty="0">
                <a:solidFill>
                  <a:schemeClr val="dk1"/>
                </a:solidFill>
                <a:latin typeface="Calibri"/>
                <a:ea typeface="Calibri"/>
                <a:cs typeface="Calibri"/>
                <a:sym typeface="Calibri"/>
              </a:rPr>
              <a:t>(70/30 Campaign, 2017)</a:t>
            </a:r>
            <a:endParaRPr sz="1400" dirty="0">
              <a:solidFill>
                <a:schemeClr val="dk1"/>
              </a:solidFill>
              <a:latin typeface="Calibri"/>
              <a:ea typeface="Calibri"/>
              <a:cs typeface="Calibri"/>
              <a:sym typeface="Calibri"/>
            </a:endParaRPr>
          </a:p>
          <a:p>
            <a:pPr marL="0" marR="0" lvl="0" indent="0" algn="l" rtl="0">
              <a:spcBef>
                <a:spcPts val="1200"/>
              </a:spcBef>
              <a:spcAft>
                <a:spcPts val="0"/>
              </a:spcAft>
              <a:buNone/>
            </a:pPr>
            <a:r>
              <a:rPr lang="en-GB" sz="2000" b="1" dirty="0">
                <a:solidFill>
                  <a:schemeClr val="dk1"/>
                </a:solidFill>
                <a:latin typeface="Calibri"/>
                <a:ea typeface="Calibri"/>
                <a:cs typeface="Calibri"/>
                <a:sym typeface="Calibri"/>
              </a:rPr>
              <a:t>Adverse Childhood Experiences aren’t just something that effect the child whilst they’re happening, they can have an impact on their whole life.</a:t>
            </a:r>
            <a:endParaRPr b="1" dirty="0"/>
          </a:p>
        </p:txBody>
      </p:sp>
      <p:sp>
        <p:nvSpPr>
          <p:cNvPr id="123" name="Google Shape;123;p16"/>
          <p:cNvSpPr txBox="1"/>
          <p:nvPr/>
        </p:nvSpPr>
        <p:spPr>
          <a:xfrm>
            <a:off x="281706" y="160755"/>
            <a:ext cx="7885045"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a:solidFill>
                  <a:schemeClr val="dk1"/>
                </a:solidFill>
                <a:latin typeface="Arial Black"/>
                <a:ea typeface="Arial Black"/>
                <a:cs typeface="Arial Black"/>
                <a:sym typeface="Arial Black"/>
              </a:rPr>
              <a:t>The impact of Adverse Childhood Experiences</a:t>
            </a:r>
            <a:endParaRPr/>
          </a:p>
        </p:txBody>
      </p:sp>
      <p:pic>
        <p:nvPicPr>
          <p:cNvPr id="124" name="Google Shape;124;p16"/>
          <p:cNvPicPr preferRelativeResize="0"/>
          <p:nvPr/>
        </p:nvPicPr>
        <p:blipFill rotWithShape="1">
          <a:blip r:embed="rId3">
            <a:alphaModFix/>
          </a:blip>
          <a:srcRect/>
          <a:stretch/>
        </p:blipFill>
        <p:spPr>
          <a:xfrm>
            <a:off x="5194853" y="1936164"/>
            <a:ext cx="6374296" cy="4486282"/>
          </a:xfrm>
          <a:prstGeom prst="rect">
            <a:avLst/>
          </a:prstGeom>
          <a:noFill/>
          <a:ln>
            <a:noFill/>
          </a:ln>
        </p:spPr>
      </p:pic>
      <p:sp>
        <p:nvSpPr>
          <p:cNvPr id="125" name="Google Shape;125;p16"/>
          <p:cNvSpPr/>
          <p:nvPr/>
        </p:nvSpPr>
        <p:spPr>
          <a:xfrm>
            <a:off x="9606752" y="6409196"/>
            <a:ext cx="196239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a:solidFill>
                  <a:schemeClr val="dk1"/>
                </a:solidFill>
                <a:latin typeface="Calibri"/>
                <a:ea typeface="Calibri"/>
                <a:cs typeface="Calibri"/>
                <a:sym typeface="Calibri"/>
              </a:rPr>
              <a:t>(70/30 Campaign, 2017)</a:t>
            </a:r>
            <a:endParaRPr/>
          </a:p>
        </p:txBody>
      </p:sp>
      <p:sp>
        <p:nvSpPr>
          <p:cNvPr id="126" name="Google Shape;126;p16"/>
          <p:cNvSpPr txBox="1"/>
          <p:nvPr/>
        </p:nvSpPr>
        <p:spPr>
          <a:xfrm>
            <a:off x="437322" y="2299824"/>
            <a:ext cx="4996069" cy="36317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a:solidFill>
                  <a:schemeClr val="dk1"/>
                </a:solidFill>
                <a:latin typeface="Calibri"/>
                <a:ea typeface="Calibri"/>
                <a:cs typeface="Calibri"/>
                <a:sym typeface="Calibri"/>
              </a:rPr>
              <a:t>The higher the number of ACEs you experience in childhood the higher your chances of </a:t>
            </a:r>
            <a:endParaRPr/>
          </a:p>
          <a:p>
            <a:pPr marL="285750" marR="0" lvl="0" indent="-285750" algn="l" rtl="0">
              <a:spcBef>
                <a:spcPts val="120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Impaired neurological development</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Lower academic performance</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Exclusion from school</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Increased risk of anti-social behaviour</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Increased risk of poor health</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Increased socioeconomic  problems</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Increased risk of health problems</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Increased risk of early death.</a:t>
            </a:r>
            <a:endParaRPr/>
          </a:p>
        </p:txBody>
      </p:sp>
      <p:sp>
        <p:nvSpPr>
          <p:cNvPr id="127" name="Google Shape;127;p16"/>
          <p:cNvSpPr txBox="1"/>
          <p:nvPr/>
        </p:nvSpPr>
        <p:spPr>
          <a:xfrm>
            <a:off x="1444486" y="5831570"/>
            <a:ext cx="3750367"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400" i="1">
                <a:solidFill>
                  <a:schemeClr val="dk1"/>
                </a:solidFill>
                <a:latin typeface="Calibri"/>
                <a:ea typeface="Calibri"/>
                <a:cs typeface="Calibri"/>
                <a:sym typeface="Calibri"/>
              </a:rPr>
              <a:t>Perry &amp; Szalavitz, 2010; Van der Kolk, 2014)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7"/>
          <p:cNvPicPr preferRelativeResize="0"/>
          <p:nvPr/>
        </p:nvPicPr>
        <p:blipFill rotWithShape="1">
          <a:blip r:embed="rId3">
            <a:alphaModFix/>
          </a:blip>
          <a:srcRect l="9579" t="2793" r="5773"/>
          <a:stretch/>
        </p:blipFill>
        <p:spPr>
          <a:xfrm>
            <a:off x="354587" y="221973"/>
            <a:ext cx="3889453" cy="3335112"/>
          </a:xfrm>
          <a:prstGeom prst="rect">
            <a:avLst/>
          </a:prstGeom>
          <a:noFill/>
          <a:ln>
            <a:noFill/>
          </a:ln>
        </p:spPr>
      </p:pic>
      <p:pic>
        <p:nvPicPr>
          <p:cNvPr id="133" name="Google Shape;133;p17"/>
          <p:cNvPicPr preferRelativeResize="0"/>
          <p:nvPr/>
        </p:nvPicPr>
        <p:blipFill rotWithShape="1">
          <a:blip r:embed="rId4">
            <a:alphaModFix/>
          </a:blip>
          <a:srcRect l="5821" t="4686" r="5159" b="4576"/>
          <a:stretch/>
        </p:blipFill>
        <p:spPr>
          <a:xfrm>
            <a:off x="7543707" y="3429000"/>
            <a:ext cx="4293706" cy="3266281"/>
          </a:xfrm>
          <a:prstGeom prst="rect">
            <a:avLst/>
          </a:prstGeom>
          <a:noFill/>
          <a:ln>
            <a:noFill/>
          </a:ln>
        </p:spPr>
      </p:pic>
      <p:pic>
        <p:nvPicPr>
          <p:cNvPr id="134" name="Google Shape;134;p17"/>
          <p:cNvPicPr preferRelativeResize="0"/>
          <p:nvPr/>
        </p:nvPicPr>
        <p:blipFill rotWithShape="1">
          <a:blip r:embed="rId5">
            <a:alphaModFix/>
          </a:blip>
          <a:srcRect l="11706" t="3598" r="10153" b="3026"/>
          <a:stretch/>
        </p:blipFill>
        <p:spPr>
          <a:xfrm>
            <a:off x="4081672" y="1923678"/>
            <a:ext cx="3627124" cy="3266814"/>
          </a:xfrm>
          <a:prstGeom prst="rect">
            <a:avLst/>
          </a:prstGeom>
          <a:noFill/>
          <a:ln>
            <a:noFill/>
          </a:ln>
        </p:spPr>
      </p:pic>
      <p:sp>
        <p:nvSpPr>
          <p:cNvPr id="135" name="Google Shape;135;p17"/>
          <p:cNvSpPr txBox="1"/>
          <p:nvPr/>
        </p:nvSpPr>
        <p:spPr>
          <a:xfrm>
            <a:off x="4734437" y="238918"/>
            <a:ext cx="6821459"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a:solidFill>
                  <a:schemeClr val="dk1"/>
                </a:solidFill>
                <a:latin typeface="Arial Black"/>
                <a:ea typeface="Arial Black"/>
                <a:cs typeface="Arial Black"/>
                <a:sym typeface="Arial Black"/>
              </a:rPr>
              <a:t>The impact of Adverse Childhood Experiences</a:t>
            </a:r>
            <a:endParaRPr/>
          </a:p>
        </p:txBody>
      </p:sp>
      <p:sp>
        <p:nvSpPr>
          <p:cNvPr id="136" name="Google Shape;136;p17"/>
          <p:cNvSpPr txBox="1"/>
          <p:nvPr/>
        </p:nvSpPr>
        <p:spPr>
          <a:xfrm>
            <a:off x="503582" y="6069497"/>
            <a:ext cx="1842053"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a:solidFill>
                  <a:schemeClr val="dk1"/>
                </a:solidFill>
                <a:latin typeface="Calibri"/>
                <a:ea typeface="Calibri"/>
                <a:cs typeface="Calibri"/>
                <a:sym typeface="Calibri"/>
              </a:rPr>
              <a:t>(ACES Too High, n.d.)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18"/>
          <p:cNvPicPr preferRelativeResize="0"/>
          <p:nvPr/>
        </p:nvPicPr>
        <p:blipFill rotWithShape="1">
          <a:blip r:embed="rId3">
            <a:alphaModFix/>
          </a:blip>
          <a:srcRect l="6086" t="5699" r="8496" b="2326"/>
          <a:stretch/>
        </p:blipFill>
        <p:spPr>
          <a:xfrm>
            <a:off x="5327834" y="975691"/>
            <a:ext cx="6069034" cy="4906618"/>
          </a:xfrm>
          <a:prstGeom prst="rect">
            <a:avLst/>
          </a:prstGeom>
          <a:noFill/>
          <a:ln>
            <a:noFill/>
          </a:ln>
        </p:spPr>
      </p:pic>
      <p:pic>
        <p:nvPicPr>
          <p:cNvPr id="142" name="Google Shape;142;p18"/>
          <p:cNvPicPr preferRelativeResize="0"/>
          <p:nvPr/>
        </p:nvPicPr>
        <p:blipFill rotWithShape="1">
          <a:blip r:embed="rId4">
            <a:alphaModFix/>
          </a:blip>
          <a:srcRect l="5163" t="5626" r="1637" b="3461"/>
          <a:stretch/>
        </p:blipFill>
        <p:spPr>
          <a:xfrm>
            <a:off x="664821" y="3697358"/>
            <a:ext cx="4114225" cy="3004930"/>
          </a:xfrm>
          <a:prstGeom prst="rect">
            <a:avLst/>
          </a:prstGeom>
          <a:noFill/>
          <a:ln>
            <a:noFill/>
          </a:ln>
        </p:spPr>
      </p:pic>
      <p:pic>
        <p:nvPicPr>
          <p:cNvPr id="143" name="Google Shape;143;p18"/>
          <p:cNvPicPr preferRelativeResize="0"/>
          <p:nvPr/>
        </p:nvPicPr>
        <p:blipFill rotWithShape="1">
          <a:blip r:embed="rId5">
            <a:alphaModFix/>
          </a:blip>
          <a:srcRect l="11533" t="6796" r="8944"/>
          <a:stretch/>
        </p:blipFill>
        <p:spPr>
          <a:xfrm>
            <a:off x="840405" y="248478"/>
            <a:ext cx="3763056" cy="3273288"/>
          </a:xfrm>
          <a:prstGeom prst="rect">
            <a:avLst/>
          </a:prstGeom>
          <a:noFill/>
          <a:ln>
            <a:noFill/>
          </a:ln>
        </p:spPr>
      </p:pic>
      <p:sp>
        <p:nvSpPr>
          <p:cNvPr id="144" name="Google Shape;144;p18"/>
          <p:cNvSpPr txBox="1"/>
          <p:nvPr/>
        </p:nvSpPr>
        <p:spPr>
          <a:xfrm>
            <a:off x="4951621" y="258416"/>
            <a:ext cx="6821459"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a:solidFill>
                  <a:schemeClr val="dk1"/>
                </a:solidFill>
                <a:latin typeface="Arial Black"/>
                <a:ea typeface="Arial Black"/>
                <a:cs typeface="Arial Black"/>
                <a:sym typeface="Arial Black"/>
              </a:rPr>
              <a:t>The impact of Adverse Childhood Experiences</a:t>
            </a:r>
            <a:endParaRPr/>
          </a:p>
        </p:txBody>
      </p:sp>
      <p:sp>
        <p:nvSpPr>
          <p:cNvPr id="145" name="Google Shape;145;p18"/>
          <p:cNvSpPr txBox="1"/>
          <p:nvPr/>
        </p:nvSpPr>
        <p:spPr>
          <a:xfrm>
            <a:off x="9554815" y="6291807"/>
            <a:ext cx="1842053" cy="30777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400" i="1">
                <a:solidFill>
                  <a:schemeClr val="dk1"/>
                </a:solidFill>
                <a:latin typeface="Calibri"/>
                <a:ea typeface="Calibri"/>
                <a:cs typeface="Calibri"/>
                <a:sym typeface="Calibri"/>
              </a:rPr>
              <a:t>(ACES Too High, n.d.)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19"/>
          <p:cNvPicPr preferRelativeResize="0"/>
          <p:nvPr/>
        </p:nvPicPr>
        <p:blipFill rotWithShape="1">
          <a:blip r:embed="rId3">
            <a:alphaModFix/>
          </a:blip>
          <a:srcRect l="23261" t="9643" r="18694" b="12251"/>
          <a:stretch/>
        </p:blipFill>
        <p:spPr>
          <a:xfrm>
            <a:off x="1775791" y="120536"/>
            <a:ext cx="8905462" cy="6737464"/>
          </a:xfrm>
          <a:prstGeom prst="rect">
            <a:avLst/>
          </a:prstGeom>
          <a:noFill/>
          <a:ln>
            <a:noFill/>
          </a:ln>
        </p:spPr>
      </p:pic>
      <p:sp>
        <p:nvSpPr>
          <p:cNvPr id="151" name="Google Shape;151;p19"/>
          <p:cNvSpPr txBox="1"/>
          <p:nvPr/>
        </p:nvSpPr>
        <p:spPr>
          <a:xfrm>
            <a:off x="9316278" y="6308035"/>
            <a:ext cx="1272209"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i="1">
                <a:solidFill>
                  <a:schemeClr val="dk1"/>
                </a:solidFill>
                <a:latin typeface="Calibri"/>
                <a:ea typeface="Calibri"/>
                <a:cs typeface="Calibri"/>
                <a:sym typeface="Calibri"/>
              </a:rPr>
              <a:t>(Patton, 2016)</a:t>
            </a:r>
            <a:endParaRPr/>
          </a:p>
        </p:txBody>
      </p:sp>
      <p:sp>
        <p:nvSpPr>
          <p:cNvPr id="2" name="TextBox 1">
            <a:extLst>
              <a:ext uri="{FF2B5EF4-FFF2-40B4-BE49-F238E27FC236}">
                <a16:creationId xmlns:a16="http://schemas.microsoft.com/office/drawing/2014/main" id="{9D1149EC-3836-46C1-848A-60F748FF2B77}"/>
              </a:ext>
            </a:extLst>
          </p:cNvPr>
          <p:cNvSpPr txBox="1"/>
          <p:nvPr/>
        </p:nvSpPr>
        <p:spPr>
          <a:xfrm rot="16200000">
            <a:off x="-2138947" y="3104548"/>
            <a:ext cx="6529946" cy="769441"/>
          </a:xfrm>
          <a:prstGeom prst="rect">
            <a:avLst/>
          </a:prstGeom>
          <a:noFill/>
        </p:spPr>
        <p:txBody>
          <a:bodyPr wrap="square" rtlCol="0">
            <a:spAutoFit/>
          </a:bodyPr>
          <a:lstStyle/>
          <a:p>
            <a:pPr algn="ctr"/>
            <a:r>
              <a:rPr lang="en-GB" sz="4400" dirty="0">
                <a:latin typeface="Arial Black" panose="020B0A04020102020204" pitchFamily="34" charset="0"/>
              </a:rPr>
              <a:t>Impact on health</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492</TotalTime>
  <Words>5449</Words>
  <Application>Microsoft Office PowerPoint</Application>
  <PresentationFormat>Widescreen</PresentationFormat>
  <Paragraphs>360</Paragraphs>
  <Slides>32</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Calibri</vt:lpstr>
      <vt:lpstr>Arial Black</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x x</cp:lastModifiedBy>
  <cp:revision>46</cp:revision>
  <dcterms:modified xsi:type="dcterms:W3CDTF">2019-07-09T10:06:43Z</dcterms:modified>
</cp:coreProperties>
</file>