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511" r:id="rId2"/>
    <p:sldId id="469" r:id="rId3"/>
    <p:sldId id="470" r:id="rId4"/>
    <p:sldId id="471"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82" d="100"/>
          <a:sy n="82" d="100"/>
        </p:scale>
        <p:origin x="21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488280-72AB-480B-8CC5-9A090972DAA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9974018-7AB3-4AD3-B180-4D9F3424CFE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AB4833C-F3FA-4361-BFFB-108EB761EE75}"/>
              </a:ext>
            </a:extLst>
          </p:cNvPr>
          <p:cNvSpPr>
            <a:spLocks noGrp="1"/>
          </p:cNvSpPr>
          <p:nvPr>
            <p:ph type="dt" sz="half" idx="10"/>
          </p:nvPr>
        </p:nvSpPr>
        <p:spPr/>
        <p:txBody>
          <a:bodyPr/>
          <a:lstStyle/>
          <a:p>
            <a:fld id="{40C8F150-3B7D-4A6C-9B1A-660681B95942}" type="datetimeFigureOut">
              <a:rPr lang="en-GB" smtClean="0"/>
              <a:t>31/03/2019</a:t>
            </a:fld>
            <a:endParaRPr lang="en-GB"/>
          </a:p>
        </p:txBody>
      </p:sp>
      <p:sp>
        <p:nvSpPr>
          <p:cNvPr id="5" name="Footer Placeholder 4">
            <a:extLst>
              <a:ext uri="{FF2B5EF4-FFF2-40B4-BE49-F238E27FC236}">
                <a16:creationId xmlns:a16="http://schemas.microsoft.com/office/drawing/2014/main" id="{65784B47-545E-4709-AE8A-AFBC5F89F52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FE37DBD-5E6E-4760-A4F5-6C1D2985C2C4}"/>
              </a:ext>
            </a:extLst>
          </p:cNvPr>
          <p:cNvSpPr>
            <a:spLocks noGrp="1"/>
          </p:cNvSpPr>
          <p:nvPr>
            <p:ph type="sldNum" sz="quarter" idx="12"/>
          </p:nvPr>
        </p:nvSpPr>
        <p:spPr/>
        <p:txBody>
          <a:bodyPr/>
          <a:lstStyle/>
          <a:p>
            <a:fld id="{C8BD6CE3-EE71-412F-9289-F5FC190AE735}" type="slidenum">
              <a:rPr lang="en-GB" smtClean="0"/>
              <a:t>‹#›</a:t>
            </a:fld>
            <a:endParaRPr lang="en-GB"/>
          </a:p>
        </p:txBody>
      </p:sp>
    </p:spTree>
    <p:extLst>
      <p:ext uri="{BB962C8B-B14F-4D97-AF65-F5344CB8AC3E}">
        <p14:creationId xmlns:p14="http://schemas.microsoft.com/office/powerpoint/2010/main" val="19311810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71E85A-820F-4AA2-BC62-99A4492A7C27}"/>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3B703B1-0DFF-4802-8871-D1A7BF8239F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D9E3E40-FA4E-497D-8125-C785B0206E79}"/>
              </a:ext>
            </a:extLst>
          </p:cNvPr>
          <p:cNvSpPr>
            <a:spLocks noGrp="1"/>
          </p:cNvSpPr>
          <p:nvPr>
            <p:ph type="dt" sz="half" idx="10"/>
          </p:nvPr>
        </p:nvSpPr>
        <p:spPr/>
        <p:txBody>
          <a:bodyPr/>
          <a:lstStyle/>
          <a:p>
            <a:fld id="{40C8F150-3B7D-4A6C-9B1A-660681B95942}" type="datetimeFigureOut">
              <a:rPr lang="en-GB" smtClean="0"/>
              <a:t>31/03/2019</a:t>
            </a:fld>
            <a:endParaRPr lang="en-GB"/>
          </a:p>
        </p:txBody>
      </p:sp>
      <p:sp>
        <p:nvSpPr>
          <p:cNvPr id="5" name="Footer Placeholder 4">
            <a:extLst>
              <a:ext uri="{FF2B5EF4-FFF2-40B4-BE49-F238E27FC236}">
                <a16:creationId xmlns:a16="http://schemas.microsoft.com/office/drawing/2014/main" id="{F52B8DDE-A6C2-44A7-9144-95DC512149B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14A0E47-38AF-4994-9175-EAAA212F217D}"/>
              </a:ext>
            </a:extLst>
          </p:cNvPr>
          <p:cNvSpPr>
            <a:spLocks noGrp="1"/>
          </p:cNvSpPr>
          <p:nvPr>
            <p:ph type="sldNum" sz="quarter" idx="12"/>
          </p:nvPr>
        </p:nvSpPr>
        <p:spPr/>
        <p:txBody>
          <a:bodyPr/>
          <a:lstStyle/>
          <a:p>
            <a:fld id="{C8BD6CE3-EE71-412F-9289-F5FC190AE735}" type="slidenum">
              <a:rPr lang="en-GB" smtClean="0"/>
              <a:t>‹#›</a:t>
            </a:fld>
            <a:endParaRPr lang="en-GB"/>
          </a:p>
        </p:txBody>
      </p:sp>
    </p:spTree>
    <p:extLst>
      <p:ext uri="{BB962C8B-B14F-4D97-AF65-F5344CB8AC3E}">
        <p14:creationId xmlns:p14="http://schemas.microsoft.com/office/powerpoint/2010/main" val="19918865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CA18961-2BD1-4EDB-B0F9-48116EE9BE6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71DCF3F-1BF0-4F61-BA7E-3315F951353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43392A6-5BB9-454B-A00C-408926E358E4}"/>
              </a:ext>
            </a:extLst>
          </p:cNvPr>
          <p:cNvSpPr>
            <a:spLocks noGrp="1"/>
          </p:cNvSpPr>
          <p:nvPr>
            <p:ph type="dt" sz="half" idx="10"/>
          </p:nvPr>
        </p:nvSpPr>
        <p:spPr/>
        <p:txBody>
          <a:bodyPr/>
          <a:lstStyle/>
          <a:p>
            <a:fld id="{40C8F150-3B7D-4A6C-9B1A-660681B95942}" type="datetimeFigureOut">
              <a:rPr lang="en-GB" smtClean="0"/>
              <a:t>31/03/2019</a:t>
            </a:fld>
            <a:endParaRPr lang="en-GB"/>
          </a:p>
        </p:txBody>
      </p:sp>
      <p:sp>
        <p:nvSpPr>
          <p:cNvPr id="5" name="Footer Placeholder 4">
            <a:extLst>
              <a:ext uri="{FF2B5EF4-FFF2-40B4-BE49-F238E27FC236}">
                <a16:creationId xmlns:a16="http://schemas.microsoft.com/office/drawing/2014/main" id="{D9DBD45C-61A3-4BB9-83BB-34E4AE006BD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01A0248-9E46-4246-8BBA-7DE2E2FBBB73}"/>
              </a:ext>
            </a:extLst>
          </p:cNvPr>
          <p:cNvSpPr>
            <a:spLocks noGrp="1"/>
          </p:cNvSpPr>
          <p:nvPr>
            <p:ph type="sldNum" sz="quarter" idx="12"/>
          </p:nvPr>
        </p:nvSpPr>
        <p:spPr/>
        <p:txBody>
          <a:bodyPr/>
          <a:lstStyle/>
          <a:p>
            <a:fld id="{C8BD6CE3-EE71-412F-9289-F5FC190AE735}" type="slidenum">
              <a:rPr lang="en-GB" smtClean="0"/>
              <a:t>‹#›</a:t>
            </a:fld>
            <a:endParaRPr lang="en-GB"/>
          </a:p>
        </p:txBody>
      </p:sp>
    </p:spTree>
    <p:extLst>
      <p:ext uri="{BB962C8B-B14F-4D97-AF65-F5344CB8AC3E}">
        <p14:creationId xmlns:p14="http://schemas.microsoft.com/office/powerpoint/2010/main" val="2435318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7F5DB0-1594-4DF4-AEEA-44A03348027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C3BE133-404B-48DA-B33E-B8041C6564E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D6CB647-139E-41AB-8047-C8440E8F1402}"/>
              </a:ext>
            </a:extLst>
          </p:cNvPr>
          <p:cNvSpPr>
            <a:spLocks noGrp="1"/>
          </p:cNvSpPr>
          <p:nvPr>
            <p:ph type="dt" sz="half" idx="10"/>
          </p:nvPr>
        </p:nvSpPr>
        <p:spPr/>
        <p:txBody>
          <a:bodyPr/>
          <a:lstStyle/>
          <a:p>
            <a:fld id="{40C8F150-3B7D-4A6C-9B1A-660681B95942}" type="datetimeFigureOut">
              <a:rPr lang="en-GB" smtClean="0"/>
              <a:t>31/03/2019</a:t>
            </a:fld>
            <a:endParaRPr lang="en-GB"/>
          </a:p>
        </p:txBody>
      </p:sp>
      <p:sp>
        <p:nvSpPr>
          <p:cNvPr id="5" name="Footer Placeholder 4">
            <a:extLst>
              <a:ext uri="{FF2B5EF4-FFF2-40B4-BE49-F238E27FC236}">
                <a16:creationId xmlns:a16="http://schemas.microsoft.com/office/drawing/2014/main" id="{CD3DF86F-44A6-4A0D-B67D-49E4CB6E4C9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A849B13-23B3-4C7B-9624-B33ECDB70812}"/>
              </a:ext>
            </a:extLst>
          </p:cNvPr>
          <p:cNvSpPr>
            <a:spLocks noGrp="1"/>
          </p:cNvSpPr>
          <p:nvPr>
            <p:ph type="sldNum" sz="quarter" idx="12"/>
          </p:nvPr>
        </p:nvSpPr>
        <p:spPr/>
        <p:txBody>
          <a:bodyPr/>
          <a:lstStyle/>
          <a:p>
            <a:fld id="{C8BD6CE3-EE71-412F-9289-F5FC190AE735}" type="slidenum">
              <a:rPr lang="en-GB" smtClean="0"/>
              <a:t>‹#›</a:t>
            </a:fld>
            <a:endParaRPr lang="en-GB"/>
          </a:p>
        </p:txBody>
      </p:sp>
    </p:spTree>
    <p:extLst>
      <p:ext uri="{BB962C8B-B14F-4D97-AF65-F5344CB8AC3E}">
        <p14:creationId xmlns:p14="http://schemas.microsoft.com/office/powerpoint/2010/main" val="32627443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B532F-8576-4393-8836-71C7A1BC4E4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332D489-87C2-499C-A96C-36A3CBBD666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37F738D-7B2B-45CA-902D-53D3277B18F0}"/>
              </a:ext>
            </a:extLst>
          </p:cNvPr>
          <p:cNvSpPr>
            <a:spLocks noGrp="1"/>
          </p:cNvSpPr>
          <p:nvPr>
            <p:ph type="dt" sz="half" idx="10"/>
          </p:nvPr>
        </p:nvSpPr>
        <p:spPr/>
        <p:txBody>
          <a:bodyPr/>
          <a:lstStyle/>
          <a:p>
            <a:fld id="{40C8F150-3B7D-4A6C-9B1A-660681B95942}" type="datetimeFigureOut">
              <a:rPr lang="en-GB" smtClean="0"/>
              <a:t>31/03/2019</a:t>
            </a:fld>
            <a:endParaRPr lang="en-GB"/>
          </a:p>
        </p:txBody>
      </p:sp>
      <p:sp>
        <p:nvSpPr>
          <p:cNvPr id="5" name="Footer Placeholder 4">
            <a:extLst>
              <a:ext uri="{FF2B5EF4-FFF2-40B4-BE49-F238E27FC236}">
                <a16:creationId xmlns:a16="http://schemas.microsoft.com/office/drawing/2014/main" id="{5EA58556-19AF-4843-90AC-635CCB8F03D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16E35E8-F14A-4E5D-8582-97A85FBF3FED}"/>
              </a:ext>
            </a:extLst>
          </p:cNvPr>
          <p:cNvSpPr>
            <a:spLocks noGrp="1"/>
          </p:cNvSpPr>
          <p:nvPr>
            <p:ph type="sldNum" sz="quarter" idx="12"/>
          </p:nvPr>
        </p:nvSpPr>
        <p:spPr/>
        <p:txBody>
          <a:bodyPr/>
          <a:lstStyle/>
          <a:p>
            <a:fld id="{C8BD6CE3-EE71-412F-9289-F5FC190AE735}" type="slidenum">
              <a:rPr lang="en-GB" smtClean="0"/>
              <a:t>‹#›</a:t>
            </a:fld>
            <a:endParaRPr lang="en-GB"/>
          </a:p>
        </p:txBody>
      </p:sp>
    </p:spTree>
    <p:extLst>
      <p:ext uri="{BB962C8B-B14F-4D97-AF65-F5344CB8AC3E}">
        <p14:creationId xmlns:p14="http://schemas.microsoft.com/office/powerpoint/2010/main" val="2935302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E3FDF8-8C33-48DD-994C-3008A5E4B12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AD25700-489C-44BF-BEF5-B1D7FA87762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B386453-E3CD-4F49-A55D-CD486D16D21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F58671B-9C4D-4539-B07E-80431EEBA33E}"/>
              </a:ext>
            </a:extLst>
          </p:cNvPr>
          <p:cNvSpPr>
            <a:spLocks noGrp="1"/>
          </p:cNvSpPr>
          <p:nvPr>
            <p:ph type="dt" sz="half" idx="10"/>
          </p:nvPr>
        </p:nvSpPr>
        <p:spPr/>
        <p:txBody>
          <a:bodyPr/>
          <a:lstStyle/>
          <a:p>
            <a:fld id="{40C8F150-3B7D-4A6C-9B1A-660681B95942}" type="datetimeFigureOut">
              <a:rPr lang="en-GB" smtClean="0"/>
              <a:t>31/03/2019</a:t>
            </a:fld>
            <a:endParaRPr lang="en-GB"/>
          </a:p>
        </p:txBody>
      </p:sp>
      <p:sp>
        <p:nvSpPr>
          <p:cNvPr id="6" name="Footer Placeholder 5">
            <a:extLst>
              <a:ext uri="{FF2B5EF4-FFF2-40B4-BE49-F238E27FC236}">
                <a16:creationId xmlns:a16="http://schemas.microsoft.com/office/drawing/2014/main" id="{1A0723E7-A5FA-4EF8-8117-D29FC3F219C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21D40FC-DEAA-4C80-9B9E-7D7683331B0B}"/>
              </a:ext>
            </a:extLst>
          </p:cNvPr>
          <p:cNvSpPr>
            <a:spLocks noGrp="1"/>
          </p:cNvSpPr>
          <p:nvPr>
            <p:ph type="sldNum" sz="quarter" idx="12"/>
          </p:nvPr>
        </p:nvSpPr>
        <p:spPr/>
        <p:txBody>
          <a:bodyPr/>
          <a:lstStyle/>
          <a:p>
            <a:fld id="{C8BD6CE3-EE71-412F-9289-F5FC190AE735}" type="slidenum">
              <a:rPr lang="en-GB" smtClean="0"/>
              <a:t>‹#›</a:t>
            </a:fld>
            <a:endParaRPr lang="en-GB"/>
          </a:p>
        </p:txBody>
      </p:sp>
    </p:spTree>
    <p:extLst>
      <p:ext uri="{BB962C8B-B14F-4D97-AF65-F5344CB8AC3E}">
        <p14:creationId xmlns:p14="http://schemas.microsoft.com/office/powerpoint/2010/main" val="29211431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FC305-DE9A-4902-927F-83E4C1CBE13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A0961C9-8CD5-44FA-A29A-7FD549431C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8E115E1-4608-436B-8276-40C144DA402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0560D1C-F040-466F-9508-FE2BAC351F9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377DD4E-F68D-45E6-B315-2C5685DE116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8C50AB0-B5A9-4647-AF0D-F99C7C0A2205}"/>
              </a:ext>
            </a:extLst>
          </p:cNvPr>
          <p:cNvSpPr>
            <a:spLocks noGrp="1"/>
          </p:cNvSpPr>
          <p:nvPr>
            <p:ph type="dt" sz="half" idx="10"/>
          </p:nvPr>
        </p:nvSpPr>
        <p:spPr/>
        <p:txBody>
          <a:bodyPr/>
          <a:lstStyle/>
          <a:p>
            <a:fld id="{40C8F150-3B7D-4A6C-9B1A-660681B95942}" type="datetimeFigureOut">
              <a:rPr lang="en-GB" smtClean="0"/>
              <a:t>31/03/2019</a:t>
            </a:fld>
            <a:endParaRPr lang="en-GB"/>
          </a:p>
        </p:txBody>
      </p:sp>
      <p:sp>
        <p:nvSpPr>
          <p:cNvPr id="8" name="Footer Placeholder 7">
            <a:extLst>
              <a:ext uri="{FF2B5EF4-FFF2-40B4-BE49-F238E27FC236}">
                <a16:creationId xmlns:a16="http://schemas.microsoft.com/office/drawing/2014/main" id="{9253BE3B-A612-4A58-AF4A-0583AA871E4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2D79CB9-B421-4F8C-A5BC-97842EBE3DF1}"/>
              </a:ext>
            </a:extLst>
          </p:cNvPr>
          <p:cNvSpPr>
            <a:spLocks noGrp="1"/>
          </p:cNvSpPr>
          <p:nvPr>
            <p:ph type="sldNum" sz="quarter" idx="12"/>
          </p:nvPr>
        </p:nvSpPr>
        <p:spPr/>
        <p:txBody>
          <a:bodyPr/>
          <a:lstStyle/>
          <a:p>
            <a:fld id="{C8BD6CE3-EE71-412F-9289-F5FC190AE735}" type="slidenum">
              <a:rPr lang="en-GB" smtClean="0"/>
              <a:t>‹#›</a:t>
            </a:fld>
            <a:endParaRPr lang="en-GB"/>
          </a:p>
        </p:txBody>
      </p:sp>
    </p:spTree>
    <p:extLst>
      <p:ext uri="{BB962C8B-B14F-4D97-AF65-F5344CB8AC3E}">
        <p14:creationId xmlns:p14="http://schemas.microsoft.com/office/powerpoint/2010/main" val="40611588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C8978-3FC5-48D5-8220-D0438B71F7E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77C923C-7690-4774-BE22-3C3162D59DAC}"/>
              </a:ext>
            </a:extLst>
          </p:cNvPr>
          <p:cNvSpPr>
            <a:spLocks noGrp="1"/>
          </p:cNvSpPr>
          <p:nvPr>
            <p:ph type="dt" sz="half" idx="10"/>
          </p:nvPr>
        </p:nvSpPr>
        <p:spPr/>
        <p:txBody>
          <a:bodyPr/>
          <a:lstStyle/>
          <a:p>
            <a:fld id="{40C8F150-3B7D-4A6C-9B1A-660681B95942}" type="datetimeFigureOut">
              <a:rPr lang="en-GB" smtClean="0"/>
              <a:t>31/03/2019</a:t>
            </a:fld>
            <a:endParaRPr lang="en-GB"/>
          </a:p>
        </p:txBody>
      </p:sp>
      <p:sp>
        <p:nvSpPr>
          <p:cNvPr id="4" name="Footer Placeholder 3">
            <a:extLst>
              <a:ext uri="{FF2B5EF4-FFF2-40B4-BE49-F238E27FC236}">
                <a16:creationId xmlns:a16="http://schemas.microsoft.com/office/drawing/2014/main" id="{752E648F-AC29-49C6-BC58-60534DD4DBF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241B008-015A-426F-9903-6617EB327111}"/>
              </a:ext>
            </a:extLst>
          </p:cNvPr>
          <p:cNvSpPr>
            <a:spLocks noGrp="1"/>
          </p:cNvSpPr>
          <p:nvPr>
            <p:ph type="sldNum" sz="quarter" idx="12"/>
          </p:nvPr>
        </p:nvSpPr>
        <p:spPr/>
        <p:txBody>
          <a:bodyPr/>
          <a:lstStyle/>
          <a:p>
            <a:fld id="{C8BD6CE3-EE71-412F-9289-F5FC190AE735}" type="slidenum">
              <a:rPr lang="en-GB" smtClean="0"/>
              <a:t>‹#›</a:t>
            </a:fld>
            <a:endParaRPr lang="en-GB"/>
          </a:p>
        </p:txBody>
      </p:sp>
    </p:spTree>
    <p:extLst>
      <p:ext uri="{BB962C8B-B14F-4D97-AF65-F5344CB8AC3E}">
        <p14:creationId xmlns:p14="http://schemas.microsoft.com/office/powerpoint/2010/main" val="1676833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8C1BD61-17CF-467C-800C-51D9197F4E86}"/>
              </a:ext>
            </a:extLst>
          </p:cNvPr>
          <p:cNvSpPr>
            <a:spLocks noGrp="1"/>
          </p:cNvSpPr>
          <p:nvPr>
            <p:ph type="dt" sz="half" idx="10"/>
          </p:nvPr>
        </p:nvSpPr>
        <p:spPr/>
        <p:txBody>
          <a:bodyPr/>
          <a:lstStyle/>
          <a:p>
            <a:fld id="{40C8F150-3B7D-4A6C-9B1A-660681B95942}" type="datetimeFigureOut">
              <a:rPr lang="en-GB" smtClean="0"/>
              <a:t>31/03/2019</a:t>
            </a:fld>
            <a:endParaRPr lang="en-GB"/>
          </a:p>
        </p:txBody>
      </p:sp>
      <p:sp>
        <p:nvSpPr>
          <p:cNvPr id="3" name="Footer Placeholder 2">
            <a:extLst>
              <a:ext uri="{FF2B5EF4-FFF2-40B4-BE49-F238E27FC236}">
                <a16:creationId xmlns:a16="http://schemas.microsoft.com/office/drawing/2014/main" id="{1BB69595-6257-43A0-A4C5-765EB76F1CA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731F0A3-CF8E-4198-86F9-A8CB236C10E3}"/>
              </a:ext>
            </a:extLst>
          </p:cNvPr>
          <p:cNvSpPr>
            <a:spLocks noGrp="1"/>
          </p:cNvSpPr>
          <p:nvPr>
            <p:ph type="sldNum" sz="quarter" idx="12"/>
          </p:nvPr>
        </p:nvSpPr>
        <p:spPr/>
        <p:txBody>
          <a:bodyPr/>
          <a:lstStyle/>
          <a:p>
            <a:fld id="{C8BD6CE3-EE71-412F-9289-F5FC190AE735}" type="slidenum">
              <a:rPr lang="en-GB" smtClean="0"/>
              <a:t>‹#›</a:t>
            </a:fld>
            <a:endParaRPr lang="en-GB"/>
          </a:p>
        </p:txBody>
      </p:sp>
    </p:spTree>
    <p:extLst>
      <p:ext uri="{BB962C8B-B14F-4D97-AF65-F5344CB8AC3E}">
        <p14:creationId xmlns:p14="http://schemas.microsoft.com/office/powerpoint/2010/main" val="11446768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70800-7FA5-4E61-908C-7EF4BB205E7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038135E-A1C2-467A-9768-98ED85317D0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AFF28BC-9937-42D1-AEA5-ECE13B703E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AD1A249-40D4-4836-8B7A-84097C5E0F8D}"/>
              </a:ext>
            </a:extLst>
          </p:cNvPr>
          <p:cNvSpPr>
            <a:spLocks noGrp="1"/>
          </p:cNvSpPr>
          <p:nvPr>
            <p:ph type="dt" sz="half" idx="10"/>
          </p:nvPr>
        </p:nvSpPr>
        <p:spPr/>
        <p:txBody>
          <a:bodyPr/>
          <a:lstStyle/>
          <a:p>
            <a:fld id="{40C8F150-3B7D-4A6C-9B1A-660681B95942}" type="datetimeFigureOut">
              <a:rPr lang="en-GB" smtClean="0"/>
              <a:t>31/03/2019</a:t>
            </a:fld>
            <a:endParaRPr lang="en-GB"/>
          </a:p>
        </p:txBody>
      </p:sp>
      <p:sp>
        <p:nvSpPr>
          <p:cNvPr id="6" name="Footer Placeholder 5">
            <a:extLst>
              <a:ext uri="{FF2B5EF4-FFF2-40B4-BE49-F238E27FC236}">
                <a16:creationId xmlns:a16="http://schemas.microsoft.com/office/drawing/2014/main" id="{C91578E5-F39C-4714-A37D-F3417497EBB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D3327D0-040F-4773-AC4E-DDBFA7066A02}"/>
              </a:ext>
            </a:extLst>
          </p:cNvPr>
          <p:cNvSpPr>
            <a:spLocks noGrp="1"/>
          </p:cNvSpPr>
          <p:nvPr>
            <p:ph type="sldNum" sz="quarter" idx="12"/>
          </p:nvPr>
        </p:nvSpPr>
        <p:spPr/>
        <p:txBody>
          <a:bodyPr/>
          <a:lstStyle/>
          <a:p>
            <a:fld id="{C8BD6CE3-EE71-412F-9289-F5FC190AE735}" type="slidenum">
              <a:rPr lang="en-GB" smtClean="0"/>
              <a:t>‹#›</a:t>
            </a:fld>
            <a:endParaRPr lang="en-GB"/>
          </a:p>
        </p:txBody>
      </p:sp>
    </p:spTree>
    <p:extLst>
      <p:ext uri="{BB962C8B-B14F-4D97-AF65-F5344CB8AC3E}">
        <p14:creationId xmlns:p14="http://schemas.microsoft.com/office/powerpoint/2010/main" val="10711675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D42E58-1875-481E-B558-E5C0B4300CF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C4086C5-3214-4D06-AE7E-840C39A18D0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606426E-D997-473A-9F90-98A25A1380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85917EA-F530-4A00-A602-A0F8C5444B5A}"/>
              </a:ext>
            </a:extLst>
          </p:cNvPr>
          <p:cNvSpPr>
            <a:spLocks noGrp="1"/>
          </p:cNvSpPr>
          <p:nvPr>
            <p:ph type="dt" sz="half" idx="10"/>
          </p:nvPr>
        </p:nvSpPr>
        <p:spPr/>
        <p:txBody>
          <a:bodyPr/>
          <a:lstStyle/>
          <a:p>
            <a:fld id="{40C8F150-3B7D-4A6C-9B1A-660681B95942}" type="datetimeFigureOut">
              <a:rPr lang="en-GB" smtClean="0"/>
              <a:t>31/03/2019</a:t>
            </a:fld>
            <a:endParaRPr lang="en-GB"/>
          </a:p>
        </p:txBody>
      </p:sp>
      <p:sp>
        <p:nvSpPr>
          <p:cNvPr id="6" name="Footer Placeholder 5">
            <a:extLst>
              <a:ext uri="{FF2B5EF4-FFF2-40B4-BE49-F238E27FC236}">
                <a16:creationId xmlns:a16="http://schemas.microsoft.com/office/drawing/2014/main" id="{C821A68F-1C41-4125-99FC-FEA0CD65EAE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837309E-B8CC-4436-B8CD-581F80067CB0}"/>
              </a:ext>
            </a:extLst>
          </p:cNvPr>
          <p:cNvSpPr>
            <a:spLocks noGrp="1"/>
          </p:cNvSpPr>
          <p:nvPr>
            <p:ph type="sldNum" sz="quarter" idx="12"/>
          </p:nvPr>
        </p:nvSpPr>
        <p:spPr/>
        <p:txBody>
          <a:bodyPr/>
          <a:lstStyle/>
          <a:p>
            <a:fld id="{C8BD6CE3-EE71-412F-9289-F5FC190AE735}" type="slidenum">
              <a:rPr lang="en-GB" smtClean="0"/>
              <a:t>‹#›</a:t>
            </a:fld>
            <a:endParaRPr lang="en-GB"/>
          </a:p>
        </p:txBody>
      </p:sp>
    </p:spTree>
    <p:extLst>
      <p:ext uri="{BB962C8B-B14F-4D97-AF65-F5344CB8AC3E}">
        <p14:creationId xmlns:p14="http://schemas.microsoft.com/office/powerpoint/2010/main" val="7059752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74ACFFB-982F-4921-AC2F-BFC1891ED7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6AB55E5-04D8-4A4E-B0E4-F31036409E9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49F6128-F9F2-428D-8E67-3CFC52F9D9A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C8F150-3B7D-4A6C-9B1A-660681B95942}" type="datetimeFigureOut">
              <a:rPr lang="en-GB" smtClean="0"/>
              <a:t>31/03/2019</a:t>
            </a:fld>
            <a:endParaRPr lang="en-GB"/>
          </a:p>
        </p:txBody>
      </p:sp>
      <p:sp>
        <p:nvSpPr>
          <p:cNvPr id="5" name="Footer Placeholder 4">
            <a:extLst>
              <a:ext uri="{FF2B5EF4-FFF2-40B4-BE49-F238E27FC236}">
                <a16:creationId xmlns:a16="http://schemas.microsoft.com/office/drawing/2014/main" id="{B17B6C76-A6C5-4AFF-9240-7B477B22548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0769E5E6-865E-4BCE-A6FB-D8706672F7F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BD6CE3-EE71-412F-9289-F5FC190AE735}" type="slidenum">
              <a:rPr lang="en-GB" smtClean="0"/>
              <a:t>‹#›</a:t>
            </a:fld>
            <a:endParaRPr lang="en-GB"/>
          </a:p>
        </p:txBody>
      </p:sp>
    </p:spTree>
    <p:extLst>
      <p:ext uri="{BB962C8B-B14F-4D97-AF65-F5344CB8AC3E}">
        <p14:creationId xmlns:p14="http://schemas.microsoft.com/office/powerpoint/2010/main" val="10957747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E4AE78-D2E7-4ED6-ADE5-1FD5B5EF94DA}"/>
              </a:ext>
            </a:extLst>
          </p:cNvPr>
          <p:cNvSpPr>
            <a:spLocks noGrp="1"/>
          </p:cNvSpPr>
          <p:nvPr>
            <p:ph idx="1"/>
          </p:nvPr>
        </p:nvSpPr>
        <p:spPr>
          <a:xfrm>
            <a:off x="222738" y="219457"/>
            <a:ext cx="11132650" cy="6382513"/>
          </a:xfrm>
        </p:spPr>
        <p:txBody>
          <a:bodyPr>
            <a:normAutofit/>
          </a:bodyPr>
          <a:lstStyle/>
          <a:p>
            <a:pPr marL="0" indent="0">
              <a:buNone/>
            </a:pPr>
            <a:r>
              <a:rPr lang="en-GB" dirty="0"/>
              <a:t>Team vision and values workshop:</a:t>
            </a:r>
          </a:p>
          <a:p>
            <a:pPr marL="0" indent="0">
              <a:buNone/>
            </a:pPr>
            <a:endParaRPr lang="en-GB" sz="1100" dirty="0"/>
          </a:p>
          <a:p>
            <a:pPr marL="0" indent="0">
              <a:lnSpc>
                <a:spcPct val="120000"/>
              </a:lnSpc>
              <a:spcBef>
                <a:spcPts val="0"/>
              </a:spcBef>
              <a:buNone/>
            </a:pPr>
            <a:r>
              <a:rPr lang="en-US" sz="1100" dirty="0"/>
              <a:t>Where to begin?</a:t>
            </a:r>
          </a:p>
          <a:p>
            <a:pPr marL="0" indent="0">
              <a:lnSpc>
                <a:spcPct val="120000"/>
              </a:lnSpc>
              <a:spcBef>
                <a:spcPts val="0"/>
              </a:spcBef>
              <a:buNone/>
            </a:pPr>
            <a:r>
              <a:rPr lang="en-US" sz="1100" dirty="0"/>
              <a:t>What motivates your staff to give their all each day at work? What inspired them to train for years? What guides them when they face difficult professional decisions and gives them a sense of satisfaction in a job well done?</a:t>
            </a:r>
          </a:p>
          <a:p>
            <a:pPr marL="0" indent="0">
              <a:lnSpc>
                <a:spcPct val="120000"/>
              </a:lnSpc>
              <a:spcBef>
                <a:spcPts val="0"/>
              </a:spcBef>
              <a:buNone/>
            </a:pPr>
            <a:endParaRPr lang="en-US" sz="1100" dirty="0"/>
          </a:p>
          <a:p>
            <a:pPr marL="0" indent="0">
              <a:lnSpc>
                <a:spcPct val="120000"/>
              </a:lnSpc>
              <a:spcBef>
                <a:spcPts val="0"/>
              </a:spcBef>
              <a:buNone/>
            </a:pPr>
            <a:r>
              <a:rPr lang="en-US" sz="1100" dirty="0"/>
              <a:t>What to do once you have established your team values?</a:t>
            </a:r>
          </a:p>
          <a:p>
            <a:pPr marL="0" indent="0">
              <a:lnSpc>
                <a:spcPct val="120000"/>
              </a:lnSpc>
              <a:spcBef>
                <a:spcPts val="0"/>
              </a:spcBef>
              <a:buNone/>
            </a:pPr>
            <a:r>
              <a:rPr lang="en-US" sz="1100" dirty="0"/>
              <a:t>Use the values to help the team create their team vision. The shared vision should reflect the aspirations of all those involved in the workshop.</a:t>
            </a:r>
          </a:p>
          <a:p>
            <a:pPr marL="0" indent="0">
              <a:lnSpc>
                <a:spcPct val="120000"/>
              </a:lnSpc>
              <a:spcBef>
                <a:spcPts val="0"/>
              </a:spcBef>
              <a:buNone/>
            </a:pPr>
            <a:endParaRPr lang="en-US" sz="1100" dirty="0"/>
          </a:p>
          <a:p>
            <a:pPr marL="0" indent="0">
              <a:lnSpc>
                <a:spcPct val="120000"/>
              </a:lnSpc>
              <a:spcBef>
                <a:spcPts val="0"/>
              </a:spcBef>
              <a:buNone/>
            </a:pPr>
            <a:r>
              <a:rPr lang="en-US" sz="1100" dirty="0"/>
              <a:t>What is a vision?</a:t>
            </a:r>
          </a:p>
          <a:p>
            <a:pPr marL="0" indent="0">
              <a:lnSpc>
                <a:spcPct val="120000"/>
              </a:lnSpc>
              <a:spcBef>
                <a:spcPts val="0"/>
              </a:spcBef>
              <a:buNone/>
            </a:pPr>
            <a:r>
              <a:rPr lang="en-US" sz="1100" dirty="0"/>
              <a:t>A vision is a compelling statement that tells everyone your ambition for your team.</a:t>
            </a:r>
          </a:p>
          <a:p>
            <a:pPr marL="0" indent="0">
              <a:lnSpc>
                <a:spcPct val="120000"/>
              </a:lnSpc>
              <a:spcBef>
                <a:spcPts val="0"/>
              </a:spcBef>
              <a:buNone/>
            </a:pPr>
            <a:r>
              <a:rPr lang="en-US" sz="1100" dirty="0"/>
              <a:t>Visions are about feelings, beliefs, emotions, and pictures. It defines the future you want to create.</a:t>
            </a:r>
          </a:p>
          <a:p>
            <a:pPr marL="0" indent="0">
              <a:lnSpc>
                <a:spcPct val="120000"/>
              </a:lnSpc>
              <a:spcBef>
                <a:spcPts val="0"/>
              </a:spcBef>
              <a:buNone/>
            </a:pPr>
            <a:endParaRPr lang="en-US" sz="1100" dirty="0"/>
          </a:p>
          <a:p>
            <a:pPr marL="0" indent="0">
              <a:lnSpc>
                <a:spcPct val="120000"/>
              </a:lnSpc>
              <a:spcBef>
                <a:spcPts val="0"/>
              </a:spcBef>
              <a:buNone/>
            </a:pPr>
            <a:r>
              <a:rPr lang="en-US" sz="1100" dirty="0"/>
              <a:t>Why create one?</a:t>
            </a:r>
          </a:p>
          <a:p>
            <a:pPr marL="0" indent="0">
              <a:lnSpc>
                <a:spcPct val="120000"/>
              </a:lnSpc>
              <a:spcBef>
                <a:spcPts val="0"/>
              </a:spcBef>
              <a:buNone/>
            </a:pPr>
            <a:r>
              <a:rPr lang="en-US" sz="1100" dirty="0"/>
              <a:t>An exciting team vision can galvanize your team and so improve your integration process. It also enables others to understand your aspirations.</a:t>
            </a:r>
          </a:p>
          <a:p>
            <a:pPr marL="0" indent="0">
              <a:lnSpc>
                <a:spcPct val="120000"/>
              </a:lnSpc>
              <a:spcBef>
                <a:spcPts val="0"/>
              </a:spcBef>
              <a:buNone/>
            </a:pPr>
            <a:endParaRPr lang="en-US" sz="1100" dirty="0"/>
          </a:p>
          <a:p>
            <a:pPr marL="0" indent="0">
              <a:lnSpc>
                <a:spcPct val="120000"/>
              </a:lnSpc>
              <a:spcBef>
                <a:spcPts val="0"/>
              </a:spcBef>
              <a:buNone/>
            </a:pPr>
            <a:r>
              <a:rPr lang="en-US" sz="1100" dirty="0"/>
              <a:t>Where to begin?</a:t>
            </a:r>
          </a:p>
          <a:p>
            <a:pPr marL="0" indent="0">
              <a:lnSpc>
                <a:spcPct val="120000"/>
              </a:lnSpc>
              <a:spcBef>
                <a:spcPts val="0"/>
              </a:spcBef>
              <a:buNone/>
            </a:pPr>
            <a:r>
              <a:rPr lang="en-US" sz="1100" dirty="0"/>
              <a:t>This session should be about creating a joint, energizing vision and not an opportunity for staff to be negative. Although some staff may not see the need to do this, try to convince them of the importance of this session. Encourage everyone involved to think about what they would like the vision to be.</a:t>
            </a:r>
          </a:p>
          <a:p>
            <a:pPr>
              <a:lnSpc>
                <a:spcPct val="120000"/>
              </a:lnSpc>
              <a:spcBef>
                <a:spcPts val="0"/>
              </a:spcBef>
            </a:pPr>
            <a:r>
              <a:rPr lang="en-US" sz="1100" dirty="0"/>
              <a:t>Use the values which are agreed to help shape the vision. Would the team prefer it to be more pictorial?</a:t>
            </a:r>
          </a:p>
          <a:p>
            <a:pPr>
              <a:lnSpc>
                <a:spcPct val="120000"/>
              </a:lnSpc>
              <a:spcBef>
                <a:spcPts val="0"/>
              </a:spcBef>
            </a:pPr>
            <a:r>
              <a:rPr lang="en-US" sz="1100" dirty="0"/>
              <a:t>Think about creating a short sentence or two from the words agreed by the team. Test to see if everyone feels the statement created reflects what they are trying to do as an integrated team.</a:t>
            </a:r>
          </a:p>
          <a:p>
            <a:pPr>
              <a:lnSpc>
                <a:spcPct val="120000"/>
              </a:lnSpc>
              <a:spcBef>
                <a:spcPts val="0"/>
              </a:spcBef>
            </a:pPr>
            <a:r>
              <a:rPr lang="en-US" sz="1100" dirty="0"/>
              <a:t>If, after the workshop you feel the vision is not truly reflective of your integrated team aspirations, keep working on it until all the team(s) are happy and comfortable with the vision created.</a:t>
            </a:r>
          </a:p>
          <a:p>
            <a:pPr marL="0" indent="0">
              <a:lnSpc>
                <a:spcPct val="120000"/>
              </a:lnSpc>
              <a:spcBef>
                <a:spcPts val="0"/>
              </a:spcBef>
              <a:buNone/>
            </a:pPr>
            <a:endParaRPr lang="en-US" sz="1100" dirty="0"/>
          </a:p>
          <a:p>
            <a:pPr marL="0" indent="0">
              <a:lnSpc>
                <a:spcPct val="120000"/>
              </a:lnSpc>
              <a:spcBef>
                <a:spcPts val="0"/>
              </a:spcBef>
              <a:buNone/>
            </a:pPr>
            <a:r>
              <a:rPr lang="en-US" sz="1100" dirty="0"/>
              <a:t>What to do once you have created your vision?</a:t>
            </a:r>
          </a:p>
          <a:p>
            <a:pPr>
              <a:lnSpc>
                <a:spcPct val="120000"/>
              </a:lnSpc>
              <a:spcBef>
                <a:spcPts val="0"/>
              </a:spcBef>
            </a:pPr>
            <a:r>
              <a:rPr lang="en-US" sz="1100" dirty="0"/>
              <a:t>Display the vision in a prominent place in your team base(s).</a:t>
            </a:r>
          </a:p>
          <a:p>
            <a:pPr>
              <a:lnSpc>
                <a:spcPct val="120000"/>
              </a:lnSpc>
              <a:spcBef>
                <a:spcPts val="0"/>
              </a:spcBef>
            </a:pPr>
            <a:r>
              <a:rPr lang="en-US" sz="1100" dirty="0"/>
              <a:t>Use it to help you choose what to improve first when the team are unsure of their priorities.</a:t>
            </a:r>
          </a:p>
          <a:p>
            <a:pPr>
              <a:lnSpc>
                <a:spcPct val="120000"/>
              </a:lnSpc>
              <a:spcBef>
                <a:spcPts val="0"/>
              </a:spcBef>
            </a:pPr>
            <a:r>
              <a:rPr lang="en-US" sz="1100" dirty="0"/>
              <a:t>Vision is the joint focal point and a cornerstone for your integration efforts</a:t>
            </a:r>
          </a:p>
          <a:p>
            <a:pPr>
              <a:lnSpc>
                <a:spcPct val="120000"/>
              </a:lnSpc>
              <a:spcBef>
                <a:spcPts val="0"/>
              </a:spcBef>
            </a:pPr>
            <a:endParaRPr lang="en-US" sz="1000" dirty="0"/>
          </a:p>
          <a:p>
            <a:pPr marL="0" indent="0">
              <a:lnSpc>
                <a:spcPct val="120000"/>
              </a:lnSpc>
              <a:spcBef>
                <a:spcPts val="0"/>
              </a:spcBef>
              <a:buNone/>
            </a:pPr>
            <a:endParaRPr lang="en-GB" sz="1000" dirty="0"/>
          </a:p>
          <a:p>
            <a:pPr>
              <a:lnSpc>
                <a:spcPct val="120000"/>
              </a:lnSpc>
              <a:spcBef>
                <a:spcPts val="0"/>
              </a:spcBef>
            </a:pPr>
            <a:endParaRPr lang="en-GB" sz="1000" dirty="0"/>
          </a:p>
          <a:p>
            <a:pPr marL="0" indent="0">
              <a:buNone/>
            </a:pPr>
            <a:endParaRPr lang="en-US" sz="1000" dirty="0"/>
          </a:p>
        </p:txBody>
      </p:sp>
      <p:sp>
        <p:nvSpPr>
          <p:cNvPr id="4" name="Slide Number Placeholder 3">
            <a:extLst>
              <a:ext uri="{FF2B5EF4-FFF2-40B4-BE49-F238E27FC236}">
                <a16:creationId xmlns:a16="http://schemas.microsoft.com/office/drawing/2014/main" id="{73525E90-FE1D-4613-9D8C-7F8C5E601F1A}"/>
              </a:ext>
            </a:extLst>
          </p:cNvPr>
          <p:cNvSpPr>
            <a:spLocks noGrp="1"/>
          </p:cNvSpPr>
          <p:nvPr>
            <p:ph type="sldNum" sz="quarter" idx="12"/>
          </p:nvPr>
        </p:nvSpPr>
        <p:spPr/>
        <p:txBody>
          <a:bodyPr/>
          <a:lstStyle/>
          <a:p>
            <a:fld id="{383A0862-C28D-42B8-B328-CF96378449E1}" type="slidenum">
              <a:rPr lang="en-GB" smtClean="0"/>
              <a:t>1</a:t>
            </a:fld>
            <a:endParaRPr lang="en-GB"/>
          </a:p>
        </p:txBody>
      </p:sp>
    </p:spTree>
    <p:extLst>
      <p:ext uri="{BB962C8B-B14F-4D97-AF65-F5344CB8AC3E}">
        <p14:creationId xmlns:p14="http://schemas.microsoft.com/office/powerpoint/2010/main" val="21177814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BDB1FD6-D105-4FA6-A10D-CF5AE983A785}"/>
              </a:ext>
            </a:extLst>
          </p:cNvPr>
          <p:cNvSpPr>
            <a:spLocks noGrp="1"/>
          </p:cNvSpPr>
          <p:nvPr>
            <p:ph type="sldNum" sz="quarter" idx="12"/>
          </p:nvPr>
        </p:nvSpPr>
        <p:spPr/>
        <p:txBody>
          <a:bodyPr/>
          <a:lstStyle/>
          <a:p>
            <a:fld id="{383A0862-C28D-42B8-B328-CF96378449E1}" type="slidenum">
              <a:rPr lang="en-GB" smtClean="0"/>
              <a:t>2</a:t>
            </a:fld>
            <a:endParaRPr lang="en-GB"/>
          </a:p>
        </p:txBody>
      </p:sp>
      <p:graphicFrame>
        <p:nvGraphicFramePr>
          <p:cNvPr id="7" name="Table 6">
            <a:extLst>
              <a:ext uri="{FF2B5EF4-FFF2-40B4-BE49-F238E27FC236}">
                <a16:creationId xmlns:a16="http://schemas.microsoft.com/office/drawing/2014/main" id="{E3CF28B7-C0C8-4189-877D-9150BFE44526}"/>
              </a:ext>
            </a:extLst>
          </p:cNvPr>
          <p:cNvGraphicFramePr>
            <a:graphicFrameLocks noGrp="1"/>
          </p:cNvGraphicFramePr>
          <p:nvPr>
            <p:extLst/>
          </p:nvPr>
        </p:nvGraphicFramePr>
        <p:xfrm>
          <a:off x="254524" y="565220"/>
          <a:ext cx="11513804" cy="5621056"/>
        </p:xfrm>
        <a:graphic>
          <a:graphicData uri="http://schemas.openxmlformats.org/drawingml/2006/table">
            <a:tbl>
              <a:tblPr firstRow="1" firstCol="1" lastRow="1" lastCol="1" bandRow="1" bandCol="1"/>
              <a:tblGrid>
                <a:gridCol w="1330143">
                  <a:extLst>
                    <a:ext uri="{9D8B030D-6E8A-4147-A177-3AD203B41FA5}">
                      <a16:colId xmlns:a16="http://schemas.microsoft.com/office/drawing/2014/main" val="3532859525"/>
                    </a:ext>
                  </a:extLst>
                </a:gridCol>
                <a:gridCol w="1125303">
                  <a:extLst>
                    <a:ext uri="{9D8B030D-6E8A-4147-A177-3AD203B41FA5}">
                      <a16:colId xmlns:a16="http://schemas.microsoft.com/office/drawing/2014/main" val="2999512030"/>
                    </a:ext>
                  </a:extLst>
                </a:gridCol>
                <a:gridCol w="1791278">
                  <a:extLst>
                    <a:ext uri="{9D8B030D-6E8A-4147-A177-3AD203B41FA5}">
                      <a16:colId xmlns:a16="http://schemas.microsoft.com/office/drawing/2014/main" val="1310159173"/>
                    </a:ext>
                  </a:extLst>
                </a:gridCol>
                <a:gridCol w="3190061">
                  <a:extLst>
                    <a:ext uri="{9D8B030D-6E8A-4147-A177-3AD203B41FA5}">
                      <a16:colId xmlns:a16="http://schemas.microsoft.com/office/drawing/2014/main" val="1139661209"/>
                    </a:ext>
                  </a:extLst>
                </a:gridCol>
                <a:gridCol w="1321256">
                  <a:extLst>
                    <a:ext uri="{9D8B030D-6E8A-4147-A177-3AD203B41FA5}">
                      <a16:colId xmlns:a16="http://schemas.microsoft.com/office/drawing/2014/main" val="2065427099"/>
                    </a:ext>
                  </a:extLst>
                </a:gridCol>
                <a:gridCol w="2755763">
                  <a:extLst>
                    <a:ext uri="{9D8B030D-6E8A-4147-A177-3AD203B41FA5}">
                      <a16:colId xmlns:a16="http://schemas.microsoft.com/office/drawing/2014/main" val="3984651063"/>
                    </a:ext>
                  </a:extLst>
                </a:gridCol>
              </a:tblGrid>
              <a:tr h="416040">
                <a:tc>
                  <a:txBody>
                    <a:bodyPr/>
                    <a:lstStyle/>
                    <a:p>
                      <a:pPr marL="71755">
                        <a:lnSpc>
                          <a:spcPct val="107000"/>
                        </a:lnSpc>
                        <a:spcBef>
                          <a:spcPts val="590"/>
                        </a:spcBef>
                        <a:spcAft>
                          <a:spcPts val="0"/>
                        </a:spcAft>
                      </a:pPr>
                      <a:r>
                        <a:rPr lang="en-US" sz="1600" b="1"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Section</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12700" cap="flat" cmpd="sng" algn="ctr">
                      <a:solidFill>
                        <a:srgbClr val="FFFFFF"/>
                      </a:solidFill>
                      <a:prstDash val="solid"/>
                      <a:round/>
                      <a:headEnd type="none" w="med" len="med"/>
                      <a:tailEnd type="none" w="med" len="med"/>
                    </a:lnR>
                    <a:lnT>
                      <a:noFill/>
                    </a:lnT>
                    <a:lnB>
                      <a:noFill/>
                    </a:lnB>
                    <a:solidFill>
                      <a:srgbClr val="84BB3E"/>
                    </a:solidFill>
                  </a:tcPr>
                </a:tc>
                <a:tc>
                  <a:txBody>
                    <a:bodyPr/>
                    <a:lstStyle/>
                    <a:p>
                      <a:pPr marL="53975">
                        <a:lnSpc>
                          <a:spcPct val="107000"/>
                        </a:lnSpc>
                        <a:spcBef>
                          <a:spcPts val="590"/>
                        </a:spcBef>
                        <a:spcAft>
                          <a:spcPts val="0"/>
                        </a:spcAft>
                      </a:pPr>
                      <a:r>
                        <a:rPr lang="en-US" sz="1600" b="1">
                          <a:solidFill>
                            <a:srgbClr val="FFFFFF"/>
                          </a:solidFill>
                          <a:effectLst/>
                          <a:latin typeface="Calibri" panose="020F0502020204030204" pitchFamily="34" charset="0"/>
                          <a:ea typeface="Calibri" panose="020F0502020204030204" pitchFamily="34" charset="0"/>
                          <a:cs typeface="Calibri" panose="020F0502020204030204" pitchFamily="34" charset="0"/>
                        </a:rPr>
                        <a:t>Time</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84BB3E"/>
                    </a:solidFill>
                  </a:tcPr>
                </a:tc>
                <a:tc>
                  <a:txBody>
                    <a:bodyPr/>
                    <a:lstStyle/>
                    <a:p>
                      <a:pPr marL="92075">
                        <a:lnSpc>
                          <a:spcPct val="107000"/>
                        </a:lnSpc>
                        <a:spcBef>
                          <a:spcPts val="590"/>
                        </a:spcBef>
                        <a:spcAft>
                          <a:spcPts val="0"/>
                        </a:spcAft>
                      </a:pPr>
                      <a:r>
                        <a:rPr lang="en-US" sz="1600" b="1">
                          <a:solidFill>
                            <a:srgbClr val="FFFFFF"/>
                          </a:solidFill>
                          <a:effectLst/>
                          <a:latin typeface="Calibri" panose="020F0502020204030204" pitchFamily="34" charset="0"/>
                          <a:ea typeface="Calibri" panose="020F0502020204030204" pitchFamily="34" charset="0"/>
                          <a:cs typeface="Calibri" panose="020F0502020204030204" pitchFamily="34" charset="0"/>
                        </a:rPr>
                        <a:t>Steps</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84BB3E"/>
                    </a:solidFill>
                  </a:tcPr>
                </a:tc>
                <a:tc>
                  <a:txBody>
                    <a:bodyPr/>
                    <a:lstStyle/>
                    <a:p>
                      <a:pPr marL="83185">
                        <a:lnSpc>
                          <a:spcPct val="107000"/>
                        </a:lnSpc>
                        <a:spcBef>
                          <a:spcPts val="590"/>
                        </a:spcBef>
                        <a:spcAft>
                          <a:spcPts val="0"/>
                        </a:spcAft>
                      </a:pPr>
                      <a:r>
                        <a:rPr lang="en-US" sz="1600" b="1">
                          <a:solidFill>
                            <a:srgbClr val="FFFFFF"/>
                          </a:solidFill>
                          <a:effectLst/>
                          <a:latin typeface="Calibri" panose="020F0502020204030204" pitchFamily="34" charset="0"/>
                          <a:ea typeface="Calibri" panose="020F0502020204030204" pitchFamily="34" charset="0"/>
                          <a:cs typeface="Calibri" panose="020F0502020204030204" pitchFamily="34" charset="0"/>
                        </a:rPr>
                        <a:t>Facilitator input</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84BB3E"/>
                    </a:solidFill>
                  </a:tcPr>
                </a:tc>
                <a:tc>
                  <a:txBody>
                    <a:bodyPr/>
                    <a:lstStyle/>
                    <a:p>
                      <a:pPr marL="60325">
                        <a:lnSpc>
                          <a:spcPct val="107000"/>
                        </a:lnSpc>
                        <a:spcBef>
                          <a:spcPts val="590"/>
                        </a:spcBef>
                        <a:spcAft>
                          <a:spcPts val="0"/>
                        </a:spcAft>
                      </a:pPr>
                      <a:r>
                        <a:rPr lang="en-US" sz="1600" b="1">
                          <a:solidFill>
                            <a:srgbClr val="FFFFFF"/>
                          </a:solidFill>
                          <a:effectLst/>
                          <a:latin typeface="Calibri" panose="020F0502020204030204" pitchFamily="34" charset="0"/>
                          <a:ea typeface="Calibri" panose="020F0502020204030204" pitchFamily="34" charset="0"/>
                          <a:cs typeface="Calibri" panose="020F0502020204030204" pitchFamily="34" charset="0"/>
                        </a:rPr>
                        <a:t>Resources</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84BB3E"/>
                    </a:solidFill>
                  </a:tcPr>
                </a:tc>
                <a:tc>
                  <a:txBody>
                    <a:bodyPr/>
                    <a:lstStyle/>
                    <a:p>
                      <a:pPr marL="75565">
                        <a:lnSpc>
                          <a:spcPct val="107000"/>
                        </a:lnSpc>
                        <a:spcBef>
                          <a:spcPts val="590"/>
                        </a:spcBef>
                        <a:spcAft>
                          <a:spcPts val="0"/>
                        </a:spcAft>
                      </a:pPr>
                      <a:r>
                        <a:rPr lang="en-US" sz="1600" b="1"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Notes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a:noFill/>
                    </a:lnR>
                    <a:lnT>
                      <a:noFill/>
                    </a:lnT>
                    <a:lnB>
                      <a:noFill/>
                    </a:lnB>
                    <a:solidFill>
                      <a:srgbClr val="84BB3E"/>
                    </a:solidFill>
                  </a:tcPr>
                </a:tc>
                <a:extLst>
                  <a:ext uri="{0D108BD9-81ED-4DB2-BD59-A6C34878D82A}">
                    <a16:rowId xmlns:a16="http://schemas.microsoft.com/office/drawing/2014/main" val="1873301318"/>
                  </a:ext>
                </a:extLst>
              </a:tr>
              <a:tr h="1405895">
                <a:tc>
                  <a:txBody>
                    <a:bodyPr/>
                    <a:lstStyle/>
                    <a:p>
                      <a:pPr marL="71755">
                        <a:lnSpc>
                          <a:spcPct val="107000"/>
                        </a:lnSpc>
                        <a:spcBef>
                          <a:spcPts val="320"/>
                        </a:spcBef>
                        <a:spcAft>
                          <a:spcPts val="0"/>
                        </a:spcAft>
                      </a:pPr>
                      <a:r>
                        <a:rPr lang="en-US" sz="1600" b="1" dirty="0">
                          <a:solidFill>
                            <a:schemeClr val="accent6">
                              <a:lumMod val="75000"/>
                            </a:schemeClr>
                          </a:solidFill>
                          <a:effectLst/>
                          <a:latin typeface="Calibri" panose="020F0502020204030204" pitchFamily="34" charset="0"/>
                          <a:ea typeface="Calibri" panose="020F0502020204030204" pitchFamily="34" charset="0"/>
                          <a:cs typeface="Calibri" panose="020F0502020204030204" pitchFamily="34" charset="0"/>
                        </a:rPr>
                        <a:t>Joint Values</a:t>
                      </a:r>
                      <a:endParaRPr lang="en-GB" sz="1600" b="1"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12700" cap="flat" cmpd="sng" algn="ctr">
                      <a:solidFill>
                        <a:srgbClr val="FFFFFF"/>
                      </a:solidFill>
                      <a:prstDash val="solid"/>
                      <a:round/>
                      <a:headEnd type="none" w="med" len="med"/>
                      <a:tailEnd type="none" w="med" len="med"/>
                    </a:lnR>
                    <a:lnT>
                      <a:noFill/>
                    </a:lnT>
                    <a:lnB>
                      <a:noFill/>
                    </a:lnB>
                    <a:solidFill>
                      <a:srgbClr val="F2F8EB"/>
                    </a:solidFill>
                  </a:tcPr>
                </a:tc>
                <a:tc>
                  <a:txBody>
                    <a:bodyPr/>
                    <a:lstStyle/>
                    <a:p>
                      <a:pPr marL="53975">
                        <a:lnSpc>
                          <a:spcPct val="108000"/>
                        </a:lnSpc>
                        <a:spcBef>
                          <a:spcPts val="515"/>
                        </a:spcBef>
                        <a:spcAft>
                          <a:spcPts val="0"/>
                        </a:spcAft>
                      </a:pPr>
                      <a:r>
                        <a:rPr lang="en-US" sz="1600" b="1">
                          <a:solidFill>
                            <a:schemeClr val="accent6">
                              <a:lumMod val="75000"/>
                            </a:schemeClr>
                          </a:solidFill>
                          <a:effectLst/>
                          <a:latin typeface="Calibri" panose="020F0502020204030204" pitchFamily="34" charset="0"/>
                          <a:ea typeface="Calibri" panose="020F0502020204030204" pitchFamily="34" charset="0"/>
                          <a:cs typeface="Calibri" panose="020F0502020204030204" pitchFamily="34" charset="0"/>
                        </a:rPr>
                        <a:t>40 minutes in total.</a:t>
                      </a:r>
                      <a:endParaRPr lang="en-GB" sz="1600" b="1">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8EB"/>
                    </a:solidFill>
                  </a:tcPr>
                </a:tc>
                <a:tc>
                  <a:txBody>
                    <a:bodyPr/>
                    <a:lstStyle/>
                    <a:p>
                      <a:pPr>
                        <a:lnSpc>
                          <a:spcPct val="107000"/>
                        </a:lnSpc>
                        <a:spcAft>
                          <a:spcPts val="0"/>
                        </a:spcAft>
                      </a:pPr>
                      <a:r>
                        <a:rPr lang="en-US" sz="1600" b="1">
                          <a:solidFill>
                            <a:schemeClr val="accent6">
                              <a:lumMod val="75000"/>
                            </a:schemeClr>
                          </a:solidFill>
                          <a:effectLst/>
                          <a:latin typeface="Times New Roman" panose="02020603050405020304" pitchFamily="18" charset="0"/>
                          <a:ea typeface="Calibri" panose="020F0502020204030204" pitchFamily="34" charset="0"/>
                          <a:cs typeface="Calibri" panose="020F0502020204030204" pitchFamily="34" charset="0"/>
                        </a:rPr>
                        <a:t> </a:t>
                      </a:r>
                      <a:endParaRPr lang="en-GB" sz="1600" b="1">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8EB"/>
                    </a:solidFill>
                  </a:tcPr>
                </a:tc>
                <a:tc>
                  <a:txBody>
                    <a:bodyPr/>
                    <a:lstStyle/>
                    <a:p>
                      <a:pPr>
                        <a:lnSpc>
                          <a:spcPct val="107000"/>
                        </a:lnSpc>
                        <a:spcAft>
                          <a:spcPts val="0"/>
                        </a:spcAft>
                      </a:pPr>
                      <a:r>
                        <a:rPr lang="en-US" sz="1600" b="1">
                          <a:solidFill>
                            <a:schemeClr val="accent6">
                              <a:lumMod val="75000"/>
                            </a:schemeClr>
                          </a:solidFill>
                          <a:effectLst/>
                          <a:latin typeface="Times New Roman" panose="02020603050405020304" pitchFamily="18" charset="0"/>
                          <a:ea typeface="Calibri" panose="020F0502020204030204" pitchFamily="34" charset="0"/>
                          <a:cs typeface="Calibri" panose="020F0502020204030204" pitchFamily="34" charset="0"/>
                        </a:rPr>
                        <a:t> </a:t>
                      </a:r>
                      <a:endParaRPr lang="en-GB" sz="1600" b="1">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8EB"/>
                    </a:solidFill>
                  </a:tcPr>
                </a:tc>
                <a:tc>
                  <a:txBody>
                    <a:bodyPr/>
                    <a:lstStyle/>
                    <a:p>
                      <a:pPr marL="60325" marR="111760">
                        <a:lnSpc>
                          <a:spcPct val="108000"/>
                        </a:lnSpc>
                        <a:spcBef>
                          <a:spcPts val="515"/>
                        </a:spcBef>
                        <a:spcAft>
                          <a:spcPts val="0"/>
                        </a:spcAft>
                      </a:pPr>
                      <a:r>
                        <a:rPr lang="en-US" sz="1600" b="1" dirty="0">
                          <a:solidFill>
                            <a:schemeClr val="accent6">
                              <a:lumMod val="75000"/>
                            </a:schemeClr>
                          </a:solidFill>
                          <a:effectLst/>
                          <a:latin typeface="Calibri" panose="020F0502020204030204" pitchFamily="34" charset="0"/>
                          <a:ea typeface="Calibri" panose="020F0502020204030204" pitchFamily="34" charset="0"/>
                          <a:cs typeface="Calibri" panose="020F0502020204030204" pitchFamily="34" charset="0"/>
                        </a:rPr>
                        <a:t>Flipchart and pens. Sticky notes.</a:t>
                      </a:r>
                      <a:endParaRPr lang="en-GB" sz="1600" b="1"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45"/>
                        </a:spcBef>
                        <a:spcAft>
                          <a:spcPts val="0"/>
                        </a:spcAft>
                      </a:pPr>
                      <a:r>
                        <a:rPr lang="en-US" sz="1600" b="1" dirty="0">
                          <a:solidFill>
                            <a:schemeClr val="accent6">
                              <a:lumMod val="75000"/>
                            </a:schemeClr>
                          </a:solidFill>
                          <a:effectLst/>
                          <a:latin typeface="Calibri" panose="020F0502020204030204" pitchFamily="34" charset="0"/>
                          <a:ea typeface="Calibri" panose="020F0502020204030204" pitchFamily="34" charset="0"/>
                          <a:cs typeface="Calibri" panose="020F0502020204030204" pitchFamily="34" charset="0"/>
                        </a:rPr>
                        <a:t> </a:t>
                      </a:r>
                      <a:endParaRPr lang="en-GB" sz="1600" b="1"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8EB"/>
                    </a:solidFill>
                  </a:tcPr>
                </a:tc>
                <a:tc>
                  <a:txBody>
                    <a:bodyPr/>
                    <a:lstStyle/>
                    <a:p>
                      <a:pPr marL="75565" marR="71755">
                        <a:lnSpc>
                          <a:spcPct val="108000"/>
                        </a:lnSpc>
                        <a:spcBef>
                          <a:spcPts val="515"/>
                        </a:spcBef>
                        <a:spcAft>
                          <a:spcPts val="0"/>
                        </a:spcAft>
                      </a:pPr>
                      <a:r>
                        <a:rPr lang="en-US" sz="1600" b="1" dirty="0">
                          <a:solidFill>
                            <a:schemeClr val="accent6">
                              <a:lumMod val="75000"/>
                            </a:schemeClr>
                          </a:solidFill>
                          <a:effectLst/>
                          <a:latin typeface="Calibri" panose="020F0502020204030204" pitchFamily="34" charset="0"/>
                          <a:ea typeface="Calibri" panose="020F0502020204030204" pitchFamily="34" charset="0"/>
                          <a:cs typeface="Calibri" panose="020F0502020204030204" pitchFamily="34" charset="0"/>
                        </a:rPr>
                        <a:t>This is designed to be an enjoyable exercise where teams create a joint picture of how they would like their integrated teams to work.</a:t>
                      </a:r>
                      <a:endParaRPr lang="en-GB" sz="1600" b="1"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a:noFill/>
                    </a:lnR>
                    <a:lnT>
                      <a:noFill/>
                    </a:lnT>
                    <a:lnB>
                      <a:noFill/>
                    </a:lnB>
                    <a:solidFill>
                      <a:srgbClr val="F2F8EB"/>
                    </a:solidFill>
                  </a:tcPr>
                </a:tc>
                <a:extLst>
                  <a:ext uri="{0D108BD9-81ED-4DB2-BD59-A6C34878D82A}">
                    <a16:rowId xmlns:a16="http://schemas.microsoft.com/office/drawing/2014/main" val="2457618599"/>
                  </a:ext>
                </a:extLst>
              </a:tr>
              <a:tr h="1018836">
                <a:tc>
                  <a:txBody>
                    <a:bodyPr/>
                    <a:lstStyle/>
                    <a:p>
                      <a:pPr>
                        <a:lnSpc>
                          <a:spcPct val="107000"/>
                        </a:lnSpc>
                        <a:spcAft>
                          <a:spcPts val="0"/>
                        </a:spcAft>
                      </a:pPr>
                      <a:r>
                        <a:rPr lang="en-US" sz="1600" dirty="0">
                          <a:effectLst/>
                          <a:latin typeface="Times New Roman" panose="02020603050405020304" pitchFamily="18" charset="0"/>
                          <a:ea typeface="Calibri" panose="020F0502020204030204" pitchFamily="34" charset="0"/>
                          <a:cs typeface="Calibri" panose="020F0502020204030204" pitchFamily="34" charset="0"/>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12700" cap="flat" cmpd="sng" algn="ctr">
                      <a:solidFill>
                        <a:srgbClr val="FFFFFF"/>
                      </a:solidFill>
                      <a:prstDash val="solid"/>
                      <a:round/>
                      <a:headEnd type="none" w="med" len="med"/>
                      <a:tailEnd type="none" w="med" len="med"/>
                    </a:lnR>
                    <a:lnT>
                      <a:noFill/>
                    </a:lnT>
                    <a:lnB>
                      <a:noFill/>
                    </a:lnB>
                    <a:solidFill>
                      <a:srgbClr val="E6F1D8"/>
                    </a:solidFill>
                  </a:tcPr>
                </a:tc>
                <a:tc>
                  <a:txBody>
                    <a:bodyPr/>
                    <a:lstStyle/>
                    <a:p>
                      <a:pPr marL="53975">
                        <a:lnSpc>
                          <a:spcPct val="107000"/>
                        </a:lnSpc>
                        <a:spcBef>
                          <a:spcPts val="305"/>
                        </a:spcBef>
                        <a:spcAft>
                          <a:spcPts val="0"/>
                        </a:spcAft>
                      </a:pPr>
                      <a:r>
                        <a:rPr lang="en-US" sz="1600">
                          <a:solidFill>
                            <a:srgbClr val="57595B"/>
                          </a:solidFill>
                          <a:effectLst/>
                          <a:latin typeface="Calibri" panose="020F0502020204030204" pitchFamily="34" charset="0"/>
                          <a:ea typeface="Calibri" panose="020F0502020204030204" pitchFamily="34" charset="0"/>
                          <a:cs typeface="Calibri" panose="020F0502020204030204" pitchFamily="34" charset="0"/>
                        </a:rPr>
                        <a:t>5 minutes.</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E6F1D8"/>
                    </a:solidFill>
                  </a:tcPr>
                </a:tc>
                <a:tc>
                  <a:txBody>
                    <a:bodyPr/>
                    <a:lstStyle/>
                    <a:p>
                      <a:pPr marL="92075">
                        <a:lnSpc>
                          <a:spcPct val="108000"/>
                        </a:lnSpc>
                        <a:spcBef>
                          <a:spcPts val="305"/>
                        </a:spcBef>
                        <a:spcAft>
                          <a:spcPts val="0"/>
                        </a:spcAft>
                      </a:pPr>
                      <a:r>
                        <a:rPr lang="en-US" sz="1600">
                          <a:solidFill>
                            <a:srgbClr val="57595B"/>
                          </a:solidFill>
                          <a:effectLst/>
                          <a:latin typeface="Calibri" panose="020F0502020204030204" pitchFamily="34" charset="0"/>
                          <a:ea typeface="Calibri" panose="020F0502020204030204" pitchFamily="34" charset="0"/>
                          <a:cs typeface="Calibri" panose="020F0502020204030204" pitchFamily="34" charset="0"/>
                        </a:rPr>
                        <a:t>Explain what we mean by values.</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E6F1D8"/>
                    </a:solidFill>
                  </a:tcPr>
                </a:tc>
                <a:tc>
                  <a:txBody>
                    <a:bodyPr/>
                    <a:lstStyle/>
                    <a:p>
                      <a:pPr marL="83185" marR="75565">
                        <a:lnSpc>
                          <a:spcPct val="108000"/>
                        </a:lnSpc>
                        <a:spcBef>
                          <a:spcPts val="305"/>
                        </a:spcBef>
                        <a:spcAft>
                          <a:spcPts val="0"/>
                        </a:spcAft>
                      </a:pPr>
                      <a:r>
                        <a:rPr lang="en-US" sz="1600">
                          <a:solidFill>
                            <a:srgbClr val="57595B"/>
                          </a:solidFill>
                          <a:effectLst/>
                          <a:latin typeface="Calibri" panose="020F0502020204030204" pitchFamily="34" charset="0"/>
                          <a:ea typeface="Calibri" panose="020F0502020204030204" pitchFamily="34" charset="0"/>
                          <a:cs typeface="Calibri" panose="020F0502020204030204" pitchFamily="34" charset="0"/>
                        </a:rPr>
                        <a:t>Give examples of social care or NHS organisational values and the organisation’s values.</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E6F1D8"/>
                    </a:solidFill>
                  </a:tcPr>
                </a:tc>
                <a:tc>
                  <a:txBody>
                    <a:bodyPr/>
                    <a:lstStyle/>
                    <a:p>
                      <a:pPr>
                        <a:lnSpc>
                          <a:spcPct val="107000"/>
                        </a:lnSpc>
                        <a:spcAft>
                          <a:spcPts val="0"/>
                        </a:spcAft>
                      </a:pPr>
                      <a:r>
                        <a:rPr lang="en-US" sz="1600">
                          <a:effectLst/>
                          <a:latin typeface="Times New Roman" panose="02020603050405020304" pitchFamily="18" charset="0"/>
                          <a:ea typeface="Calibri" panose="020F0502020204030204" pitchFamily="34" charset="0"/>
                          <a:cs typeface="Calibri" panose="020F0502020204030204" pitchFamily="34" charset="0"/>
                        </a:rPr>
                        <a:t> </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E6F1D8"/>
                    </a:solidFill>
                  </a:tcPr>
                </a:tc>
                <a:tc>
                  <a:txBody>
                    <a:bodyPr/>
                    <a:lstStyle/>
                    <a:p>
                      <a:pPr marL="75565" marR="97155">
                        <a:lnSpc>
                          <a:spcPct val="108000"/>
                        </a:lnSpc>
                        <a:spcBef>
                          <a:spcPts val="305"/>
                        </a:spcBef>
                        <a:spcAft>
                          <a:spcPts val="0"/>
                        </a:spcAft>
                      </a:pPr>
                      <a:r>
                        <a:rPr lang="en-US" sz="1600" dirty="0">
                          <a:solidFill>
                            <a:srgbClr val="57595B"/>
                          </a:solidFill>
                          <a:effectLst/>
                          <a:latin typeface="Calibri" panose="020F0502020204030204" pitchFamily="34" charset="0"/>
                          <a:ea typeface="Calibri" panose="020F0502020204030204" pitchFamily="34" charset="0"/>
                          <a:cs typeface="Calibri" panose="020F0502020204030204" pitchFamily="34" charset="0"/>
                        </a:rPr>
                        <a:t>Sharing these values will help participants understand the sorts of things values</a:t>
                      </a:r>
                      <a:r>
                        <a:rPr lang="en-US" sz="1600" spc="-70" dirty="0">
                          <a:solidFill>
                            <a:srgbClr val="57595B"/>
                          </a:solidFill>
                          <a:effectLst/>
                          <a:latin typeface="Calibri" panose="020F0502020204030204" pitchFamily="34" charset="0"/>
                          <a:ea typeface="Calibri" panose="020F0502020204030204" pitchFamily="34" charset="0"/>
                          <a:cs typeface="Calibri" panose="020F0502020204030204" pitchFamily="34" charset="0"/>
                        </a:rPr>
                        <a:t> </a:t>
                      </a:r>
                      <a:r>
                        <a:rPr lang="en-US" sz="1600" spc="-15" dirty="0">
                          <a:solidFill>
                            <a:srgbClr val="57595B"/>
                          </a:solidFill>
                          <a:effectLst/>
                          <a:latin typeface="Calibri" panose="020F0502020204030204" pitchFamily="34" charset="0"/>
                          <a:ea typeface="Calibri" panose="020F0502020204030204" pitchFamily="34" charset="0"/>
                          <a:cs typeface="Calibri" panose="020F0502020204030204" pitchFamily="34" charset="0"/>
                        </a:rPr>
                        <a:t>cover.</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a:noFill/>
                    </a:lnR>
                    <a:lnT>
                      <a:noFill/>
                    </a:lnT>
                    <a:lnB>
                      <a:noFill/>
                    </a:lnB>
                    <a:solidFill>
                      <a:srgbClr val="E6F1D8"/>
                    </a:solidFill>
                  </a:tcPr>
                </a:tc>
                <a:extLst>
                  <a:ext uri="{0D108BD9-81ED-4DB2-BD59-A6C34878D82A}">
                    <a16:rowId xmlns:a16="http://schemas.microsoft.com/office/drawing/2014/main" val="2019170333"/>
                  </a:ext>
                </a:extLst>
              </a:tr>
              <a:tr h="1237453">
                <a:tc>
                  <a:txBody>
                    <a:bodyPr/>
                    <a:lstStyle/>
                    <a:p>
                      <a:pPr>
                        <a:lnSpc>
                          <a:spcPct val="107000"/>
                        </a:lnSpc>
                        <a:spcAft>
                          <a:spcPts val="0"/>
                        </a:spcAft>
                      </a:pPr>
                      <a:r>
                        <a:rPr lang="en-US" sz="1600">
                          <a:effectLst/>
                          <a:latin typeface="Times New Roman" panose="02020603050405020304" pitchFamily="18" charset="0"/>
                          <a:ea typeface="Calibri" panose="020F0502020204030204" pitchFamily="34" charset="0"/>
                          <a:cs typeface="Calibri" panose="020F0502020204030204" pitchFamily="34" charset="0"/>
                        </a:rPr>
                        <a:t> </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12700" cap="flat" cmpd="sng" algn="ctr">
                      <a:solidFill>
                        <a:srgbClr val="FFFFFF"/>
                      </a:solidFill>
                      <a:prstDash val="solid"/>
                      <a:round/>
                      <a:headEnd type="none" w="med" len="med"/>
                      <a:tailEnd type="none" w="med" len="med"/>
                    </a:lnR>
                    <a:lnT>
                      <a:noFill/>
                    </a:lnT>
                    <a:lnB>
                      <a:noFill/>
                    </a:lnB>
                    <a:solidFill>
                      <a:srgbClr val="F2F8EB"/>
                    </a:solidFill>
                  </a:tcPr>
                </a:tc>
                <a:tc>
                  <a:txBody>
                    <a:bodyPr/>
                    <a:lstStyle/>
                    <a:p>
                      <a:pPr marL="53975">
                        <a:lnSpc>
                          <a:spcPct val="107000"/>
                        </a:lnSpc>
                        <a:spcBef>
                          <a:spcPts val="370"/>
                        </a:spcBef>
                        <a:spcAft>
                          <a:spcPts val="0"/>
                        </a:spcAft>
                      </a:pPr>
                      <a:r>
                        <a:rPr lang="en-US" sz="1600" dirty="0">
                          <a:solidFill>
                            <a:srgbClr val="57595B"/>
                          </a:solidFill>
                          <a:effectLst/>
                          <a:latin typeface="Calibri" panose="020F0502020204030204" pitchFamily="34" charset="0"/>
                          <a:ea typeface="Calibri" panose="020F0502020204030204" pitchFamily="34" charset="0"/>
                          <a:cs typeface="Calibri" panose="020F0502020204030204" pitchFamily="34" charset="0"/>
                        </a:rPr>
                        <a:t>15 minutes.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8EB"/>
                    </a:solidFill>
                  </a:tcPr>
                </a:tc>
                <a:tc>
                  <a:txBody>
                    <a:bodyPr/>
                    <a:lstStyle/>
                    <a:p>
                      <a:pPr marL="92075" marR="144145">
                        <a:lnSpc>
                          <a:spcPct val="108000"/>
                        </a:lnSpc>
                        <a:spcBef>
                          <a:spcPts val="370"/>
                        </a:spcBef>
                        <a:spcAft>
                          <a:spcPts val="0"/>
                        </a:spcAft>
                      </a:pPr>
                      <a:r>
                        <a:rPr lang="en-US" sz="1600">
                          <a:solidFill>
                            <a:srgbClr val="57595B"/>
                          </a:solidFill>
                          <a:effectLst/>
                          <a:latin typeface="Calibri" panose="020F0502020204030204" pitchFamily="34" charset="0"/>
                          <a:ea typeface="Calibri" panose="020F0502020204030204" pitchFamily="34" charset="0"/>
                          <a:cs typeface="Calibri" panose="020F0502020204030204" pitchFamily="34" charset="0"/>
                        </a:rPr>
                        <a:t>Get small groups to think about their values and what this means to them.</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8EB"/>
                    </a:solidFill>
                  </a:tcPr>
                </a:tc>
                <a:tc>
                  <a:txBody>
                    <a:bodyPr/>
                    <a:lstStyle/>
                    <a:p>
                      <a:pPr marL="83185" marR="163830">
                        <a:lnSpc>
                          <a:spcPct val="108000"/>
                        </a:lnSpc>
                        <a:spcBef>
                          <a:spcPts val="340"/>
                        </a:spcBef>
                        <a:spcAft>
                          <a:spcPts val="0"/>
                        </a:spcAft>
                      </a:pPr>
                      <a:r>
                        <a:rPr lang="en-US" sz="1600">
                          <a:solidFill>
                            <a:srgbClr val="57595B"/>
                          </a:solidFill>
                          <a:effectLst/>
                          <a:latin typeface="Calibri" panose="020F0502020204030204" pitchFamily="34" charset="0"/>
                          <a:ea typeface="Calibri" panose="020F0502020204030204" pitchFamily="34" charset="0"/>
                          <a:cs typeface="Calibri" panose="020F0502020204030204" pitchFamily="34" charset="0"/>
                        </a:rPr>
                        <a:t>In mixed groups, ask participants to share and discuss their values. Ask them to capture thoughts on flip chart.</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8EB"/>
                    </a:solidFill>
                  </a:tcPr>
                </a:tc>
                <a:tc>
                  <a:txBody>
                    <a:bodyPr/>
                    <a:lstStyle/>
                    <a:p>
                      <a:pPr marL="60325">
                        <a:lnSpc>
                          <a:spcPct val="107000"/>
                        </a:lnSpc>
                        <a:spcBef>
                          <a:spcPts val="270"/>
                        </a:spcBef>
                        <a:spcAft>
                          <a:spcPts val="0"/>
                        </a:spcAft>
                      </a:pPr>
                      <a:r>
                        <a:rPr lang="en-US" sz="1600">
                          <a:solidFill>
                            <a:srgbClr val="57595B"/>
                          </a:solidFill>
                          <a:effectLst/>
                          <a:latin typeface="Calibri" panose="020F0502020204030204" pitchFamily="34" charset="0"/>
                          <a:ea typeface="Calibri" panose="020F0502020204030204" pitchFamily="34" charset="0"/>
                          <a:cs typeface="Calibri" panose="020F0502020204030204" pitchFamily="34" charset="0"/>
                        </a:rPr>
                        <a:t>Flip chart and pens.</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8EB"/>
                    </a:solidFill>
                  </a:tcPr>
                </a:tc>
                <a:tc>
                  <a:txBody>
                    <a:bodyPr/>
                    <a:lstStyle/>
                    <a:p>
                      <a:pPr>
                        <a:lnSpc>
                          <a:spcPct val="107000"/>
                        </a:lnSpc>
                        <a:spcAft>
                          <a:spcPts val="0"/>
                        </a:spcAft>
                      </a:pPr>
                      <a:r>
                        <a:rPr lang="en-US" sz="1600" dirty="0">
                          <a:effectLst/>
                          <a:latin typeface="Times New Roman" panose="02020603050405020304" pitchFamily="18" charset="0"/>
                          <a:ea typeface="Calibri" panose="020F0502020204030204" pitchFamily="34" charset="0"/>
                          <a:cs typeface="Calibri" panose="020F0502020204030204" pitchFamily="34" charset="0"/>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a:noFill/>
                    </a:lnR>
                    <a:lnT>
                      <a:noFill/>
                    </a:lnT>
                    <a:lnB>
                      <a:noFill/>
                    </a:lnB>
                    <a:solidFill>
                      <a:srgbClr val="F2F8EB"/>
                    </a:solidFill>
                  </a:tcPr>
                </a:tc>
                <a:extLst>
                  <a:ext uri="{0D108BD9-81ED-4DB2-BD59-A6C34878D82A}">
                    <a16:rowId xmlns:a16="http://schemas.microsoft.com/office/drawing/2014/main" val="185947114"/>
                  </a:ext>
                </a:extLst>
              </a:tr>
              <a:tr h="1399973">
                <a:tc>
                  <a:txBody>
                    <a:bodyPr/>
                    <a:lstStyle/>
                    <a:p>
                      <a:pPr>
                        <a:lnSpc>
                          <a:spcPct val="107000"/>
                        </a:lnSpc>
                        <a:spcAft>
                          <a:spcPts val="0"/>
                        </a:spcAft>
                      </a:pPr>
                      <a:r>
                        <a:rPr lang="en-US" sz="1600" dirty="0">
                          <a:effectLst/>
                          <a:latin typeface="Times New Roman" panose="02020603050405020304" pitchFamily="18" charset="0"/>
                          <a:ea typeface="Calibri" panose="020F0502020204030204" pitchFamily="34" charset="0"/>
                          <a:cs typeface="Calibri" panose="020F0502020204030204" pitchFamily="34" charset="0"/>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12700" cap="flat" cmpd="sng" algn="ctr">
                      <a:solidFill>
                        <a:srgbClr val="FFFFFF"/>
                      </a:solidFill>
                      <a:prstDash val="solid"/>
                      <a:round/>
                      <a:headEnd type="none" w="med" len="med"/>
                      <a:tailEnd type="none" w="med" len="med"/>
                    </a:lnR>
                    <a:lnT>
                      <a:noFill/>
                    </a:lnT>
                    <a:lnB>
                      <a:noFill/>
                    </a:lnB>
                    <a:solidFill>
                      <a:srgbClr val="E6F1D8"/>
                    </a:solidFill>
                  </a:tcPr>
                </a:tc>
                <a:tc>
                  <a:txBody>
                    <a:bodyPr/>
                    <a:lstStyle/>
                    <a:p>
                      <a:pPr marL="53975">
                        <a:lnSpc>
                          <a:spcPct val="107000"/>
                        </a:lnSpc>
                        <a:spcBef>
                          <a:spcPts val="310"/>
                        </a:spcBef>
                        <a:spcAft>
                          <a:spcPts val="0"/>
                        </a:spcAft>
                      </a:pPr>
                      <a:r>
                        <a:rPr lang="en-US" sz="1600">
                          <a:solidFill>
                            <a:srgbClr val="57595B"/>
                          </a:solidFill>
                          <a:effectLst/>
                          <a:latin typeface="Calibri" panose="020F0502020204030204" pitchFamily="34" charset="0"/>
                          <a:ea typeface="Calibri" panose="020F0502020204030204" pitchFamily="34" charset="0"/>
                          <a:cs typeface="Calibri" panose="020F0502020204030204" pitchFamily="34" charset="0"/>
                        </a:rPr>
                        <a:t>20 minutes.</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E6F1D8"/>
                    </a:solidFill>
                  </a:tcPr>
                </a:tc>
                <a:tc>
                  <a:txBody>
                    <a:bodyPr/>
                    <a:lstStyle/>
                    <a:p>
                      <a:pPr marL="92075" marR="221615">
                        <a:lnSpc>
                          <a:spcPct val="108000"/>
                        </a:lnSpc>
                        <a:spcBef>
                          <a:spcPts val="310"/>
                        </a:spcBef>
                        <a:spcAft>
                          <a:spcPts val="0"/>
                        </a:spcAft>
                      </a:pPr>
                      <a:r>
                        <a:rPr lang="en-US" sz="1600">
                          <a:solidFill>
                            <a:srgbClr val="57595B"/>
                          </a:solidFill>
                          <a:effectLst/>
                          <a:latin typeface="Calibri" panose="020F0502020204030204" pitchFamily="34" charset="0"/>
                          <a:ea typeface="Calibri" panose="020F0502020204030204" pitchFamily="34" charset="0"/>
                          <a:cs typeface="Calibri" panose="020F0502020204030204" pitchFamily="34" charset="0"/>
                        </a:rPr>
                        <a:t>Feedback to whole group.</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E6F1D8"/>
                    </a:solidFill>
                  </a:tcPr>
                </a:tc>
                <a:tc>
                  <a:txBody>
                    <a:bodyPr/>
                    <a:lstStyle/>
                    <a:p>
                      <a:pPr marL="83185" marR="75565">
                        <a:lnSpc>
                          <a:spcPct val="108000"/>
                        </a:lnSpc>
                        <a:spcBef>
                          <a:spcPts val="280"/>
                        </a:spcBef>
                        <a:spcAft>
                          <a:spcPts val="0"/>
                        </a:spcAft>
                      </a:pPr>
                      <a:r>
                        <a:rPr lang="en-US" sz="1600">
                          <a:solidFill>
                            <a:srgbClr val="57595B"/>
                          </a:solidFill>
                          <a:effectLst/>
                          <a:latin typeface="Calibri" panose="020F0502020204030204" pitchFamily="34" charset="0"/>
                          <a:ea typeface="Calibri" panose="020F0502020204030204" pitchFamily="34" charset="0"/>
                          <a:cs typeface="Calibri" panose="020F0502020204030204" pitchFamily="34" charset="0"/>
                        </a:rPr>
                        <a:t>Pin up flipcharts on the wall. Each group shares their</a:t>
                      </a:r>
                      <a:r>
                        <a:rPr lang="en-US" sz="1600" spc="50">
                          <a:solidFill>
                            <a:srgbClr val="57595B"/>
                          </a:solidFill>
                          <a:effectLst/>
                          <a:latin typeface="Calibri" panose="020F0502020204030204" pitchFamily="34" charset="0"/>
                          <a:ea typeface="Calibri" panose="020F0502020204030204" pitchFamily="34" charset="0"/>
                          <a:cs typeface="Calibri" panose="020F0502020204030204" pitchFamily="34" charset="0"/>
                        </a:rPr>
                        <a:t> </a:t>
                      </a:r>
                      <a:r>
                        <a:rPr lang="en-US" sz="1600">
                          <a:solidFill>
                            <a:srgbClr val="57595B"/>
                          </a:solidFill>
                          <a:effectLst/>
                          <a:latin typeface="Calibri" panose="020F0502020204030204" pitchFamily="34" charset="0"/>
                          <a:ea typeface="Calibri" panose="020F0502020204030204" pitchFamily="34" charset="0"/>
                          <a:cs typeface="Calibri" panose="020F0502020204030204" pitchFamily="34" charset="0"/>
                        </a:rPr>
                        <a:t>list</a:t>
                      </a:r>
                      <a:r>
                        <a:rPr lang="en-US" sz="1600" spc="55">
                          <a:solidFill>
                            <a:srgbClr val="57595B"/>
                          </a:solidFill>
                          <a:effectLst/>
                          <a:latin typeface="Calibri" panose="020F0502020204030204" pitchFamily="34" charset="0"/>
                          <a:ea typeface="Calibri" panose="020F0502020204030204" pitchFamily="34" charset="0"/>
                          <a:cs typeface="Calibri" panose="020F0502020204030204" pitchFamily="34" charset="0"/>
                        </a:rPr>
                        <a:t> </a:t>
                      </a:r>
                      <a:r>
                        <a:rPr lang="en-US" sz="1600">
                          <a:solidFill>
                            <a:srgbClr val="57595B"/>
                          </a:solidFill>
                          <a:effectLst/>
                          <a:latin typeface="Calibri" panose="020F0502020204030204" pitchFamily="34" charset="0"/>
                          <a:ea typeface="Calibri" panose="020F0502020204030204" pitchFamily="34" charset="0"/>
                          <a:cs typeface="Calibri" panose="020F0502020204030204" pitchFamily="34" charset="0"/>
                        </a:rPr>
                        <a:t>of</a:t>
                      </a:r>
                      <a:r>
                        <a:rPr lang="en-US" sz="1600" spc="55">
                          <a:solidFill>
                            <a:srgbClr val="57595B"/>
                          </a:solidFill>
                          <a:effectLst/>
                          <a:latin typeface="Calibri" panose="020F0502020204030204" pitchFamily="34" charset="0"/>
                          <a:ea typeface="Calibri" panose="020F0502020204030204" pitchFamily="34" charset="0"/>
                          <a:cs typeface="Calibri" panose="020F0502020204030204" pitchFamily="34" charset="0"/>
                        </a:rPr>
                        <a:t> </a:t>
                      </a:r>
                      <a:r>
                        <a:rPr lang="en-US" sz="1600">
                          <a:solidFill>
                            <a:srgbClr val="57595B"/>
                          </a:solidFill>
                          <a:effectLst/>
                          <a:latin typeface="Calibri" panose="020F0502020204030204" pitchFamily="34" charset="0"/>
                          <a:ea typeface="Calibri" panose="020F0502020204030204" pitchFamily="34" charset="0"/>
                          <a:cs typeface="Calibri" panose="020F0502020204030204" pitchFamily="34" charset="0"/>
                        </a:rPr>
                        <a:t>values</a:t>
                      </a:r>
                      <a:r>
                        <a:rPr lang="en-US" sz="1600" spc="60">
                          <a:solidFill>
                            <a:srgbClr val="57595B"/>
                          </a:solidFill>
                          <a:effectLst/>
                          <a:latin typeface="Calibri" panose="020F0502020204030204" pitchFamily="34" charset="0"/>
                          <a:ea typeface="Calibri" panose="020F0502020204030204" pitchFamily="34" charset="0"/>
                          <a:cs typeface="Calibri" panose="020F0502020204030204" pitchFamily="34" charset="0"/>
                        </a:rPr>
                        <a:t> </a:t>
                      </a:r>
                      <a:r>
                        <a:rPr lang="en-US" sz="1600">
                          <a:solidFill>
                            <a:srgbClr val="57595B"/>
                          </a:solidFill>
                          <a:effectLst/>
                          <a:latin typeface="Calibri" panose="020F0502020204030204" pitchFamily="34" charset="0"/>
                          <a:ea typeface="Calibri" panose="020F0502020204030204" pitchFamily="34" charset="0"/>
                          <a:cs typeface="Calibri" panose="020F0502020204030204" pitchFamily="34" charset="0"/>
                        </a:rPr>
                        <a:t>with</a:t>
                      </a:r>
                      <a:r>
                        <a:rPr lang="en-US" sz="1600" spc="55">
                          <a:solidFill>
                            <a:srgbClr val="57595B"/>
                          </a:solidFill>
                          <a:effectLst/>
                          <a:latin typeface="Calibri" panose="020F0502020204030204" pitchFamily="34" charset="0"/>
                          <a:ea typeface="Calibri" panose="020F0502020204030204" pitchFamily="34" charset="0"/>
                          <a:cs typeface="Calibri" panose="020F0502020204030204" pitchFamily="34" charset="0"/>
                        </a:rPr>
                        <a:t> </a:t>
                      </a:r>
                      <a:r>
                        <a:rPr lang="en-US" sz="1600">
                          <a:solidFill>
                            <a:srgbClr val="57595B"/>
                          </a:solidFill>
                          <a:effectLst/>
                          <a:latin typeface="Calibri" panose="020F0502020204030204" pitchFamily="34" charset="0"/>
                          <a:ea typeface="Calibri" panose="020F0502020204030204" pitchFamily="34" charset="0"/>
                          <a:cs typeface="Calibri" panose="020F0502020204030204" pitchFamily="34" charset="0"/>
                        </a:rPr>
                        <a:t>the</a:t>
                      </a:r>
                      <a:r>
                        <a:rPr lang="en-US" sz="1600" spc="60">
                          <a:solidFill>
                            <a:srgbClr val="57595B"/>
                          </a:solidFill>
                          <a:effectLst/>
                          <a:latin typeface="Calibri" panose="020F0502020204030204" pitchFamily="34" charset="0"/>
                          <a:ea typeface="Calibri" panose="020F0502020204030204" pitchFamily="34" charset="0"/>
                          <a:cs typeface="Calibri" panose="020F0502020204030204" pitchFamily="34" charset="0"/>
                        </a:rPr>
                        <a:t> </a:t>
                      </a:r>
                      <a:r>
                        <a:rPr lang="en-US" sz="1600">
                          <a:solidFill>
                            <a:srgbClr val="57595B"/>
                          </a:solidFill>
                          <a:effectLst/>
                          <a:latin typeface="Calibri" panose="020F0502020204030204" pitchFamily="34" charset="0"/>
                          <a:ea typeface="Calibri" panose="020F0502020204030204" pitchFamily="34" charset="0"/>
                          <a:cs typeface="Calibri" panose="020F0502020204030204" pitchFamily="34" charset="0"/>
                        </a:rPr>
                        <a:t>whole</a:t>
                      </a:r>
                      <a:r>
                        <a:rPr lang="en-US" sz="1600" spc="65">
                          <a:solidFill>
                            <a:srgbClr val="57595B"/>
                          </a:solidFill>
                          <a:effectLst/>
                          <a:latin typeface="Calibri" panose="020F0502020204030204" pitchFamily="34" charset="0"/>
                          <a:ea typeface="Calibri" panose="020F0502020204030204" pitchFamily="34" charset="0"/>
                          <a:cs typeface="Calibri" panose="020F0502020204030204" pitchFamily="34" charset="0"/>
                        </a:rPr>
                        <a:t> </a:t>
                      </a:r>
                      <a:r>
                        <a:rPr lang="en-US" sz="1600">
                          <a:solidFill>
                            <a:srgbClr val="57595B"/>
                          </a:solidFill>
                          <a:effectLst/>
                          <a:latin typeface="Calibri" panose="020F0502020204030204" pitchFamily="34" charset="0"/>
                          <a:ea typeface="Calibri" panose="020F0502020204030204" pitchFamily="34" charset="0"/>
                          <a:cs typeface="Calibri" panose="020F0502020204030204" pitchFamily="34" charset="0"/>
                        </a:rPr>
                        <a:t>team.</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p>
                      <a:pPr marL="83185" marR="163830">
                        <a:lnSpc>
                          <a:spcPts val="1770"/>
                        </a:lnSpc>
                        <a:spcBef>
                          <a:spcPts val="10"/>
                        </a:spcBef>
                        <a:spcAft>
                          <a:spcPts val="0"/>
                        </a:spcAft>
                      </a:pPr>
                      <a:r>
                        <a:rPr lang="en-US" sz="1600">
                          <a:solidFill>
                            <a:srgbClr val="57595B"/>
                          </a:solidFill>
                          <a:effectLst/>
                          <a:latin typeface="Calibri" panose="020F0502020204030204" pitchFamily="34" charset="0"/>
                          <a:ea typeface="Calibri" panose="020F0502020204030204" pitchFamily="34" charset="0"/>
                          <a:cs typeface="Calibri" panose="020F0502020204030204" pitchFamily="34" charset="0"/>
                        </a:rPr>
                        <a:t>Decide on which values everyone agrees</a:t>
                      </a:r>
                      <a:r>
                        <a:rPr lang="en-US" sz="1600" spc="-120">
                          <a:solidFill>
                            <a:srgbClr val="57595B"/>
                          </a:solidFill>
                          <a:effectLst/>
                          <a:latin typeface="Calibri" panose="020F0502020204030204" pitchFamily="34" charset="0"/>
                          <a:ea typeface="Calibri" panose="020F0502020204030204" pitchFamily="34" charset="0"/>
                          <a:cs typeface="Calibri" panose="020F0502020204030204" pitchFamily="34" charset="0"/>
                        </a:rPr>
                        <a:t> </a:t>
                      </a:r>
                      <a:r>
                        <a:rPr lang="en-US" sz="1600">
                          <a:solidFill>
                            <a:srgbClr val="57595B"/>
                          </a:solidFill>
                          <a:effectLst/>
                          <a:latin typeface="Calibri" panose="020F0502020204030204" pitchFamily="34" charset="0"/>
                          <a:ea typeface="Calibri" panose="020F0502020204030204" pitchFamily="34" charset="0"/>
                          <a:cs typeface="Calibri" panose="020F0502020204030204" pitchFamily="34" charset="0"/>
                        </a:rPr>
                        <a:t>upon. Capture ideas from group on flip</a:t>
                      </a:r>
                      <a:r>
                        <a:rPr lang="en-US" sz="1600" spc="125">
                          <a:solidFill>
                            <a:srgbClr val="57595B"/>
                          </a:solidFill>
                          <a:effectLst/>
                          <a:latin typeface="Calibri" panose="020F0502020204030204" pitchFamily="34" charset="0"/>
                          <a:ea typeface="Calibri" panose="020F0502020204030204" pitchFamily="34" charset="0"/>
                          <a:cs typeface="Calibri" panose="020F0502020204030204" pitchFamily="34" charset="0"/>
                        </a:rPr>
                        <a:t> </a:t>
                      </a:r>
                      <a:r>
                        <a:rPr lang="en-US" sz="1600">
                          <a:solidFill>
                            <a:srgbClr val="57595B"/>
                          </a:solidFill>
                          <a:effectLst/>
                          <a:latin typeface="Calibri" panose="020F0502020204030204" pitchFamily="34" charset="0"/>
                          <a:ea typeface="Calibri" panose="020F0502020204030204" pitchFamily="34" charset="0"/>
                          <a:cs typeface="Calibri" panose="020F0502020204030204" pitchFamily="34" charset="0"/>
                        </a:rPr>
                        <a:t>chart.</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E6F1D8"/>
                    </a:solidFill>
                  </a:tcPr>
                </a:tc>
                <a:tc>
                  <a:txBody>
                    <a:bodyPr/>
                    <a:lstStyle/>
                    <a:p>
                      <a:pPr>
                        <a:lnSpc>
                          <a:spcPct val="107000"/>
                        </a:lnSpc>
                        <a:spcAft>
                          <a:spcPts val="0"/>
                        </a:spcAft>
                      </a:pPr>
                      <a:r>
                        <a:rPr lang="en-US" sz="1600">
                          <a:effectLst/>
                          <a:latin typeface="Times New Roman" panose="02020603050405020304" pitchFamily="18" charset="0"/>
                          <a:ea typeface="Calibri" panose="020F0502020204030204" pitchFamily="34" charset="0"/>
                          <a:cs typeface="Calibri" panose="020F0502020204030204" pitchFamily="34" charset="0"/>
                        </a:rPr>
                        <a:t> </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E6F1D8"/>
                    </a:solidFill>
                  </a:tcPr>
                </a:tc>
                <a:tc>
                  <a:txBody>
                    <a:bodyPr/>
                    <a:lstStyle/>
                    <a:p>
                      <a:pPr>
                        <a:lnSpc>
                          <a:spcPct val="107000"/>
                        </a:lnSpc>
                        <a:spcAft>
                          <a:spcPts val="0"/>
                        </a:spcAft>
                      </a:pPr>
                      <a:r>
                        <a:rPr lang="en-US" sz="1600" dirty="0">
                          <a:effectLst/>
                          <a:latin typeface="Times New Roman" panose="02020603050405020304" pitchFamily="18" charset="0"/>
                          <a:ea typeface="Calibri" panose="020F0502020204030204" pitchFamily="34" charset="0"/>
                          <a:cs typeface="Calibri" panose="020F0502020204030204" pitchFamily="34" charset="0"/>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a:noFill/>
                    </a:lnR>
                    <a:lnT>
                      <a:noFill/>
                    </a:lnT>
                    <a:lnB>
                      <a:noFill/>
                    </a:lnB>
                    <a:solidFill>
                      <a:srgbClr val="E6F1D8"/>
                    </a:solidFill>
                  </a:tcPr>
                </a:tc>
                <a:extLst>
                  <a:ext uri="{0D108BD9-81ED-4DB2-BD59-A6C34878D82A}">
                    <a16:rowId xmlns:a16="http://schemas.microsoft.com/office/drawing/2014/main" val="1805998126"/>
                  </a:ext>
                </a:extLst>
              </a:tr>
            </a:tbl>
          </a:graphicData>
        </a:graphic>
      </p:graphicFrame>
      <p:sp>
        <p:nvSpPr>
          <p:cNvPr id="8" name="TextBox 7">
            <a:extLst>
              <a:ext uri="{FF2B5EF4-FFF2-40B4-BE49-F238E27FC236}">
                <a16:creationId xmlns:a16="http://schemas.microsoft.com/office/drawing/2014/main" id="{C33E1FE8-B702-4D49-8FE5-0C056792DE3E}"/>
              </a:ext>
            </a:extLst>
          </p:cNvPr>
          <p:cNvSpPr txBox="1"/>
          <p:nvPr/>
        </p:nvSpPr>
        <p:spPr>
          <a:xfrm>
            <a:off x="530352" y="6413700"/>
            <a:ext cx="6547104" cy="307777"/>
          </a:xfrm>
          <a:prstGeom prst="rect">
            <a:avLst/>
          </a:prstGeom>
          <a:noFill/>
        </p:spPr>
        <p:txBody>
          <a:bodyPr wrap="square" rtlCol="0">
            <a:spAutoFit/>
          </a:bodyPr>
          <a:lstStyle/>
          <a:p>
            <a:r>
              <a:rPr lang="en-US" sz="1400" dirty="0"/>
              <a:t>Building Collaborative Teams, © Copyright 2014 NHS Improving Quality.</a:t>
            </a:r>
          </a:p>
        </p:txBody>
      </p:sp>
      <p:sp>
        <p:nvSpPr>
          <p:cNvPr id="6" name="TextBox 5">
            <a:extLst>
              <a:ext uri="{FF2B5EF4-FFF2-40B4-BE49-F238E27FC236}">
                <a16:creationId xmlns:a16="http://schemas.microsoft.com/office/drawing/2014/main" id="{4300A541-8887-4D91-9531-9550DA4A64FE}"/>
              </a:ext>
            </a:extLst>
          </p:cNvPr>
          <p:cNvSpPr txBox="1"/>
          <p:nvPr/>
        </p:nvSpPr>
        <p:spPr>
          <a:xfrm>
            <a:off x="320512" y="48965"/>
            <a:ext cx="6756944" cy="574901"/>
          </a:xfrm>
          <a:prstGeom prst="rect">
            <a:avLst/>
          </a:prstGeom>
          <a:noFill/>
        </p:spPr>
        <p:txBody>
          <a:bodyPr wrap="square" rtlCol="0">
            <a:spAutoFit/>
          </a:bodyPr>
          <a:lstStyle/>
          <a:p>
            <a:pPr>
              <a:lnSpc>
                <a:spcPct val="120000"/>
              </a:lnSpc>
            </a:pPr>
            <a:r>
              <a:rPr lang="en-US" sz="2800" b="1" dirty="0"/>
              <a:t>Running the Team Values Workshop</a:t>
            </a:r>
          </a:p>
        </p:txBody>
      </p:sp>
    </p:spTree>
    <p:extLst>
      <p:ext uri="{BB962C8B-B14F-4D97-AF65-F5344CB8AC3E}">
        <p14:creationId xmlns:p14="http://schemas.microsoft.com/office/powerpoint/2010/main" val="7714852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9418ECA-4B8B-42F3-B612-5086C60E6ECF}"/>
              </a:ext>
            </a:extLst>
          </p:cNvPr>
          <p:cNvSpPr>
            <a:spLocks noGrp="1"/>
          </p:cNvSpPr>
          <p:nvPr>
            <p:ph type="sldNum" sz="quarter" idx="12"/>
          </p:nvPr>
        </p:nvSpPr>
        <p:spPr/>
        <p:txBody>
          <a:bodyPr/>
          <a:lstStyle/>
          <a:p>
            <a:fld id="{383A0862-C28D-42B8-B328-CF96378449E1}" type="slidenum">
              <a:rPr lang="en-GB" smtClean="0"/>
              <a:t>3</a:t>
            </a:fld>
            <a:endParaRPr lang="en-GB"/>
          </a:p>
        </p:txBody>
      </p:sp>
      <p:graphicFrame>
        <p:nvGraphicFramePr>
          <p:cNvPr id="3" name="Table 2">
            <a:extLst>
              <a:ext uri="{FF2B5EF4-FFF2-40B4-BE49-F238E27FC236}">
                <a16:creationId xmlns:a16="http://schemas.microsoft.com/office/drawing/2014/main" id="{78B385E0-793E-4981-A712-48D3367EC689}"/>
              </a:ext>
            </a:extLst>
          </p:cNvPr>
          <p:cNvGraphicFramePr>
            <a:graphicFrameLocks noGrp="1"/>
          </p:cNvGraphicFramePr>
          <p:nvPr>
            <p:extLst/>
          </p:nvPr>
        </p:nvGraphicFramePr>
        <p:xfrm>
          <a:off x="347473" y="152084"/>
          <a:ext cx="11594590" cy="6389567"/>
        </p:xfrm>
        <a:graphic>
          <a:graphicData uri="http://schemas.openxmlformats.org/drawingml/2006/table">
            <a:tbl>
              <a:tblPr firstRow="1" firstCol="1" lastRow="1" lastCol="1" bandRow="1" bandCol="1"/>
              <a:tblGrid>
                <a:gridCol w="1362388">
                  <a:extLst>
                    <a:ext uri="{9D8B030D-6E8A-4147-A177-3AD203B41FA5}">
                      <a16:colId xmlns:a16="http://schemas.microsoft.com/office/drawing/2014/main" val="2588395450"/>
                    </a:ext>
                  </a:extLst>
                </a:gridCol>
                <a:gridCol w="877892">
                  <a:extLst>
                    <a:ext uri="{9D8B030D-6E8A-4147-A177-3AD203B41FA5}">
                      <a16:colId xmlns:a16="http://schemas.microsoft.com/office/drawing/2014/main" val="1813686452"/>
                    </a:ext>
                  </a:extLst>
                </a:gridCol>
                <a:gridCol w="1588321">
                  <a:extLst>
                    <a:ext uri="{9D8B030D-6E8A-4147-A177-3AD203B41FA5}">
                      <a16:colId xmlns:a16="http://schemas.microsoft.com/office/drawing/2014/main" val="2477490554"/>
                    </a:ext>
                  </a:extLst>
                </a:gridCol>
                <a:gridCol w="4519871">
                  <a:extLst>
                    <a:ext uri="{9D8B030D-6E8A-4147-A177-3AD203B41FA5}">
                      <a16:colId xmlns:a16="http://schemas.microsoft.com/office/drawing/2014/main" val="2188915871"/>
                    </a:ext>
                  </a:extLst>
                </a:gridCol>
                <a:gridCol w="726777">
                  <a:extLst>
                    <a:ext uri="{9D8B030D-6E8A-4147-A177-3AD203B41FA5}">
                      <a16:colId xmlns:a16="http://schemas.microsoft.com/office/drawing/2014/main" val="3381576380"/>
                    </a:ext>
                  </a:extLst>
                </a:gridCol>
                <a:gridCol w="2519341">
                  <a:extLst>
                    <a:ext uri="{9D8B030D-6E8A-4147-A177-3AD203B41FA5}">
                      <a16:colId xmlns:a16="http://schemas.microsoft.com/office/drawing/2014/main" val="2998177346"/>
                    </a:ext>
                  </a:extLst>
                </a:gridCol>
              </a:tblGrid>
              <a:tr h="487257">
                <a:tc>
                  <a:txBody>
                    <a:bodyPr/>
                    <a:lstStyle/>
                    <a:p>
                      <a:pPr marL="74930">
                        <a:lnSpc>
                          <a:spcPct val="107000"/>
                        </a:lnSpc>
                        <a:spcBef>
                          <a:spcPts val="590"/>
                        </a:spcBef>
                        <a:spcAft>
                          <a:spcPts val="0"/>
                        </a:spcAft>
                      </a:pPr>
                      <a:r>
                        <a:rPr lang="en-US" sz="16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Section</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12700" cap="flat" cmpd="sng" algn="ctr">
                      <a:solidFill>
                        <a:srgbClr val="FFFFFF"/>
                      </a:solidFill>
                      <a:prstDash val="solid"/>
                      <a:round/>
                      <a:headEnd type="none" w="med" len="med"/>
                      <a:tailEnd type="none" w="med" len="med"/>
                    </a:lnR>
                    <a:lnT>
                      <a:noFill/>
                    </a:lnT>
                    <a:lnB>
                      <a:noFill/>
                    </a:lnB>
                    <a:solidFill>
                      <a:srgbClr val="84BB3E"/>
                    </a:solidFill>
                  </a:tcPr>
                </a:tc>
                <a:tc>
                  <a:txBody>
                    <a:bodyPr/>
                    <a:lstStyle/>
                    <a:p>
                      <a:pPr marL="57150">
                        <a:lnSpc>
                          <a:spcPct val="107000"/>
                        </a:lnSpc>
                        <a:spcBef>
                          <a:spcPts val="590"/>
                        </a:spcBef>
                        <a:spcAft>
                          <a:spcPts val="0"/>
                        </a:spcAft>
                      </a:pPr>
                      <a:r>
                        <a:rPr lang="en-US" sz="16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Time</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84BB3E"/>
                    </a:solidFill>
                  </a:tcPr>
                </a:tc>
                <a:tc>
                  <a:txBody>
                    <a:bodyPr/>
                    <a:lstStyle/>
                    <a:p>
                      <a:pPr marL="95250">
                        <a:lnSpc>
                          <a:spcPct val="107000"/>
                        </a:lnSpc>
                        <a:spcBef>
                          <a:spcPts val="590"/>
                        </a:spcBef>
                        <a:spcAft>
                          <a:spcPts val="0"/>
                        </a:spcAft>
                      </a:pPr>
                      <a:r>
                        <a:rPr lang="en-US" sz="16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Steps</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84BB3E"/>
                    </a:solidFill>
                  </a:tcPr>
                </a:tc>
                <a:tc>
                  <a:txBody>
                    <a:bodyPr/>
                    <a:lstStyle/>
                    <a:p>
                      <a:pPr marL="86360">
                        <a:lnSpc>
                          <a:spcPct val="107000"/>
                        </a:lnSpc>
                        <a:spcBef>
                          <a:spcPts val="590"/>
                        </a:spcBef>
                        <a:spcAft>
                          <a:spcPts val="0"/>
                        </a:spcAft>
                      </a:pPr>
                      <a:r>
                        <a:rPr lang="en-US" sz="16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Facilitator input</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84BB3E"/>
                    </a:solidFill>
                  </a:tcPr>
                </a:tc>
                <a:tc>
                  <a:txBody>
                    <a:bodyPr/>
                    <a:lstStyle/>
                    <a:p>
                      <a:pPr marL="63500">
                        <a:lnSpc>
                          <a:spcPct val="107000"/>
                        </a:lnSpc>
                        <a:spcBef>
                          <a:spcPts val="590"/>
                        </a:spcBef>
                        <a:spcAft>
                          <a:spcPts val="0"/>
                        </a:spcAft>
                      </a:pPr>
                      <a:r>
                        <a:rPr lang="en-US" sz="16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Resources</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84BB3E"/>
                    </a:solidFill>
                  </a:tcPr>
                </a:tc>
                <a:tc>
                  <a:txBody>
                    <a:bodyPr/>
                    <a:lstStyle/>
                    <a:p>
                      <a:pPr marL="78740">
                        <a:lnSpc>
                          <a:spcPct val="107000"/>
                        </a:lnSpc>
                        <a:spcBef>
                          <a:spcPts val="590"/>
                        </a:spcBef>
                        <a:spcAft>
                          <a:spcPts val="0"/>
                        </a:spcAft>
                      </a:pPr>
                      <a:r>
                        <a:rPr lang="en-US" sz="16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Notes</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a:noFill/>
                    </a:lnR>
                    <a:lnT>
                      <a:noFill/>
                    </a:lnT>
                    <a:lnB>
                      <a:noFill/>
                    </a:lnB>
                    <a:solidFill>
                      <a:srgbClr val="84BB3E"/>
                    </a:solidFill>
                  </a:tcPr>
                </a:tc>
                <a:extLst>
                  <a:ext uri="{0D108BD9-81ED-4DB2-BD59-A6C34878D82A}">
                    <a16:rowId xmlns:a16="http://schemas.microsoft.com/office/drawing/2014/main" val="3126684297"/>
                  </a:ext>
                </a:extLst>
              </a:tr>
              <a:tr h="487257">
                <a:tc>
                  <a:txBody>
                    <a:bodyPr/>
                    <a:lstStyle/>
                    <a:p>
                      <a:pPr marL="74930">
                        <a:lnSpc>
                          <a:spcPct val="107000"/>
                        </a:lnSpc>
                        <a:spcBef>
                          <a:spcPts val="295"/>
                        </a:spcBef>
                        <a:spcAft>
                          <a:spcPts val="0"/>
                        </a:spcAft>
                      </a:pPr>
                      <a:r>
                        <a:rPr lang="en-US" sz="1600" b="1">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rPr>
                        <a:t>Joint Vision</a:t>
                      </a:r>
                      <a:endParaRPr lang="en-GB" sz="1600" b="1">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12700" cap="flat" cmpd="sng" algn="ctr">
                      <a:solidFill>
                        <a:srgbClr val="FFFFFF"/>
                      </a:solidFill>
                      <a:prstDash val="solid"/>
                      <a:round/>
                      <a:headEnd type="none" w="med" len="med"/>
                      <a:tailEnd type="none" w="med" len="med"/>
                    </a:lnR>
                    <a:lnT>
                      <a:noFill/>
                    </a:lnT>
                    <a:lnB>
                      <a:noFill/>
                    </a:lnB>
                    <a:solidFill>
                      <a:srgbClr val="F2F8EB"/>
                    </a:solidFill>
                  </a:tcPr>
                </a:tc>
                <a:tc>
                  <a:txBody>
                    <a:bodyPr/>
                    <a:lstStyle/>
                    <a:p>
                      <a:pPr marL="57150">
                        <a:lnSpc>
                          <a:spcPct val="107000"/>
                        </a:lnSpc>
                        <a:spcBef>
                          <a:spcPts val="390"/>
                        </a:spcBef>
                        <a:spcAft>
                          <a:spcPts val="0"/>
                        </a:spcAft>
                      </a:pPr>
                      <a:r>
                        <a:rPr lang="en-US" sz="1600" b="1"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rPr>
                        <a:t>40 mins in total.</a:t>
                      </a:r>
                      <a:endParaRPr lang="en-GB" sz="1600" b="1"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8EB"/>
                    </a:solidFill>
                  </a:tcPr>
                </a:tc>
                <a:tc>
                  <a:txBody>
                    <a:bodyPr/>
                    <a:lstStyle/>
                    <a:p>
                      <a:pPr>
                        <a:lnSpc>
                          <a:spcPct val="107000"/>
                        </a:lnSpc>
                        <a:spcAft>
                          <a:spcPts val="0"/>
                        </a:spcAft>
                      </a:pPr>
                      <a:r>
                        <a:rPr lang="en-US" sz="1600" b="1">
                          <a:solidFill>
                            <a:schemeClr val="accent6">
                              <a:lumMod val="75000"/>
                            </a:schemeClr>
                          </a:solidFill>
                          <a:effectLst/>
                          <a:latin typeface="Times New Roman" panose="02020603050405020304" pitchFamily="18" charset="0"/>
                          <a:ea typeface="Calibri" panose="020F0502020204030204" pitchFamily="34" charset="0"/>
                          <a:cs typeface="Calibri" panose="020F0502020204030204" pitchFamily="34" charset="0"/>
                        </a:rPr>
                        <a:t> </a:t>
                      </a:r>
                      <a:endParaRPr lang="en-GB" sz="1600" b="1">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8EB"/>
                    </a:solidFill>
                  </a:tcPr>
                </a:tc>
                <a:tc>
                  <a:txBody>
                    <a:bodyPr/>
                    <a:lstStyle/>
                    <a:p>
                      <a:pPr marL="86360">
                        <a:lnSpc>
                          <a:spcPct val="107000"/>
                        </a:lnSpc>
                        <a:spcBef>
                          <a:spcPts val="390"/>
                        </a:spcBef>
                        <a:spcAft>
                          <a:spcPts val="0"/>
                        </a:spcAft>
                      </a:pPr>
                      <a:r>
                        <a:rPr lang="en-US" sz="1600" b="1">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rPr>
                        <a:t>Create joint vision</a:t>
                      </a:r>
                      <a:endParaRPr lang="en-GB" sz="1600" b="1">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8EB"/>
                    </a:solidFill>
                  </a:tcPr>
                </a:tc>
                <a:tc>
                  <a:txBody>
                    <a:bodyPr/>
                    <a:lstStyle/>
                    <a:p>
                      <a:pPr>
                        <a:lnSpc>
                          <a:spcPct val="107000"/>
                        </a:lnSpc>
                        <a:spcAft>
                          <a:spcPts val="0"/>
                        </a:spcAft>
                      </a:pPr>
                      <a:endParaRPr lang="en-GB" sz="1600" b="1"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8EB"/>
                    </a:solidFill>
                  </a:tcPr>
                </a:tc>
                <a:tc>
                  <a:txBody>
                    <a:bodyPr/>
                    <a:lstStyle/>
                    <a:p>
                      <a:pPr>
                        <a:lnSpc>
                          <a:spcPct val="107000"/>
                        </a:lnSpc>
                        <a:spcAft>
                          <a:spcPts val="0"/>
                        </a:spcAft>
                      </a:pPr>
                      <a:r>
                        <a:rPr lang="en-US" sz="1600" b="1" dirty="0">
                          <a:solidFill>
                            <a:schemeClr val="accent6">
                              <a:lumMod val="75000"/>
                            </a:schemeClr>
                          </a:solidFill>
                          <a:effectLst/>
                          <a:latin typeface="Times New Roman" panose="02020603050405020304" pitchFamily="18" charset="0"/>
                          <a:ea typeface="Calibri" panose="020F0502020204030204" pitchFamily="34" charset="0"/>
                          <a:cs typeface="Calibri" panose="020F0502020204030204" pitchFamily="34" charset="0"/>
                        </a:rPr>
                        <a:t> </a:t>
                      </a:r>
                      <a:endParaRPr lang="en-GB" sz="1600" b="1"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a:noFill/>
                    </a:lnR>
                    <a:lnT>
                      <a:noFill/>
                    </a:lnT>
                    <a:lnB>
                      <a:noFill/>
                    </a:lnB>
                    <a:solidFill>
                      <a:srgbClr val="F2F8EB"/>
                    </a:solidFill>
                  </a:tcPr>
                </a:tc>
                <a:extLst>
                  <a:ext uri="{0D108BD9-81ED-4DB2-BD59-A6C34878D82A}">
                    <a16:rowId xmlns:a16="http://schemas.microsoft.com/office/drawing/2014/main" val="1082365686"/>
                  </a:ext>
                </a:extLst>
              </a:tr>
              <a:tr h="658391">
                <a:tc rowSpan="2">
                  <a:txBody>
                    <a:bodyPr/>
                    <a:lstStyle/>
                    <a:p>
                      <a:pPr>
                        <a:lnSpc>
                          <a:spcPct val="107000"/>
                        </a:lnSpc>
                        <a:spcAft>
                          <a:spcPts val="0"/>
                        </a:spcAft>
                      </a:pPr>
                      <a:r>
                        <a:rPr lang="en-US" sz="1600" dirty="0">
                          <a:effectLst/>
                          <a:latin typeface="+mn-lt"/>
                          <a:ea typeface="Calibri" panose="020F0502020204030204" pitchFamily="34" charset="0"/>
                          <a:cs typeface="Calibri" panose="020F0502020204030204" pitchFamily="34" charset="0"/>
                        </a:rPr>
                        <a:t> </a:t>
                      </a:r>
                      <a:endParaRPr lang="en-GB" sz="1600" dirty="0">
                        <a:effectLst/>
                        <a:latin typeface="+mn-lt"/>
                        <a:ea typeface="Calibri" panose="020F0502020204030204" pitchFamily="34" charset="0"/>
                        <a:cs typeface="Times New Roman" panose="02020603050405020304" pitchFamily="18" charset="0"/>
                      </a:endParaRPr>
                    </a:p>
                  </a:txBody>
                  <a:tcPr marL="0" marR="0" marT="0" marB="0">
                    <a:lnL>
                      <a:noFill/>
                    </a:lnL>
                    <a:lnR w="12700" cap="flat" cmpd="sng" algn="ctr">
                      <a:solidFill>
                        <a:srgbClr val="FFFFFF"/>
                      </a:solidFill>
                      <a:prstDash val="solid"/>
                      <a:round/>
                      <a:headEnd type="none" w="med" len="med"/>
                      <a:tailEnd type="none" w="med" len="med"/>
                    </a:lnR>
                    <a:lnT>
                      <a:noFill/>
                    </a:lnT>
                    <a:lnB>
                      <a:noFill/>
                    </a:lnB>
                    <a:solidFill>
                      <a:srgbClr val="E6F1D8"/>
                    </a:solidFill>
                  </a:tcPr>
                </a:tc>
                <a:tc>
                  <a:txBody>
                    <a:bodyPr/>
                    <a:lstStyle/>
                    <a:p>
                      <a:pPr marL="57150">
                        <a:lnSpc>
                          <a:spcPct val="107000"/>
                        </a:lnSpc>
                        <a:spcBef>
                          <a:spcPts val="165"/>
                        </a:spcBef>
                        <a:spcAft>
                          <a:spcPts val="0"/>
                        </a:spcAft>
                      </a:pPr>
                      <a:r>
                        <a:rPr lang="en-US" sz="1600">
                          <a:solidFill>
                            <a:srgbClr val="57595B"/>
                          </a:solidFill>
                          <a:effectLst/>
                          <a:latin typeface="+mn-lt"/>
                          <a:ea typeface="Calibri" panose="020F0502020204030204" pitchFamily="34" charset="0"/>
                          <a:cs typeface="Times New Roman" panose="02020603050405020304" pitchFamily="18" charset="0"/>
                        </a:rPr>
                        <a:t>5 minutes.</a:t>
                      </a:r>
                      <a:endParaRPr lang="en-GB" sz="160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E6F1D8"/>
                    </a:solidFill>
                  </a:tcPr>
                </a:tc>
                <a:tc>
                  <a:txBody>
                    <a:bodyPr/>
                    <a:lstStyle/>
                    <a:p>
                      <a:pPr marL="95250">
                        <a:lnSpc>
                          <a:spcPct val="107000"/>
                        </a:lnSpc>
                        <a:spcBef>
                          <a:spcPts val="165"/>
                        </a:spcBef>
                        <a:spcAft>
                          <a:spcPts val="0"/>
                        </a:spcAft>
                      </a:pPr>
                      <a:r>
                        <a:rPr lang="en-US" sz="1600">
                          <a:solidFill>
                            <a:srgbClr val="57595B"/>
                          </a:solidFill>
                          <a:effectLst/>
                          <a:latin typeface="+mn-lt"/>
                          <a:ea typeface="Calibri" panose="020F0502020204030204" pitchFamily="34" charset="0"/>
                          <a:cs typeface="Times New Roman" panose="02020603050405020304" pitchFamily="18" charset="0"/>
                        </a:rPr>
                        <a:t>Explain why we need a vision.</a:t>
                      </a:r>
                      <a:endParaRPr lang="en-GB" sz="160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E6F1D8"/>
                    </a:solidFill>
                  </a:tcPr>
                </a:tc>
                <a:tc>
                  <a:txBody>
                    <a:bodyPr/>
                    <a:lstStyle/>
                    <a:p>
                      <a:pPr marL="86360" marR="75565">
                        <a:lnSpc>
                          <a:spcPct val="107000"/>
                        </a:lnSpc>
                        <a:spcBef>
                          <a:spcPts val="165"/>
                        </a:spcBef>
                        <a:spcAft>
                          <a:spcPts val="0"/>
                        </a:spcAft>
                      </a:pPr>
                      <a:r>
                        <a:rPr lang="en-US" sz="1600" dirty="0">
                          <a:solidFill>
                            <a:srgbClr val="57595B"/>
                          </a:solidFill>
                          <a:effectLst/>
                          <a:latin typeface="+mn-lt"/>
                          <a:ea typeface="Calibri" panose="020F0502020204030204" pitchFamily="34" charset="0"/>
                          <a:cs typeface="Times New Roman" panose="02020603050405020304" pitchFamily="18" charset="0"/>
                        </a:rPr>
                        <a:t>You and your team need to picture and describe your preferred future as vividly as possible.</a:t>
                      </a:r>
                      <a:endParaRPr lang="en-GB" sz="16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E6F1D8"/>
                    </a:solidFill>
                  </a:tcPr>
                </a:tc>
                <a:tc rowSpan="2">
                  <a:txBody>
                    <a:bodyPr/>
                    <a:lstStyle/>
                    <a:p>
                      <a:pPr>
                        <a:lnSpc>
                          <a:spcPct val="107000"/>
                        </a:lnSpc>
                        <a:spcAft>
                          <a:spcPts val="0"/>
                        </a:spcAft>
                      </a:pPr>
                      <a:r>
                        <a:rPr lang="en-US" sz="1600" dirty="0">
                          <a:effectLst/>
                          <a:latin typeface="+mn-lt"/>
                          <a:ea typeface="Calibri" panose="020F0502020204030204" pitchFamily="34" charset="0"/>
                          <a:cs typeface="Calibri" panose="020F0502020204030204" pitchFamily="34" charset="0"/>
                        </a:rPr>
                        <a:t> </a:t>
                      </a:r>
                      <a:endParaRPr lang="en-GB" sz="16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E6F1D8"/>
                    </a:solidFill>
                  </a:tcPr>
                </a:tc>
                <a:tc rowSpan="2">
                  <a:txBody>
                    <a:bodyPr/>
                    <a:lstStyle/>
                    <a:p>
                      <a:pPr>
                        <a:lnSpc>
                          <a:spcPct val="107000"/>
                        </a:lnSpc>
                        <a:spcAft>
                          <a:spcPts val="0"/>
                        </a:spcAft>
                      </a:pPr>
                      <a:r>
                        <a:rPr lang="en-US" sz="1600">
                          <a:effectLst/>
                          <a:latin typeface="+mn-lt"/>
                          <a:ea typeface="Calibri" panose="020F0502020204030204" pitchFamily="34" charset="0"/>
                          <a:cs typeface="Calibri" panose="020F0502020204030204" pitchFamily="34" charset="0"/>
                        </a:rPr>
                        <a:t> Ensure all the team have an equal say in the development of their vision.</a:t>
                      </a:r>
                    </a:p>
                    <a:p>
                      <a:pPr>
                        <a:lnSpc>
                          <a:spcPct val="107000"/>
                        </a:lnSpc>
                        <a:spcAft>
                          <a:spcPts val="0"/>
                        </a:spcAft>
                      </a:pPr>
                      <a:r>
                        <a:rPr lang="en-US" sz="1600">
                          <a:effectLst/>
                          <a:latin typeface="+mn-lt"/>
                          <a:ea typeface="Calibri" panose="020F0502020204030204" pitchFamily="34" charset="0"/>
                          <a:cs typeface="Calibri" panose="020F0502020204030204" pitchFamily="34" charset="0"/>
                        </a:rPr>
                        <a:t>Think of the values you have agreed upon, are these some of the words that you may like to have in your vision?</a:t>
                      </a:r>
                    </a:p>
                  </a:txBody>
                  <a:tcPr marL="0" marR="0" marT="0" marB="0">
                    <a:lnL w="12700" cap="flat" cmpd="sng" algn="ctr">
                      <a:solidFill>
                        <a:srgbClr val="FFFFFF"/>
                      </a:solidFill>
                      <a:prstDash val="solid"/>
                      <a:round/>
                      <a:headEnd type="none" w="med" len="med"/>
                      <a:tailEnd type="none" w="med" len="med"/>
                    </a:lnL>
                    <a:lnR>
                      <a:noFill/>
                    </a:lnR>
                    <a:lnT>
                      <a:noFill/>
                    </a:lnT>
                    <a:lnB>
                      <a:noFill/>
                    </a:lnB>
                    <a:solidFill>
                      <a:srgbClr val="E6F1D8"/>
                    </a:solidFill>
                  </a:tcPr>
                </a:tc>
                <a:extLst>
                  <a:ext uri="{0D108BD9-81ED-4DB2-BD59-A6C34878D82A}">
                    <a16:rowId xmlns:a16="http://schemas.microsoft.com/office/drawing/2014/main" val="2641965603"/>
                  </a:ext>
                </a:extLst>
              </a:tr>
              <a:tr h="1483964">
                <a:tc vMerge="1">
                  <a:txBody>
                    <a:bodyPr/>
                    <a:lstStyle/>
                    <a:p>
                      <a:endParaRPr lang="en-GB"/>
                    </a:p>
                  </a:txBody>
                  <a:tcPr/>
                </a:tc>
                <a:tc>
                  <a:txBody>
                    <a:bodyPr/>
                    <a:lstStyle/>
                    <a:p>
                      <a:pPr>
                        <a:lnSpc>
                          <a:spcPct val="107000"/>
                        </a:lnSpc>
                        <a:spcAft>
                          <a:spcPts val="0"/>
                        </a:spcAft>
                      </a:pPr>
                      <a:r>
                        <a:rPr lang="en-US" sz="1600" dirty="0">
                          <a:effectLst/>
                          <a:latin typeface="+mn-lt"/>
                          <a:ea typeface="Calibri" panose="020F0502020204030204" pitchFamily="34" charset="0"/>
                          <a:cs typeface="Calibri" panose="020F0502020204030204" pitchFamily="34" charset="0"/>
                        </a:rPr>
                        <a:t> </a:t>
                      </a:r>
                      <a:endParaRPr lang="en-GB" sz="16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E6F1D8"/>
                    </a:solidFill>
                  </a:tcPr>
                </a:tc>
                <a:tc>
                  <a:txBody>
                    <a:bodyPr/>
                    <a:lstStyle/>
                    <a:p>
                      <a:pPr marL="95250" marR="78740">
                        <a:lnSpc>
                          <a:spcPct val="107000"/>
                        </a:lnSpc>
                        <a:spcBef>
                          <a:spcPts val="245"/>
                        </a:spcBef>
                        <a:spcAft>
                          <a:spcPts val="0"/>
                        </a:spcAft>
                      </a:pPr>
                      <a:r>
                        <a:rPr lang="en-US" sz="1600" dirty="0">
                          <a:solidFill>
                            <a:srgbClr val="57595B"/>
                          </a:solidFill>
                          <a:effectLst/>
                          <a:latin typeface="+mn-lt"/>
                          <a:ea typeface="Calibri" panose="020F0502020204030204" pitchFamily="34" charset="0"/>
                          <a:cs typeface="Times New Roman" panose="02020603050405020304" pitchFamily="18" charset="0"/>
                        </a:rPr>
                        <a:t>Discuss as a whole group examples and thoughts about vision statements.</a:t>
                      </a:r>
                      <a:endParaRPr lang="en-GB" sz="16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E6F1D8"/>
                    </a:solidFill>
                  </a:tcPr>
                </a:tc>
                <a:tc>
                  <a:txBody>
                    <a:bodyPr/>
                    <a:lstStyle/>
                    <a:p>
                      <a:pPr marL="86360" marR="135255">
                        <a:lnSpc>
                          <a:spcPct val="107000"/>
                        </a:lnSpc>
                        <a:spcBef>
                          <a:spcPts val="245"/>
                        </a:spcBef>
                        <a:spcAft>
                          <a:spcPts val="0"/>
                        </a:spcAft>
                      </a:pPr>
                      <a:r>
                        <a:rPr lang="en-US" sz="1600" dirty="0">
                          <a:solidFill>
                            <a:srgbClr val="57595B"/>
                          </a:solidFill>
                          <a:effectLst/>
                          <a:latin typeface="+mn-lt"/>
                          <a:ea typeface="Calibri" panose="020F0502020204030204" pitchFamily="34" charset="0"/>
                          <a:cs typeface="Times New Roman" panose="02020603050405020304" pitchFamily="18" charset="0"/>
                        </a:rPr>
                        <a:t>Values are about guiding principles about what you think are important. The vision is a statement of how this integrated service will look and feel to the patient and to others.</a:t>
                      </a:r>
                      <a:endParaRPr lang="en-GB" sz="16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E6F1D8"/>
                    </a:solidFill>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3708878213"/>
                  </a:ext>
                </a:extLst>
              </a:tr>
              <a:tr h="985611">
                <a:tc>
                  <a:txBody>
                    <a:bodyPr/>
                    <a:lstStyle/>
                    <a:p>
                      <a:pPr>
                        <a:lnSpc>
                          <a:spcPct val="107000"/>
                        </a:lnSpc>
                        <a:spcAft>
                          <a:spcPts val="0"/>
                        </a:spcAft>
                      </a:pPr>
                      <a:r>
                        <a:rPr lang="en-US" sz="1600">
                          <a:effectLst/>
                          <a:latin typeface="+mn-lt"/>
                          <a:ea typeface="Calibri" panose="020F0502020204030204" pitchFamily="34" charset="0"/>
                          <a:cs typeface="Calibri" panose="020F0502020204030204" pitchFamily="34" charset="0"/>
                        </a:rPr>
                        <a:t> </a:t>
                      </a:r>
                      <a:endParaRPr lang="en-GB" sz="1600">
                        <a:effectLst/>
                        <a:latin typeface="+mn-lt"/>
                        <a:ea typeface="Calibri" panose="020F0502020204030204" pitchFamily="34" charset="0"/>
                        <a:cs typeface="Times New Roman" panose="02020603050405020304" pitchFamily="18" charset="0"/>
                      </a:endParaRPr>
                    </a:p>
                  </a:txBody>
                  <a:tcPr marL="0" marR="0" marT="0" marB="0">
                    <a:lnL>
                      <a:noFill/>
                    </a:lnL>
                    <a:lnR w="12700" cap="flat" cmpd="sng" algn="ctr">
                      <a:solidFill>
                        <a:srgbClr val="FFFFFF"/>
                      </a:solidFill>
                      <a:prstDash val="solid"/>
                      <a:round/>
                      <a:headEnd type="none" w="med" len="med"/>
                      <a:tailEnd type="none" w="med" len="med"/>
                    </a:lnR>
                    <a:lnT>
                      <a:noFill/>
                    </a:lnT>
                    <a:lnB>
                      <a:noFill/>
                    </a:lnB>
                    <a:solidFill>
                      <a:srgbClr val="F2F8EB"/>
                    </a:solidFill>
                  </a:tcPr>
                </a:tc>
                <a:tc>
                  <a:txBody>
                    <a:bodyPr/>
                    <a:lstStyle/>
                    <a:p>
                      <a:pPr marL="57150">
                        <a:lnSpc>
                          <a:spcPct val="107000"/>
                        </a:lnSpc>
                        <a:spcBef>
                          <a:spcPts val="290"/>
                        </a:spcBef>
                        <a:spcAft>
                          <a:spcPts val="0"/>
                        </a:spcAft>
                      </a:pPr>
                      <a:r>
                        <a:rPr lang="en-US" sz="1600">
                          <a:solidFill>
                            <a:srgbClr val="57595B"/>
                          </a:solidFill>
                          <a:effectLst/>
                          <a:latin typeface="+mn-lt"/>
                          <a:ea typeface="Calibri" panose="020F0502020204030204" pitchFamily="34" charset="0"/>
                          <a:cs typeface="Times New Roman" panose="02020603050405020304" pitchFamily="18" charset="0"/>
                        </a:rPr>
                        <a:t>15 minutes.</a:t>
                      </a:r>
                      <a:endParaRPr lang="en-GB" sz="160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8EB"/>
                    </a:solidFill>
                  </a:tcPr>
                </a:tc>
                <a:tc>
                  <a:txBody>
                    <a:bodyPr/>
                    <a:lstStyle/>
                    <a:p>
                      <a:pPr marL="95250" marR="126365">
                        <a:lnSpc>
                          <a:spcPct val="107000"/>
                        </a:lnSpc>
                        <a:spcBef>
                          <a:spcPts val="255"/>
                        </a:spcBef>
                        <a:spcAft>
                          <a:spcPts val="0"/>
                        </a:spcAft>
                      </a:pPr>
                      <a:r>
                        <a:rPr lang="en-US" sz="1600">
                          <a:solidFill>
                            <a:srgbClr val="57595B"/>
                          </a:solidFill>
                          <a:effectLst/>
                          <a:latin typeface="+mn-lt"/>
                          <a:ea typeface="Calibri" panose="020F0502020204030204" pitchFamily="34" charset="0"/>
                          <a:cs typeface="Times New Roman" panose="02020603050405020304" pitchFamily="18" charset="0"/>
                        </a:rPr>
                        <a:t>In small mixed groups create a draft vision.</a:t>
                      </a:r>
                      <a:endParaRPr lang="en-GB" sz="160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8EB"/>
                    </a:solidFill>
                  </a:tcPr>
                </a:tc>
                <a:tc>
                  <a:txBody>
                    <a:bodyPr/>
                    <a:lstStyle/>
                    <a:p>
                      <a:pPr marL="86360" marR="84455">
                        <a:lnSpc>
                          <a:spcPct val="107000"/>
                        </a:lnSpc>
                        <a:spcBef>
                          <a:spcPts val="220"/>
                        </a:spcBef>
                        <a:spcAft>
                          <a:spcPts val="0"/>
                        </a:spcAft>
                      </a:pPr>
                      <a:r>
                        <a:rPr lang="en-US" sz="1600" dirty="0">
                          <a:solidFill>
                            <a:srgbClr val="57595B"/>
                          </a:solidFill>
                          <a:effectLst/>
                          <a:latin typeface="+mn-lt"/>
                          <a:ea typeface="Calibri" panose="020F0502020204030204" pitchFamily="34" charset="0"/>
                          <a:cs typeface="Times New Roman" panose="02020603050405020304" pitchFamily="18" charset="0"/>
                        </a:rPr>
                        <a:t>Capture your vision on a flipchart. This may be a combination of words and pictures.</a:t>
                      </a:r>
                      <a:endParaRPr lang="en-GB" sz="16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8EB"/>
                    </a:solidFill>
                  </a:tcPr>
                </a:tc>
                <a:tc>
                  <a:txBody>
                    <a:bodyPr/>
                    <a:lstStyle/>
                    <a:p>
                      <a:pPr marL="63500" marR="0" lvl="0" indent="0" algn="l" defTabSz="914400" rtl="0" eaLnBrk="1" fontAlgn="auto" latinLnBrk="0" hangingPunct="1">
                        <a:lnSpc>
                          <a:spcPct val="107000"/>
                        </a:lnSpc>
                        <a:spcBef>
                          <a:spcPts val="220"/>
                        </a:spcBef>
                        <a:spcAft>
                          <a:spcPts val="0"/>
                        </a:spcAft>
                        <a:buClrTx/>
                        <a:buSzTx/>
                        <a:buFontTx/>
                        <a:buNone/>
                        <a:tabLst/>
                        <a:defRPr/>
                      </a:pPr>
                      <a:r>
                        <a:rPr lang="en-US" sz="1600" b="1" dirty="0">
                          <a:solidFill>
                            <a:schemeClr val="accent6">
                              <a:lumMod val="75000"/>
                            </a:schemeClr>
                          </a:solidFill>
                          <a:effectLst/>
                          <a:latin typeface="+mn-lt"/>
                          <a:ea typeface="Calibri" panose="020F0502020204030204" pitchFamily="34" charset="0"/>
                          <a:cs typeface="Calibri" panose="020F0502020204030204" pitchFamily="34" charset="0"/>
                        </a:rPr>
                        <a:t> </a:t>
                      </a:r>
                      <a:r>
                        <a:rPr lang="en-US" sz="1600" dirty="0">
                          <a:solidFill>
                            <a:srgbClr val="57595B"/>
                          </a:solidFill>
                          <a:effectLst/>
                          <a:latin typeface="+mn-lt"/>
                          <a:ea typeface="Calibri" panose="020F0502020204030204" pitchFamily="34" charset="0"/>
                          <a:cs typeface="Times New Roman" panose="02020603050405020304" pitchFamily="18" charset="0"/>
                        </a:rPr>
                        <a:t>Flip chart and pens.</a:t>
                      </a:r>
                      <a:endParaRPr lang="en-GB" sz="16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8EB"/>
                    </a:solidFill>
                  </a:tcPr>
                </a:tc>
                <a:tc>
                  <a:txBody>
                    <a:bodyPr/>
                    <a:lstStyle/>
                    <a:p>
                      <a:pPr>
                        <a:lnSpc>
                          <a:spcPct val="107000"/>
                        </a:lnSpc>
                        <a:spcAft>
                          <a:spcPts val="0"/>
                        </a:spcAft>
                      </a:pPr>
                      <a:r>
                        <a:rPr lang="en-US" sz="1600" dirty="0">
                          <a:effectLst/>
                          <a:latin typeface="+mn-lt"/>
                          <a:ea typeface="Calibri" panose="020F0502020204030204" pitchFamily="34" charset="0"/>
                          <a:cs typeface="Calibri" panose="020F0502020204030204" pitchFamily="34" charset="0"/>
                        </a:rPr>
                        <a:t> </a:t>
                      </a:r>
                      <a:endParaRPr lang="en-GB" sz="16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a:noFill/>
                    </a:lnR>
                    <a:lnT>
                      <a:noFill/>
                    </a:lnT>
                    <a:lnB>
                      <a:noFill/>
                    </a:lnB>
                    <a:solidFill>
                      <a:srgbClr val="F2F8EB"/>
                    </a:solidFill>
                  </a:tcPr>
                </a:tc>
                <a:extLst>
                  <a:ext uri="{0D108BD9-81ED-4DB2-BD59-A6C34878D82A}">
                    <a16:rowId xmlns:a16="http://schemas.microsoft.com/office/drawing/2014/main" val="2837459867"/>
                  </a:ext>
                </a:extLst>
              </a:tr>
              <a:tr h="487257">
                <a:tc>
                  <a:txBody>
                    <a:bodyPr/>
                    <a:lstStyle/>
                    <a:p>
                      <a:pPr>
                        <a:lnSpc>
                          <a:spcPct val="107000"/>
                        </a:lnSpc>
                        <a:spcAft>
                          <a:spcPts val="0"/>
                        </a:spcAft>
                      </a:pPr>
                      <a:r>
                        <a:rPr lang="en-US" sz="1600">
                          <a:effectLst/>
                          <a:latin typeface="+mn-lt"/>
                          <a:ea typeface="Calibri" panose="020F0502020204030204" pitchFamily="34" charset="0"/>
                          <a:cs typeface="Calibri" panose="020F0502020204030204" pitchFamily="34" charset="0"/>
                        </a:rPr>
                        <a:t> </a:t>
                      </a:r>
                      <a:endParaRPr lang="en-GB" sz="1600">
                        <a:effectLst/>
                        <a:latin typeface="+mn-lt"/>
                        <a:ea typeface="Calibri" panose="020F0502020204030204" pitchFamily="34" charset="0"/>
                        <a:cs typeface="Times New Roman" panose="02020603050405020304" pitchFamily="18" charset="0"/>
                      </a:endParaRPr>
                    </a:p>
                  </a:txBody>
                  <a:tcPr marL="0" marR="0" marT="0" marB="0">
                    <a:lnL>
                      <a:noFill/>
                    </a:lnL>
                    <a:lnR w="12700" cap="flat" cmpd="sng" algn="ctr">
                      <a:solidFill>
                        <a:srgbClr val="FFFFFF"/>
                      </a:solidFill>
                      <a:prstDash val="solid"/>
                      <a:round/>
                      <a:headEnd type="none" w="med" len="med"/>
                      <a:tailEnd type="none" w="med" len="med"/>
                    </a:lnR>
                    <a:lnT>
                      <a:noFill/>
                    </a:lnT>
                    <a:lnB>
                      <a:noFill/>
                    </a:lnB>
                    <a:solidFill>
                      <a:srgbClr val="E6F1D8"/>
                    </a:solidFill>
                  </a:tcPr>
                </a:tc>
                <a:tc>
                  <a:txBody>
                    <a:bodyPr/>
                    <a:lstStyle/>
                    <a:p>
                      <a:pPr marL="57150">
                        <a:lnSpc>
                          <a:spcPct val="107000"/>
                        </a:lnSpc>
                        <a:spcBef>
                          <a:spcPts val="230"/>
                        </a:spcBef>
                        <a:spcAft>
                          <a:spcPts val="0"/>
                        </a:spcAft>
                      </a:pPr>
                      <a:r>
                        <a:rPr lang="en-US" sz="1600">
                          <a:solidFill>
                            <a:srgbClr val="57595B"/>
                          </a:solidFill>
                          <a:effectLst/>
                          <a:latin typeface="+mn-lt"/>
                          <a:ea typeface="Calibri" panose="020F0502020204030204" pitchFamily="34" charset="0"/>
                          <a:cs typeface="Times New Roman" panose="02020603050405020304" pitchFamily="18" charset="0"/>
                        </a:rPr>
                        <a:t>10 minutes.</a:t>
                      </a:r>
                      <a:endParaRPr lang="en-GB" sz="160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E6F1D8"/>
                    </a:solidFill>
                  </a:tcPr>
                </a:tc>
                <a:tc>
                  <a:txBody>
                    <a:bodyPr/>
                    <a:lstStyle/>
                    <a:p>
                      <a:pPr marL="95250">
                        <a:lnSpc>
                          <a:spcPct val="107000"/>
                        </a:lnSpc>
                        <a:spcBef>
                          <a:spcPts val="195"/>
                        </a:spcBef>
                        <a:spcAft>
                          <a:spcPts val="0"/>
                        </a:spcAft>
                      </a:pPr>
                      <a:r>
                        <a:rPr lang="en-US" sz="1600">
                          <a:solidFill>
                            <a:srgbClr val="57595B"/>
                          </a:solidFill>
                          <a:effectLst/>
                          <a:latin typeface="+mn-lt"/>
                          <a:ea typeface="Calibri" panose="020F0502020204030204" pitchFamily="34" charset="0"/>
                          <a:cs typeface="Times New Roman" panose="02020603050405020304" pitchFamily="18" charset="0"/>
                        </a:rPr>
                        <a:t>Feedback.</a:t>
                      </a:r>
                      <a:endParaRPr lang="en-GB" sz="160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E6F1D8"/>
                    </a:solidFill>
                  </a:tcPr>
                </a:tc>
                <a:tc>
                  <a:txBody>
                    <a:bodyPr/>
                    <a:lstStyle/>
                    <a:p>
                      <a:pPr marL="86360">
                        <a:lnSpc>
                          <a:spcPct val="107000"/>
                        </a:lnSpc>
                        <a:spcBef>
                          <a:spcPts val="160"/>
                        </a:spcBef>
                        <a:spcAft>
                          <a:spcPts val="0"/>
                        </a:spcAft>
                      </a:pPr>
                      <a:r>
                        <a:rPr lang="en-US" sz="1600" dirty="0">
                          <a:solidFill>
                            <a:srgbClr val="57595B"/>
                          </a:solidFill>
                          <a:effectLst/>
                          <a:latin typeface="+mn-lt"/>
                          <a:ea typeface="Calibri" panose="020F0502020204030204" pitchFamily="34" charset="0"/>
                          <a:cs typeface="Times New Roman" panose="02020603050405020304" pitchFamily="18" charset="0"/>
                        </a:rPr>
                        <a:t>Get teams to feedback to whole group.</a:t>
                      </a:r>
                      <a:endParaRPr lang="en-GB" sz="16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E6F1D8"/>
                    </a:solidFill>
                  </a:tcPr>
                </a:tc>
                <a:tc>
                  <a:txBody>
                    <a:bodyPr/>
                    <a:lstStyle/>
                    <a:p>
                      <a:pPr>
                        <a:lnSpc>
                          <a:spcPct val="107000"/>
                        </a:lnSpc>
                        <a:spcAft>
                          <a:spcPts val="0"/>
                        </a:spcAft>
                      </a:pPr>
                      <a:r>
                        <a:rPr lang="en-US" sz="1600">
                          <a:effectLst/>
                          <a:latin typeface="+mn-lt"/>
                          <a:ea typeface="Calibri" panose="020F0502020204030204" pitchFamily="34" charset="0"/>
                          <a:cs typeface="Calibri" panose="020F0502020204030204" pitchFamily="34" charset="0"/>
                        </a:rPr>
                        <a:t> </a:t>
                      </a:r>
                      <a:endParaRPr lang="en-GB" sz="160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E6F1D8"/>
                    </a:solidFill>
                  </a:tcPr>
                </a:tc>
                <a:tc>
                  <a:txBody>
                    <a:bodyPr/>
                    <a:lstStyle/>
                    <a:p>
                      <a:pPr>
                        <a:lnSpc>
                          <a:spcPct val="107000"/>
                        </a:lnSpc>
                        <a:spcAft>
                          <a:spcPts val="0"/>
                        </a:spcAft>
                      </a:pPr>
                      <a:r>
                        <a:rPr lang="en-US" sz="1600" dirty="0">
                          <a:effectLst/>
                          <a:latin typeface="+mn-lt"/>
                          <a:ea typeface="Calibri" panose="020F0502020204030204" pitchFamily="34" charset="0"/>
                          <a:cs typeface="Calibri" panose="020F0502020204030204" pitchFamily="34" charset="0"/>
                        </a:rPr>
                        <a:t> </a:t>
                      </a:r>
                      <a:endParaRPr lang="en-GB" sz="16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a:noFill/>
                    </a:lnR>
                    <a:lnT>
                      <a:noFill/>
                    </a:lnT>
                    <a:lnB>
                      <a:noFill/>
                    </a:lnB>
                    <a:solidFill>
                      <a:srgbClr val="E6F1D8"/>
                    </a:solidFill>
                  </a:tcPr>
                </a:tc>
                <a:extLst>
                  <a:ext uri="{0D108BD9-81ED-4DB2-BD59-A6C34878D82A}">
                    <a16:rowId xmlns:a16="http://schemas.microsoft.com/office/drawing/2014/main" val="4008614731"/>
                  </a:ext>
                </a:extLst>
              </a:tr>
              <a:tr h="1614532">
                <a:tc>
                  <a:txBody>
                    <a:bodyPr/>
                    <a:lstStyle/>
                    <a:p>
                      <a:pPr>
                        <a:lnSpc>
                          <a:spcPct val="107000"/>
                        </a:lnSpc>
                        <a:spcAft>
                          <a:spcPts val="0"/>
                        </a:spcAft>
                      </a:pPr>
                      <a:r>
                        <a:rPr lang="en-US" sz="1600" dirty="0">
                          <a:effectLst/>
                          <a:latin typeface="+mn-lt"/>
                          <a:ea typeface="Calibri" panose="020F0502020204030204" pitchFamily="34" charset="0"/>
                          <a:cs typeface="Calibri" panose="020F0502020204030204" pitchFamily="34" charset="0"/>
                        </a:rPr>
                        <a:t> </a:t>
                      </a:r>
                      <a:endParaRPr lang="en-GB" sz="1600" dirty="0">
                        <a:effectLst/>
                        <a:latin typeface="+mn-lt"/>
                        <a:ea typeface="Calibri" panose="020F0502020204030204" pitchFamily="34" charset="0"/>
                        <a:cs typeface="Times New Roman" panose="02020603050405020304" pitchFamily="18" charset="0"/>
                      </a:endParaRPr>
                    </a:p>
                  </a:txBody>
                  <a:tcPr marL="0" marR="0" marT="0" marB="0">
                    <a:lnL>
                      <a:noFill/>
                    </a:lnL>
                    <a:lnR w="12700" cap="flat" cmpd="sng" algn="ctr">
                      <a:solidFill>
                        <a:srgbClr val="FFFFFF"/>
                      </a:solidFill>
                      <a:prstDash val="solid"/>
                      <a:round/>
                      <a:headEnd type="none" w="med" len="med"/>
                      <a:tailEnd type="none" w="med" len="med"/>
                    </a:lnR>
                    <a:lnT>
                      <a:noFill/>
                    </a:lnT>
                    <a:lnB w="12700" cap="flat" cmpd="sng" algn="ctr">
                      <a:solidFill>
                        <a:srgbClr val="84BB3E"/>
                      </a:solidFill>
                      <a:prstDash val="solid"/>
                      <a:round/>
                      <a:headEnd type="none" w="med" len="med"/>
                      <a:tailEnd type="none" w="med" len="med"/>
                    </a:lnB>
                    <a:solidFill>
                      <a:srgbClr val="F2F8EB"/>
                    </a:solidFill>
                  </a:tcPr>
                </a:tc>
                <a:tc>
                  <a:txBody>
                    <a:bodyPr/>
                    <a:lstStyle/>
                    <a:p>
                      <a:pPr marL="57150">
                        <a:lnSpc>
                          <a:spcPct val="107000"/>
                        </a:lnSpc>
                        <a:spcBef>
                          <a:spcPts val="320"/>
                        </a:spcBef>
                        <a:spcAft>
                          <a:spcPts val="0"/>
                        </a:spcAft>
                      </a:pPr>
                      <a:r>
                        <a:rPr lang="en-US" sz="1600" dirty="0">
                          <a:solidFill>
                            <a:srgbClr val="57595B"/>
                          </a:solidFill>
                          <a:effectLst/>
                          <a:latin typeface="+mn-lt"/>
                          <a:ea typeface="Calibri" panose="020F0502020204030204" pitchFamily="34" charset="0"/>
                          <a:cs typeface="Times New Roman" panose="02020603050405020304" pitchFamily="18" charset="0"/>
                        </a:rPr>
                        <a:t>10 minutes.</a:t>
                      </a:r>
                      <a:endParaRPr lang="en-GB" sz="16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84BB3E"/>
                      </a:solidFill>
                      <a:prstDash val="solid"/>
                      <a:round/>
                      <a:headEnd type="none" w="med" len="med"/>
                      <a:tailEnd type="none" w="med" len="med"/>
                    </a:lnB>
                    <a:solidFill>
                      <a:srgbClr val="F2F8EB"/>
                    </a:solidFill>
                  </a:tcPr>
                </a:tc>
                <a:tc>
                  <a:txBody>
                    <a:bodyPr/>
                    <a:lstStyle/>
                    <a:p>
                      <a:pPr marL="95250">
                        <a:lnSpc>
                          <a:spcPct val="107000"/>
                        </a:lnSpc>
                        <a:spcBef>
                          <a:spcPts val="285"/>
                        </a:spcBef>
                        <a:spcAft>
                          <a:spcPts val="0"/>
                        </a:spcAft>
                      </a:pPr>
                      <a:r>
                        <a:rPr lang="en-US" sz="1600">
                          <a:solidFill>
                            <a:srgbClr val="57595B"/>
                          </a:solidFill>
                          <a:effectLst/>
                          <a:latin typeface="+mn-lt"/>
                          <a:ea typeface="Calibri" panose="020F0502020204030204" pitchFamily="34" charset="0"/>
                          <a:cs typeface="Times New Roman" panose="02020603050405020304" pitchFamily="18" charset="0"/>
                        </a:rPr>
                        <a:t>Whole group.</a:t>
                      </a:r>
                      <a:endParaRPr lang="en-GB" sz="160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84BB3E"/>
                      </a:solidFill>
                      <a:prstDash val="solid"/>
                      <a:round/>
                      <a:headEnd type="none" w="med" len="med"/>
                      <a:tailEnd type="none" w="med" len="med"/>
                    </a:lnB>
                    <a:solidFill>
                      <a:srgbClr val="F2F8EB"/>
                    </a:solidFill>
                  </a:tcPr>
                </a:tc>
                <a:tc>
                  <a:txBody>
                    <a:bodyPr/>
                    <a:lstStyle/>
                    <a:p>
                      <a:pPr marL="86360">
                        <a:lnSpc>
                          <a:spcPct val="107000"/>
                        </a:lnSpc>
                        <a:spcBef>
                          <a:spcPts val="250"/>
                        </a:spcBef>
                        <a:spcAft>
                          <a:spcPts val="0"/>
                        </a:spcAft>
                      </a:pPr>
                      <a:r>
                        <a:rPr lang="en-US" sz="1600" dirty="0">
                          <a:solidFill>
                            <a:srgbClr val="57595B"/>
                          </a:solidFill>
                          <a:effectLst/>
                          <a:latin typeface="+mn-lt"/>
                          <a:ea typeface="Calibri" panose="020F0502020204030204" pitchFamily="34" charset="0"/>
                          <a:cs typeface="Times New Roman" panose="02020603050405020304" pitchFamily="18" charset="0"/>
                        </a:rPr>
                        <a:t>Agree upon a vision. Facilitator to capture on flipchart.</a:t>
                      </a:r>
                    </a:p>
                    <a:p>
                      <a:pPr marL="86360">
                        <a:lnSpc>
                          <a:spcPct val="107000"/>
                        </a:lnSpc>
                        <a:spcBef>
                          <a:spcPts val="250"/>
                        </a:spcBef>
                        <a:spcAft>
                          <a:spcPts val="0"/>
                        </a:spcAft>
                      </a:pPr>
                      <a:r>
                        <a:rPr lang="en-US" sz="1600" dirty="0">
                          <a:effectLst/>
                          <a:latin typeface="+mn-lt"/>
                          <a:ea typeface="Calibri" panose="020F0502020204030204" pitchFamily="34" charset="0"/>
                          <a:cs typeface="Times New Roman" panose="02020603050405020304" pitchFamily="18" charset="0"/>
                        </a:rPr>
                        <a:t>This is likely to need working up after the session. Ensure someone is identified to complete this – ideally one of the participants will volunteer.</a:t>
                      </a:r>
                      <a:endParaRPr lang="en-GB" sz="16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84BB3E"/>
                      </a:solidFill>
                      <a:prstDash val="solid"/>
                      <a:round/>
                      <a:headEnd type="none" w="med" len="med"/>
                      <a:tailEnd type="none" w="med" len="med"/>
                    </a:lnB>
                    <a:solidFill>
                      <a:srgbClr val="F2F8EB"/>
                    </a:solidFill>
                  </a:tcPr>
                </a:tc>
                <a:tc>
                  <a:txBody>
                    <a:bodyPr/>
                    <a:lstStyle/>
                    <a:p>
                      <a:pPr marL="63500">
                        <a:lnSpc>
                          <a:spcPct val="107000"/>
                        </a:lnSpc>
                        <a:spcBef>
                          <a:spcPts val="250"/>
                        </a:spcBef>
                        <a:spcAft>
                          <a:spcPts val="0"/>
                        </a:spcAft>
                      </a:pPr>
                      <a:r>
                        <a:rPr lang="en-US" sz="1600" dirty="0">
                          <a:solidFill>
                            <a:srgbClr val="57595B"/>
                          </a:solidFill>
                          <a:effectLst/>
                          <a:latin typeface="+mn-lt"/>
                          <a:ea typeface="Calibri" panose="020F0502020204030204" pitchFamily="34" charset="0"/>
                          <a:cs typeface="Times New Roman" panose="02020603050405020304" pitchFamily="18" charset="0"/>
                        </a:rPr>
                        <a:t>Flip chart and pens.</a:t>
                      </a:r>
                      <a:endParaRPr lang="en-GB" sz="16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84BB3E"/>
                      </a:solidFill>
                      <a:prstDash val="solid"/>
                      <a:round/>
                      <a:headEnd type="none" w="med" len="med"/>
                      <a:tailEnd type="none" w="med" len="med"/>
                    </a:lnB>
                    <a:solidFill>
                      <a:srgbClr val="F2F8EB"/>
                    </a:solidFill>
                  </a:tcPr>
                </a:tc>
                <a:tc>
                  <a:txBody>
                    <a:bodyPr/>
                    <a:lstStyle/>
                    <a:p>
                      <a:pPr marL="78740" marR="74295">
                        <a:lnSpc>
                          <a:spcPct val="107000"/>
                        </a:lnSpc>
                        <a:spcBef>
                          <a:spcPts val="320"/>
                        </a:spcBef>
                        <a:spcAft>
                          <a:spcPts val="0"/>
                        </a:spcAft>
                      </a:pPr>
                      <a:r>
                        <a:rPr lang="en-US" sz="1600" dirty="0">
                          <a:solidFill>
                            <a:srgbClr val="57595B"/>
                          </a:solidFill>
                          <a:effectLst/>
                          <a:latin typeface="+mn-lt"/>
                          <a:ea typeface="Calibri" panose="020F0502020204030204" pitchFamily="34" charset="0"/>
                          <a:cs typeface="Times New Roman" panose="02020603050405020304" pitchFamily="18" charset="0"/>
                        </a:rPr>
                        <a:t>The group may decide to base the overall vision on something one of the groups produced. </a:t>
                      </a:r>
                      <a:endParaRPr lang="en-GB" sz="1600" dirty="0">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a:noFill/>
                    </a:lnR>
                    <a:lnT>
                      <a:noFill/>
                    </a:lnT>
                    <a:lnB w="12700" cap="flat" cmpd="sng" algn="ctr">
                      <a:solidFill>
                        <a:srgbClr val="84BB3E"/>
                      </a:solidFill>
                      <a:prstDash val="solid"/>
                      <a:round/>
                      <a:headEnd type="none" w="med" len="med"/>
                      <a:tailEnd type="none" w="med" len="med"/>
                    </a:lnB>
                    <a:solidFill>
                      <a:srgbClr val="F2F8EB"/>
                    </a:solidFill>
                  </a:tcPr>
                </a:tc>
                <a:extLst>
                  <a:ext uri="{0D108BD9-81ED-4DB2-BD59-A6C34878D82A}">
                    <a16:rowId xmlns:a16="http://schemas.microsoft.com/office/drawing/2014/main" val="1158167508"/>
                  </a:ext>
                </a:extLst>
              </a:tr>
            </a:tbl>
          </a:graphicData>
        </a:graphic>
      </p:graphicFrame>
      <p:sp>
        <p:nvSpPr>
          <p:cNvPr id="4" name="TextBox 3">
            <a:extLst>
              <a:ext uri="{FF2B5EF4-FFF2-40B4-BE49-F238E27FC236}">
                <a16:creationId xmlns:a16="http://schemas.microsoft.com/office/drawing/2014/main" id="{CFFA34BF-ABC2-4257-95EB-2E1A8015370E}"/>
              </a:ext>
            </a:extLst>
          </p:cNvPr>
          <p:cNvSpPr txBox="1"/>
          <p:nvPr/>
        </p:nvSpPr>
        <p:spPr>
          <a:xfrm>
            <a:off x="307849" y="6538914"/>
            <a:ext cx="6547104" cy="307777"/>
          </a:xfrm>
          <a:prstGeom prst="rect">
            <a:avLst/>
          </a:prstGeom>
          <a:noFill/>
        </p:spPr>
        <p:txBody>
          <a:bodyPr wrap="square" rtlCol="0">
            <a:spAutoFit/>
          </a:bodyPr>
          <a:lstStyle/>
          <a:p>
            <a:r>
              <a:rPr lang="en-US" sz="1400" dirty="0"/>
              <a:t>Building Collaborative Teams, Copyright 2014 NHS Improving Quality. </a:t>
            </a:r>
          </a:p>
        </p:txBody>
      </p:sp>
    </p:spTree>
    <p:extLst>
      <p:ext uri="{BB962C8B-B14F-4D97-AF65-F5344CB8AC3E}">
        <p14:creationId xmlns:p14="http://schemas.microsoft.com/office/powerpoint/2010/main" val="10424664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D1D6F15-EFA1-4669-AC1A-8BEEC01A1F37}"/>
              </a:ext>
            </a:extLst>
          </p:cNvPr>
          <p:cNvSpPr>
            <a:spLocks noGrp="1"/>
          </p:cNvSpPr>
          <p:nvPr>
            <p:ph type="sldNum" sz="quarter" idx="12"/>
          </p:nvPr>
        </p:nvSpPr>
        <p:spPr/>
        <p:txBody>
          <a:bodyPr/>
          <a:lstStyle/>
          <a:p>
            <a:fld id="{383A0862-C28D-42B8-B328-CF96378449E1}" type="slidenum">
              <a:rPr lang="en-GB" smtClean="0"/>
              <a:t>4</a:t>
            </a:fld>
            <a:endParaRPr lang="en-GB"/>
          </a:p>
        </p:txBody>
      </p:sp>
      <p:graphicFrame>
        <p:nvGraphicFramePr>
          <p:cNvPr id="3" name="Table 2">
            <a:extLst>
              <a:ext uri="{FF2B5EF4-FFF2-40B4-BE49-F238E27FC236}">
                <a16:creationId xmlns:a16="http://schemas.microsoft.com/office/drawing/2014/main" id="{86C787E3-BCE5-4AAB-866F-B1280103BA06}"/>
              </a:ext>
            </a:extLst>
          </p:cNvPr>
          <p:cNvGraphicFramePr>
            <a:graphicFrameLocks noGrp="1"/>
          </p:cNvGraphicFramePr>
          <p:nvPr>
            <p:extLst/>
          </p:nvPr>
        </p:nvGraphicFramePr>
        <p:xfrm>
          <a:off x="386500" y="317440"/>
          <a:ext cx="10869765" cy="2828096"/>
        </p:xfrm>
        <a:graphic>
          <a:graphicData uri="http://schemas.openxmlformats.org/drawingml/2006/table">
            <a:tbl>
              <a:tblPr firstRow="1" firstCol="1" lastRow="1" lastCol="1" bandRow="1" bandCol="1"/>
              <a:tblGrid>
                <a:gridCol w="1256236">
                  <a:extLst>
                    <a:ext uri="{9D8B030D-6E8A-4147-A177-3AD203B41FA5}">
                      <a16:colId xmlns:a16="http://schemas.microsoft.com/office/drawing/2014/main" val="2877604270"/>
                    </a:ext>
                  </a:extLst>
                </a:gridCol>
                <a:gridCol w="1062772">
                  <a:extLst>
                    <a:ext uri="{9D8B030D-6E8A-4147-A177-3AD203B41FA5}">
                      <a16:colId xmlns:a16="http://schemas.microsoft.com/office/drawing/2014/main" val="2725694198"/>
                    </a:ext>
                  </a:extLst>
                </a:gridCol>
                <a:gridCol w="1690890">
                  <a:extLst>
                    <a:ext uri="{9D8B030D-6E8A-4147-A177-3AD203B41FA5}">
                      <a16:colId xmlns:a16="http://schemas.microsoft.com/office/drawing/2014/main" val="1761991794"/>
                    </a:ext>
                  </a:extLst>
                </a:gridCol>
                <a:gridCol w="3410758">
                  <a:extLst>
                    <a:ext uri="{9D8B030D-6E8A-4147-A177-3AD203B41FA5}">
                      <a16:colId xmlns:a16="http://schemas.microsoft.com/office/drawing/2014/main" val="1287787691"/>
                    </a:ext>
                  </a:extLst>
                </a:gridCol>
                <a:gridCol w="1779526">
                  <a:extLst>
                    <a:ext uri="{9D8B030D-6E8A-4147-A177-3AD203B41FA5}">
                      <a16:colId xmlns:a16="http://schemas.microsoft.com/office/drawing/2014/main" val="3448831518"/>
                    </a:ext>
                  </a:extLst>
                </a:gridCol>
                <a:gridCol w="1669583">
                  <a:extLst>
                    <a:ext uri="{9D8B030D-6E8A-4147-A177-3AD203B41FA5}">
                      <a16:colId xmlns:a16="http://schemas.microsoft.com/office/drawing/2014/main" val="2004181600"/>
                    </a:ext>
                  </a:extLst>
                </a:gridCol>
              </a:tblGrid>
              <a:tr h="801176">
                <a:tc>
                  <a:txBody>
                    <a:bodyPr/>
                    <a:lstStyle/>
                    <a:p>
                      <a:pPr marL="71755">
                        <a:spcBef>
                          <a:spcPts val="590"/>
                        </a:spcBef>
                        <a:spcAft>
                          <a:spcPts val="0"/>
                        </a:spcAft>
                      </a:pPr>
                      <a:r>
                        <a:rPr lang="en-US" sz="16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Section</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12700" cap="flat" cmpd="sng" algn="ctr">
                      <a:solidFill>
                        <a:srgbClr val="FFFFFF"/>
                      </a:solidFill>
                      <a:prstDash val="solid"/>
                      <a:round/>
                      <a:headEnd type="none" w="med" len="med"/>
                      <a:tailEnd type="none" w="med" len="med"/>
                    </a:lnR>
                    <a:lnT>
                      <a:noFill/>
                    </a:lnT>
                    <a:lnB>
                      <a:noFill/>
                    </a:lnB>
                    <a:solidFill>
                      <a:srgbClr val="84BB3E"/>
                    </a:solidFill>
                  </a:tcPr>
                </a:tc>
                <a:tc>
                  <a:txBody>
                    <a:bodyPr/>
                    <a:lstStyle/>
                    <a:p>
                      <a:pPr marL="53975">
                        <a:spcBef>
                          <a:spcPts val="590"/>
                        </a:spcBef>
                        <a:spcAft>
                          <a:spcPts val="0"/>
                        </a:spcAft>
                      </a:pPr>
                      <a:r>
                        <a:rPr lang="en-US" sz="16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Time</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84BB3E"/>
                    </a:solidFill>
                  </a:tcPr>
                </a:tc>
                <a:tc>
                  <a:txBody>
                    <a:bodyPr/>
                    <a:lstStyle/>
                    <a:p>
                      <a:pPr marL="92075">
                        <a:spcBef>
                          <a:spcPts val="590"/>
                        </a:spcBef>
                        <a:spcAft>
                          <a:spcPts val="0"/>
                        </a:spcAft>
                      </a:pPr>
                      <a:r>
                        <a:rPr lang="en-US" sz="16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Steps</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84BB3E"/>
                    </a:solidFill>
                  </a:tcPr>
                </a:tc>
                <a:tc>
                  <a:txBody>
                    <a:bodyPr/>
                    <a:lstStyle/>
                    <a:p>
                      <a:pPr marL="83185">
                        <a:spcBef>
                          <a:spcPts val="590"/>
                        </a:spcBef>
                        <a:spcAft>
                          <a:spcPts val="0"/>
                        </a:spcAft>
                      </a:pPr>
                      <a:r>
                        <a:rPr lang="en-US" sz="16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Facilitator input</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84BB3E"/>
                    </a:solidFill>
                  </a:tcPr>
                </a:tc>
                <a:tc>
                  <a:txBody>
                    <a:bodyPr/>
                    <a:lstStyle/>
                    <a:p>
                      <a:pPr marL="60325">
                        <a:spcBef>
                          <a:spcPts val="590"/>
                        </a:spcBef>
                        <a:spcAft>
                          <a:spcPts val="0"/>
                        </a:spcAft>
                      </a:pPr>
                      <a:r>
                        <a:rPr lang="en-US" sz="16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Resources</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84BB3E"/>
                    </a:solidFill>
                  </a:tcPr>
                </a:tc>
                <a:tc>
                  <a:txBody>
                    <a:bodyPr/>
                    <a:lstStyle/>
                    <a:p>
                      <a:pPr marL="75565">
                        <a:spcBef>
                          <a:spcPts val="590"/>
                        </a:spcBef>
                        <a:spcAft>
                          <a:spcPts val="0"/>
                        </a:spcAft>
                      </a:pPr>
                      <a:r>
                        <a:rPr lang="en-US" sz="16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Notes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a:noFill/>
                    </a:lnR>
                    <a:lnT>
                      <a:noFill/>
                    </a:lnT>
                    <a:lnB>
                      <a:noFill/>
                    </a:lnB>
                    <a:solidFill>
                      <a:srgbClr val="84BB3E"/>
                    </a:solidFill>
                  </a:tcPr>
                </a:tc>
                <a:extLst>
                  <a:ext uri="{0D108BD9-81ED-4DB2-BD59-A6C34878D82A}">
                    <a16:rowId xmlns:a16="http://schemas.microsoft.com/office/drawing/2014/main" val="2172100556"/>
                  </a:ext>
                </a:extLst>
              </a:tr>
              <a:tr h="1311088">
                <a:tc>
                  <a:txBody>
                    <a:bodyPr/>
                    <a:lstStyle/>
                    <a:p>
                      <a:pPr marL="71755">
                        <a:spcBef>
                          <a:spcPts val="320"/>
                        </a:spcBef>
                        <a:spcAft>
                          <a:spcPts val="0"/>
                        </a:spcAft>
                      </a:pPr>
                      <a:r>
                        <a:rPr lang="en-US" sz="1600" b="1">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rPr>
                        <a:t>Joint Vision</a:t>
                      </a:r>
                      <a:endParaRPr lang="en-GB" sz="1600" b="1">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12700" cap="flat" cmpd="sng" algn="ctr">
                      <a:solidFill>
                        <a:srgbClr val="FFFFFF"/>
                      </a:solidFill>
                      <a:prstDash val="solid"/>
                      <a:round/>
                      <a:headEnd type="none" w="med" len="med"/>
                      <a:tailEnd type="none" w="med" len="med"/>
                    </a:lnR>
                    <a:lnT>
                      <a:noFill/>
                    </a:lnT>
                    <a:lnB>
                      <a:noFill/>
                    </a:lnB>
                    <a:solidFill>
                      <a:srgbClr val="F2F8EB"/>
                    </a:solidFill>
                  </a:tcPr>
                </a:tc>
                <a:tc>
                  <a:txBody>
                    <a:bodyPr/>
                    <a:lstStyle/>
                    <a:p>
                      <a:pPr>
                        <a:spcAft>
                          <a:spcPts val="0"/>
                        </a:spcAft>
                      </a:pPr>
                      <a:r>
                        <a:rPr lang="en-US" sz="1600" b="1">
                          <a:solidFill>
                            <a:schemeClr val="accent6">
                              <a:lumMod val="75000"/>
                            </a:schemeClr>
                          </a:solidFill>
                          <a:effectLst/>
                          <a:latin typeface="Times New Roman" panose="02020603050405020304" pitchFamily="18" charset="0"/>
                          <a:ea typeface="Calibri" panose="020F0502020204030204" pitchFamily="34" charset="0"/>
                          <a:cs typeface="Calibri" panose="020F0502020204030204" pitchFamily="34" charset="0"/>
                        </a:rPr>
                        <a:t> </a:t>
                      </a:r>
                      <a:endParaRPr lang="en-GB" sz="1600" b="1">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8EB"/>
                    </a:solidFill>
                  </a:tcPr>
                </a:tc>
                <a:tc>
                  <a:txBody>
                    <a:bodyPr/>
                    <a:lstStyle/>
                    <a:p>
                      <a:pPr marL="92075">
                        <a:spcBef>
                          <a:spcPts val="415"/>
                        </a:spcBef>
                        <a:spcAft>
                          <a:spcPts val="0"/>
                        </a:spcAft>
                      </a:pPr>
                      <a:r>
                        <a:rPr lang="en-US" sz="1600" b="1">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rPr>
                        <a:t>After the workshop</a:t>
                      </a:r>
                      <a:endParaRPr lang="en-GB" sz="1600" b="1">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8EB"/>
                    </a:solidFill>
                  </a:tcPr>
                </a:tc>
                <a:tc>
                  <a:txBody>
                    <a:bodyPr/>
                    <a:lstStyle/>
                    <a:p>
                      <a:pPr marL="83185" marR="75565">
                        <a:spcBef>
                          <a:spcPts val="415"/>
                        </a:spcBef>
                        <a:spcAft>
                          <a:spcPts val="0"/>
                        </a:spcAft>
                      </a:pPr>
                      <a:r>
                        <a:rPr lang="en-US" sz="1600" b="1">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rPr>
                        <a:t>If the whole team is not present, you need to ensure the rest of the team has a chance to contribute at a later date.</a:t>
                      </a:r>
                      <a:endParaRPr lang="en-GB" sz="1600" b="1">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83185" marR="75565">
                        <a:spcBef>
                          <a:spcPts val="570"/>
                        </a:spcBef>
                        <a:spcAft>
                          <a:spcPts val="0"/>
                        </a:spcAft>
                      </a:pPr>
                      <a:r>
                        <a:rPr lang="en-US" sz="1600" b="1">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rPr>
                        <a:t>Ensure teams follow up and complete their vision after the workshop. Agree timeframes for completion of vision statement.</a:t>
                      </a:r>
                      <a:endParaRPr lang="en-GB" sz="1600" b="1">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8EB"/>
                    </a:solidFill>
                  </a:tcPr>
                </a:tc>
                <a:tc>
                  <a:txBody>
                    <a:bodyPr/>
                    <a:lstStyle/>
                    <a:p>
                      <a:pPr>
                        <a:spcAft>
                          <a:spcPts val="0"/>
                        </a:spcAft>
                      </a:pPr>
                      <a:r>
                        <a:rPr lang="en-US" sz="1600" b="1">
                          <a:solidFill>
                            <a:schemeClr val="accent6">
                              <a:lumMod val="75000"/>
                            </a:schemeClr>
                          </a:solidFill>
                          <a:effectLst/>
                          <a:latin typeface="Times New Roman" panose="02020603050405020304" pitchFamily="18" charset="0"/>
                          <a:ea typeface="Calibri" panose="020F0502020204030204" pitchFamily="34" charset="0"/>
                          <a:cs typeface="Calibri" panose="020F0502020204030204" pitchFamily="34" charset="0"/>
                        </a:rPr>
                        <a:t> </a:t>
                      </a:r>
                      <a:endParaRPr lang="en-GB" sz="1600" b="1">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F2F8EB"/>
                    </a:solidFill>
                  </a:tcPr>
                </a:tc>
                <a:tc>
                  <a:txBody>
                    <a:bodyPr/>
                    <a:lstStyle/>
                    <a:p>
                      <a:pPr>
                        <a:spcAft>
                          <a:spcPts val="0"/>
                        </a:spcAft>
                      </a:pPr>
                      <a:r>
                        <a:rPr lang="en-US" sz="1600" b="1" dirty="0">
                          <a:solidFill>
                            <a:schemeClr val="accent6">
                              <a:lumMod val="75000"/>
                            </a:schemeClr>
                          </a:solidFill>
                          <a:effectLst/>
                          <a:latin typeface="Times New Roman" panose="02020603050405020304" pitchFamily="18" charset="0"/>
                          <a:ea typeface="Calibri" panose="020F0502020204030204" pitchFamily="34" charset="0"/>
                          <a:cs typeface="Calibri" panose="020F0502020204030204" pitchFamily="34" charset="0"/>
                        </a:rPr>
                        <a:t> </a:t>
                      </a:r>
                      <a:endParaRPr lang="en-GB" sz="1600" b="1"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FFFFFF"/>
                      </a:solidFill>
                      <a:prstDash val="solid"/>
                      <a:round/>
                      <a:headEnd type="none" w="med" len="med"/>
                      <a:tailEnd type="none" w="med" len="med"/>
                    </a:lnL>
                    <a:lnR>
                      <a:noFill/>
                    </a:lnR>
                    <a:lnT>
                      <a:noFill/>
                    </a:lnT>
                    <a:lnB>
                      <a:noFill/>
                    </a:lnB>
                    <a:solidFill>
                      <a:srgbClr val="F2F8EB"/>
                    </a:solidFill>
                  </a:tcPr>
                </a:tc>
                <a:extLst>
                  <a:ext uri="{0D108BD9-81ED-4DB2-BD59-A6C34878D82A}">
                    <a16:rowId xmlns:a16="http://schemas.microsoft.com/office/drawing/2014/main" val="3184638008"/>
                  </a:ext>
                </a:extLst>
              </a:tr>
            </a:tbl>
          </a:graphicData>
        </a:graphic>
      </p:graphicFrame>
      <p:sp>
        <p:nvSpPr>
          <p:cNvPr id="4" name="TextBox 3">
            <a:extLst>
              <a:ext uri="{FF2B5EF4-FFF2-40B4-BE49-F238E27FC236}">
                <a16:creationId xmlns:a16="http://schemas.microsoft.com/office/drawing/2014/main" id="{3B158B5B-0444-458D-B30B-921B32E1E871}"/>
              </a:ext>
            </a:extLst>
          </p:cNvPr>
          <p:cNvSpPr txBox="1"/>
          <p:nvPr/>
        </p:nvSpPr>
        <p:spPr>
          <a:xfrm>
            <a:off x="777240" y="3429000"/>
            <a:ext cx="10351008" cy="2308324"/>
          </a:xfrm>
          <a:prstGeom prst="rect">
            <a:avLst/>
          </a:prstGeom>
          <a:noFill/>
        </p:spPr>
        <p:txBody>
          <a:bodyPr wrap="square" rtlCol="0">
            <a:spAutoFit/>
          </a:bodyPr>
          <a:lstStyle/>
          <a:p>
            <a:r>
              <a:rPr lang="en-US" dirty="0"/>
              <a:t>Additional information:</a:t>
            </a:r>
          </a:p>
          <a:p>
            <a:r>
              <a:rPr lang="en-US" dirty="0"/>
              <a:t>The vision could be a written statement or be represented in the form of a picture. </a:t>
            </a:r>
          </a:p>
          <a:p>
            <a:r>
              <a:rPr lang="en-US" dirty="0"/>
              <a:t>A good vision:</a:t>
            </a:r>
          </a:p>
          <a:p>
            <a:r>
              <a:rPr lang="en-US" dirty="0"/>
              <a:t>•	sets a standard of excellence</a:t>
            </a:r>
          </a:p>
          <a:p>
            <a:r>
              <a:rPr lang="en-US" dirty="0"/>
              <a:t>•	clarifies purpose</a:t>
            </a:r>
          </a:p>
          <a:p>
            <a:r>
              <a:rPr lang="en-US" dirty="0"/>
              <a:t>•	inspires enthusiasm</a:t>
            </a:r>
          </a:p>
          <a:p>
            <a:r>
              <a:rPr lang="en-US" dirty="0"/>
              <a:t>•	is easy to understand by others</a:t>
            </a:r>
          </a:p>
          <a:p>
            <a:r>
              <a:rPr lang="en-US" dirty="0"/>
              <a:t>•	is ambitious.</a:t>
            </a:r>
          </a:p>
        </p:txBody>
      </p:sp>
      <p:pic>
        <p:nvPicPr>
          <p:cNvPr id="5" name="Picture 4">
            <a:extLst>
              <a:ext uri="{FF2B5EF4-FFF2-40B4-BE49-F238E27FC236}">
                <a16:creationId xmlns:a16="http://schemas.microsoft.com/office/drawing/2014/main" id="{24882E15-4202-4E3E-8681-BE6F784CACA9}"/>
              </a:ext>
            </a:extLst>
          </p:cNvPr>
          <p:cNvPicPr>
            <a:picLocks noChangeAspect="1"/>
          </p:cNvPicPr>
          <p:nvPr/>
        </p:nvPicPr>
        <p:blipFill rotWithShape="1">
          <a:blip r:embed="rId2"/>
          <a:srcRect t="40429" r="18085" b="8534"/>
          <a:stretch/>
        </p:blipFill>
        <p:spPr>
          <a:xfrm>
            <a:off x="6096002" y="4029904"/>
            <a:ext cx="4760713" cy="2828096"/>
          </a:xfrm>
          <a:prstGeom prst="rect">
            <a:avLst/>
          </a:prstGeom>
        </p:spPr>
      </p:pic>
      <p:sp>
        <p:nvSpPr>
          <p:cNvPr id="6" name="TextBox 5">
            <a:extLst>
              <a:ext uri="{FF2B5EF4-FFF2-40B4-BE49-F238E27FC236}">
                <a16:creationId xmlns:a16="http://schemas.microsoft.com/office/drawing/2014/main" id="{8A60801E-65C7-4BC3-B931-B57106DEC008}"/>
              </a:ext>
            </a:extLst>
          </p:cNvPr>
          <p:cNvSpPr txBox="1"/>
          <p:nvPr/>
        </p:nvSpPr>
        <p:spPr>
          <a:xfrm>
            <a:off x="163068" y="6459865"/>
            <a:ext cx="6547104" cy="523220"/>
          </a:xfrm>
          <a:prstGeom prst="rect">
            <a:avLst/>
          </a:prstGeom>
          <a:noFill/>
        </p:spPr>
        <p:txBody>
          <a:bodyPr wrap="square" rtlCol="0">
            <a:spAutoFit/>
          </a:bodyPr>
          <a:lstStyle/>
          <a:p>
            <a:r>
              <a:rPr lang="en-US" sz="1400" dirty="0"/>
              <a:t>Building Collaborative Teams, © Copyright 2014 NHS Improving Quality. </a:t>
            </a:r>
          </a:p>
          <a:p>
            <a:endParaRPr lang="en-US" sz="1400" dirty="0"/>
          </a:p>
        </p:txBody>
      </p:sp>
    </p:spTree>
    <p:extLst>
      <p:ext uri="{BB962C8B-B14F-4D97-AF65-F5344CB8AC3E}">
        <p14:creationId xmlns:p14="http://schemas.microsoft.com/office/powerpoint/2010/main" val="3576503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871</Words>
  <Application>Microsoft Office PowerPoint</Application>
  <PresentationFormat>Widescreen</PresentationFormat>
  <Paragraphs>128</Paragraphs>
  <Slides>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 Dudley</dc:creator>
  <cp:lastModifiedBy>Julia Dudley</cp:lastModifiedBy>
  <cp:revision>2</cp:revision>
  <dcterms:created xsi:type="dcterms:W3CDTF">2019-03-31T08:54:59Z</dcterms:created>
  <dcterms:modified xsi:type="dcterms:W3CDTF">2019-03-31T08:55:33Z</dcterms:modified>
</cp:coreProperties>
</file>