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11" r:id="rId2"/>
    <p:sldId id="469" r:id="rId3"/>
    <p:sldId id="470" r:id="rId4"/>
    <p:sldId id="47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2" d="100"/>
          <a:sy n="82" d="100"/>
        </p:scale>
        <p:origin x="2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88280-72AB-480B-8CC5-9A090972DA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974018-7AB3-4AD3-B180-4D9F3424CF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AB4833C-F3FA-4361-BFFB-108EB761EE75}"/>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5" name="Footer Placeholder 4">
            <a:extLst>
              <a:ext uri="{FF2B5EF4-FFF2-40B4-BE49-F238E27FC236}">
                <a16:creationId xmlns:a16="http://schemas.microsoft.com/office/drawing/2014/main" id="{65784B47-545E-4709-AE8A-AFBC5F89F5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E37DBD-5E6E-4760-A4F5-6C1D2985C2C4}"/>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1931181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1E85A-820F-4AA2-BC62-99A4492A7C2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B703B1-0DFF-4802-8871-D1A7BF8239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9E3E40-FA4E-497D-8125-C785B0206E79}"/>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5" name="Footer Placeholder 4">
            <a:extLst>
              <a:ext uri="{FF2B5EF4-FFF2-40B4-BE49-F238E27FC236}">
                <a16:creationId xmlns:a16="http://schemas.microsoft.com/office/drawing/2014/main" id="{F52B8DDE-A6C2-44A7-9144-95DC512149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4A0E47-38AF-4994-9175-EAAA212F217D}"/>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1991886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A18961-2BD1-4EDB-B0F9-48116EE9BE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1DCF3F-1BF0-4F61-BA7E-3315F95135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3392A6-5BB9-454B-A00C-408926E358E4}"/>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5" name="Footer Placeholder 4">
            <a:extLst>
              <a:ext uri="{FF2B5EF4-FFF2-40B4-BE49-F238E27FC236}">
                <a16:creationId xmlns:a16="http://schemas.microsoft.com/office/drawing/2014/main" id="{D9DBD45C-61A3-4BB9-83BB-34E4AE006B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1A0248-9E46-4246-8BBA-7DE2E2FBBB73}"/>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243531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F5DB0-1594-4DF4-AEEA-44A0334802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C3BE133-404B-48DA-B33E-B8041C6564E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6CB647-139E-41AB-8047-C8440E8F1402}"/>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5" name="Footer Placeholder 4">
            <a:extLst>
              <a:ext uri="{FF2B5EF4-FFF2-40B4-BE49-F238E27FC236}">
                <a16:creationId xmlns:a16="http://schemas.microsoft.com/office/drawing/2014/main" id="{CD3DF86F-44A6-4A0D-B67D-49E4CB6E4C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849B13-23B3-4C7B-9624-B33ECDB70812}"/>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3262744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B532F-8576-4393-8836-71C7A1BC4E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332D489-87C2-499C-A96C-36A3CBBD66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7F738D-7B2B-45CA-902D-53D3277B18F0}"/>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5" name="Footer Placeholder 4">
            <a:extLst>
              <a:ext uri="{FF2B5EF4-FFF2-40B4-BE49-F238E27FC236}">
                <a16:creationId xmlns:a16="http://schemas.microsoft.com/office/drawing/2014/main" id="{5EA58556-19AF-4843-90AC-635CCB8F03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6E35E8-F14A-4E5D-8582-97A85FBF3FED}"/>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29353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3FDF8-8C33-48DD-994C-3008A5E4B1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D25700-489C-44BF-BEF5-B1D7FA8776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B386453-E3CD-4F49-A55D-CD486D16D2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F58671B-9C4D-4539-B07E-80431EEBA33E}"/>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6" name="Footer Placeholder 5">
            <a:extLst>
              <a:ext uri="{FF2B5EF4-FFF2-40B4-BE49-F238E27FC236}">
                <a16:creationId xmlns:a16="http://schemas.microsoft.com/office/drawing/2014/main" id="{1A0723E7-A5FA-4EF8-8117-D29FC3F219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1D40FC-DEAA-4C80-9B9E-7D7683331B0B}"/>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2921143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FC305-DE9A-4902-927F-83E4C1CBE1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0961C9-8CD5-44FA-A29A-7FD549431C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E115E1-4608-436B-8276-40C144DA40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0560D1C-F040-466F-9508-FE2BAC351F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77DD4E-F68D-45E6-B315-2C5685DE11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C50AB0-B5A9-4647-AF0D-F99C7C0A2205}"/>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8" name="Footer Placeholder 7">
            <a:extLst>
              <a:ext uri="{FF2B5EF4-FFF2-40B4-BE49-F238E27FC236}">
                <a16:creationId xmlns:a16="http://schemas.microsoft.com/office/drawing/2014/main" id="{9253BE3B-A612-4A58-AF4A-0583AA871E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2D79CB9-B421-4F8C-A5BC-97842EBE3DF1}"/>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4061158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C8978-3FC5-48D5-8220-D0438B71F7E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923C-7690-4774-BE22-3C3162D59DAC}"/>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4" name="Footer Placeholder 3">
            <a:extLst>
              <a:ext uri="{FF2B5EF4-FFF2-40B4-BE49-F238E27FC236}">
                <a16:creationId xmlns:a16="http://schemas.microsoft.com/office/drawing/2014/main" id="{752E648F-AC29-49C6-BC58-60534DD4DBF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241B008-015A-426F-9903-6617EB327111}"/>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167683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1BD61-17CF-467C-800C-51D9197F4E86}"/>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3" name="Footer Placeholder 2">
            <a:extLst>
              <a:ext uri="{FF2B5EF4-FFF2-40B4-BE49-F238E27FC236}">
                <a16:creationId xmlns:a16="http://schemas.microsoft.com/office/drawing/2014/main" id="{1BB69595-6257-43A0-A4C5-765EB76F1C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731F0A3-CF8E-4198-86F9-A8CB236C10E3}"/>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1144676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70800-7FA5-4E61-908C-7EF4BB205E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38135E-A1C2-467A-9768-98ED85317D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AFF28BC-9937-42D1-AEA5-ECE13B703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D1A249-40D4-4836-8B7A-84097C5E0F8D}"/>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6" name="Footer Placeholder 5">
            <a:extLst>
              <a:ext uri="{FF2B5EF4-FFF2-40B4-BE49-F238E27FC236}">
                <a16:creationId xmlns:a16="http://schemas.microsoft.com/office/drawing/2014/main" id="{C91578E5-F39C-4714-A37D-F3417497EB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3327D0-040F-4773-AC4E-DDBFA7066A02}"/>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1071167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42E58-1875-481E-B558-E5C0B4300C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4086C5-3214-4D06-AE7E-840C39A18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06426E-D997-473A-9F90-98A25A138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5917EA-F530-4A00-A602-A0F8C5444B5A}"/>
              </a:ext>
            </a:extLst>
          </p:cNvPr>
          <p:cNvSpPr>
            <a:spLocks noGrp="1"/>
          </p:cNvSpPr>
          <p:nvPr>
            <p:ph type="dt" sz="half" idx="10"/>
          </p:nvPr>
        </p:nvSpPr>
        <p:spPr/>
        <p:txBody>
          <a:bodyPr/>
          <a:lstStyle/>
          <a:p>
            <a:fld id="{40C8F150-3B7D-4A6C-9B1A-660681B95942}" type="datetimeFigureOut">
              <a:rPr lang="en-GB" smtClean="0"/>
              <a:t>31/03/2019</a:t>
            </a:fld>
            <a:endParaRPr lang="en-GB"/>
          </a:p>
        </p:txBody>
      </p:sp>
      <p:sp>
        <p:nvSpPr>
          <p:cNvPr id="6" name="Footer Placeholder 5">
            <a:extLst>
              <a:ext uri="{FF2B5EF4-FFF2-40B4-BE49-F238E27FC236}">
                <a16:creationId xmlns:a16="http://schemas.microsoft.com/office/drawing/2014/main" id="{C821A68F-1C41-4125-99FC-FEA0CD65EA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37309E-B8CC-4436-B8CD-581F80067CB0}"/>
              </a:ext>
            </a:extLst>
          </p:cNvPr>
          <p:cNvSpPr>
            <a:spLocks noGrp="1"/>
          </p:cNvSpPr>
          <p:nvPr>
            <p:ph type="sldNum" sz="quarter" idx="12"/>
          </p:nvPr>
        </p:nvSpPr>
        <p:spPr/>
        <p:txBody>
          <a:bodyPr/>
          <a:lstStyle/>
          <a:p>
            <a:fld id="{C8BD6CE3-EE71-412F-9289-F5FC190AE735}" type="slidenum">
              <a:rPr lang="en-GB" smtClean="0"/>
              <a:t>‹#›</a:t>
            </a:fld>
            <a:endParaRPr lang="en-GB"/>
          </a:p>
        </p:txBody>
      </p:sp>
    </p:spTree>
    <p:extLst>
      <p:ext uri="{BB962C8B-B14F-4D97-AF65-F5344CB8AC3E}">
        <p14:creationId xmlns:p14="http://schemas.microsoft.com/office/powerpoint/2010/main" val="705975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4ACFFB-982F-4921-AC2F-BFC1891ED7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AB55E5-04D8-4A4E-B0E4-F31036409E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9F6128-F9F2-428D-8E67-3CFC52F9D9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8F150-3B7D-4A6C-9B1A-660681B95942}" type="datetimeFigureOut">
              <a:rPr lang="en-GB" smtClean="0"/>
              <a:t>31/03/2019</a:t>
            </a:fld>
            <a:endParaRPr lang="en-GB"/>
          </a:p>
        </p:txBody>
      </p:sp>
      <p:sp>
        <p:nvSpPr>
          <p:cNvPr id="5" name="Footer Placeholder 4">
            <a:extLst>
              <a:ext uri="{FF2B5EF4-FFF2-40B4-BE49-F238E27FC236}">
                <a16:creationId xmlns:a16="http://schemas.microsoft.com/office/drawing/2014/main" id="{B17B6C76-A6C5-4AFF-9240-7B477B2254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769E5E6-865E-4BCE-A6FB-D8706672F7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BD6CE3-EE71-412F-9289-F5FC190AE735}" type="slidenum">
              <a:rPr lang="en-GB" smtClean="0"/>
              <a:t>‹#›</a:t>
            </a:fld>
            <a:endParaRPr lang="en-GB"/>
          </a:p>
        </p:txBody>
      </p:sp>
    </p:spTree>
    <p:extLst>
      <p:ext uri="{BB962C8B-B14F-4D97-AF65-F5344CB8AC3E}">
        <p14:creationId xmlns:p14="http://schemas.microsoft.com/office/powerpoint/2010/main" val="1095774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E4AE78-D2E7-4ED6-ADE5-1FD5B5EF94DA}"/>
              </a:ext>
            </a:extLst>
          </p:cNvPr>
          <p:cNvSpPr>
            <a:spLocks noGrp="1"/>
          </p:cNvSpPr>
          <p:nvPr>
            <p:ph idx="1"/>
          </p:nvPr>
        </p:nvSpPr>
        <p:spPr>
          <a:xfrm>
            <a:off x="222738" y="219457"/>
            <a:ext cx="11132650" cy="6382513"/>
          </a:xfrm>
        </p:spPr>
        <p:txBody>
          <a:bodyPr>
            <a:normAutofit/>
          </a:bodyPr>
          <a:lstStyle/>
          <a:p>
            <a:pPr marL="0" indent="0">
              <a:buNone/>
            </a:pPr>
            <a:r>
              <a:rPr lang="en-GB" dirty="0"/>
              <a:t>Team vision and values workshop:</a:t>
            </a:r>
          </a:p>
          <a:p>
            <a:pPr marL="0" indent="0">
              <a:buNone/>
            </a:pPr>
            <a:endParaRPr lang="en-GB" sz="1100" dirty="0"/>
          </a:p>
          <a:p>
            <a:pPr marL="0" indent="0">
              <a:lnSpc>
                <a:spcPct val="120000"/>
              </a:lnSpc>
              <a:spcBef>
                <a:spcPts val="0"/>
              </a:spcBef>
              <a:buNone/>
            </a:pPr>
            <a:r>
              <a:rPr lang="en-US" sz="1100" dirty="0"/>
              <a:t>Where to begin?</a:t>
            </a:r>
          </a:p>
          <a:p>
            <a:pPr marL="0" indent="0">
              <a:lnSpc>
                <a:spcPct val="120000"/>
              </a:lnSpc>
              <a:spcBef>
                <a:spcPts val="0"/>
              </a:spcBef>
              <a:buNone/>
            </a:pPr>
            <a:r>
              <a:rPr lang="en-US" sz="1100" dirty="0"/>
              <a:t>What motivates your staff to give their all each day at work? What inspired them to train for years? What guides them when they face difficult professional decisions and gives them a sense of satisfaction in a job well done?</a:t>
            </a:r>
          </a:p>
          <a:p>
            <a:pPr marL="0" indent="0">
              <a:lnSpc>
                <a:spcPct val="120000"/>
              </a:lnSpc>
              <a:spcBef>
                <a:spcPts val="0"/>
              </a:spcBef>
              <a:buNone/>
            </a:pPr>
            <a:endParaRPr lang="en-US" sz="1100" dirty="0"/>
          </a:p>
          <a:p>
            <a:pPr marL="0" indent="0">
              <a:lnSpc>
                <a:spcPct val="120000"/>
              </a:lnSpc>
              <a:spcBef>
                <a:spcPts val="0"/>
              </a:spcBef>
              <a:buNone/>
            </a:pPr>
            <a:r>
              <a:rPr lang="en-US" sz="1100" dirty="0"/>
              <a:t>What to do once you have established your team values?</a:t>
            </a:r>
          </a:p>
          <a:p>
            <a:pPr marL="0" indent="0">
              <a:lnSpc>
                <a:spcPct val="120000"/>
              </a:lnSpc>
              <a:spcBef>
                <a:spcPts val="0"/>
              </a:spcBef>
              <a:buNone/>
            </a:pPr>
            <a:r>
              <a:rPr lang="en-US" sz="1100" dirty="0"/>
              <a:t>Use the values to help the team create their team vision. The shared vision should reflect the aspirations of all those involved in the workshop.</a:t>
            </a:r>
          </a:p>
          <a:p>
            <a:pPr marL="0" indent="0">
              <a:lnSpc>
                <a:spcPct val="120000"/>
              </a:lnSpc>
              <a:spcBef>
                <a:spcPts val="0"/>
              </a:spcBef>
              <a:buNone/>
            </a:pPr>
            <a:endParaRPr lang="en-US" sz="1100" dirty="0"/>
          </a:p>
          <a:p>
            <a:pPr marL="0" indent="0">
              <a:lnSpc>
                <a:spcPct val="120000"/>
              </a:lnSpc>
              <a:spcBef>
                <a:spcPts val="0"/>
              </a:spcBef>
              <a:buNone/>
            </a:pPr>
            <a:r>
              <a:rPr lang="en-US" sz="1100" dirty="0"/>
              <a:t>What is a vision?</a:t>
            </a:r>
          </a:p>
          <a:p>
            <a:pPr marL="0" indent="0">
              <a:lnSpc>
                <a:spcPct val="120000"/>
              </a:lnSpc>
              <a:spcBef>
                <a:spcPts val="0"/>
              </a:spcBef>
              <a:buNone/>
            </a:pPr>
            <a:r>
              <a:rPr lang="en-US" sz="1100" dirty="0"/>
              <a:t>A vision is a compelling statement that tells everyone your ambition for your team.</a:t>
            </a:r>
          </a:p>
          <a:p>
            <a:pPr marL="0" indent="0">
              <a:lnSpc>
                <a:spcPct val="120000"/>
              </a:lnSpc>
              <a:spcBef>
                <a:spcPts val="0"/>
              </a:spcBef>
              <a:buNone/>
            </a:pPr>
            <a:r>
              <a:rPr lang="en-US" sz="1100" dirty="0"/>
              <a:t>Visions are about feelings, beliefs, emotions, and pictures. It defines the future you want to create.</a:t>
            </a:r>
          </a:p>
          <a:p>
            <a:pPr marL="0" indent="0">
              <a:lnSpc>
                <a:spcPct val="120000"/>
              </a:lnSpc>
              <a:spcBef>
                <a:spcPts val="0"/>
              </a:spcBef>
              <a:buNone/>
            </a:pPr>
            <a:endParaRPr lang="en-US" sz="1100" dirty="0"/>
          </a:p>
          <a:p>
            <a:pPr marL="0" indent="0">
              <a:lnSpc>
                <a:spcPct val="120000"/>
              </a:lnSpc>
              <a:spcBef>
                <a:spcPts val="0"/>
              </a:spcBef>
              <a:buNone/>
            </a:pPr>
            <a:r>
              <a:rPr lang="en-US" sz="1100" dirty="0"/>
              <a:t>Why create one?</a:t>
            </a:r>
          </a:p>
          <a:p>
            <a:pPr marL="0" indent="0">
              <a:lnSpc>
                <a:spcPct val="120000"/>
              </a:lnSpc>
              <a:spcBef>
                <a:spcPts val="0"/>
              </a:spcBef>
              <a:buNone/>
            </a:pPr>
            <a:r>
              <a:rPr lang="en-US" sz="1100" dirty="0"/>
              <a:t>An exciting team vision can galvanize your team and so improve your integration process. It also enables others to understand your aspirations.</a:t>
            </a:r>
          </a:p>
          <a:p>
            <a:pPr marL="0" indent="0">
              <a:lnSpc>
                <a:spcPct val="120000"/>
              </a:lnSpc>
              <a:spcBef>
                <a:spcPts val="0"/>
              </a:spcBef>
              <a:buNone/>
            </a:pPr>
            <a:endParaRPr lang="en-US" sz="1100" dirty="0"/>
          </a:p>
          <a:p>
            <a:pPr marL="0" indent="0">
              <a:lnSpc>
                <a:spcPct val="120000"/>
              </a:lnSpc>
              <a:spcBef>
                <a:spcPts val="0"/>
              </a:spcBef>
              <a:buNone/>
            </a:pPr>
            <a:r>
              <a:rPr lang="en-US" sz="1100" dirty="0"/>
              <a:t>Where to begin?</a:t>
            </a:r>
          </a:p>
          <a:p>
            <a:pPr marL="0" indent="0">
              <a:lnSpc>
                <a:spcPct val="120000"/>
              </a:lnSpc>
              <a:spcBef>
                <a:spcPts val="0"/>
              </a:spcBef>
              <a:buNone/>
            </a:pPr>
            <a:r>
              <a:rPr lang="en-US" sz="1100" dirty="0"/>
              <a:t>This session should be about creating a joint, energizing vision and not an opportunity for staff to be negative. Although some staff may not see the need to do this, try to convince them of the importance of this session. Encourage everyone involved to think about what they would like the vision to be.</a:t>
            </a:r>
          </a:p>
          <a:p>
            <a:pPr>
              <a:lnSpc>
                <a:spcPct val="120000"/>
              </a:lnSpc>
              <a:spcBef>
                <a:spcPts val="0"/>
              </a:spcBef>
            </a:pPr>
            <a:r>
              <a:rPr lang="en-US" sz="1100" dirty="0"/>
              <a:t>Use the values which are agreed to help shape the vision. Would the team prefer it to be more pictorial?</a:t>
            </a:r>
          </a:p>
          <a:p>
            <a:pPr>
              <a:lnSpc>
                <a:spcPct val="120000"/>
              </a:lnSpc>
              <a:spcBef>
                <a:spcPts val="0"/>
              </a:spcBef>
            </a:pPr>
            <a:r>
              <a:rPr lang="en-US" sz="1100" dirty="0"/>
              <a:t>Think about creating a short sentence or two from the words agreed by the team. Test to see if everyone feels the statement created reflects what they are trying to do as an integrated team.</a:t>
            </a:r>
          </a:p>
          <a:p>
            <a:pPr>
              <a:lnSpc>
                <a:spcPct val="120000"/>
              </a:lnSpc>
              <a:spcBef>
                <a:spcPts val="0"/>
              </a:spcBef>
            </a:pPr>
            <a:r>
              <a:rPr lang="en-US" sz="1100" dirty="0"/>
              <a:t>If, after the workshop you feel the vision is not truly reflective of your integrated team aspirations, keep working on it until all the team(s) are happy and comfortable with the vision created.</a:t>
            </a:r>
          </a:p>
          <a:p>
            <a:pPr marL="0" indent="0">
              <a:lnSpc>
                <a:spcPct val="120000"/>
              </a:lnSpc>
              <a:spcBef>
                <a:spcPts val="0"/>
              </a:spcBef>
              <a:buNone/>
            </a:pPr>
            <a:endParaRPr lang="en-US" sz="1100" dirty="0"/>
          </a:p>
          <a:p>
            <a:pPr marL="0" indent="0">
              <a:lnSpc>
                <a:spcPct val="120000"/>
              </a:lnSpc>
              <a:spcBef>
                <a:spcPts val="0"/>
              </a:spcBef>
              <a:buNone/>
            </a:pPr>
            <a:r>
              <a:rPr lang="en-US" sz="1100" dirty="0"/>
              <a:t>What to do once you have created your vision?</a:t>
            </a:r>
          </a:p>
          <a:p>
            <a:pPr>
              <a:lnSpc>
                <a:spcPct val="120000"/>
              </a:lnSpc>
              <a:spcBef>
                <a:spcPts val="0"/>
              </a:spcBef>
            </a:pPr>
            <a:r>
              <a:rPr lang="en-US" sz="1100" dirty="0"/>
              <a:t>Display the vision in a prominent place in your team base(s).</a:t>
            </a:r>
          </a:p>
          <a:p>
            <a:pPr>
              <a:lnSpc>
                <a:spcPct val="120000"/>
              </a:lnSpc>
              <a:spcBef>
                <a:spcPts val="0"/>
              </a:spcBef>
            </a:pPr>
            <a:r>
              <a:rPr lang="en-US" sz="1100" dirty="0"/>
              <a:t>Use it to help you choose what to improve first when the team are unsure of their priorities.</a:t>
            </a:r>
          </a:p>
          <a:p>
            <a:pPr>
              <a:lnSpc>
                <a:spcPct val="120000"/>
              </a:lnSpc>
              <a:spcBef>
                <a:spcPts val="0"/>
              </a:spcBef>
            </a:pPr>
            <a:r>
              <a:rPr lang="en-US" sz="1100" dirty="0"/>
              <a:t>Vision is the joint focal point and a cornerstone for your integration efforts</a:t>
            </a:r>
          </a:p>
          <a:p>
            <a:pPr>
              <a:lnSpc>
                <a:spcPct val="120000"/>
              </a:lnSpc>
              <a:spcBef>
                <a:spcPts val="0"/>
              </a:spcBef>
            </a:pPr>
            <a:endParaRPr lang="en-US" sz="1000" dirty="0"/>
          </a:p>
          <a:p>
            <a:pPr marL="0" indent="0">
              <a:lnSpc>
                <a:spcPct val="120000"/>
              </a:lnSpc>
              <a:spcBef>
                <a:spcPts val="0"/>
              </a:spcBef>
              <a:buNone/>
            </a:pPr>
            <a:endParaRPr lang="en-GB" sz="1000" dirty="0"/>
          </a:p>
          <a:p>
            <a:pPr>
              <a:lnSpc>
                <a:spcPct val="120000"/>
              </a:lnSpc>
              <a:spcBef>
                <a:spcPts val="0"/>
              </a:spcBef>
            </a:pPr>
            <a:endParaRPr lang="en-GB" sz="1000" dirty="0"/>
          </a:p>
          <a:p>
            <a:pPr marL="0" indent="0">
              <a:buNone/>
            </a:pPr>
            <a:endParaRPr lang="en-US" sz="1000" dirty="0"/>
          </a:p>
        </p:txBody>
      </p:sp>
      <p:sp>
        <p:nvSpPr>
          <p:cNvPr id="4" name="Slide Number Placeholder 3">
            <a:extLst>
              <a:ext uri="{FF2B5EF4-FFF2-40B4-BE49-F238E27FC236}">
                <a16:creationId xmlns:a16="http://schemas.microsoft.com/office/drawing/2014/main" id="{73525E90-FE1D-4613-9D8C-7F8C5E601F1A}"/>
              </a:ext>
            </a:extLst>
          </p:cNvPr>
          <p:cNvSpPr>
            <a:spLocks noGrp="1"/>
          </p:cNvSpPr>
          <p:nvPr>
            <p:ph type="sldNum" sz="quarter" idx="12"/>
          </p:nvPr>
        </p:nvSpPr>
        <p:spPr/>
        <p:txBody>
          <a:bodyPr/>
          <a:lstStyle/>
          <a:p>
            <a:fld id="{383A0862-C28D-42B8-B328-CF96378449E1}" type="slidenum">
              <a:rPr lang="en-GB" smtClean="0"/>
              <a:t>1</a:t>
            </a:fld>
            <a:endParaRPr lang="en-GB"/>
          </a:p>
        </p:txBody>
      </p:sp>
    </p:spTree>
    <p:extLst>
      <p:ext uri="{BB962C8B-B14F-4D97-AF65-F5344CB8AC3E}">
        <p14:creationId xmlns:p14="http://schemas.microsoft.com/office/powerpoint/2010/main" val="2117781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BDB1FD6-D105-4FA6-A10D-CF5AE983A785}"/>
              </a:ext>
            </a:extLst>
          </p:cNvPr>
          <p:cNvSpPr>
            <a:spLocks noGrp="1"/>
          </p:cNvSpPr>
          <p:nvPr>
            <p:ph type="sldNum" sz="quarter" idx="12"/>
          </p:nvPr>
        </p:nvSpPr>
        <p:spPr/>
        <p:txBody>
          <a:bodyPr/>
          <a:lstStyle/>
          <a:p>
            <a:fld id="{383A0862-C28D-42B8-B328-CF96378449E1}" type="slidenum">
              <a:rPr lang="en-GB" smtClean="0"/>
              <a:t>2</a:t>
            </a:fld>
            <a:endParaRPr lang="en-GB"/>
          </a:p>
        </p:txBody>
      </p:sp>
      <p:graphicFrame>
        <p:nvGraphicFramePr>
          <p:cNvPr id="7" name="Table 6">
            <a:extLst>
              <a:ext uri="{FF2B5EF4-FFF2-40B4-BE49-F238E27FC236}">
                <a16:creationId xmlns:a16="http://schemas.microsoft.com/office/drawing/2014/main" id="{E3CF28B7-C0C8-4189-877D-9150BFE44526}"/>
              </a:ext>
            </a:extLst>
          </p:cNvPr>
          <p:cNvGraphicFramePr>
            <a:graphicFrameLocks noGrp="1"/>
          </p:cNvGraphicFramePr>
          <p:nvPr>
            <p:extLst/>
          </p:nvPr>
        </p:nvGraphicFramePr>
        <p:xfrm>
          <a:off x="254524" y="565220"/>
          <a:ext cx="11513804" cy="5621056"/>
        </p:xfrm>
        <a:graphic>
          <a:graphicData uri="http://schemas.openxmlformats.org/drawingml/2006/table">
            <a:tbl>
              <a:tblPr firstRow="1" firstCol="1" lastRow="1" lastCol="1" bandRow="1" bandCol="1"/>
              <a:tblGrid>
                <a:gridCol w="1330143">
                  <a:extLst>
                    <a:ext uri="{9D8B030D-6E8A-4147-A177-3AD203B41FA5}">
                      <a16:colId xmlns:a16="http://schemas.microsoft.com/office/drawing/2014/main" val="3532859525"/>
                    </a:ext>
                  </a:extLst>
                </a:gridCol>
                <a:gridCol w="1125303">
                  <a:extLst>
                    <a:ext uri="{9D8B030D-6E8A-4147-A177-3AD203B41FA5}">
                      <a16:colId xmlns:a16="http://schemas.microsoft.com/office/drawing/2014/main" val="2999512030"/>
                    </a:ext>
                  </a:extLst>
                </a:gridCol>
                <a:gridCol w="1791278">
                  <a:extLst>
                    <a:ext uri="{9D8B030D-6E8A-4147-A177-3AD203B41FA5}">
                      <a16:colId xmlns:a16="http://schemas.microsoft.com/office/drawing/2014/main" val="1310159173"/>
                    </a:ext>
                  </a:extLst>
                </a:gridCol>
                <a:gridCol w="3190061">
                  <a:extLst>
                    <a:ext uri="{9D8B030D-6E8A-4147-A177-3AD203B41FA5}">
                      <a16:colId xmlns:a16="http://schemas.microsoft.com/office/drawing/2014/main" val="1139661209"/>
                    </a:ext>
                  </a:extLst>
                </a:gridCol>
                <a:gridCol w="1321256">
                  <a:extLst>
                    <a:ext uri="{9D8B030D-6E8A-4147-A177-3AD203B41FA5}">
                      <a16:colId xmlns:a16="http://schemas.microsoft.com/office/drawing/2014/main" val="2065427099"/>
                    </a:ext>
                  </a:extLst>
                </a:gridCol>
                <a:gridCol w="2755763">
                  <a:extLst>
                    <a:ext uri="{9D8B030D-6E8A-4147-A177-3AD203B41FA5}">
                      <a16:colId xmlns:a16="http://schemas.microsoft.com/office/drawing/2014/main" val="3984651063"/>
                    </a:ext>
                  </a:extLst>
                </a:gridCol>
              </a:tblGrid>
              <a:tr h="416040">
                <a:tc>
                  <a:txBody>
                    <a:bodyPr/>
                    <a:lstStyle/>
                    <a:p>
                      <a:pPr marL="71755">
                        <a:lnSpc>
                          <a:spcPct val="107000"/>
                        </a:lnSpc>
                        <a:spcBef>
                          <a:spcPts val="590"/>
                        </a:spcBef>
                        <a:spcAft>
                          <a:spcPts val="0"/>
                        </a:spcAft>
                      </a:pPr>
                      <a:r>
                        <a:rPr lang="en-US" sz="16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Section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53975">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Calibri" panose="020F0502020204030204" pitchFamily="34" charset="0"/>
                        </a:rPr>
                        <a:t>Time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92075">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Calibri" panose="020F0502020204030204" pitchFamily="34" charset="0"/>
                        </a:rPr>
                        <a:t>Steps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83185">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Calibri" panose="020F0502020204030204" pitchFamily="34" charset="0"/>
                        </a:rPr>
                        <a:t>Facilitator input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60325">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Calibri" panose="020F0502020204030204" pitchFamily="34" charset="0"/>
                        </a:rPr>
                        <a:t>Resources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75565">
                        <a:lnSpc>
                          <a:spcPct val="107000"/>
                        </a:lnSpc>
                        <a:spcBef>
                          <a:spcPts val="590"/>
                        </a:spcBef>
                        <a:spcAft>
                          <a:spcPts val="0"/>
                        </a:spcAft>
                      </a:pPr>
                      <a:r>
                        <a:rPr lang="en-US" sz="16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Notes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84BB3E"/>
                    </a:solidFill>
                  </a:tcPr>
                </a:tc>
                <a:extLst>
                  <a:ext uri="{0D108BD9-81ED-4DB2-BD59-A6C34878D82A}">
                    <a16:rowId xmlns:a16="http://schemas.microsoft.com/office/drawing/2014/main" val="1873301318"/>
                  </a:ext>
                </a:extLst>
              </a:tr>
              <a:tr h="1405895">
                <a:tc>
                  <a:txBody>
                    <a:bodyPr/>
                    <a:lstStyle/>
                    <a:p>
                      <a:pPr marL="71755">
                        <a:lnSpc>
                          <a:spcPct val="107000"/>
                        </a:lnSpc>
                        <a:spcBef>
                          <a:spcPts val="320"/>
                        </a:spcBef>
                        <a:spcAft>
                          <a:spcPts val="0"/>
                        </a:spcAft>
                      </a:pPr>
                      <a:r>
                        <a:rPr lang="en-US" sz="16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rPr>
                        <a:t>Joint Values</a:t>
                      </a: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53975">
                        <a:lnSpc>
                          <a:spcPct val="108000"/>
                        </a:lnSpc>
                        <a:spcBef>
                          <a:spcPts val="515"/>
                        </a:spcBef>
                        <a:spcAft>
                          <a:spcPts val="0"/>
                        </a:spcAft>
                      </a:pPr>
                      <a:r>
                        <a:rPr lang="en-US" sz="1600" b="1">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rPr>
                        <a:t>40 minutes in total.</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lnSpc>
                          <a:spcPct val="107000"/>
                        </a:lnSpc>
                        <a:spcAft>
                          <a:spcPts val="0"/>
                        </a:spcAft>
                      </a:pPr>
                      <a:r>
                        <a:rPr lang="en-US" sz="1600" b="1">
                          <a:solidFill>
                            <a:schemeClr val="accent6">
                              <a:lumMod val="75000"/>
                            </a:schemeClr>
                          </a:solidFill>
                          <a:effectLst/>
                          <a:latin typeface="Times New Roman" panose="02020603050405020304" pitchFamily="18" charset="0"/>
                          <a:ea typeface="Calibri" panose="020F0502020204030204" pitchFamily="34" charset="0"/>
                          <a:cs typeface="Calibri" panose="020F0502020204030204" pitchFamily="34" charset="0"/>
                        </a:rPr>
                        <a:t> </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lnSpc>
                          <a:spcPct val="107000"/>
                        </a:lnSpc>
                        <a:spcAft>
                          <a:spcPts val="0"/>
                        </a:spcAft>
                      </a:pPr>
                      <a:r>
                        <a:rPr lang="en-US" sz="1600" b="1">
                          <a:solidFill>
                            <a:schemeClr val="accent6">
                              <a:lumMod val="75000"/>
                            </a:schemeClr>
                          </a:solidFill>
                          <a:effectLst/>
                          <a:latin typeface="Times New Roman" panose="02020603050405020304" pitchFamily="18" charset="0"/>
                          <a:ea typeface="Calibri" panose="020F0502020204030204" pitchFamily="34" charset="0"/>
                          <a:cs typeface="Calibri" panose="020F0502020204030204" pitchFamily="34" charset="0"/>
                        </a:rPr>
                        <a:t> </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60325" marR="111760">
                        <a:lnSpc>
                          <a:spcPct val="108000"/>
                        </a:lnSpc>
                        <a:spcBef>
                          <a:spcPts val="515"/>
                        </a:spcBef>
                        <a:spcAft>
                          <a:spcPts val="0"/>
                        </a:spcAft>
                      </a:pPr>
                      <a:r>
                        <a:rPr lang="en-US" sz="16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rPr>
                        <a:t>Flipchart and pens. Sticky notes.</a:t>
                      </a: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45"/>
                        </a:spcBef>
                        <a:spcAft>
                          <a:spcPts val="0"/>
                        </a:spcAft>
                      </a:pPr>
                      <a:r>
                        <a:rPr lang="en-US" sz="16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rPr>
                        <a:t> </a:t>
                      </a: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75565" marR="71755">
                        <a:lnSpc>
                          <a:spcPct val="108000"/>
                        </a:lnSpc>
                        <a:spcBef>
                          <a:spcPts val="515"/>
                        </a:spcBef>
                        <a:spcAft>
                          <a:spcPts val="0"/>
                        </a:spcAft>
                      </a:pPr>
                      <a:r>
                        <a:rPr lang="en-US" sz="1600" b="1"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rPr>
                        <a:t>This is designed to be an enjoyable exercise where teams create a joint picture of how they would like their integrated teams to work.</a:t>
                      </a: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F2F8EB"/>
                    </a:solidFill>
                  </a:tcPr>
                </a:tc>
                <a:extLst>
                  <a:ext uri="{0D108BD9-81ED-4DB2-BD59-A6C34878D82A}">
                    <a16:rowId xmlns:a16="http://schemas.microsoft.com/office/drawing/2014/main" val="2457618599"/>
                  </a:ext>
                </a:extLst>
              </a:tr>
              <a:tr h="1018836">
                <a:tc>
                  <a:txBody>
                    <a:bodyPr/>
                    <a:lstStyle/>
                    <a:p>
                      <a:pPr>
                        <a:lnSpc>
                          <a:spcPct val="107000"/>
                        </a:lnSpc>
                        <a:spcAft>
                          <a:spcPts val="0"/>
                        </a:spcAft>
                      </a:pPr>
                      <a:r>
                        <a:rPr lang="en-US" sz="1600" dirty="0">
                          <a:effectLst/>
                          <a:latin typeface="Times New Roman" panose="02020603050405020304" pitchFamily="18" charset="0"/>
                          <a:ea typeface="Calibri" panose="020F0502020204030204" pitchFamily="34" charset="0"/>
                          <a:cs typeface="Calibri" panose="020F0502020204030204" pitchFamily="34"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53975">
                        <a:lnSpc>
                          <a:spcPct val="107000"/>
                        </a:lnSpc>
                        <a:spcBef>
                          <a:spcPts val="305"/>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5 minutes.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92075">
                        <a:lnSpc>
                          <a:spcPct val="108000"/>
                        </a:lnSpc>
                        <a:spcBef>
                          <a:spcPts val="305"/>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Explain what we mean by values.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83185" marR="75565">
                        <a:lnSpc>
                          <a:spcPct val="108000"/>
                        </a:lnSpc>
                        <a:spcBef>
                          <a:spcPts val="305"/>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Give examples of social care or NHS organisational values and the organisation’s values.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a:lnSpc>
                          <a:spcPct val="107000"/>
                        </a:lnSpc>
                        <a:spcAft>
                          <a:spcPts val="0"/>
                        </a:spcAft>
                      </a:pPr>
                      <a:r>
                        <a:rPr lang="en-US" sz="1600">
                          <a:effectLst/>
                          <a:latin typeface="Times New Roman" panose="02020603050405020304" pitchFamily="18" charset="0"/>
                          <a:ea typeface="Calibri" panose="020F0502020204030204" pitchFamily="34" charset="0"/>
                          <a:cs typeface="Calibri" panose="020F0502020204030204" pitchFamily="34" charset="0"/>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75565" marR="97155">
                        <a:lnSpc>
                          <a:spcPct val="108000"/>
                        </a:lnSpc>
                        <a:spcBef>
                          <a:spcPts val="305"/>
                        </a:spcBef>
                        <a:spcAft>
                          <a:spcPts val="0"/>
                        </a:spcAft>
                      </a:pPr>
                      <a:r>
                        <a:rPr lang="en-US" sz="1600" dirty="0">
                          <a:solidFill>
                            <a:srgbClr val="57595B"/>
                          </a:solidFill>
                          <a:effectLst/>
                          <a:latin typeface="Calibri" panose="020F0502020204030204" pitchFamily="34" charset="0"/>
                          <a:ea typeface="Calibri" panose="020F0502020204030204" pitchFamily="34" charset="0"/>
                          <a:cs typeface="Calibri" panose="020F0502020204030204" pitchFamily="34" charset="0"/>
                        </a:rPr>
                        <a:t>Sharing these values will help participants understand the sorts of things values</a:t>
                      </a:r>
                      <a:r>
                        <a:rPr lang="en-US" sz="1600" spc="-70" dirty="0">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spc="-15" dirty="0">
                          <a:solidFill>
                            <a:srgbClr val="57595B"/>
                          </a:solidFill>
                          <a:effectLst/>
                          <a:latin typeface="Calibri" panose="020F0502020204030204" pitchFamily="34" charset="0"/>
                          <a:ea typeface="Calibri" panose="020F0502020204030204" pitchFamily="34" charset="0"/>
                          <a:cs typeface="Calibri" panose="020F0502020204030204" pitchFamily="34" charset="0"/>
                        </a:rPr>
                        <a:t>cover.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E6F1D8"/>
                    </a:solidFill>
                  </a:tcPr>
                </a:tc>
                <a:extLst>
                  <a:ext uri="{0D108BD9-81ED-4DB2-BD59-A6C34878D82A}">
                    <a16:rowId xmlns:a16="http://schemas.microsoft.com/office/drawing/2014/main" val="2019170333"/>
                  </a:ext>
                </a:extLst>
              </a:tr>
              <a:tr h="1237453">
                <a:tc>
                  <a:txBody>
                    <a:bodyPr/>
                    <a:lstStyle/>
                    <a:p>
                      <a:pPr>
                        <a:lnSpc>
                          <a:spcPct val="107000"/>
                        </a:lnSpc>
                        <a:spcAft>
                          <a:spcPts val="0"/>
                        </a:spcAft>
                      </a:pPr>
                      <a:r>
                        <a:rPr lang="en-US" sz="1600">
                          <a:effectLst/>
                          <a:latin typeface="Times New Roman" panose="02020603050405020304" pitchFamily="18" charset="0"/>
                          <a:ea typeface="Calibri" panose="020F0502020204030204" pitchFamily="34" charset="0"/>
                          <a:cs typeface="Calibri" panose="020F0502020204030204" pitchFamily="34" charset="0"/>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53975">
                        <a:lnSpc>
                          <a:spcPct val="107000"/>
                        </a:lnSpc>
                        <a:spcBef>
                          <a:spcPts val="370"/>
                        </a:spcBef>
                        <a:spcAft>
                          <a:spcPts val="0"/>
                        </a:spcAft>
                      </a:pPr>
                      <a:r>
                        <a:rPr lang="en-US" sz="1600" dirty="0">
                          <a:solidFill>
                            <a:srgbClr val="57595B"/>
                          </a:solidFill>
                          <a:effectLst/>
                          <a:latin typeface="Calibri" panose="020F0502020204030204" pitchFamily="34" charset="0"/>
                          <a:ea typeface="Calibri" panose="020F0502020204030204" pitchFamily="34" charset="0"/>
                          <a:cs typeface="Calibri" panose="020F0502020204030204" pitchFamily="34" charset="0"/>
                        </a:rPr>
                        <a:t>15 minutes.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92075" marR="144145">
                        <a:lnSpc>
                          <a:spcPct val="108000"/>
                        </a:lnSpc>
                        <a:spcBef>
                          <a:spcPts val="370"/>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Get small groups to think about their values and what this means to them.</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83185" marR="163830">
                        <a:lnSpc>
                          <a:spcPct val="108000"/>
                        </a:lnSpc>
                        <a:spcBef>
                          <a:spcPts val="340"/>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In mixed groups, ask participants to share and discuss their values. Ask them to capture thoughts on flip chart.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60325">
                        <a:lnSpc>
                          <a:spcPct val="107000"/>
                        </a:lnSpc>
                        <a:spcBef>
                          <a:spcPts val="270"/>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Flip chart and pens.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lnSpc>
                          <a:spcPct val="107000"/>
                        </a:lnSpc>
                        <a:spcAft>
                          <a:spcPts val="0"/>
                        </a:spcAft>
                      </a:pPr>
                      <a:r>
                        <a:rPr lang="en-US" sz="1600" dirty="0">
                          <a:effectLst/>
                          <a:latin typeface="Times New Roman" panose="02020603050405020304" pitchFamily="18" charset="0"/>
                          <a:ea typeface="Calibri" panose="020F0502020204030204" pitchFamily="34" charset="0"/>
                          <a:cs typeface="Calibri" panose="020F0502020204030204" pitchFamily="34"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F2F8EB"/>
                    </a:solidFill>
                  </a:tcPr>
                </a:tc>
                <a:extLst>
                  <a:ext uri="{0D108BD9-81ED-4DB2-BD59-A6C34878D82A}">
                    <a16:rowId xmlns:a16="http://schemas.microsoft.com/office/drawing/2014/main" val="185947114"/>
                  </a:ext>
                </a:extLst>
              </a:tr>
              <a:tr h="1399973">
                <a:tc>
                  <a:txBody>
                    <a:bodyPr/>
                    <a:lstStyle/>
                    <a:p>
                      <a:pPr>
                        <a:lnSpc>
                          <a:spcPct val="107000"/>
                        </a:lnSpc>
                        <a:spcAft>
                          <a:spcPts val="0"/>
                        </a:spcAft>
                      </a:pPr>
                      <a:r>
                        <a:rPr lang="en-US" sz="1600" dirty="0">
                          <a:effectLst/>
                          <a:latin typeface="Times New Roman" panose="02020603050405020304" pitchFamily="18" charset="0"/>
                          <a:ea typeface="Calibri" panose="020F0502020204030204" pitchFamily="34" charset="0"/>
                          <a:cs typeface="Calibri" panose="020F0502020204030204" pitchFamily="34"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53975">
                        <a:lnSpc>
                          <a:spcPct val="107000"/>
                        </a:lnSpc>
                        <a:spcBef>
                          <a:spcPts val="310"/>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20 minutes.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92075" marR="221615">
                        <a:lnSpc>
                          <a:spcPct val="108000"/>
                        </a:lnSpc>
                        <a:spcBef>
                          <a:spcPts val="310"/>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Feedback to whole group.</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83185" marR="75565">
                        <a:lnSpc>
                          <a:spcPct val="108000"/>
                        </a:lnSpc>
                        <a:spcBef>
                          <a:spcPts val="280"/>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Pin up flipcharts on the wall. Each group shares their</a:t>
                      </a:r>
                      <a:r>
                        <a:rPr lang="en-US" sz="1600" spc="50">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list</a:t>
                      </a:r>
                      <a:r>
                        <a:rPr lang="en-US" sz="1600" spc="55">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of</a:t>
                      </a:r>
                      <a:r>
                        <a:rPr lang="en-US" sz="1600" spc="55">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values</a:t>
                      </a:r>
                      <a:r>
                        <a:rPr lang="en-US" sz="1600" spc="60">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with</a:t>
                      </a:r>
                      <a:r>
                        <a:rPr lang="en-US" sz="1600" spc="55">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the</a:t>
                      </a:r>
                      <a:r>
                        <a:rPr lang="en-US" sz="1600" spc="60">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whole</a:t>
                      </a:r>
                      <a:r>
                        <a:rPr lang="en-US" sz="1600" spc="65">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team.</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p>
                      <a:pPr marL="83185" marR="163830">
                        <a:lnSpc>
                          <a:spcPts val="1770"/>
                        </a:lnSpc>
                        <a:spcBef>
                          <a:spcPts val="10"/>
                        </a:spcBef>
                        <a:spcAft>
                          <a:spcPts val="0"/>
                        </a:spcAft>
                      </a:pP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Decide on which values everyone agrees</a:t>
                      </a:r>
                      <a:r>
                        <a:rPr lang="en-US" sz="1600" spc="-120">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upon. Capture ideas from group on flip</a:t>
                      </a:r>
                      <a:r>
                        <a:rPr lang="en-US" sz="1600" spc="125">
                          <a:solidFill>
                            <a:srgbClr val="57595B"/>
                          </a:solidFill>
                          <a:effectLst/>
                          <a:latin typeface="Calibri" panose="020F0502020204030204" pitchFamily="34" charset="0"/>
                          <a:ea typeface="Calibri" panose="020F0502020204030204" pitchFamily="34" charset="0"/>
                          <a:cs typeface="Calibri" panose="020F0502020204030204" pitchFamily="34" charset="0"/>
                        </a:rPr>
                        <a:t> </a:t>
                      </a:r>
                      <a:r>
                        <a:rPr lang="en-US" sz="1600">
                          <a:solidFill>
                            <a:srgbClr val="57595B"/>
                          </a:solidFill>
                          <a:effectLst/>
                          <a:latin typeface="Calibri" panose="020F0502020204030204" pitchFamily="34" charset="0"/>
                          <a:ea typeface="Calibri" panose="020F0502020204030204" pitchFamily="34" charset="0"/>
                          <a:cs typeface="Calibri" panose="020F0502020204030204" pitchFamily="34" charset="0"/>
                        </a:rPr>
                        <a:t>chart.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a:lnSpc>
                          <a:spcPct val="107000"/>
                        </a:lnSpc>
                        <a:spcAft>
                          <a:spcPts val="0"/>
                        </a:spcAft>
                      </a:pPr>
                      <a:r>
                        <a:rPr lang="en-US" sz="1600">
                          <a:effectLst/>
                          <a:latin typeface="Times New Roman" panose="02020603050405020304" pitchFamily="18" charset="0"/>
                          <a:ea typeface="Calibri" panose="020F0502020204030204" pitchFamily="34" charset="0"/>
                          <a:cs typeface="Calibri" panose="020F0502020204030204" pitchFamily="34" charset="0"/>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a:lnSpc>
                          <a:spcPct val="107000"/>
                        </a:lnSpc>
                        <a:spcAft>
                          <a:spcPts val="0"/>
                        </a:spcAft>
                      </a:pPr>
                      <a:r>
                        <a:rPr lang="en-US" sz="1600" dirty="0">
                          <a:effectLst/>
                          <a:latin typeface="Times New Roman" panose="02020603050405020304" pitchFamily="18" charset="0"/>
                          <a:ea typeface="Calibri" panose="020F0502020204030204" pitchFamily="34" charset="0"/>
                          <a:cs typeface="Calibri" panose="020F0502020204030204" pitchFamily="34"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E6F1D8"/>
                    </a:solidFill>
                  </a:tcPr>
                </a:tc>
                <a:extLst>
                  <a:ext uri="{0D108BD9-81ED-4DB2-BD59-A6C34878D82A}">
                    <a16:rowId xmlns:a16="http://schemas.microsoft.com/office/drawing/2014/main" val="1805998126"/>
                  </a:ext>
                </a:extLst>
              </a:tr>
            </a:tbl>
          </a:graphicData>
        </a:graphic>
      </p:graphicFrame>
      <p:sp>
        <p:nvSpPr>
          <p:cNvPr id="8" name="TextBox 7">
            <a:extLst>
              <a:ext uri="{FF2B5EF4-FFF2-40B4-BE49-F238E27FC236}">
                <a16:creationId xmlns:a16="http://schemas.microsoft.com/office/drawing/2014/main" id="{C33E1FE8-B702-4D49-8FE5-0C056792DE3E}"/>
              </a:ext>
            </a:extLst>
          </p:cNvPr>
          <p:cNvSpPr txBox="1"/>
          <p:nvPr/>
        </p:nvSpPr>
        <p:spPr>
          <a:xfrm>
            <a:off x="530352" y="6413700"/>
            <a:ext cx="6547104" cy="307777"/>
          </a:xfrm>
          <a:prstGeom prst="rect">
            <a:avLst/>
          </a:prstGeom>
          <a:noFill/>
        </p:spPr>
        <p:txBody>
          <a:bodyPr wrap="square" rtlCol="0">
            <a:spAutoFit/>
          </a:bodyPr>
          <a:lstStyle/>
          <a:p>
            <a:r>
              <a:rPr lang="en-US" sz="1400" dirty="0"/>
              <a:t>Building Collaborative Teams, © Copyright 2014 NHS Improving Quality.</a:t>
            </a:r>
          </a:p>
        </p:txBody>
      </p:sp>
      <p:sp>
        <p:nvSpPr>
          <p:cNvPr id="6" name="TextBox 5">
            <a:extLst>
              <a:ext uri="{FF2B5EF4-FFF2-40B4-BE49-F238E27FC236}">
                <a16:creationId xmlns:a16="http://schemas.microsoft.com/office/drawing/2014/main" id="{4300A541-8887-4D91-9531-9550DA4A64FE}"/>
              </a:ext>
            </a:extLst>
          </p:cNvPr>
          <p:cNvSpPr txBox="1"/>
          <p:nvPr/>
        </p:nvSpPr>
        <p:spPr>
          <a:xfrm>
            <a:off x="320512" y="48965"/>
            <a:ext cx="6756944" cy="574901"/>
          </a:xfrm>
          <a:prstGeom prst="rect">
            <a:avLst/>
          </a:prstGeom>
          <a:noFill/>
        </p:spPr>
        <p:txBody>
          <a:bodyPr wrap="square" rtlCol="0">
            <a:spAutoFit/>
          </a:bodyPr>
          <a:lstStyle/>
          <a:p>
            <a:pPr>
              <a:lnSpc>
                <a:spcPct val="120000"/>
              </a:lnSpc>
            </a:pPr>
            <a:r>
              <a:rPr lang="en-US" sz="2800" b="1" dirty="0"/>
              <a:t>Running the Team Values Workshop</a:t>
            </a:r>
          </a:p>
        </p:txBody>
      </p:sp>
    </p:spTree>
    <p:extLst>
      <p:ext uri="{BB962C8B-B14F-4D97-AF65-F5344CB8AC3E}">
        <p14:creationId xmlns:p14="http://schemas.microsoft.com/office/powerpoint/2010/main" val="771485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9418ECA-4B8B-42F3-B612-5086C60E6ECF}"/>
              </a:ext>
            </a:extLst>
          </p:cNvPr>
          <p:cNvSpPr>
            <a:spLocks noGrp="1"/>
          </p:cNvSpPr>
          <p:nvPr>
            <p:ph type="sldNum" sz="quarter" idx="12"/>
          </p:nvPr>
        </p:nvSpPr>
        <p:spPr/>
        <p:txBody>
          <a:bodyPr/>
          <a:lstStyle/>
          <a:p>
            <a:fld id="{383A0862-C28D-42B8-B328-CF96378449E1}" type="slidenum">
              <a:rPr lang="en-GB" smtClean="0"/>
              <a:t>3</a:t>
            </a:fld>
            <a:endParaRPr lang="en-GB"/>
          </a:p>
        </p:txBody>
      </p:sp>
      <p:graphicFrame>
        <p:nvGraphicFramePr>
          <p:cNvPr id="3" name="Table 2">
            <a:extLst>
              <a:ext uri="{FF2B5EF4-FFF2-40B4-BE49-F238E27FC236}">
                <a16:creationId xmlns:a16="http://schemas.microsoft.com/office/drawing/2014/main" id="{78B385E0-793E-4981-A712-48D3367EC689}"/>
              </a:ext>
            </a:extLst>
          </p:cNvPr>
          <p:cNvGraphicFramePr>
            <a:graphicFrameLocks noGrp="1"/>
          </p:cNvGraphicFramePr>
          <p:nvPr>
            <p:extLst/>
          </p:nvPr>
        </p:nvGraphicFramePr>
        <p:xfrm>
          <a:off x="347473" y="152084"/>
          <a:ext cx="11594590" cy="6389567"/>
        </p:xfrm>
        <a:graphic>
          <a:graphicData uri="http://schemas.openxmlformats.org/drawingml/2006/table">
            <a:tbl>
              <a:tblPr firstRow="1" firstCol="1" lastRow="1" lastCol="1" bandRow="1" bandCol="1"/>
              <a:tblGrid>
                <a:gridCol w="1362388">
                  <a:extLst>
                    <a:ext uri="{9D8B030D-6E8A-4147-A177-3AD203B41FA5}">
                      <a16:colId xmlns:a16="http://schemas.microsoft.com/office/drawing/2014/main" val="2588395450"/>
                    </a:ext>
                  </a:extLst>
                </a:gridCol>
                <a:gridCol w="877892">
                  <a:extLst>
                    <a:ext uri="{9D8B030D-6E8A-4147-A177-3AD203B41FA5}">
                      <a16:colId xmlns:a16="http://schemas.microsoft.com/office/drawing/2014/main" val="1813686452"/>
                    </a:ext>
                  </a:extLst>
                </a:gridCol>
                <a:gridCol w="1588321">
                  <a:extLst>
                    <a:ext uri="{9D8B030D-6E8A-4147-A177-3AD203B41FA5}">
                      <a16:colId xmlns:a16="http://schemas.microsoft.com/office/drawing/2014/main" val="2477490554"/>
                    </a:ext>
                  </a:extLst>
                </a:gridCol>
                <a:gridCol w="4519871">
                  <a:extLst>
                    <a:ext uri="{9D8B030D-6E8A-4147-A177-3AD203B41FA5}">
                      <a16:colId xmlns:a16="http://schemas.microsoft.com/office/drawing/2014/main" val="2188915871"/>
                    </a:ext>
                  </a:extLst>
                </a:gridCol>
                <a:gridCol w="726777">
                  <a:extLst>
                    <a:ext uri="{9D8B030D-6E8A-4147-A177-3AD203B41FA5}">
                      <a16:colId xmlns:a16="http://schemas.microsoft.com/office/drawing/2014/main" val="3381576380"/>
                    </a:ext>
                  </a:extLst>
                </a:gridCol>
                <a:gridCol w="2519341">
                  <a:extLst>
                    <a:ext uri="{9D8B030D-6E8A-4147-A177-3AD203B41FA5}">
                      <a16:colId xmlns:a16="http://schemas.microsoft.com/office/drawing/2014/main" val="2998177346"/>
                    </a:ext>
                  </a:extLst>
                </a:gridCol>
              </a:tblGrid>
              <a:tr h="487257">
                <a:tc>
                  <a:txBody>
                    <a:bodyPr/>
                    <a:lstStyle/>
                    <a:p>
                      <a:pPr marL="74930">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Section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57150">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Time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95250">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Steps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86360">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Facilitator input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63500">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Resources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78740">
                        <a:lnSpc>
                          <a:spcPct val="107000"/>
                        </a:lnSpc>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Notes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84BB3E"/>
                    </a:solidFill>
                  </a:tcPr>
                </a:tc>
                <a:extLst>
                  <a:ext uri="{0D108BD9-81ED-4DB2-BD59-A6C34878D82A}">
                    <a16:rowId xmlns:a16="http://schemas.microsoft.com/office/drawing/2014/main" val="3126684297"/>
                  </a:ext>
                </a:extLst>
              </a:tr>
              <a:tr h="487257">
                <a:tc>
                  <a:txBody>
                    <a:bodyPr/>
                    <a:lstStyle/>
                    <a:p>
                      <a:pPr marL="74930">
                        <a:lnSpc>
                          <a:spcPct val="107000"/>
                        </a:lnSpc>
                        <a:spcBef>
                          <a:spcPts val="295"/>
                        </a:spcBef>
                        <a:spcAft>
                          <a:spcPts val="0"/>
                        </a:spcAft>
                      </a:pPr>
                      <a:r>
                        <a:rPr lang="en-US"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Joint Vision</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57150">
                        <a:lnSpc>
                          <a:spcPct val="107000"/>
                        </a:lnSpc>
                        <a:spcBef>
                          <a:spcPts val="390"/>
                        </a:spcBef>
                        <a:spcAft>
                          <a:spcPts val="0"/>
                        </a:spcAft>
                      </a:pPr>
                      <a:r>
                        <a:rPr lang="en-US"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40 mins in total.</a:t>
                      </a: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lnSpc>
                          <a:spcPct val="107000"/>
                        </a:lnSpc>
                        <a:spcAft>
                          <a:spcPts val="0"/>
                        </a:spcAft>
                      </a:pPr>
                      <a:r>
                        <a:rPr lang="en-US" sz="1600" b="1">
                          <a:solidFill>
                            <a:schemeClr val="accent6">
                              <a:lumMod val="75000"/>
                            </a:schemeClr>
                          </a:solidFill>
                          <a:effectLst/>
                          <a:latin typeface="Times New Roman" panose="02020603050405020304" pitchFamily="18" charset="0"/>
                          <a:ea typeface="Calibri" panose="020F0502020204030204" pitchFamily="34" charset="0"/>
                          <a:cs typeface="Calibri" panose="020F0502020204030204" pitchFamily="34" charset="0"/>
                        </a:rPr>
                        <a:t> </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86360">
                        <a:lnSpc>
                          <a:spcPct val="107000"/>
                        </a:lnSpc>
                        <a:spcBef>
                          <a:spcPts val="390"/>
                        </a:spcBef>
                        <a:spcAft>
                          <a:spcPts val="0"/>
                        </a:spcAft>
                      </a:pPr>
                      <a:r>
                        <a:rPr lang="en-US"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Create joint vision</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lnSpc>
                          <a:spcPct val="107000"/>
                        </a:lnSpc>
                        <a:spcAft>
                          <a:spcPts val="0"/>
                        </a:spcAft>
                      </a:pP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lnSpc>
                          <a:spcPct val="107000"/>
                        </a:lnSpc>
                        <a:spcAft>
                          <a:spcPts val="0"/>
                        </a:spcAft>
                      </a:pPr>
                      <a:r>
                        <a:rPr lang="en-US" sz="1600" b="1" dirty="0">
                          <a:solidFill>
                            <a:schemeClr val="accent6">
                              <a:lumMod val="75000"/>
                            </a:schemeClr>
                          </a:solidFill>
                          <a:effectLst/>
                          <a:latin typeface="Times New Roman" panose="02020603050405020304" pitchFamily="18" charset="0"/>
                          <a:ea typeface="Calibri" panose="020F0502020204030204" pitchFamily="34" charset="0"/>
                          <a:cs typeface="Calibri" panose="020F0502020204030204" pitchFamily="34" charset="0"/>
                        </a:rPr>
                        <a:t> </a:t>
                      </a: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F2F8EB"/>
                    </a:solidFill>
                  </a:tcPr>
                </a:tc>
                <a:extLst>
                  <a:ext uri="{0D108BD9-81ED-4DB2-BD59-A6C34878D82A}">
                    <a16:rowId xmlns:a16="http://schemas.microsoft.com/office/drawing/2014/main" val="1082365686"/>
                  </a:ext>
                </a:extLst>
              </a:tr>
              <a:tr h="658391">
                <a:tc rowSpan="2">
                  <a:txBody>
                    <a:bodyPr/>
                    <a:lstStyle/>
                    <a:p>
                      <a:pPr>
                        <a:lnSpc>
                          <a:spcPct val="107000"/>
                        </a:lnSpc>
                        <a:spcAft>
                          <a:spcPts val="0"/>
                        </a:spcAft>
                      </a:pPr>
                      <a:r>
                        <a:rPr lang="en-US" sz="1600" dirty="0">
                          <a:effectLst/>
                          <a:latin typeface="+mn-lt"/>
                          <a:ea typeface="Calibri" panose="020F0502020204030204" pitchFamily="34" charset="0"/>
                          <a:cs typeface="Calibri" panose="020F0502020204030204" pitchFamily="34" charset="0"/>
                        </a:rPr>
                        <a:t> </a:t>
                      </a:r>
                      <a:endParaRPr lang="en-GB" sz="1600" dirty="0">
                        <a:effectLst/>
                        <a:latin typeface="+mn-lt"/>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57150">
                        <a:lnSpc>
                          <a:spcPct val="107000"/>
                        </a:lnSpc>
                        <a:spcBef>
                          <a:spcPts val="165"/>
                        </a:spcBef>
                        <a:spcAft>
                          <a:spcPts val="0"/>
                        </a:spcAft>
                      </a:pPr>
                      <a:r>
                        <a:rPr lang="en-US" sz="1600">
                          <a:solidFill>
                            <a:srgbClr val="57595B"/>
                          </a:solidFill>
                          <a:effectLst/>
                          <a:latin typeface="+mn-lt"/>
                          <a:ea typeface="Calibri" panose="020F0502020204030204" pitchFamily="34" charset="0"/>
                          <a:cs typeface="Times New Roman" panose="02020603050405020304" pitchFamily="18" charset="0"/>
                        </a:rPr>
                        <a:t>5 minutes.</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95250">
                        <a:lnSpc>
                          <a:spcPct val="107000"/>
                        </a:lnSpc>
                        <a:spcBef>
                          <a:spcPts val="165"/>
                        </a:spcBef>
                        <a:spcAft>
                          <a:spcPts val="0"/>
                        </a:spcAft>
                      </a:pPr>
                      <a:r>
                        <a:rPr lang="en-US" sz="1600">
                          <a:solidFill>
                            <a:srgbClr val="57595B"/>
                          </a:solidFill>
                          <a:effectLst/>
                          <a:latin typeface="+mn-lt"/>
                          <a:ea typeface="Calibri" panose="020F0502020204030204" pitchFamily="34" charset="0"/>
                          <a:cs typeface="Times New Roman" panose="02020603050405020304" pitchFamily="18" charset="0"/>
                        </a:rPr>
                        <a:t>Explain why we need a vision.</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86360" marR="75565">
                        <a:lnSpc>
                          <a:spcPct val="107000"/>
                        </a:lnSpc>
                        <a:spcBef>
                          <a:spcPts val="165"/>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You and your team need to picture and describe your preferred future as vividly as possible.</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rowSpan="2">
                  <a:txBody>
                    <a:bodyPr/>
                    <a:lstStyle/>
                    <a:p>
                      <a:pPr>
                        <a:lnSpc>
                          <a:spcPct val="107000"/>
                        </a:lnSpc>
                        <a:spcAft>
                          <a:spcPts val="0"/>
                        </a:spcAft>
                      </a:pPr>
                      <a:r>
                        <a:rPr lang="en-US" sz="1600" dirty="0">
                          <a:effectLst/>
                          <a:latin typeface="+mn-lt"/>
                          <a:ea typeface="Calibri" panose="020F0502020204030204" pitchFamily="34" charset="0"/>
                          <a:cs typeface="Calibri" panose="020F0502020204030204" pitchFamily="34" charset="0"/>
                        </a:rPr>
                        <a:t> </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rowSpan="2">
                  <a:txBody>
                    <a:bodyPr/>
                    <a:lstStyle/>
                    <a:p>
                      <a:pPr>
                        <a:lnSpc>
                          <a:spcPct val="107000"/>
                        </a:lnSpc>
                        <a:spcAft>
                          <a:spcPts val="0"/>
                        </a:spcAft>
                      </a:pPr>
                      <a:r>
                        <a:rPr lang="en-US" sz="1600">
                          <a:effectLst/>
                          <a:latin typeface="+mn-lt"/>
                          <a:ea typeface="Calibri" panose="020F0502020204030204" pitchFamily="34" charset="0"/>
                          <a:cs typeface="Calibri" panose="020F0502020204030204" pitchFamily="34" charset="0"/>
                        </a:rPr>
                        <a:t> Ensure all the team have an equal say in the development of their vision.</a:t>
                      </a:r>
                    </a:p>
                    <a:p>
                      <a:pPr>
                        <a:lnSpc>
                          <a:spcPct val="107000"/>
                        </a:lnSpc>
                        <a:spcAft>
                          <a:spcPts val="0"/>
                        </a:spcAft>
                      </a:pPr>
                      <a:r>
                        <a:rPr lang="en-US" sz="1600">
                          <a:effectLst/>
                          <a:latin typeface="+mn-lt"/>
                          <a:ea typeface="Calibri" panose="020F0502020204030204" pitchFamily="34" charset="0"/>
                          <a:cs typeface="Calibri" panose="020F0502020204030204" pitchFamily="34" charset="0"/>
                        </a:rPr>
                        <a:t>Think of the values you have agreed upon, are these some of the words that you may like to have in your vision?</a:t>
                      </a: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E6F1D8"/>
                    </a:solidFill>
                  </a:tcPr>
                </a:tc>
                <a:extLst>
                  <a:ext uri="{0D108BD9-81ED-4DB2-BD59-A6C34878D82A}">
                    <a16:rowId xmlns:a16="http://schemas.microsoft.com/office/drawing/2014/main" val="2641965603"/>
                  </a:ext>
                </a:extLst>
              </a:tr>
              <a:tr h="1483964">
                <a:tc vMerge="1">
                  <a:txBody>
                    <a:bodyPr/>
                    <a:lstStyle/>
                    <a:p>
                      <a:endParaRPr lang="en-GB"/>
                    </a:p>
                  </a:txBody>
                  <a:tcPr/>
                </a:tc>
                <a:tc>
                  <a:txBody>
                    <a:bodyPr/>
                    <a:lstStyle/>
                    <a:p>
                      <a:pPr>
                        <a:lnSpc>
                          <a:spcPct val="107000"/>
                        </a:lnSpc>
                        <a:spcAft>
                          <a:spcPts val="0"/>
                        </a:spcAft>
                      </a:pPr>
                      <a:r>
                        <a:rPr lang="en-US" sz="1600" dirty="0">
                          <a:effectLst/>
                          <a:latin typeface="+mn-lt"/>
                          <a:ea typeface="Calibri" panose="020F0502020204030204" pitchFamily="34" charset="0"/>
                          <a:cs typeface="Calibri" panose="020F0502020204030204" pitchFamily="34" charset="0"/>
                        </a:rPr>
                        <a:t> </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95250" marR="78740">
                        <a:lnSpc>
                          <a:spcPct val="107000"/>
                        </a:lnSpc>
                        <a:spcBef>
                          <a:spcPts val="245"/>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Discuss as a whole group examples and thoughts about vision statements.</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86360" marR="135255">
                        <a:lnSpc>
                          <a:spcPct val="107000"/>
                        </a:lnSpc>
                        <a:spcBef>
                          <a:spcPts val="245"/>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Values are about guiding principles about what you think are important. The vision is a statement of how this integrated service will look and feel to the patient and to others.</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708878213"/>
                  </a:ext>
                </a:extLst>
              </a:tr>
              <a:tr h="985611">
                <a:tc>
                  <a:txBody>
                    <a:bodyPr/>
                    <a:lstStyle/>
                    <a:p>
                      <a:pPr>
                        <a:lnSpc>
                          <a:spcPct val="107000"/>
                        </a:lnSpc>
                        <a:spcAft>
                          <a:spcPts val="0"/>
                        </a:spcAft>
                      </a:pPr>
                      <a:r>
                        <a:rPr lang="en-US" sz="1600">
                          <a:effectLst/>
                          <a:latin typeface="+mn-lt"/>
                          <a:ea typeface="Calibri" panose="020F0502020204030204" pitchFamily="34" charset="0"/>
                          <a:cs typeface="Calibri" panose="020F0502020204030204" pitchFamily="34" charset="0"/>
                        </a:rPr>
                        <a:t> </a:t>
                      </a:r>
                      <a:endParaRPr lang="en-GB" sz="1600">
                        <a:effectLst/>
                        <a:latin typeface="+mn-lt"/>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57150">
                        <a:lnSpc>
                          <a:spcPct val="107000"/>
                        </a:lnSpc>
                        <a:spcBef>
                          <a:spcPts val="290"/>
                        </a:spcBef>
                        <a:spcAft>
                          <a:spcPts val="0"/>
                        </a:spcAft>
                      </a:pPr>
                      <a:r>
                        <a:rPr lang="en-US" sz="1600">
                          <a:solidFill>
                            <a:srgbClr val="57595B"/>
                          </a:solidFill>
                          <a:effectLst/>
                          <a:latin typeface="+mn-lt"/>
                          <a:ea typeface="Calibri" panose="020F0502020204030204" pitchFamily="34" charset="0"/>
                          <a:cs typeface="Times New Roman" panose="02020603050405020304" pitchFamily="18" charset="0"/>
                        </a:rPr>
                        <a:t>15 minutes.</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95250" marR="126365">
                        <a:lnSpc>
                          <a:spcPct val="107000"/>
                        </a:lnSpc>
                        <a:spcBef>
                          <a:spcPts val="255"/>
                        </a:spcBef>
                        <a:spcAft>
                          <a:spcPts val="0"/>
                        </a:spcAft>
                      </a:pPr>
                      <a:r>
                        <a:rPr lang="en-US" sz="1600">
                          <a:solidFill>
                            <a:srgbClr val="57595B"/>
                          </a:solidFill>
                          <a:effectLst/>
                          <a:latin typeface="+mn-lt"/>
                          <a:ea typeface="Calibri" panose="020F0502020204030204" pitchFamily="34" charset="0"/>
                          <a:cs typeface="Times New Roman" panose="02020603050405020304" pitchFamily="18" charset="0"/>
                        </a:rPr>
                        <a:t>In small mixed groups create a draft vision.</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86360" marR="84455">
                        <a:lnSpc>
                          <a:spcPct val="107000"/>
                        </a:lnSpc>
                        <a:spcBef>
                          <a:spcPts val="220"/>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Capture your vision on a flipchart. This may be a combination of words and pictures.</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63500" marR="0" lvl="0" indent="0" algn="l" defTabSz="914400" rtl="0" eaLnBrk="1" fontAlgn="auto" latinLnBrk="0" hangingPunct="1">
                        <a:lnSpc>
                          <a:spcPct val="107000"/>
                        </a:lnSpc>
                        <a:spcBef>
                          <a:spcPts val="220"/>
                        </a:spcBef>
                        <a:spcAft>
                          <a:spcPts val="0"/>
                        </a:spcAft>
                        <a:buClrTx/>
                        <a:buSzTx/>
                        <a:buFontTx/>
                        <a:buNone/>
                        <a:tabLst/>
                        <a:defRPr/>
                      </a:pPr>
                      <a:r>
                        <a:rPr lang="en-US" sz="1600" b="1" dirty="0">
                          <a:solidFill>
                            <a:schemeClr val="accent6">
                              <a:lumMod val="75000"/>
                            </a:schemeClr>
                          </a:solidFill>
                          <a:effectLst/>
                          <a:latin typeface="+mn-lt"/>
                          <a:ea typeface="Calibri" panose="020F0502020204030204" pitchFamily="34" charset="0"/>
                          <a:cs typeface="Calibri" panose="020F0502020204030204" pitchFamily="34" charset="0"/>
                        </a:rPr>
                        <a:t> </a:t>
                      </a:r>
                      <a:r>
                        <a:rPr lang="en-US" sz="1600" dirty="0">
                          <a:solidFill>
                            <a:srgbClr val="57595B"/>
                          </a:solidFill>
                          <a:effectLst/>
                          <a:latin typeface="+mn-lt"/>
                          <a:ea typeface="Calibri" panose="020F0502020204030204" pitchFamily="34" charset="0"/>
                          <a:cs typeface="Times New Roman" panose="02020603050405020304" pitchFamily="18" charset="0"/>
                        </a:rPr>
                        <a:t>Flip chart and pens.</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lnSpc>
                          <a:spcPct val="107000"/>
                        </a:lnSpc>
                        <a:spcAft>
                          <a:spcPts val="0"/>
                        </a:spcAft>
                      </a:pPr>
                      <a:r>
                        <a:rPr lang="en-US" sz="1600" dirty="0">
                          <a:effectLst/>
                          <a:latin typeface="+mn-lt"/>
                          <a:ea typeface="Calibri" panose="020F0502020204030204" pitchFamily="34" charset="0"/>
                          <a:cs typeface="Calibri" panose="020F0502020204030204" pitchFamily="34" charset="0"/>
                        </a:rPr>
                        <a:t> </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F2F8EB"/>
                    </a:solidFill>
                  </a:tcPr>
                </a:tc>
                <a:extLst>
                  <a:ext uri="{0D108BD9-81ED-4DB2-BD59-A6C34878D82A}">
                    <a16:rowId xmlns:a16="http://schemas.microsoft.com/office/drawing/2014/main" val="2837459867"/>
                  </a:ext>
                </a:extLst>
              </a:tr>
              <a:tr h="487257">
                <a:tc>
                  <a:txBody>
                    <a:bodyPr/>
                    <a:lstStyle/>
                    <a:p>
                      <a:pPr>
                        <a:lnSpc>
                          <a:spcPct val="107000"/>
                        </a:lnSpc>
                        <a:spcAft>
                          <a:spcPts val="0"/>
                        </a:spcAft>
                      </a:pPr>
                      <a:r>
                        <a:rPr lang="en-US" sz="1600">
                          <a:effectLst/>
                          <a:latin typeface="+mn-lt"/>
                          <a:ea typeface="Calibri" panose="020F0502020204030204" pitchFamily="34" charset="0"/>
                          <a:cs typeface="Calibri" panose="020F0502020204030204" pitchFamily="34" charset="0"/>
                        </a:rPr>
                        <a:t> </a:t>
                      </a:r>
                      <a:endParaRPr lang="en-GB" sz="1600">
                        <a:effectLst/>
                        <a:latin typeface="+mn-lt"/>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57150">
                        <a:lnSpc>
                          <a:spcPct val="107000"/>
                        </a:lnSpc>
                        <a:spcBef>
                          <a:spcPts val="230"/>
                        </a:spcBef>
                        <a:spcAft>
                          <a:spcPts val="0"/>
                        </a:spcAft>
                      </a:pPr>
                      <a:r>
                        <a:rPr lang="en-US" sz="1600">
                          <a:solidFill>
                            <a:srgbClr val="57595B"/>
                          </a:solidFill>
                          <a:effectLst/>
                          <a:latin typeface="+mn-lt"/>
                          <a:ea typeface="Calibri" panose="020F0502020204030204" pitchFamily="34" charset="0"/>
                          <a:cs typeface="Times New Roman" panose="02020603050405020304" pitchFamily="18" charset="0"/>
                        </a:rPr>
                        <a:t>10 minutes.</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95250">
                        <a:lnSpc>
                          <a:spcPct val="107000"/>
                        </a:lnSpc>
                        <a:spcBef>
                          <a:spcPts val="195"/>
                        </a:spcBef>
                        <a:spcAft>
                          <a:spcPts val="0"/>
                        </a:spcAft>
                      </a:pPr>
                      <a:r>
                        <a:rPr lang="en-US" sz="1600">
                          <a:solidFill>
                            <a:srgbClr val="57595B"/>
                          </a:solidFill>
                          <a:effectLst/>
                          <a:latin typeface="+mn-lt"/>
                          <a:ea typeface="Calibri" panose="020F0502020204030204" pitchFamily="34" charset="0"/>
                          <a:cs typeface="Times New Roman" panose="02020603050405020304" pitchFamily="18" charset="0"/>
                        </a:rPr>
                        <a:t>Feedback.</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marL="86360">
                        <a:lnSpc>
                          <a:spcPct val="107000"/>
                        </a:lnSpc>
                        <a:spcBef>
                          <a:spcPts val="160"/>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Get teams to feedback to whole group.</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a:lnSpc>
                          <a:spcPct val="107000"/>
                        </a:lnSpc>
                        <a:spcAft>
                          <a:spcPts val="0"/>
                        </a:spcAft>
                      </a:pPr>
                      <a:r>
                        <a:rPr lang="en-US" sz="1600">
                          <a:effectLst/>
                          <a:latin typeface="+mn-lt"/>
                          <a:ea typeface="Calibri" panose="020F0502020204030204" pitchFamily="34" charset="0"/>
                          <a:cs typeface="Calibri" panose="020F0502020204030204" pitchFamily="34" charset="0"/>
                        </a:rPr>
                        <a:t> </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E6F1D8"/>
                    </a:solidFill>
                  </a:tcPr>
                </a:tc>
                <a:tc>
                  <a:txBody>
                    <a:bodyPr/>
                    <a:lstStyle/>
                    <a:p>
                      <a:pPr>
                        <a:lnSpc>
                          <a:spcPct val="107000"/>
                        </a:lnSpc>
                        <a:spcAft>
                          <a:spcPts val="0"/>
                        </a:spcAft>
                      </a:pPr>
                      <a:r>
                        <a:rPr lang="en-US" sz="1600" dirty="0">
                          <a:effectLst/>
                          <a:latin typeface="+mn-lt"/>
                          <a:ea typeface="Calibri" panose="020F0502020204030204" pitchFamily="34" charset="0"/>
                          <a:cs typeface="Calibri" panose="020F0502020204030204" pitchFamily="34" charset="0"/>
                        </a:rPr>
                        <a:t> </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E6F1D8"/>
                    </a:solidFill>
                  </a:tcPr>
                </a:tc>
                <a:extLst>
                  <a:ext uri="{0D108BD9-81ED-4DB2-BD59-A6C34878D82A}">
                    <a16:rowId xmlns:a16="http://schemas.microsoft.com/office/drawing/2014/main" val="4008614731"/>
                  </a:ext>
                </a:extLst>
              </a:tr>
              <a:tr h="1614532">
                <a:tc>
                  <a:txBody>
                    <a:bodyPr/>
                    <a:lstStyle/>
                    <a:p>
                      <a:pPr>
                        <a:lnSpc>
                          <a:spcPct val="107000"/>
                        </a:lnSpc>
                        <a:spcAft>
                          <a:spcPts val="0"/>
                        </a:spcAft>
                      </a:pPr>
                      <a:r>
                        <a:rPr lang="en-US" sz="1600" dirty="0">
                          <a:effectLst/>
                          <a:latin typeface="+mn-lt"/>
                          <a:ea typeface="Calibri" panose="020F0502020204030204" pitchFamily="34" charset="0"/>
                          <a:cs typeface="Calibri" panose="020F0502020204030204" pitchFamily="34" charset="0"/>
                        </a:rPr>
                        <a:t> </a:t>
                      </a:r>
                      <a:endParaRPr lang="en-GB" sz="1600" dirty="0">
                        <a:effectLst/>
                        <a:latin typeface="+mn-lt"/>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w="12700" cap="flat" cmpd="sng" algn="ctr">
                      <a:solidFill>
                        <a:srgbClr val="84BB3E"/>
                      </a:solidFill>
                      <a:prstDash val="solid"/>
                      <a:round/>
                      <a:headEnd type="none" w="med" len="med"/>
                      <a:tailEnd type="none" w="med" len="med"/>
                    </a:lnB>
                    <a:solidFill>
                      <a:srgbClr val="F2F8EB"/>
                    </a:solidFill>
                  </a:tcPr>
                </a:tc>
                <a:tc>
                  <a:txBody>
                    <a:bodyPr/>
                    <a:lstStyle/>
                    <a:p>
                      <a:pPr marL="57150">
                        <a:lnSpc>
                          <a:spcPct val="107000"/>
                        </a:lnSpc>
                        <a:spcBef>
                          <a:spcPts val="320"/>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10 minutes.</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84BB3E"/>
                      </a:solidFill>
                      <a:prstDash val="solid"/>
                      <a:round/>
                      <a:headEnd type="none" w="med" len="med"/>
                      <a:tailEnd type="none" w="med" len="med"/>
                    </a:lnB>
                    <a:solidFill>
                      <a:srgbClr val="F2F8EB"/>
                    </a:solidFill>
                  </a:tcPr>
                </a:tc>
                <a:tc>
                  <a:txBody>
                    <a:bodyPr/>
                    <a:lstStyle/>
                    <a:p>
                      <a:pPr marL="95250">
                        <a:lnSpc>
                          <a:spcPct val="107000"/>
                        </a:lnSpc>
                        <a:spcBef>
                          <a:spcPts val="285"/>
                        </a:spcBef>
                        <a:spcAft>
                          <a:spcPts val="0"/>
                        </a:spcAft>
                      </a:pPr>
                      <a:r>
                        <a:rPr lang="en-US" sz="1600">
                          <a:solidFill>
                            <a:srgbClr val="57595B"/>
                          </a:solidFill>
                          <a:effectLst/>
                          <a:latin typeface="+mn-lt"/>
                          <a:ea typeface="Calibri" panose="020F0502020204030204" pitchFamily="34" charset="0"/>
                          <a:cs typeface="Times New Roman" panose="02020603050405020304" pitchFamily="18" charset="0"/>
                        </a:rPr>
                        <a:t>Whole group.</a:t>
                      </a:r>
                      <a:endParaRPr lang="en-GB" sz="160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84BB3E"/>
                      </a:solidFill>
                      <a:prstDash val="solid"/>
                      <a:round/>
                      <a:headEnd type="none" w="med" len="med"/>
                      <a:tailEnd type="none" w="med" len="med"/>
                    </a:lnB>
                    <a:solidFill>
                      <a:srgbClr val="F2F8EB"/>
                    </a:solidFill>
                  </a:tcPr>
                </a:tc>
                <a:tc>
                  <a:txBody>
                    <a:bodyPr/>
                    <a:lstStyle/>
                    <a:p>
                      <a:pPr marL="86360">
                        <a:lnSpc>
                          <a:spcPct val="107000"/>
                        </a:lnSpc>
                        <a:spcBef>
                          <a:spcPts val="250"/>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Agree upon a vision. Facilitator to capture on flipchart.</a:t>
                      </a:r>
                    </a:p>
                    <a:p>
                      <a:pPr marL="86360">
                        <a:lnSpc>
                          <a:spcPct val="107000"/>
                        </a:lnSpc>
                        <a:spcBef>
                          <a:spcPts val="250"/>
                        </a:spcBef>
                        <a:spcAft>
                          <a:spcPts val="0"/>
                        </a:spcAft>
                      </a:pPr>
                      <a:r>
                        <a:rPr lang="en-US" sz="1600" dirty="0">
                          <a:effectLst/>
                          <a:latin typeface="+mn-lt"/>
                          <a:ea typeface="Calibri" panose="020F0502020204030204" pitchFamily="34" charset="0"/>
                          <a:cs typeface="Times New Roman" panose="02020603050405020304" pitchFamily="18" charset="0"/>
                        </a:rPr>
                        <a:t>This is likely to need working up after the session. Ensure someone is identified to complete this – ideally one of the participants will volunteer.</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84BB3E"/>
                      </a:solidFill>
                      <a:prstDash val="solid"/>
                      <a:round/>
                      <a:headEnd type="none" w="med" len="med"/>
                      <a:tailEnd type="none" w="med" len="med"/>
                    </a:lnB>
                    <a:solidFill>
                      <a:srgbClr val="F2F8EB"/>
                    </a:solidFill>
                  </a:tcPr>
                </a:tc>
                <a:tc>
                  <a:txBody>
                    <a:bodyPr/>
                    <a:lstStyle/>
                    <a:p>
                      <a:pPr marL="63500">
                        <a:lnSpc>
                          <a:spcPct val="107000"/>
                        </a:lnSpc>
                        <a:spcBef>
                          <a:spcPts val="250"/>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Flip chart and pens.</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84BB3E"/>
                      </a:solidFill>
                      <a:prstDash val="solid"/>
                      <a:round/>
                      <a:headEnd type="none" w="med" len="med"/>
                      <a:tailEnd type="none" w="med" len="med"/>
                    </a:lnB>
                    <a:solidFill>
                      <a:srgbClr val="F2F8EB"/>
                    </a:solidFill>
                  </a:tcPr>
                </a:tc>
                <a:tc>
                  <a:txBody>
                    <a:bodyPr/>
                    <a:lstStyle/>
                    <a:p>
                      <a:pPr marL="78740" marR="74295">
                        <a:lnSpc>
                          <a:spcPct val="107000"/>
                        </a:lnSpc>
                        <a:spcBef>
                          <a:spcPts val="320"/>
                        </a:spcBef>
                        <a:spcAft>
                          <a:spcPts val="0"/>
                        </a:spcAft>
                      </a:pPr>
                      <a:r>
                        <a:rPr lang="en-US" sz="1600" dirty="0">
                          <a:solidFill>
                            <a:srgbClr val="57595B"/>
                          </a:solidFill>
                          <a:effectLst/>
                          <a:latin typeface="+mn-lt"/>
                          <a:ea typeface="Calibri" panose="020F0502020204030204" pitchFamily="34" charset="0"/>
                          <a:cs typeface="Times New Roman" panose="02020603050405020304" pitchFamily="18" charset="0"/>
                        </a:rPr>
                        <a:t>The group may decide to base the overall vision on something one of the groups produced. </a:t>
                      </a:r>
                      <a:endParaRPr lang="en-GB" sz="16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w="12700" cap="flat" cmpd="sng" algn="ctr">
                      <a:solidFill>
                        <a:srgbClr val="84BB3E"/>
                      </a:solidFill>
                      <a:prstDash val="solid"/>
                      <a:round/>
                      <a:headEnd type="none" w="med" len="med"/>
                      <a:tailEnd type="none" w="med" len="med"/>
                    </a:lnB>
                    <a:solidFill>
                      <a:srgbClr val="F2F8EB"/>
                    </a:solidFill>
                  </a:tcPr>
                </a:tc>
                <a:extLst>
                  <a:ext uri="{0D108BD9-81ED-4DB2-BD59-A6C34878D82A}">
                    <a16:rowId xmlns:a16="http://schemas.microsoft.com/office/drawing/2014/main" val="1158167508"/>
                  </a:ext>
                </a:extLst>
              </a:tr>
            </a:tbl>
          </a:graphicData>
        </a:graphic>
      </p:graphicFrame>
      <p:sp>
        <p:nvSpPr>
          <p:cNvPr id="4" name="TextBox 3">
            <a:extLst>
              <a:ext uri="{FF2B5EF4-FFF2-40B4-BE49-F238E27FC236}">
                <a16:creationId xmlns:a16="http://schemas.microsoft.com/office/drawing/2014/main" id="{CFFA34BF-ABC2-4257-95EB-2E1A8015370E}"/>
              </a:ext>
            </a:extLst>
          </p:cNvPr>
          <p:cNvSpPr txBox="1"/>
          <p:nvPr/>
        </p:nvSpPr>
        <p:spPr>
          <a:xfrm>
            <a:off x="307849" y="6538914"/>
            <a:ext cx="6547104" cy="307777"/>
          </a:xfrm>
          <a:prstGeom prst="rect">
            <a:avLst/>
          </a:prstGeom>
          <a:noFill/>
        </p:spPr>
        <p:txBody>
          <a:bodyPr wrap="square" rtlCol="0">
            <a:spAutoFit/>
          </a:bodyPr>
          <a:lstStyle/>
          <a:p>
            <a:r>
              <a:rPr lang="en-US" sz="1400" dirty="0"/>
              <a:t>Building Collaborative Teams, Copyright 2014 NHS Improving Quality. </a:t>
            </a:r>
          </a:p>
        </p:txBody>
      </p:sp>
    </p:spTree>
    <p:extLst>
      <p:ext uri="{BB962C8B-B14F-4D97-AF65-F5344CB8AC3E}">
        <p14:creationId xmlns:p14="http://schemas.microsoft.com/office/powerpoint/2010/main" val="1042466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1D6F15-EFA1-4669-AC1A-8BEEC01A1F37}"/>
              </a:ext>
            </a:extLst>
          </p:cNvPr>
          <p:cNvSpPr>
            <a:spLocks noGrp="1"/>
          </p:cNvSpPr>
          <p:nvPr>
            <p:ph type="sldNum" sz="quarter" idx="12"/>
          </p:nvPr>
        </p:nvSpPr>
        <p:spPr/>
        <p:txBody>
          <a:bodyPr/>
          <a:lstStyle/>
          <a:p>
            <a:fld id="{383A0862-C28D-42B8-B328-CF96378449E1}" type="slidenum">
              <a:rPr lang="en-GB" smtClean="0"/>
              <a:t>4</a:t>
            </a:fld>
            <a:endParaRPr lang="en-GB"/>
          </a:p>
        </p:txBody>
      </p:sp>
      <p:graphicFrame>
        <p:nvGraphicFramePr>
          <p:cNvPr id="3" name="Table 2">
            <a:extLst>
              <a:ext uri="{FF2B5EF4-FFF2-40B4-BE49-F238E27FC236}">
                <a16:creationId xmlns:a16="http://schemas.microsoft.com/office/drawing/2014/main" id="{86C787E3-BCE5-4AAB-866F-B1280103BA06}"/>
              </a:ext>
            </a:extLst>
          </p:cNvPr>
          <p:cNvGraphicFramePr>
            <a:graphicFrameLocks noGrp="1"/>
          </p:cNvGraphicFramePr>
          <p:nvPr>
            <p:extLst/>
          </p:nvPr>
        </p:nvGraphicFramePr>
        <p:xfrm>
          <a:off x="386500" y="317440"/>
          <a:ext cx="10869765" cy="2828096"/>
        </p:xfrm>
        <a:graphic>
          <a:graphicData uri="http://schemas.openxmlformats.org/drawingml/2006/table">
            <a:tbl>
              <a:tblPr firstRow="1" firstCol="1" lastRow="1" lastCol="1" bandRow="1" bandCol="1"/>
              <a:tblGrid>
                <a:gridCol w="1256236">
                  <a:extLst>
                    <a:ext uri="{9D8B030D-6E8A-4147-A177-3AD203B41FA5}">
                      <a16:colId xmlns:a16="http://schemas.microsoft.com/office/drawing/2014/main" val="2877604270"/>
                    </a:ext>
                  </a:extLst>
                </a:gridCol>
                <a:gridCol w="1062772">
                  <a:extLst>
                    <a:ext uri="{9D8B030D-6E8A-4147-A177-3AD203B41FA5}">
                      <a16:colId xmlns:a16="http://schemas.microsoft.com/office/drawing/2014/main" val="2725694198"/>
                    </a:ext>
                  </a:extLst>
                </a:gridCol>
                <a:gridCol w="1690890">
                  <a:extLst>
                    <a:ext uri="{9D8B030D-6E8A-4147-A177-3AD203B41FA5}">
                      <a16:colId xmlns:a16="http://schemas.microsoft.com/office/drawing/2014/main" val="1761991794"/>
                    </a:ext>
                  </a:extLst>
                </a:gridCol>
                <a:gridCol w="3410758">
                  <a:extLst>
                    <a:ext uri="{9D8B030D-6E8A-4147-A177-3AD203B41FA5}">
                      <a16:colId xmlns:a16="http://schemas.microsoft.com/office/drawing/2014/main" val="1287787691"/>
                    </a:ext>
                  </a:extLst>
                </a:gridCol>
                <a:gridCol w="1779526">
                  <a:extLst>
                    <a:ext uri="{9D8B030D-6E8A-4147-A177-3AD203B41FA5}">
                      <a16:colId xmlns:a16="http://schemas.microsoft.com/office/drawing/2014/main" val="3448831518"/>
                    </a:ext>
                  </a:extLst>
                </a:gridCol>
                <a:gridCol w="1669583">
                  <a:extLst>
                    <a:ext uri="{9D8B030D-6E8A-4147-A177-3AD203B41FA5}">
                      <a16:colId xmlns:a16="http://schemas.microsoft.com/office/drawing/2014/main" val="2004181600"/>
                    </a:ext>
                  </a:extLst>
                </a:gridCol>
              </a:tblGrid>
              <a:tr h="801176">
                <a:tc>
                  <a:txBody>
                    <a:bodyPr/>
                    <a:lstStyle/>
                    <a:p>
                      <a:pPr marL="71755">
                        <a:spcBef>
                          <a:spcPts val="590"/>
                        </a:spcBef>
                        <a:spcAft>
                          <a:spcPts val="0"/>
                        </a:spcAft>
                      </a:pPr>
                      <a:r>
                        <a:rPr lang="en-US"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Section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53975">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Time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92075">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Steps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83185">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Facilitator input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60325">
                        <a:spcBef>
                          <a:spcPts val="590"/>
                        </a:spcBef>
                        <a:spcAft>
                          <a:spcPts val="0"/>
                        </a:spcAft>
                      </a:pPr>
                      <a:r>
                        <a:rPr lang="en-US" sz="16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Resources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84BB3E"/>
                    </a:solidFill>
                  </a:tcPr>
                </a:tc>
                <a:tc>
                  <a:txBody>
                    <a:bodyPr/>
                    <a:lstStyle/>
                    <a:p>
                      <a:pPr marL="75565">
                        <a:spcBef>
                          <a:spcPts val="590"/>
                        </a:spcBef>
                        <a:spcAft>
                          <a:spcPts val="0"/>
                        </a:spcAft>
                      </a:pPr>
                      <a:r>
                        <a:rPr lang="en-US"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Notes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84BB3E"/>
                    </a:solidFill>
                  </a:tcPr>
                </a:tc>
                <a:extLst>
                  <a:ext uri="{0D108BD9-81ED-4DB2-BD59-A6C34878D82A}">
                    <a16:rowId xmlns:a16="http://schemas.microsoft.com/office/drawing/2014/main" val="2172100556"/>
                  </a:ext>
                </a:extLst>
              </a:tr>
              <a:tr h="1311088">
                <a:tc>
                  <a:txBody>
                    <a:bodyPr/>
                    <a:lstStyle/>
                    <a:p>
                      <a:pPr marL="71755">
                        <a:spcBef>
                          <a:spcPts val="320"/>
                        </a:spcBef>
                        <a:spcAft>
                          <a:spcPts val="0"/>
                        </a:spcAft>
                      </a:pPr>
                      <a:r>
                        <a:rPr lang="en-US"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Joint Vision</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spcAft>
                          <a:spcPts val="0"/>
                        </a:spcAft>
                      </a:pPr>
                      <a:r>
                        <a:rPr lang="en-US" sz="1600" b="1">
                          <a:solidFill>
                            <a:schemeClr val="accent6">
                              <a:lumMod val="75000"/>
                            </a:schemeClr>
                          </a:solidFill>
                          <a:effectLst/>
                          <a:latin typeface="Times New Roman" panose="02020603050405020304" pitchFamily="18" charset="0"/>
                          <a:ea typeface="Calibri" panose="020F0502020204030204" pitchFamily="34" charset="0"/>
                          <a:cs typeface="Calibri" panose="020F0502020204030204" pitchFamily="34" charset="0"/>
                        </a:rPr>
                        <a:t> </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92075">
                        <a:spcBef>
                          <a:spcPts val="415"/>
                        </a:spcBef>
                        <a:spcAft>
                          <a:spcPts val="0"/>
                        </a:spcAft>
                      </a:pPr>
                      <a:r>
                        <a:rPr lang="en-US"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After the workshop</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marL="83185" marR="75565">
                        <a:spcBef>
                          <a:spcPts val="415"/>
                        </a:spcBef>
                        <a:spcAft>
                          <a:spcPts val="0"/>
                        </a:spcAft>
                      </a:pPr>
                      <a:r>
                        <a:rPr lang="en-US"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If the whole team is not present, you need to ensure the rest of the team has a chance to contribute at a later date.</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3185" marR="75565">
                        <a:spcBef>
                          <a:spcPts val="570"/>
                        </a:spcBef>
                        <a:spcAft>
                          <a:spcPts val="0"/>
                        </a:spcAft>
                      </a:pPr>
                      <a:r>
                        <a:rPr lang="en-US"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Ensure teams follow up and complete their vision after the workshop. Agree timeframes for completion of vision statement.</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spcAft>
                          <a:spcPts val="0"/>
                        </a:spcAft>
                      </a:pPr>
                      <a:r>
                        <a:rPr lang="en-US" sz="1600" b="1">
                          <a:solidFill>
                            <a:schemeClr val="accent6">
                              <a:lumMod val="75000"/>
                            </a:schemeClr>
                          </a:solidFill>
                          <a:effectLst/>
                          <a:latin typeface="Times New Roman" panose="02020603050405020304" pitchFamily="18" charset="0"/>
                          <a:ea typeface="Calibri" panose="020F0502020204030204" pitchFamily="34" charset="0"/>
                          <a:cs typeface="Calibri" panose="020F0502020204030204" pitchFamily="34" charset="0"/>
                        </a:rPr>
                        <a:t> </a:t>
                      </a:r>
                      <a:endParaRPr lang="en-GB" sz="1600" b="1">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rgbClr val="F2F8EB"/>
                    </a:solidFill>
                  </a:tcPr>
                </a:tc>
                <a:tc>
                  <a:txBody>
                    <a:bodyPr/>
                    <a:lstStyle/>
                    <a:p>
                      <a:pPr>
                        <a:spcAft>
                          <a:spcPts val="0"/>
                        </a:spcAft>
                      </a:pPr>
                      <a:r>
                        <a:rPr lang="en-US" sz="1600" b="1" dirty="0">
                          <a:solidFill>
                            <a:schemeClr val="accent6">
                              <a:lumMod val="75000"/>
                            </a:schemeClr>
                          </a:solidFill>
                          <a:effectLst/>
                          <a:latin typeface="Times New Roman" panose="02020603050405020304" pitchFamily="18" charset="0"/>
                          <a:ea typeface="Calibri" panose="020F0502020204030204" pitchFamily="34" charset="0"/>
                          <a:cs typeface="Calibri" panose="020F0502020204030204" pitchFamily="34" charset="0"/>
                        </a:rPr>
                        <a:t> </a:t>
                      </a:r>
                      <a:endParaRPr lang="en-GB"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a:noFill/>
                    </a:lnR>
                    <a:lnT>
                      <a:noFill/>
                    </a:lnT>
                    <a:lnB>
                      <a:noFill/>
                    </a:lnB>
                    <a:solidFill>
                      <a:srgbClr val="F2F8EB"/>
                    </a:solidFill>
                  </a:tcPr>
                </a:tc>
                <a:extLst>
                  <a:ext uri="{0D108BD9-81ED-4DB2-BD59-A6C34878D82A}">
                    <a16:rowId xmlns:a16="http://schemas.microsoft.com/office/drawing/2014/main" val="3184638008"/>
                  </a:ext>
                </a:extLst>
              </a:tr>
            </a:tbl>
          </a:graphicData>
        </a:graphic>
      </p:graphicFrame>
      <p:sp>
        <p:nvSpPr>
          <p:cNvPr id="4" name="TextBox 3">
            <a:extLst>
              <a:ext uri="{FF2B5EF4-FFF2-40B4-BE49-F238E27FC236}">
                <a16:creationId xmlns:a16="http://schemas.microsoft.com/office/drawing/2014/main" id="{3B158B5B-0444-458D-B30B-921B32E1E871}"/>
              </a:ext>
            </a:extLst>
          </p:cNvPr>
          <p:cNvSpPr txBox="1"/>
          <p:nvPr/>
        </p:nvSpPr>
        <p:spPr>
          <a:xfrm>
            <a:off x="777240" y="3429000"/>
            <a:ext cx="10351008" cy="2308324"/>
          </a:xfrm>
          <a:prstGeom prst="rect">
            <a:avLst/>
          </a:prstGeom>
          <a:noFill/>
        </p:spPr>
        <p:txBody>
          <a:bodyPr wrap="square" rtlCol="0">
            <a:spAutoFit/>
          </a:bodyPr>
          <a:lstStyle/>
          <a:p>
            <a:r>
              <a:rPr lang="en-US" dirty="0"/>
              <a:t>Additional information:</a:t>
            </a:r>
          </a:p>
          <a:p>
            <a:r>
              <a:rPr lang="en-US" dirty="0"/>
              <a:t>The vision could be a written statement or be represented in the form of a picture. </a:t>
            </a:r>
          </a:p>
          <a:p>
            <a:r>
              <a:rPr lang="en-US" dirty="0"/>
              <a:t>A good vision:</a:t>
            </a:r>
          </a:p>
          <a:p>
            <a:r>
              <a:rPr lang="en-US" dirty="0"/>
              <a:t>•	sets a standard of excellence</a:t>
            </a:r>
          </a:p>
          <a:p>
            <a:r>
              <a:rPr lang="en-US" dirty="0"/>
              <a:t>•	clarifies purpose</a:t>
            </a:r>
          </a:p>
          <a:p>
            <a:r>
              <a:rPr lang="en-US" dirty="0"/>
              <a:t>•	inspires enthusiasm</a:t>
            </a:r>
          </a:p>
          <a:p>
            <a:r>
              <a:rPr lang="en-US" dirty="0"/>
              <a:t>•	is easy to understand by others</a:t>
            </a:r>
          </a:p>
          <a:p>
            <a:r>
              <a:rPr lang="en-US" dirty="0"/>
              <a:t>•	is ambitious.</a:t>
            </a:r>
          </a:p>
        </p:txBody>
      </p:sp>
      <p:pic>
        <p:nvPicPr>
          <p:cNvPr id="5" name="Picture 4">
            <a:extLst>
              <a:ext uri="{FF2B5EF4-FFF2-40B4-BE49-F238E27FC236}">
                <a16:creationId xmlns:a16="http://schemas.microsoft.com/office/drawing/2014/main" id="{24882E15-4202-4E3E-8681-BE6F784CACA9}"/>
              </a:ext>
            </a:extLst>
          </p:cNvPr>
          <p:cNvPicPr>
            <a:picLocks noChangeAspect="1"/>
          </p:cNvPicPr>
          <p:nvPr/>
        </p:nvPicPr>
        <p:blipFill rotWithShape="1">
          <a:blip r:embed="rId2"/>
          <a:srcRect t="40429" r="18085" b="8534"/>
          <a:stretch/>
        </p:blipFill>
        <p:spPr>
          <a:xfrm>
            <a:off x="6096002" y="4029904"/>
            <a:ext cx="4760713" cy="2828096"/>
          </a:xfrm>
          <a:prstGeom prst="rect">
            <a:avLst/>
          </a:prstGeom>
        </p:spPr>
      </p:pic>
      <p:sp>
        <p:nvSpPr>
          <p:cNvPr id="6" name="TextBox 5">
            <a:extLst>
              <a:ext uri="{FF2B5EF4-FFF2-40B4-BE49-F238E27FC236}">
                <a16:creationId xmlns:a16="http://schemas.microsoft.com/office/drawing/2014/main" id="{8A60801E-65C7-4BC3-B931-B57106DEC008}"/>
              </a:ext>
            </a:extLst>
          </p:cNvPr>
          <p:cNvSpPr txBox="1"/>
          <p:nvPr/>
        </p:nvSpPr>
        <p:spPr>
          <a:xfrm>
            <a:off x="163068" y="6459865"/>
            <a:ext cx="6547104" cy="523220"/>
          </a:xfrm>
          <a:prstGeom prst="rect">
            <a:avLst/>
          </a:prstGeom>
          <a:noFill/>
        </p:spPr>
        <p:txBody>
          <a:bodyPr wrap="square" rtlCol="0">
            <a:spAutoFit/>
          </a:bodyPr>
          <a:lstStyle/>
          <a:p>
            <a:r>
              <a:rPr lang="en-US" sz="1400" dirty="0"/>
              <a:t>Building Collaborative Teams, © Copyright 2014 NHS Improving Quality. </a:t>
            </a:r>
          </a:p>
          <a:p>
            <a:endParaRPr lang="en-US" sz="1400" dirty="0"/>
          </a:p>
        </p:txBody>
      </p:sp>
    </p:spTree>
    <p:extLst>
      <p:ext uri="{BB962C8B-B14F-4D97-AF65-F5344CB8AC3E}">
        <p14:creationId xmlns:p14="http://schemas.microsoft.com/office/powerpoint/2010/main" val="357650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871</Words>
  <Application>Microsoft Office PowerPoint</Application>
  <PresentationFormat>Widescreen</PresentationFormat>
  <Paragraphs>128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Dudley</dc:creator>
  <cp:lastModifiedBy>Julia Dudley</cp:lastModifiedBy>
  <cp:revision>2</cp:revision>
  <dcterms:created xsi:type="dcterms:W3CDTF">2019-03-31T08:54:59Z</dcterms:created>
  <dcterms:modified xsi:type="dcterms:W3CDTF">2019-03-31T08:55:33Z</dcterms:modified>
</cp:coreProperties>
</file>