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8" r:id="rId2"/>
  </p:sldIdLst>
  <p:sldSz cx="30279975" cy="42773600"/>
  <p:notesSz cx="6797675" cy="9928225"/>
  <p:defaultTextStyle>
    <a:defPPr>
      <a:defRPr lang="en-US"/>
    </a:defPPr>
    <a:lvl1pPr marL="0" algn="l" defTabSz="4173561" rtl="0" eaLnBrk="1" latinLnBrk="0" hangingPunct="1">
      <a:defRPr sz="8200" kern="1200">
        <a:solidFill>
          <a:schemeClr val="tx1"/>
        </a:solidFill>
        <a:latin typeface="+mn-lt"/>
        <a:ea typeface="+mn-ea"/>
        <a:cs typeface="+mn-cs"/>
      </a:defRPr>
    </a:lvl1pPr>
    <a:lvl2pPr marL="2086782" algn="l" defTabSz="4173561" rtl="0" eaLnBrk="1" latinLnBrk="0" hangingPunct="1">
      <a:defRPr sz="8200" kern="1200">
        <a:solidFill>
          <a:schemeClr val="tx1"/>
        </a:solidFill>
        <a:latin typeface="+mn-lt"/>
        <a:ea typeface="+mn-ea"/>
        <a:cs typeface="+mn-cs"/>
      </a:defRPr>
    </a:lvl2pPr>
    <a:lvl3pPr marL="4173561" algn="l" defTabSz="4173561" rtl="0" eaLnBrk="1" latinLnBrk="0" hangingPunct="1">
      <a:defRPr sz="8200" kern="1200">
        <a:solidFill>
          <a:schemeClr val="tx1"/>
        </a:solidFill>
        <a:latin typeface="+mn-lt"/>
        <a:ea typeface="+mn-ea"/>
        <a:cs typeface="+mn-cs"/>
      </a:defRPr>
    </a:lvl3pPr>
    <a:lvl4pPr marL="6260341" algn="l" defTabSz="4173561" rtl="0" eaLnBrk="1" latinLnBrk="0" hangingPunct="1">
      <a:defRPr sz="8200" kern="1200">
        <a:solidFill>
          <a:schemeClr val="tx1"/>
        </a:solidFill>
        <a:latin typeface="+mn-lt"/>
        <a:ea typeface="+mn-ea"/>
        <a:cs typeface="+mn-cs"/>
      </a:defRPr>
    </a:lvl4pPr>
    <a:lvl5pPr marL="8347120" algn="l" defTabSz="4173561" rtl="0" eaLnBrk="1" latinLnBrk="0" hangingPunct="1">
      <a:defRPr sz="8200" kern="1200">
        <a:solidFill>
          <a:schemeClr val="tx1"/>
        </a:solidFill>
        <a:latin typeface="+mn-lt"/>
        <a:ea typeface="+mn-ea"/>
        <a:cs typeface="+mn-cs"/>
      </a:defRPr>
    </a:lvl5pPr>
    <a:lvl6pPr marL="10433899" algn="l" defTabSz="4173561" rtl="0" eaLnBrk="1" latinLnBrk="0" hangingPunct="1">
      <a:defRPr sz="8200" kern="1200">
        <a:solidFill>
          <a:schemeClr val="tx1"/>
        </a:solidFill>
        <a:latin typeface="+mn-lt"/>
        <a:ea typeface="+mn-ea"/>
        <a:cs typeface="+mn-cs"/>
      </a:defRPr>
    </a:lvl6pPr>
    <a:lvl7pPr marL="12520678" algn="l" defTabSz="4173561" rtl="0" eaLnBrk="1" latinLnBrk="0" hangingPunct="1">
      <a:defRPr sz="8200" kern="1200">
        <a:solidFill>
          <a:schemeClr val="tx1"/>
        </a:solidFill>
        <a:latin typeface="+mn-lt"/>
        <a:ea typeface="+mn-ea"/>
        <a:cs typeface="+mn-cs"/>
      </a:defRPr>
    </a:lvl7pPr>
    <a:lvl8pPr marL="14607460" algn="l" defTabSz="4173561" rtl="0" eaLnBrk="1" latinLnBrk="0" hangingPunct="1">
      <a:defRPr sz="8200" kern="1200">
        <a:solidFill>
          <a:schemeClr val="tx1"/>
        </a:solidFill>
        <a:latin typeface="+mn-lt"/>
        <a:ea typeface="+mn-ea"/>
        <a:cs typeface="+mn-cs"/>
      </a:defRPr>
    </a:lvl8pPr>
    <a:lvl9pPr marL="16694240" algn="l" defTabSz="417356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72">
          <p15:clr>
            <a:srgbClr val="A4A3A4"/>
          </p15:clr>
        </p15:guide>
        <p15:guide id="2" pos="9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952B6A"/>
    <a:srgbClr val="FFFFCC"/>
    <a:srgbClr val="FFE1FF"/>
    <a:srgbClr val="FF99FF"/>
    <a:srgbClr val="FFE5FF"/>
    <a:srgbClr val="CCFFFF"/>
    <a:srgbClr val="CAF2CA"/>
    <a:srgbClr val="B2ECB2"/>
    <a:srgbClr val="FFD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31" autoAdjust="0"/>
  </p:normalViewPr>
  <p:slideViewPr>
    <p:cSldViewPr>
      <p:cViewPr varScale="1">
        <p:scale>
          <a:sx n="16" d="100"/>
          <a:sy n="16" d="100"/>
        </p:scale>
        <p:origin x="1686" y="144"/>
      </p:cViewPr>
      <p:guideLst>
        <p:guide orient="horz" pos="13472"/>
        <p:guide pos="95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18154E-EC8A-44D9-922F-CA447169FD6D}"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9400CE3B-C558-4B0F-8E7D-4E354BF6A3DE}">
      <dgm:prSet phldrT="[Text]"/>
      <dgm:spPr>
        <a:blipFill rotWithShape="0">
          <a:blip xmlns:r="http://schemas.openxmlformats.org/officeDocument/2006/relationships" r:embed="rId1"/>
          <a:stretch>
            <a:fillRect/>
          </a:stretch>
        </a:blipFill>
      </dgm:spPr>
      <dgm:t>
        <a:bodyPr/>
        <a:lstStyle/>
        <a:p>
          <a:endParaRPr lang="en-GB" dirty="0"/>
        </a:p>
      </dgm:t>
    </dgm:pt>
    <dgm:pt modelId="{64D89929-5D49-41E1-AEF3-C0DFB0BEDB30}" type="parTrans" cxnId="{482F84D3-B35D-40DB-9E76-FD3AED9200A6}">
      <dgm:prSet/>
      <dgm:spPr/>
      <dgm:t>
        <a:bodyPr/>
        <a:lstStyle/>
        <a:p>
          <a:endParaRPr lang="en-GB"/>
        </a:p>
      </dgm:t>
    </dgm:pt>
    <dgm:pt modelId="{5397DA5E-AFD8-4EBF-8A08-B32ECA3A81F9}" type="sibTrans" cxnId="{482F84D3-B35D-40DB-9E76-FD3AED9200A6}">
      <dgm:prSet/>
      <dgm:spPr/>
      <dgm:t>
        <a:bodyPr/>
        <a:lstStyle/>
        <a:p>
          <a:endParaRPr lang="en-GB"/>
        </a:p>
      </dgm:t>
    </dgm:pt>
    <dgm:pt modelId="{0EC2E5EB-B43D-4945-84CA-48CCA0AB7704}">
      <dgm:prSet phldrT="[Text]" custT="1">
        <dgm:style>
          <a:lnRef idx="3">
            <a:schemeClr val="lt1"/>
          </a:lnRef>
          <a:fillRef idx="1">
            <a:schemeClr val="dk1"/>
          </a:fillRef>
          <a:effectRef idx="1">
            <a:schemeClr val="dk1"/>
          </a:effectRef>
          <a:fontRef idx="minor">
            <a:schemeClr val="lt1"/>
          </a:fontRef>
        </dgm:style>
      </dgm:prSet>
      <dgm:spPr/>
      <dgm:t>
        <a:bodyPr/>
        <a:lstStyle/>
        <a:p>
          <a:r>
            <a:rPr lang="en-GB" sz="2400" b="1" u="sng" dirty="0">
              <a:solidFill>
                <a:srgbClr val="FF0000"/>
              </a:solidFill>
            </a:rPr>
            <a:t>EXPERIENCE</a:t>
          </a:r>
        </a:p>
        <a:p>
          <a:r>
            <a:rPr lang="en-GB" sz="2400" b="1" dirty="0">
              <a:solidFill>
                <a:schemeClr val="tx1"/>
              </a:solidFill>
            </a:rPr>
            <a:t>Student participates in escape room</a:t>
          </a:r>
        </a:p>
        <a:p>
          <a:endParaRPr lang="en-GB" sz="2400" b="1" dirty="0">
            <a:solidFill>
              <a:srgbClr val="FF0000"/>
            </a:solidFill>
          </a:endParaRPr>
        </a:p>
      </dgm:t>
    </dgm:pt>
    <dgm:pt modelId="{17DE4AEB-15E1-4187-9CBC-91962B0B7EBB}" type="parTrans" cxnId="{0FF28E0F-E484-4245-8E1E-5CE19EC6142B}">
      <dgm:prSet/>
      <dgm:spPr/>
      <dgm:t>
        <a:bodyPr/>
        <a:lstStyle/>
        <a:p>
          <a:endParaRPr lang="en-GB"/>
        </a:p>
      </dgm:t>
    </dgm:pt>
    <dgm:pt modelId="{E63FAA77-3A42-47DB-9890-5083F95E16A2}" type="sibTrans" cxnId="{0FF28E0F-E484-4245-8E1E-5CE19EC6142B}">
      <dgm:prSet>
        <dgm:style>
          <a:lnRef idx="3">
            <a:schemeClr val="lt1"/>
          </a:lnRef>
          <a:fillRef idx="1">
            <a:schemeClr val="dk1"/>
          </a:fillRef>
          <a:effectRef idx="1">
            <a:schemeClr val="dk1"/>
          </a:effectRef>
          <a:fontRef idx="minor">
            <a:schemeClr val="lt1"/>
          </a:fontRef>
        </dgm:style>
      </dgm:prSet>
      <dgm:spPr/>
      <dgm:t>
        <a:bodyPr/>
        <a:lstStyle/>
        <a:p>
          <a:endParaRPr lang="en-GB"/>
        </a:p>
      </dgm:t>
    </dgm:pt>
    <dgm:pt modelId="{CE80D5AE-52F7-4FAE-A0C7-F5ADD0E381F2}">
      <dgm:prSet phldrT="[Text]" custT="1">
        <dgm:style>
          <a:lnRef idx="3">
            <a:schemeClr val="lt1"/>
          </a:lnRef>
          <a:fillRef idx="1">
            <a:schemeClr val="dk1"/>
          </a:fillRef>
          <a:effectRef idx="1">
            <a:schemeClr val="dk1"/>
          </a:effectRef>
          <a:fontRef idx="minor">
            <a:schemeClr val="lt1"/>
          </a:fontRef>
        </dgm:style>
      </dgm:prSet>
      <dgm:spPr/>
      <dgm:t>
        <a:bodyPr/>
        <a:lstStyle/>
        <a:p>
          <a:r>
            <a:rPr lang="en-GB" sz="2400" b="1" u="sng" dirty="0">
              <a:solidFill>
                <a:srgbClr val="FF0000"/>
              </a:solidFill>
            </a:rPr>
            <a:t>REFLECTION</a:t>
          </a:r>
        </a:p>
        <a:p>
          <a:r>
            <a:rPr lang="en-GB" sz="2400" b="1" dirty="0">
              <a:solidFill>
                <a:schemeClr val="tx1"/>
              </a:solidFill>
            </a:rPr>
            <a:t>De-brief after the escape room with the team and other students</a:t>
          </a:r>
        </a:p>
        <a:p>
          <a:endParaRPr lang="en-GB" sz="2400" b="1" dirty="0">
            <a:solidFill>
              <a:srgbClr val="FF0000"/>
            </a:solidFill>
          </a:endParaRPr>
        </a:p>
      </dgm:t>
    </dgm:pt>
    <dgm:pt modelId="{B2A96E90-39AB-4152-9699-72817E89C77E}" type="parTrans" cxnId="{E5023EB4-E67F-40D5-991F-B0C3DAC63907}">
      <dgm:prSet/>
      <dgm:spPr/>
      <dgm:t>
        <a:bodyPr/>
        <a:lstStyle/>
        <a:p>
          <a:endParaRPr lang="en-GB"/>
        </a:p>
      </dgm:t>
    </dgm:pt>
    <dgm:pt modelId="{A862CEBB-B3E7-4408-B9A9-AE99704DEFC6}" type="sibTrans" cxnId="{E5023EB4-E67F-40D5-991F-B0C3DAC63907}">
      <dgm:prSet>
        <dgm:style>
          <a:lnRef idx="3">
            <a:schemeClr val="lt1"/>
          </a:lnRef>
          <a:fillRef idx="1">
            <a:schemeClr val="dk1"/>
          </a:fillRef>
          <a:effectRef idx="1">
            <a:schemeClr val="dk1"/>
          </a:effectRef>
          <a:fontRef idx="minor">
            <a:schemeClr val="lt1"/>
          </a:fontRef>
        </dgm:style>
      </dgm:prSet>
      <dgm:spPr/>
      <dgm:t>
        <a:bodyPr/>
        <a:lstStyle/>
        <a:p>
          <a:endParaRPr lang="en-GB"/>
        </a:p>
      </dgm:t>
    </dgm:pt>
    <dgm:pt modelId="{CE45CD90-5308-4CF6-882D-A5C1FD5E999B}">
      <dgm:prSet phldrT="[Text]" custT="1">
        <dgm:style>
          <a:lnRef idx="3">
            <a:schemeClr val="lt1"/>
          </a:lnRef>
          <a:fillRef idx="1">
            <a:schemeClr val="dk1"/>
          </a:fillRef>
          <a:effectRef idx="1">
            <a:schemeClr val="dk1"/>
          </a:effectRef>
          <a:fontRef idx="minor">
            <a:schemeClr val="lt1"/>
          </a:fontRef>
        </dgm:style>
      </dgm:prSet>
      <dgm:spPr/>
      <dgm:t>
        <a:bodyPr/>
        <a:lstStyle/>
        <a:p>
          <a:endParaRPr lang="en-GB" sz="2400" b="1" u="sng" dirty="0">
            <a:solidFill>
              <a:srgbClr val="FF0000"/>
            </a:solidFill>
          </a:endParaRPr>
        </a:p>
        <a:p>
          <a:r>
            <a:rPr lang="en-GB" sz="2400" b="1" u="sng" dirty="0">
              <a:solidFill>
                <a:srgbClr val="FF0000"/>
              </a:solidFill>
            </a:rPr>
            <a:t>CONCEPTUALISE</a:t>
          </a:r>
        </a:p>
        <a:p>
          <a:r>
            <a:rPr lang="en-GB" sz="2400" b="1" u="none" dirty="0">
              <a:solidFill>
                <a:schemeClr val="tx1"/>
              </a:solidFill>
            </a:rPr>
            <a:t>Student thinks about what they have learnt</a:t>
          </a:r>
        </a:p>
        <a:p>
          <a:endParaRPr lang="en-GB" sz="2400" b="1" u="sng" dirty="0">
            <a:solidFill>
              <a:srgbClr val="FF0000"/>
            </a:solidFill>
          </a:endParaRPr>
        </a:p>
        <a:p>
          <a:endParaRPr lang="en-GB" sz="2400" b="1" u="sng" dirty="0">
            <a:solidFill>
              <a:srgbClr val="FF0000"/>
            </a:solidFill>
          </a:endParaRPr>
        </a:p>
      </dgm:t>
    </dgm:pt>
    <dgm:pt modelId="{13B774C8-0B3C-41AA-8997-C998E821F40A}" type="parTrans" cxnId="{4EE9426E-B4BD-4C38-A6B1-B32F4FBD2B24}">
      <dgm:prSet/>
      <dgm:spPr/>
      <dgm:t>
        <a:bodyPr/>
        <a:lstStyle/>
        <a:p>
          <a:endParaRPr lang="en-GB"/>
        </a:p>
      </dgm:t>
    </dgm:pt>
    <dgm:pt modelId="{4E435065-38AF-492A-935A-D3870A9F62AC}" type="sibTrans" cxnId="{4EE9426E-B4BD-4C38-A6B1-B32F4FBD2B24}">
      <dgm:prSet>
        <dgm:style>
          <a:lnRef idx="3">
            <a:schemeClr val="lt1"/>
          </a:lnRef>
          <a:fillRef idx="1">
            <a:schemeClr val="dk1"/>
          </a:fillRef>
          <a:effectRef idx="1">
            <a:schemeClr val="dk1"/>
          </a:effectRef>
          <a:fontRef idx="minor">
            <a:schemeClr val="lt1"/>
          </a:fontRef>
        </dgm:style>
      </dgm:prSet>
      <dgm:spPr/>
      <dgm:t>
        <a:bodyPr/>
        <a:lstStyle/>
        <a:p>
          <a:endParaRPr lang="en-GB"/>
        </a:p>
      </dgm:t>
    </dgm:pt>
    <dgm:pt modelId="{2BE00A18-9974-4D3C-ABE6-54B20334D32E}">
      <dgm:prSet phldrT="[Text]" custT="1">
        <dgm:style>
          <a:lnRef idx="3">
            <a:schemeClr val="lt1"/>
          </a:lnRef>
          <a:fillRef idx="1">
            <a:schemeClr val="dk1"/>
          </a:fillRef>
          <a:effectRef idx="1">
            <a:schemeClr val="dk1"/>
          </a:effectRef>
          <a:fontRef idx="minor">
            <a:schemeClr val="lt1"/>
          </a:fontRef>
        </dgm:style>
      </dgm:prSet>
      <dgm:spPr/>
      <dgm:t>
        <a:bodyPr/>
        <a:lstStyle/>
        <a:p>
          <a:r>
            <a:rPr lang="en-GB" sz="2400" b="1" u="sng" dirty="0">
              <a:solidFill>
                <a:srgbClr val="FF0000"/>
              </a:solidFill>
            </a:rPr>
            <a:t>TEST</a:t>
          </a:r>
        </a:p>
        <a:p>
          <a:r>
            <a:rPr lang="en-GB" sz="2400" b="1" u="none" dirty="0">
              <a:solidFill>
                <a:schemeClr val="tx1"/>
              </a:solidFill>
            </a:rPr>
            <a:t>Student applies learning to real scenarios in practice</a:t>
          </a:r>
        </a:p>
        <a:p>
          <a:endParaRPr lang="en-GB" sz="2400" b="1" u="sng" dirty="0">
            <a:solidFill>
              <a:srgbClr val="FF0000"/>
            </a:solidFill>
          </a:endParaRPr>
        </a:p>
      </dgm:t>
    </dgm:pt>
    <dgm:pt modelId="{C7192011-C47F-44BF-A11F-849879EB26E8}" type="parTrans" cxnId="{8AF55622-A6F8-4B74-B7B6-30221AC44C95}">
      <dgm:prSet/>
      <dgm:spPr/>
      <dgm:t>
        <a:bodyPr/>
        <a:lstStyle/>
        <a:p>
          <a:endParaRPr lang="en-GB"/>
        </a:p>
      </dgm:t>
    </dgm:pt>
    <dgm:pt modelId="{C0E54621-CD69-4626-8514-0B81A0595805}" type="sibTrans" cxnId="{8AF55622-A6F8-4B74-B7B6-30221AC44C95}">
      <dgm:prSet>
        <dgm:style>
          <a:lnRef idx="3">
            <a:schemeClr val="lt1"/>
          </a:lnRef>
          <a:fillRef idx="1">
            <a:schemeClr val="dk1"/>
          </a:fillRef>
          <a:effectRef idx="1">
            <a:schemeClr val="dk1"/>
          </a:effectRef>
          <a:fontRef idx="minor">
            <a:schemeClr val="lt1"/>
          </a:fontRef>
        </dgm:style>
      </dgm:prSet>
      <dgm:spPr/>
      <dgm:t>
        <a:bodyPr/>
        <a:lstStyle/>
        <a:p>
          <a:endParaRPr lang="en-GB"/>
        </a:p>
      </dgm:t>
    </dgm:pt>
    <dgm:pt modelId="{C242E862-0C6D-4E3A-B982-9AA39C60B230}" type="pres">
      <dgm:prSet presAssocID="{7B18154E-EC8A-44D9-922F-CA447169FD6D}" presName="Name0" presStyleCnt="0">
        <dgm:presLayoutVars>
          <dgm:chMax val="1"/>
          <dgm:dir/>
          <dgm:animLvl val="ctr"/>
          <dgm:resizeHandles val="exact"/>
        </dgm:presLayoutVars>
      </dgm:prSet>
      <dgm:spPr/>
    </dgm:pt>
    <dgm:pt modelId="{9753F4CD-6882-4248-A8FB-DD592A5461DB}" type="pres">
      <dgm:prSet presAssocID="{9400CE3B-C558-4B0F-8E7D-4E354BF6A3DE}" presName="centerShape" presStyleLbl="node0" presStyleIdx="0" presStyleCnt="1" custScaleX="139925" custScaleY="141578"/>
      <dgm:spPr/>
    </dgm:pt>
    <dgm:pt modelId="{98FE35FC-43EC-45D3-94A8-7DCC78E0700A}" type="pres">
      <dgm:prSet presAssocID="{0EC2E5EB-B43D-4945-84CA-48CCA0AB7704}" presName="node" presStyleLbl="node1" presStyleIdx="0" presStyleCnt="4" custScaleX="133100" custScaleY="133100">
        <dgm:presLayoutVars>
          <dgm:bulletEnabled val="1"/>
        </dgm:presLayoutVars>
      </dgm:prSet>
      <dgm:spPr/>
    </dgm:pt>
    <dgm:pt modelId="{30CAE2E4-649F-4975-A033-BB6223634362}" type="pres">
      <dgm:prSet presAssocID="{0EC2E5EB-B43D-4945-84CA-48CCA0AB7704}" presName="dummy" presStyleCnt="0"/>
      <dgm:spPr/>
    </dgm:pt>
    <dgm:pt modelId="{4C76814A-87CF-40BE-B749-0E2B6C0F0B92}" type="pres">
      <dgm:prSet presAssocID="{E63FAA77-3A42-47DB-9890-5083F95E16A2}" presName="sibTrans" presStyleLbl="sibTrans2D1" presStyleIdx="0" presStyleCnt="4"/>
      <dgm:spPr/>
    </dgm:pt>
    <dgm:pt modelId="{7A0A9A3B-BF98-4491-9C88-4ADA81380F47}" type="pres">
      <dgm:prSet presAssocID="{CE80D5AE-52F7-4FAE-A0C7-F5ADD0E381F2}" presName="node" presStyleLbl="node1" presStyleIdx="1" presStyleCnt="4" custScaleX="133100" custScaleY="133100">
        <dgm:presLayoutVars>
          <dgm:bulletEnabled val="1"/>
        </dgm:presLayoutVars>
      </dgm:prSet>
      <dgm:spPr/>
    </dgm:pt>
    <dgm:pt modelId="{3F9CB3FE-035C-4FF5-B2BD-1D9C97894F3E}" type="pres">
      <dgm:prSet presAssocID="{CE80D5AE-52F7-4FAE-A0C7-F5ADD0E381F2}" presName="dummy" presStyleCnt="0"/>
      <dgm:spPr/>
    </dgm:pt>
    <dgm:pt modelId="{7C8D4BD9-4968-495E-B73E-D7AB9AE41D45}" type="pres">
      <dgm:prSet presAssocID="{A862CEBB-B3E7-4408-B9A9-AE99704DEFC6}" presName="sibTrans" presStyleLbl="sibTrans2D1" presStyleIdx="1" presStyleCnt="4"/>
      <dgm:spPr/>
    </dgm:pt>
    <dgm:pt modelId="{2392E611-A424-4523-8F23-66DD8BB2D246}" type="pres">
      <dgm:prSet presAssocID="{CE45CD90-5308-4CF6-882D-A5C1FD5E999B}" presName="node" presStyleLbl="node1" presStyleIdx="2" presStyleCnt="4" custScaleX="133100" custScaleY="133100">
        <dgm:presLayoutVars>
          <dgm:bulletEnabled val="1"/>
        </dgm:presLayoutVars>
      </dgm:prSet>
      <dgm:spPr/>
    </dgm:pt>
    <dgm:pt modelId="{4714180C-D2E8-4B41-8D51-3A93A22E0942}" type="pres">
      <dgm:prSet presAssocID="{CE45CD90-5308-4CF6-882D-A5C1FD5E999B}" presName="dummy" presStyleCnt="0"/>
      <dgm:spPr/>
    </dgm:pt>
    <dgm:pt modelId="{D6AED0A6-39E1-47B3-8087-730FE4D25933}" type="pres">
      <dgm:prSet presAssocID="{4E435065-38AF-492A-935A-D3870A9F62AC}" presName="sibTrans" presStyleLbl="sibTrans2D1" presStyleIdx="2" presStyleCnt="4"/>
      <dgm:spPr/>
    </dgm:pt>
    <dgm:pt modelId="{026BD09C-A309-455C-A91E-22B61FCF5852}" type="pres">
      <dgm:prSet presAssocID="{2BE00A18-9974-4D3C-ABE6-54B20334D32E}" presName="node" presStyleLbl="node1" presStyleIdx="3" presStyleCnt="4" custScaleX="133100" custScaleY="133100">
        <dgm:presLayoutVars>
          <dgm:bulletEnabled val="1"/>
        </dgm:presLayoutVars>
      </dgm:prSet>
      <dgm:spPr/>
    </dgm:pt>
    <dgm:pt modelId="{C0C6D7DD-33A5-446F-BE5B-6CA67B4A83D4}" type="pres">
      <dgm:prSet presAssocID="{2BE00A18-9974-4D3C-ABE6-54B20334D32E}" presName="dummy" presStyleCnt="0"/>
      <dgm:spPr/>
    </dgm:pt>
    <dgm:pt modelId="{4388C897-CF00-4227-BF74-7BABCB679B8E}" type="pres">
      <dgm:prSet presAssocID="{C0E54621-CD69-4626-8514-0B81A0595805}" presName="sibTrans" presStyleLbl="sibTrans2D1" presStyleIdx="3" presStyleCnt="4"/>
      <dgm:spPr/>
    </dgm:pt>
  </dgm:ptLst>
  <dgm:cxnLst>
    <dgm:cxn modelId="{0FF28E0F-E484-4245-8E1E-5CE19EC6142B}" srcId="{9400CE3B-C558-4B0F-8E7D-4E354BF6A3DE}" destId="{0EC2E5EB-B43D-4945-84CA-48CCA0AB7704}" srcOrd="0" destOrd="0" parTransId="{17DE4AEB-15E1-4187-9CBC-91962B0B7EBB}" sibTransId="{E63FAA77-3A42-47DB-9890-5083F95E16A2}"/>
    <dgm:cxn modelId="{8AF55622-A6F8-4B74-B7B6-30221AC44C95}" srcId="{9400CE3B-C558-4B0F-8E7D-4E354BF6A3DE}" destId="{2BE00A18-9974-4D3C-ABE6-54B20334D32E}" srcOrd="3" destOrd="0" parTransId="{C7192011-C47F-44BF-A11F-849879EB26E8}" sibTransId="{C0E54621-CD69-4626-8514-0B81A0595805}"/>
    <dgm:cxn modelId="{39903331-2E2E-4976-B1F7-1A6519833105}" type="presOf" srcId="{A862CEBB-B3E7-4408-B9A9-AE99704DEFC6}" destId="{7C8D4BD9-4968-495E-B73E-D7AB9AE41D45}" srcOrd="0" destOrd="0" presId="urn:microsoft.com/office/officeart/2005/8/layout/radial6"/>
    <dgm:cxn modelId="{66D63C33-B913-4549-862E-C0ACEDA65E9F}" type="presOf" srcId="{2BE00A18-9974-4D3C-ABE6-54B20334D32E}" destId="{026BD09C-A309-455C-A91E-22B61FCF5852}" srcOrd="0" destOrd="0" presId="urn:microsoft.com/office/officeart/2005/8/layout/radial6"/>
    <dgm:cxn modelId="{D140A95D-81E4-4ECA-9A43-52205A4ABF02}" type="presOf" srcId="{CE80D5AE-52F7-4FAE-A0C7-F5ADD0E381F2}" destId="{7A0A9A3B-BF98-4491-9C88-4ADA81380F47}" srcOrd="0" destOrd="0" presId="urn:microsoft.com/office/officeart/2005/8/layout/radial6"/>
    <dgm:cxn modelId="{20998745-C1D6-4F25-A8DA-2D630EE27E2E}" type="presOf" srcId="{0EC2E5EB-B43D-4945-84CA-48CCA0AB7704}" destId="{98FE35FC-43EC-45D3-94A8-7DCC78E0700A}" srcOrd="0" destOrd="0" presId="urn:microsoft.com/office/officeart/2005/8/layout/radial6"/>
    <dgm:cxn modelId="{6902D345-EB31-4814-9603-0E09991CE3E4}" type="presOf" srcId="{9400CE3B-C558-4B0F-8E7D-4E354BF6A3DE}" destId="{9753F4CD-6882-4248-A8FB-DD592A5461DB}" srcOrd="0" destOrd="0" presId="urn:microsoft.com/office/officeart/2005/8/layout/radial6"/>
    <dgm:cxn modelId="{A1C6DC4D-CD7E-4E5E-BDA6-0AF789B62372}" type="presOf" srcId="{CE45CD90-5308-4CF6-882D-A5C1FD5E999B}" destId="{2392E611-A424-4523-8F23-66DD8BB2D246}" srcOrd="0" destOrd="0" presId="urn:microsoft.com/office/officeart/2005/8/layout/radial6"/>
    <dgm:cxn modelId="{4EE9426E-B4BD-4C38-A6B1-B32F4FBD2B24}" srcId="{9400CE3B-C558-4B0F-8E7D-4E354BF6A3DE}" destId="{CE45CD90-5308-4CF6-882D-A5C1FD5E999B}" srcOrd="2" destOrd="0" parTransId="{13B774C8-0B3C-41AA-8997-C998E821F40A}" sibTransId="{4E435065-38AF-492A-935A-D3870A9F62AC}"/>
    <dgm:cxn modelId="{D2B17970-F4E5-4F52-B312-55125196EA08}" type="presOf" srcId="{E63FAA77-3A42-47DB-9890-5083F95E16A2}" destId="{4C76814A-87CF-40BE-B749-0E2B6C0F0B92}" srcOrd="0" destOrd="0" presId="urn:microsoft.com/office/officeart/2005/8/layout/radial6"/>
    <dgm:cxn modelId="{CDF5CFAE-8D1B-45F8-9091-31D530267131}" type="presOf" srcId="{4E435065-38AF-492A-935A-D3870A9F62AC}" destId="{D6AED0A6-39E1-47B3-8087-730FE4D25933}" srcOrd="0" destOrd="0" presId="urn:microsoft.com/office/officeart/2005/8/layout/radial6"/>
    <dgm:cxn modelId="{72C0B3B2-8909-4C85-A5CB-8AA82855F2B1}" type="presOf" srcId="{7B18154E-EC8A-44D9-922F-CA447169FD6D}" destId="{C242E862-0C6D-4E3A-B982-9AA39C60B230}" srcOrd="0" destOrd="0" presId="urn:microsoft.com/office/officeart/2005/8/layout/radial6"/>
    <dgm:cxn modelId="{E5023EB4-E67F-40D5-991F-B0C3DAC63907}" srcId="{9400CE3B-C558-4B0F-8E7D-4E354BF6A3DE}" destId="{CE80D5AE-52F7-4FAE-A0C7-F5ADD0E381F2}" srcOrd="1" destOrd="0" parTransId="{B2A96E90-39AB-4152-9699-72817E89C77E}" sibTransId="{A862CEBB-B3E7-4408-B9A9-AE99704DEFC6}"/>
    <dgm:cxn modelId="{CA7906C1-0FA6-47C6-8523-AC86588DCE3C}" type="presOf" srcId="{C0E54621-CD69-4626-8514-0B81A0595805}" destId="{4388C897-CF00-4227-BF74-7BABCB679B8E}" srcOrd="0" destOrd="0" presId="urn:microsoft.com/office/officeart/2005/8/layout/radial6"/>
    <dgm:cxn modelId="{482F84D3-B35D-40DB-9E76-FD3AED9200A6}" srcId="{7B18154E-EC8A-44D9-922F-CA447169FD6D}" destId="{9400CE3B-C558-4B0F-8E7D-4E354BF6A3DE}" srcOrd="0" destOrd="0" parTransId="{64D89929-5D49-41E1-AEF3-C0DFB0BEDB30}" sibTransId="{5397DA5E-AFD8-4EBF-8A08-B32ECA3A81F9}"/>
    <dgm:cxn modelId="{968BC4B9-218C-4E23-BBF6-F1314E7E6CA4}" type="presParOf" srcId="{C242E862-0C6D-4E3A-B982-9AA39C60B230}" destId="{9753F4CD-6882-4248-A8FB-DD592A5461DB}" srcOrd="0" destOrd="0" presId="urn:microsoft.com/office/officeart/2005/8/layout/radial6"/>
    <dgm:cxn modelId="{0492CEDB-31C8-4ACC-B9D5-052967057564}" type="presParOf" srcId="{C242E862-0C6D-4E3A-B982-9AA39C60B230}" destId="{98FE35FC-43EC-45D3-94A8-7DCC78E0700A}" srcOrd="1" destOrd="0" presId="urn:microsoft.com/office/officeart/2005/8/layout/radial6"/>
    <dgm:cxn modelId="{5472F5BD-FE67-448A-9252-2A1D1FA157FE}" type="presParOf" srcId="{C242E862-0C6D-4E3A-B982-9AA39C60B230}" destId="{30CAE2E4-649F-4975-A033-BB6223634362}" srcOrd="2" destOrd="0" presId="urn:microsoft.com/office/officeart/2005/8/layout/radial6"/>
    <dgm:cxn modelId="{4729B888-E6A0-4583-8855-4291B6225E7A}" type="presParOf" srcId="{C242E862-0C6D-4E3A-B982-9AA39C60B230}" destId="{4C76814A-87CF-40BE-B749-0E2B6C0F0B92}" srcOrd="3" destOrd="0" presId="urn:microsoft.com/office/officeart/2005/8/layout/radial6"/>
    <dgm:cxn modelId="{C3DE76D5-59D3-4E2F-B9F3-B79D71D7A3CB}" type="presParOf" srcId="{C242E862-0C6D-4E3A-B982-9AA39C60B230}" destId="{7A0A9A3B-BF98-4491-9C88-4ADA81380F47}" srcOrd="4" destOrd="0" presId="urn:microsoft.com/office/officeart/2005/8/layout/radial6"/>
    <dgm:cxn modelId="{BE7005D3-CCFA-436F-941E-BD3BFF19C063}" type="presParOf" srcId="{C242E862-0C6D-4E3A-B982-9AA39C60B230}" destId="{3F9CB3FE-035C-4FF5-B2BD-1D9C97894F3E}" srcOrd="5" destOrd="0" presId="urn:microsoft.com/office/officeart/2005/8/layout/radial6"/>
    <dgm:cxn modelId="{CA2441D1-6BE6-4F30-B01C-34E3B560EC9C}" type="presParOf" srcId="{C242E862-0C6D-4E3A-B982-9AA39C60B230}" destId="{7C8D4BD9-4968-495E-B73E-D7AB9AE41D45}" srcOrd="6" destOrd="0" presId="urn:microsoft.com/office/officeart/2005/8/layout/radial6"/>
    <dgm:cxn modelId="{ADA43198-3623-401B-B1CF-95098945CC72}" type="presParOf" srcId="{C242E862-0C6D-4E3A-B982-9AA39C60B230}" destId="{2392E611-A424-4523-8F23-66DD8BB2D246}" srcOrd="7" destOrd="0" presId="urn:microsoft.com/office/officeart/2005/8/layout/radial6"/>
    <dgm:cxn modelId="{FC09A78B-E9BD-47A9-8A7E-EEC5DE842F97}" type="presParOf" srcId="{C242E862-0C6D-4E3A-B982-9AA39C60B230}" destId="{4714180C-D2E8-4B41-8D51-3A93A22E0942}" srcOrd="8" destOrd="0" presId="urn:microsoft.com/office/officeart/2005/8/layout/radial6"/>
    <dgm:cxn modelId="{8C304D62-04E2-4675-AF13-4D3FAACB47E3}" type="presParOf" srcId="{C242E862-0C6D-4E3A-B982-9AA39C60B230}" destId="{D6AED0A6-39E1-47B3-8087-730FE4D25933}" srcOrd="9" destOrd="0" presId="urn:microsoft.com/office/officeart/2005/8/layout/radial6"/>
    <dgm:cxn modelId="{CF8B03F7-4C41-4932-8286-F455B402D394}" type="presParOf" srcId="{C242E862-0C6D-4E3A-B982-9AA39C60B230}" destId="{026BD09C-A309-455C-A91E-22B61FCF5852}" srcOrd="10" destOrd="0" presId="urn:microsoft.com/office/officeart/2005/8/layout/radial6"/>
    <dgm:cxn modelId="{3451D309-3417-4C2D-B33D-4C3152EBA812}" type="presParOf" srcId="{C242E862-0C6D-4E3A-B982-9AA39C60B230}" destId="{C0C6D7DD-33A5-446F-BE5B-6CA67B4A83D4}" srcOrd="11" destOrd="0" presId="urn:microsoft.com/office/officeart/2005/8/layout/radial6"/>
    <dgm:cxn modelId="{F3CBA180-ACFC-4305-91C1-E95647D9E3D0}" type="presParOf" srcId="{C242E862-0C6D-4E3A-B982-9AA39C60B230}" destId="{4388C897-CF00-4227-BF74-7BABCB679B8E}" srcOrd="12" destOrd="0" presId="urn:microsoft.com/office/officeart/2005/8/layout/radial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9728FA-AC66-49B2-9DB0-B6946A9814D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FC64EFA6-084B-4F61-ACB8-DB4543FC6A62}">
      <dgm:prSet phldrT="[Text]">
        <dgm:style>
          <a:lnRef idx="1">
            <a:schemeClr val="accent2"/>
          </a:lnRef>
          <a:fillRef idx="2">
            <a:schemeClr val="accent2"/>
          </a:fillRef>
          <a:effectRef idx="1">
            <a:schemeClr val="accent2"/>
          </a:effectRef>
          <a:fontRef idx="minor">
            <a:schemeClr val="dk1"/>
          </a:fontRef>
        </dgm:style>
      </dgm:prSet>
      <dgm:spPr/>
      <dgm:t>
        <a:bodyPr/>
        <a:lstStyle/>
        <a:p>
          <a:r>
            <a:rPr lang="en-GB" b="1" dirty="0">
              <a:solidFill>
                <a:schemeClr val="bg1"/>
              </a:solidFill>
            </a:rPr>
            <a:t>Objective  </a:t>
          </a:r>
        </a:p>
        <a:p>
          <a:r>
            <a:rPr lang="en-GB" b="1" dirty="0">
              <a:solidFill>
                <a:schemeClr val="bg1"/>
              </a:solidFill>
            </a:rPr>
            <a:t>1</a:t>
          </a:r>
        </a:p>
      </dgm:t>
    </dgm:pt>
    <dgm:pt modelId="{C065EB44-78CB-4ECC-8755-36F188374551}" type="parTrans" cxnId="{07FFBF74-E79A-4E8F-873C-E72C5676CEE2}">
      <dgm:prSet/>
      <dgm:spPr/>
      <dgm:t>
        <a:bodyPr/>
        <a:lstStyle/>
        <a:p>
          <a:endParaRPr lang="en-GB"/>
        </a:p>
      </dgm:t>
    </dgm:pt>
    <dgm:pt modelId="{C1E569D3-DDCF-4CED-B783-A23E7DF488AF}" type="sibTrans" cxnId="{07FFBF74-E79A-4E8F-873C-E72C5676CEE2}">
      <dgm:prSet/>
      <dgm:spPr/>
      <dgm:t>
        <a:bodyPr/>
        <a:lstStyle/>
        <a:p>
          <a:endParaRPr lang="en-GB"/>
        </a:p>
      </dgm:t>
    </dgm:pt>
    <dgm:pt modelId="{00C9453D-C640-48AA-81FA-C166CC6C4D65}">
      <dgm:prSet phldrT="[Text]">
        <dgm:style>
          <a:lnRef idx="1">
            <a:schemeClr val="accent2"/>
          </a:lnRef>
          <a:fillRef idx="2">
            <a:schemeClr val="accent2"/>
          </a:fillRef>
          <a:effectRef idx="1">
            <a:schemeClr val="accent2"/>
          </a:effectRef>
          <a:fontRef idx="minor">
            <a:schemeClr val="dk1"/>
          </a:fontRef>
        </dgm:style>
      </dgm:prSet>
      <dgm:spPr/>
      <dgm:t>
        <a:bodyPr/>
        <a:lstStyle/>
        <a:p>
          <a:r>
            <a:rPr lang="en-GB" b="1" dirty="0"/>
            <a:t>Demonstrate their understanding of the variety of geriatric conditions and the complexities involved in assessment and management.</a:t>
          </a:r>
        </a:p>
      </dgm:t>
    </dgm:pt>
    <dgm:pt modelId="{24FF0752-9D2C-4056-A31F-1A9357040A03}" type="parTrans" cxnId="{4509195E-2080-4381-9D40-6E28F84BCA16}">
      <dgm:prSet/>
      <dgm:spPr/>
      <dgm:t>
        <a:bodyPr/>
        <a:lstStyle/>
        <a:p>
          <a:endParaRPr lang="en-GB"/>
        </a:p>
      </dgm:t>
    </dgm:pt>
    <dgm:pt modelId="{752D266F-7AC3-4452-A339-6680C9F99F6B}" type="sibTrans" cxnId="{4509195E-2080-4381-9D40-6E28F84BCA16}">
      <dgm:prSet/>
      <dgm:spPr/>
      <dgm:t>
        <a:bodyPr/>
        <a:lstStyle/>
        <a:p>
          <a:endParaRPr lang="en-GB"/>
        </a:p>
      </dgm:t>
    </dgm:pt>
    <dgm:pt modelId="{1EE7B318-C4EE-414A-B534-F0322B2F0372}">
      <dgm:prSet phldrT="[Text]">
        <dgm:style>
          <a:lnRef idx="1">
            <a:schemeClr val="accent5"/>
          </a:lnRef>
          <a:fillRef idx="2">
            <a:schemeClr val="accent5"/>
          </a:fillRef>
          <a:effectRef idx="1">
            <a:schemeClr val="accent5"/>
          </a:effectRef>
          <a:fontRef idx="minor">
            <a:schemeClr val="dk1"/>
          </a:fontRef>
        </dgm:style>
      </dgm:prSet>
      <dgm:spPr/>
      <dgm:t>
        <a:bodyPr/>
        <a:lstStyle/>
        <a:p>
          <a:r>
            <a:rPr lang="en-GB" b="1" dirty="0">
              <a:solidFill>
                <a:schemeClr val="bg1"/>
              </a:solidFill>
            </a:rPr>
            <a:t>Objective </a:t>
          </a:r>
        </a:p>
        <a:p>
          <a:r>
            <a:rPr lang="en-GB" b="1" dirty="0">
              <a:solidFill>
                <a:schemeClr val="bg1"/>
              </a:solidFill>
            </a:rPr>
            <a:t>2</a:t>
          </a:r>
        </a:p>
      </dgm:t>
    </dgm:pt>
    <dgm:pt modelId="{51210E07-EA4B-4DA5-A096-CA27A30BECF6}" type="parTrans" cxnId="{7F3DFF0D-2591-4B41-9CF9-FFEC21CCAE52}">
      <dgm:prSet/>
      <dgm:spPr/>
      <dgm:t>
        <a:bodyPr/>
        <a:lstStyle/>
        <a:p>
          <a:endParaRPr lang="en-GB"/>
        </a:p>
      </dgm:t>
    </dgm:pt>
    <dgm:pt modelId="{EE7D9D60-C7E5-4326-9E3C-094A02465018}" type="sibTrans" cxnId="{7F3DFF0D-2591-4B41-9CF9-FFEC21CCAE52}">
      <dgm:prSet/>
      <dgm:spPr/>
      <dgm:t>
        <a:bodyPr/>
        <a:lstStyle/>
        <a:p>
          <a:endParaRPr lang="en-GB"/>
        </a:p>
      </dgm:t>
    </dgm:pt>
    <dgm:pt modelId="{CC287CBB-0F7E-4F17-92C5-02C9AC80B7DB}">
      <dgm:prSet phldrT="[Text]">
        <dgm:style>
          <a:lnRef idx="1">
            <a:schemeClr val="dk1"/>
          </a:lnRef>
          <a:fillRef idx="2">
            <a:schemeClr val="dk1"/>
          </a:fillRef>
          <a:effectRef idx="1">
            <a:schemeClr val="dk1"/>
          </a:effectRef>
          <a:fontRef idx="minor">
            <a:schemeClr val="dk1"/>
          </a:fontRef>
        </dgm:style>
      </dgm:prSet>
      <dgm:spPr/>
      <dgm:t>
        <a:bodyPr/>
        <a:lstStyle/>
        <a:p>
          <a:r>
            <a:rPr lang="en-GB" b="1" dirty="0">
              <a:solidFill>
                <a:schemeClr val="bg1"/>
              </a:solidFill>
            </a:rPr>
            <a:t>Objective </a:t>
          </a:r>
        </a:p>
        <a:p>
          <a:r>
            <a:rPr lang="en-GB" b="1" dirty="0">
              <a:solidFill>
                <a:schemeClr val="bg1"/>
              </a:solidFill>
            </a:rPr>
            <a:t>3</a:t>
          </a:r>
        </a:p>
      </dgm:t>
    </dgm:pt>
    <dgm:pt modelId="{0900D3CB-AD07-4FB4-BC6C-536B15CABD98}" type="parTrans" cxnId="{79D70721-1253-46F7-BABD-FC3641AD6BA7}">
      <dgm:prSet/>
      <dgm:spPr/>
      <dgm:t>
        <a:bodyPr/>
        <a:lstStyle/>
        <a:p>
          <a:endParaRPr lang="en-GB"/>
        </a:p>
      </dgm:t>
    </dgm:pt>
    <dgm:pt modelId="{15A44207-9C62-44FA-A936-CAC79377BEC4}" type="sibTrans" cxnId="{79D70721-1253-46F7-BABD-FC3641AD6BA7}">
      <dgm:prSet/>
      <dgm:spPr/>
      <dgm:t>
        <a:bodyPr/>
        <a:lstStyle/>
        <a:p>
          <a:endParaRPr lang="en-GB"/>
        </a:p>
      </dgm:t>
    </dgm:pt>
    <dgm:pt modelId="{8FD968CA-FCC2-4B37-AFF9-D0B5679BAC93}">
      <dgm:prSet phldrT="[Text]">
        <dgm:style>
          <a:lnRef idx="1">
            <a:schemeClr val="dk1"/>
          </a:lnRef>
          <a:fillRef idx="2">
            <a:schemeClr val="dk1"/>
          </a:fillRef>
          <a:effectRef idx="1">
            <a:schemeClr val="dk1"/>
          </a:effectRef>
          <a:fontRef idx="minor">
            <a:schemeClr val="dk1"/>
          </a:fontRef>
        </dgm:style>
      </dgm:prSet>
      <dgm:spPr/>
      <dgm:t>
        <a:bodyPr/>
        <a:lstStyle/>
        <a:p>
          <a:r>
            <a:rPr lang="en-GB" b="1" dirty="0"/>
            <a:t>Demonstrate assessment of mental state  and management of a  difficult encounter/ situation (University Nottingham, 2017).</a:t>
          </a:r>
        </a:p>
      </dgm:t>
    </dgm:pt>
    <dgm:pt modelId="{5AC025CB-612B-46A0-A816-7D23E7AE61BD}" type="parTrans" cxnId="{C95ABB30-7F92-47BE-BC00-C185E8AF0753}">
      <dgm:prSet/>
      <dgm:spPr/>
      <dgm:t>
        <a:bodyPr/>
        <a:lstStyle/>
        <a:p>
          <a:endParaRPr lang="en-GB"/>
        </a:p>
      </dgm:t>
    </dgm:pt>
    <dgm:pt modelId="{7779954B-C4A9-4FCB-8AE5-D8522CB221EE}" type="sibTrans" cxnId="{C95ABB30-7F92-47BE-BC00-C185E8AF0753}">
      <dgm:prSet/>
      <dgm:spPr/>
      <dgm:t>
        <a:bodyPr/>
        <a:lstStyle/>
        <a:p>
          <a:endParaRPr lang="en-GB"/>
        </a:p>
      </dgm:t>
    </dgm:pt>
    <dgm:pt modelId="{B102F76C-1437-406C-BEDC-75A19A4F60ED}">
      <dgm:prSet phldrT="[Text]">
        <dgm:style>
          <a:lnRef idx="1">
            <a:schemeClr val="accent5"/>
          </a:lnRef>
          <a:fillRef idx="2">
            <a:schemeClr val="accent5"/>
          </a:fillRef>
          <a:effectRef idx="1">
            <a:schemeClr val="accent5"/>
          </a:effectRef>
          <a:fontRef idx="minor">
            <a:schemeClr val="dk1"/>
          </a:fontRef>
        </dgm:style>
      </dgm:prSet>
      <dgm:spPr/>
      <dgm:t>
        <a:bodyPr/>
        <a:lstStyle/>
        <a:p>
          <a:r>
            <a:rPr lang="en-GB" b="1" dirty="0"/>
            <a:t>Recognise the importance of the roles of other health care professionals and patient’s family  members.</a:t>
          </a:r>
        </a:p>
      </dgm:t>
    </dgm:pt>
    <dgm:pt modelId="{19F2C4A0-4032-4D82-B4E6-B33FC6FC8DF7}" type="sibTrans" cxnId="{1FD121EA-2078-4530-B76E-EE17096E2894}">
      <dgm:prSet/>
      <dgm:spPr/>
      <dgm:t>
        <a:bodyPr/>
        <a:lstStyle/>
        <a:p>
          <a:endParaRPr lang="en-GB"/>
        </a:p>
      </dgm:t>
    </dgm:pt>
    <dgm:pt modelId="{8EC998AE-2C37-485F-83B8-7F1B44E7442C}" type="parTrans" cxnId="{1FD121EA-2078-4530-B76E-EE17096E2894}">
      <dgm:prSet/>
      <dgm:spPr/>
      <dgm:t>
        <a:bodyPr/>
        <a:lstStyle/>
        <a:p>
          <a:endParaRPr lang="en-GB"/>
        </a:p>
      </dgm:t>
    </dgm:pt>
    <dgm:pt modelId="{9AD98ECC-F977-4387-A82F-D465BE9BFF47}" type="pres">
      <dgm:prSet presAssocID="{A09728FA-AC66-49B2-9DB0-B6946A9814D1}" presName="linearFlow" presStyleCnt="0">
        <dgm:presLayoutVars>
          <dgm:dir/>
          <dgm:animLvl val="lvl"/>
          <dgm:resizeHandles val="exact"/>
        </dgm:presLayoutVars>
      </dgm:prSet>
      <dgm:spPr/>
    </dgm:pt>
    <dgm:pt modelId="{71E003B2-527C-4C98-8B4C-57E695F78ED0}" type="pres">
      <dgm:prSet presAssocID="{FC64EFA6-084B-4F61-ACB8-DB4543FC6A62}" presName="composite" presStyleCnt="0"/>
      <dgm:spPr/>
    </dgm:pt>
    <dgm:pt modelId="{489DD456-B124-410B-88C2-086F8ADFC881}" type="pres">
      <dgm:prSet presAssocID="{FC64EFA6-084B-4F61-ACB8-DB4543FC6A62}" presName="parentText" presStyleLbl="alignNode1" presStyleIdx="0" presStyleCnt="3" custLinFactNeighborX="-68189" custLinFactNeighborY="-183">
        <dgm:presLayoutVars>
          <dgm:chMax val="1"/>
          <dgm:bulletEnabled val="1"/>
        </dgm:presLayoutVars>
      </dgm:prSet>
      <dgm:spPr/>
    </dgm:pt>
    <dgm:pt modelId="{259B17E9-4884-4A6A-822F-CD290C3DE334}" type="pres">
      <dgm:prSet presAssocID="{FC64EFA6-084B-4F61-ACB8-DB4543FC6A62}" presName="descendantText" presStyleLbl="alignAcc1" presStyleIdx="0" presStyleCnt="3">
        <dgm:presLayoutVars>
          <dgm:bulletEnabled val="1"/>
        </dgm:presLayoutVars>
      </dgm:prSet>
      <dgm:spPr/>
    </dgm:pt>
    <dgm:pt modelId="{462B558B-E761-47EB-ACD9-DC026C77281F}" type="pres">
      <dgm:prSet presAssocID="{C1E569D3-DDCF-4CED-B783-A23E7DF488AF}" presName="sp" presStyleCnt="0"/>
      <dgm:spPr/>
    </dgm:pt>
    <dgm:pt modelId="{2CB22CEB-A046-4300-B064-E7F6E2453BB9}" type="pres">
      <dgm:prSet presAssocID="{1EE7B318-C4EE-414A-B534-F0322B2F0372}" presName="composite" presStyleCnt="0"/>
      <dgm:spPr/>
    </dgm:pt>
    <dgm:pt modelId="{74980EB9-512A-457B-AEB3-6D3D404F8E39}" type="pres">
      <dgm:prSet presAssocID="{1EE7B318-C4EE-414A-B534-F0322B2F0372}" presName="parentText" presStyleLbl="alignNode1" presStyleIdx="1" presStyleCnt="3">
        <dgm:presLayoutVars>
          <dgm:chMax val="1"/>
          <dgm:bulletEnabled val="1"/>
        </dgm:presLayoutVars>
      </dgm:prSet>
      <dgm:spPr/>
    </dgm:pt>
    <dgm:pt modelId="{B5324C05-A699-4998-B6A6-EC62543497B9}" type="pres">
      <dgm:prSet presAssocID="{1EE7B318-C4EE-414A-B534-F0322B2F0372}" presName="descendantText" presStyleLbl="alignAcc1" presStyleIdx="1" presStyleCnt="3">
        <dgm:presLayoutVars>
          <dgm:bulletEnabled val="1"/>
        </dgm:presLayoutVars>
      </dgm:prSet>
      <dgm:spPr/>
    </dgm:pt>
    <dgm:pt modelId="{AF170398-704E-4AF7-B3E3-8582EA13DDB5}" type="pres">
      <dgm:prSet presAssocID="{EE7D9D60-C7E5-4326-9E3C-094A02465018}" presName="sp" presStyleCnt="0"/>
      <dgm:spPr/>
    </dgm:pt>
    <dgm:pt modelId="{9250BBD6-22C4-4D45-B133-9357AF9BCACC}" type="pres">
      <dgm:prSet presAssocID="{CC287CBB-0F7E-4F17-92C5-02C9AC80B7DB}" presName="composite" presStyleCnt="0"/>
      <dgm:spPr/>
    </dgm:pt>
    <dgm:pt modelId="{E5DECD9B-6AB4-4C65-9566-761F52A64590}" type="pres">
      <dgm:prSet presAssocID="{CC287CBB-0F7E-4F17-92C5-02C9AC80B7DB}" presName="parentText" presStyleLbl="alignNode1" presStyleIdx="2" presStyleCnt="3">
        <dgm:presLayoutVars>
          <dgm:chMax val="1"/>
          <dgm:bulletEnabled val="1"/>
        </dgm:presLayoutVars>
      </dgm:prSet>
      <dgm:spPr/>
    </dgm:pt>
    <dgm:pt modelId="{73F395FE-F311-4960-AC65-236A22040790}" type="pres">
      <dgm:prSet presAssocID="{CC287CBB-0F7E-4F17-92C5-02C9AC80B7DB}" presName="descendantText" presStyleLbl="alignAcc1" presStyleIdx="2" presStyleCnt="3">
        <dgm:presLayoutVars>
          <dgm:bulletEnabled val="1"/>
        </dgm:presLayoutVars>
      </dgm:prSet>
      <dgm:spPr/>
    </dgm:pt>
  </dgm:ptLst>
  <dgm:cxnLst>
    <dgm:cxn modelId="{688E4206-71BD-4A53-AC23-0B8582234377}" type="presOf" srcId="{00C9453D-C640-48AA-81FA-C166CC6C4D65}" destId="{259B17E9-4884-4A6A-822F-CD290C3DE334}" srcOrd="0" destOrd="0" presId="urn:microsoft.com/office/officeart/2005/8/layout/chevron2"/>
    <dgm:cxn modelId="{7F3DFF0D-2591-4B41-9CF9-FFEC21CCAE52}" srcId="{A09728FA-AC66-49B2-9DB0-B6946A9814D1}" destId="{1EE7B318-C4EE-414A-B534-F0322B2F0372}" srcOrd="1" destOrd="0" parTransId="{51210E07-EA4B-4DA5-A096-CA27A30BECF6}" sibTransId="{EE7D9D60-C7E5-4326-9E3C-094A02465018}"/>
    <dgm:cxn modelId="{79D70721-1253-46F7-BABD-FC3641AD6BA7}" srcId="{A09728FA-AC66-49B2-9DB0-B6946A9814D1}" destId="{CC287CBB-0F7E-4F17-92C5-02C9AC80B7DB}" srcOrd="2" destOrd="0" parTransId="{0900D3CB-AD07-4FB4-BC6C-536B15CABD98}" sibTransId="{15A44207-9C62-44FA-A936-CAC79377BEC4}"/>
    <dgm:cxn modelId="{C95ABB30-7F92-47BE-BC00-C185E8AF0753}" srcId="{CC287CBB-0F7E-4F17-92C5-02C9AC80B7DB}" destId="{8FD968CA-FCC2-4B37-AFF9-D0B5679BAC93}" srcOrd="0" destOrd="0" parTransId="{5AC025CB-612B-46A0-A816-7D23E7AE61BD}" sibTransId="{7779954B-C4A9-4FCB-8AE5-D8522CB221EE}"/>
    <dgm:cxn modelId="{0F71405C-3791-45EC-9AD6-CE47256E840F}" type="presOf" srcId="{FC64EFA6-084B-4F61-ACB8-DB4543FC6A62}" destId="{489DD456-B124-410B-88C2-086F8ADFC881}" srcOrd="0" destOrd="0" presId="urn:microsoft.com/office/officeart/2005/8/layout/chevron2"/>
    <dgm:cxn modelId="{4509195E-2080-4381-9D40-6E28F84BCA16}" srcId="{FC64EFA6-084B-4F61-ACB8-DB4543FC6A62}" destId="{00C9453D-C640-48AA-81FA-C166CC6C4D65}" srcOrd="0" destOrd="0" parTransId="{24FF0752-9D2C-4056-A31F-1A9357040A03}" sibTransId="{752D266F-7AC3-4452-A339-6680C9F99F6B}"/>
    <dgm:cxn modelId="{CE98C351-6C0C-412D-B7EB-4A5A9B153A99}" type="presOf" srcId="{8FD968CA-FCC2-4B37-AFF9-D0B5679BAC93}" destId="{73F395FE-F311-4960-AC65-236A22040790}" srcOrd="0" destOrd="0" presId="urn:microsoft.com/office/officeart/2005/8/layout/chevron2"/>
    <dgm:cxn modelId="{07FFBF74-E79A-4E8F-873C-E72C5676CEE2}" srcId="{A09728FA-AC66-49B2-9DB0-B6946A9814D1}" destId="{FC64EFA6-084B-4F61-ACB8-DB4543FC6A62}" srcOrd="0" destOrd="0" parTransId="{C065EB44-78CB-4ECC-8755-36F188374551}" sibTransId="{C1E569D3-DDCF-4CED-B783-A23E7DF488AF}"/>
    <dgm:cxn modelId="{E9EB53AE-EF50-4BD3-923A-1AA27637221D}" type="presOf" srcId="{B102F76C-1437-406C-BEDC-75A19A4F60ED}" destId="{B5324C05-A699-4998-B6A6-EC62543497B9}" srcOrd="0" destOrd="0" presId="urn:microsoft.com/office/officeart/2005/8/layout/chevron2"/>
    <dgm:cxn modelId="{F97256C8-D507-4042-BB28-5D004F0765EA}" type="presOf" srcId="{1EE7B318-C4EE-414A-B534-F0322B2F0372}" destId="{74980EB9-512A-457B-AEB3-6D3D404F8E39}" srcOrd="0" destOrd="0" presId="urn:microsoft.com/office/officeart/2005/8/layout/chevron2"/>
    <dgm:cxn modelId="{A2D68AE9-7EFE-4654-A89F-80C90FC6CA45}" type="presOf" srcId="{CC287CBB-0F7E-4F17-92C5-02C9AC80B7DB}" destId="{E5DECD9B-6AB4-4C65-9566-761F52A64590}" srcOrd="0" destOrd="0" presId="urn:microsoft.com/office/officeart/2005/8/layout/chevron2"/>
    <dgm:cxn modelId="{1FD121EA-2078-4530-B76E-EE17096E2894}" srcId="{1EE7B318-C4EE-414A-B534-F0322B2F0372}" destId="{B102F76C-1437-406C-BEDC-75A19A4F60ED}" srcOrd="0" destOrd="0" parTransId="{8EC998AE-2C37-485F-83B8-7F1B44E7442C}" sibTransId="{19F2C4A0-4032-4D82-B4E6-B33FC6FC8DF7}"/>
    <dgm:cxn modelId="{1B35E2FE-DAC5-4B99-9743-1D9CB93F868F}" type="presOf" srcId="{A09728FA-AC66-49B2-9DB0-B6946A9814D1}" destId="{9AD98ECC-F977-4387-A82F-D465BE9BFF47}" srcOrd="0" destOrd="0" presId="urn:microsoft.com/office/officeart/2005/8/layout/chevron2"/>
    <dgm:cxn modelId="{DD5ACD05-4EAB-439E-9719-7D6DF8853C42}" type="presParOf" srcId="{9AD98ECC-F977-4387-A82F-D465BE9BFF47}" destId="{71E003B2-527C-4C98-8B4C-57E695F78ED0}" srcOrd="0" destOrd="0" presId="urn:microsoft.com/office/officeart/2005/8/layout/chevron2"/>
    <dgm:cxn modelId="{9AA6B62A-748B-4CB8-AC10-C333BB5246F8}" type="presParOf" srcId="{71E003B2-527C-4C98-8B4C-57E695F78ED0}" destId="{489DD456-B124-410B-88C2-086F8ADFC881}" srcOrd="0" destOrd="0" presId="urn:microsoft.com/office/officeart/2005/8/layout/chevron2"/>
    <dgm:cxn modelId="{F238790E-8283-44F1-8B8B-8C6C4100051D}" type="presParOf" srcId="{71E003B2-527C-4C98-8B4C-57E695F78ED0}" destId="{259B17E9-4884-4A6A-822F-CD290C3DE334}" srcOrd="1" destOrd="0" presId="urn:microsoft.com/office/officeart/2005/8/layout/chevron2"/>
    <dgm:cxn modelId="{80C7C37F-74F8-4AF6-8975-36A47AB62BC1}" type="presParOf" srcId="{9AD98ECC-F977-4387-A82F-D465BE9BFF47}" destId="{462B558B-E761-47EB-ACD9-DC026C77281F}" srcOrd="1" destOrd="0" presId="urn:microsoft.com/office/officeart/2005/8/layout/chevron2"/>
    <dgm:cxn modelId="{0E905A2E-E37D-42BD-B9A3-E43677FB703C}" type="presParOf" srcId="{9AD98ECC-F977-4387-A82F-D465BE9BFF47}" destId="{2CB22CEB-A046-4300-B064-E7F6E2453BB9}" srcOrd="2" destOrd="0" presId="urn:microsoft.com/office/officeart/2005/8/layout/chevron2"/>
    <dgm:cxn modelId="{282BACEE-F18A-4B6A-83B1-25E58E7C55C0}" type="presParOf" srcId="{2CB22CEB-A046-4300-B064-E7F6E2453BB9}" destId="{74980EB9-512A-457B-AEB3-6D3D404F8E39}" srcOrd="0" destOrd="0" presId="urn:microsoft.com/office/officeart/2005/8/layout/chevron2"/>
    <dgm:cxn modelId="{3A42B5E7-9D2B-4EEA-A42B-4F26A7B23A60}" type="presParOf" srcId="{2CB22CEB-A046-4300-B064-E7F6E2453BB9}" destId="{B5324C05-A699-4998-B6A6-EC62543497B9}" srcOrd="1" destOrd="0" presId="urn:microsoft.com/office/officeart/2005/8/layout/chevron2"/>
    <dgm:cxn modelId="{C59A2150-97BB-4349-931D-44CBBD1CB50A}" type="presParOf" srcId="{9AD98ECC-F977-4387-A82F-D465BE9BFF47}" destId="{AF170398-704E-4AF7-B3E3-8582EA13DDB5}" srcOrd="3" destOrd="0" presId="urn:microsoft.com/office/officeart/2005/8/layout/chevron2"/>
    <dgm:cxn modelId="{E7F56DCA-9836-4086-A1B4-216119738247}" type="presParOf" srcId="{9AD98ECC-F977-4387-A82F-D465BE9BFF47}" destId="{9250BBD6-22C4-4D45-B133-9357AF9BCACC}" srcOrd="4" destOrd="0" presId="urn:microsoft.com/office/officeart/2005/8/layout/chevron2"/>
    <dgm:cxn modelId="{2D71CA55-D3E5-4C76-972F-F52295F4C1DC}" type="presParOf" srcId="{9250BBD6-22C4-4D45-B133-9357AF9BCACC}" destId="{E5DECD9B-6AB4-4C65-9566-761F52A64590}" srcOrd="0" destOrd="0" presId="urn:microsoft.com/office/officeart/2005/8/layout/chevron2"/>
    <dgm:cxn modelId="{8975CF28-5215-46C0-A4B6-3DDD0EBDED9B}" type="presParOf" srcId="{9250BBD6-22C4-4D45-B133-9357AF9BCACC}" destId="{73F395FE-F311-4960-AC65-236A22040790}" srcOrd="1" destOrd="0" presId="urn:microsoft.com/office/officeart/2005/8/layout/chevro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8C897-CF00-4227-BF74-7BABCB679B8E}">
      <dsp:nvSpPr>
        <dsp:cNvPr id="0" name=""/>
        <dsp:cNvSpPr/>
      </dsp:nvSpPr>
      <dsp:spPr>
        <a:xfrm>
          <a:off x="4999643" y="1619260"/>
          <a:ext cx="10798666" cy="10798666"/>
        </a:xfrm>
        <a:prstGeom prst="blockArc">
          <a:avLst>
            <a:gd name="adj1" fmla="val 10800000"/>
            <a:gd name="adj2" fmla="val 16200000"/>
            <a:gd name="adj3" fmla="val 4635"/>
          </a:avLst>
        </a:prstGeom>
        <a:solidFill>
          <a:schemeClr val="dk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dk1"/>
        </a:fillRef>
        <a:effectRef idx="1">
          <a:schemeClr val="dk1"/>
        </a:effectRef>
        <a:fontRef idx="minor">
          <a:schemeClr val="lt1"/>
        </a:fontRef>
      </dsp:style>
    </dsp:sp>
    <dsp:sp modelId="{D6AED0A6-39E1-47B3-8087-730FE4D25933}">
      <dsp:nvSpPr>
        <dsp:cNvPr id="0" name=""/>
        <dsp:cNvSpPr/>
      </dsp:nvSpPr>
      <dsp:spPr>
        <a:xfrm>
          <a:off x="4999643" y="1619260"/>
          <a:ext cx="10798666" cy="10798666"/>
        </a:xfrm>
        <a:prstGeom prst="blockArc">
          <a:avLst>
            <a:gd name="adj1" fmla="val 5400000"/>
            <a:gd name="adj2" fmla="val 10800000"/>
            <a:gd name="adj3" fmla="val 4635"/>
          </a:avLst>
        </a:prstGeom>
        <a:solidFill>
          <a:schemeClr val="dk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dk1"/>
        </a:fillRef>
        <a:effectRef idx="1">
          <a:schemeClr val="dk1"/>
        </a:effectRef>
        <a:fontRef idx="minor">
          <a:schemeClr val="lt1"/>
        </a:fontRef>
      </dsp:style>
    </dsp:sp>
    <dsp:sp modelId="{7C8D4BD9-4968-495E-B73E-D7AB9AE41D45}">
      <dsp:nvSpPr>
        <dsp:cNvPr id="0" name=""/>
        <dsp:cNvSpPr/>
      </dsp:nvSpPr>
      <dsp:spPr>
        <a:xfrm>
          <a:off x="4999643" y="1619260"/>
          <a:ext cx="10798666" cy="10798666"/>
        </a:xfrm>
        <a:prstGeom prst="blockArc">
          <a:avLst>
            <a:gd name="adj1" fmla="val 0"/>
            <a:gd name="adj2" fmla="val 5400000"/>
            <a:gd name="adj3" fmla="val 4635"/>
          </a:avLst>
        </a:prstGeom>
        <a:solidFill>
          <a:schemeClr val="dk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dk1"/>
        </a:fillRef>
        <a:effectRef idx="1">
          <a:schemeClr val="dk1"/>
        </a:effectRef>
        <a:fontRef idx="minor">
          <a:schemeClr val="lt1"/>
        </a:fontRef>
      </dsp:style>
    </dsp:sp>
    <dsp:sp modelId="{4C76814A-87CF-40BE-B749-0E2B6C0F0B92}">
      <dsp:nvSpPr>
        <dsp:cNvPr id="0" name=""/>
        <dsp:cNvSpPr/>
      </dsp:nvSpPr>
      <dsp:spPr>
        <a:xfrm>
          <a:off x="4999643" y="1619260"/>
          <a:ext cx="10798666" cy="10798666"/>
        </a:xfrm>
        <a:prstGeom prst="blockArc">
          <a:avLst>
            <a:gd name="adj1" fmla="val 16200000"/>
            <a:gd name="adj2" fmla="val 0"/>
            <a:gd name="adj3" fmla="val 4635"/>
          </a:avLst>
        </a:prstGeom>
        <a:solidFill>
          <a:schemeClr val="dk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dk1"/>
        </a:fillRef>
        <a:effectRef idx="1">
          <a:schemeClr val="dk1"/>
        </a:effectRef>
        <a:fontRef idx="minor">
          <a:schemeClr val="lt1"/>
        </a:fontRef>
      </dsp:style>
    </dsp:sp>
    <dsp:sp modelId="{9753F4CD-6882-4248-A8FB-DD592A5461DB}">
      <dsp:nvSpPr>
        <dsp:cNvPr id="0" name=""/>
        <dsp:cNvSpPr/>
      </dsp:nvSpPr>
      <dsp:spPr>
        <a:xfrm>
          <a:off x="6924696" y="3503270"/>
          <a:ext cx="6948560" cy="7030647"/>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GB" sz="6500" kern="1200" dirty="0"/>
        </a:p>
      </dsp:txBody>
      <dsp:txXfrm>
        <a:off x="7942289" y="4532884"/>
        <a:ext cx="4913374" cy="4971419"/>
      </dsp:txXfrm>
    </dsp:sp>
    <dsp:sp modelId="{98FE35FC-43EC-45D3-94A8-7DCC78E0700A}">
      <dsp:nvSpPr>
        <dsp:cNvPr id="0" name=""/>
        <dsp:cNvSpPr/>
      </dsp:nvSpPr>
      <dsp:spPr>
        <a:xfrm>
          <a:off x="8085604" y="-568970"/>
          <a:ext cx="4626745" cy="4626745"/>
        </a:xfrm>
        <a:prstGeom prst="ellipse">
          <a:avLst/>
        </a:prstGeom>
        <a:solidFill>
          <a:schemeClr val="dk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dk1"/>
        </a:fillRef>
        <a:effectRef idx="1">
          <a:schemeClr val="dk1"/>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b="1" u="sng" kern="1200" dirty="0">
              <a:solidFill>
                <a:srgbClr val="FF0000"/>
              </a:solidFill>
            </a:rPr>
            <a:t>EXPERIENCE</a:t>
          </a:r>
        </a:p>
        <a:p>
          <a:pPr marL="0" lvl="0" indent="0" algn="ctr" defTabSz="1066800">
            <a:lnSpc>
              <a:spcPct val="90000"/>
            </a:lnSpc>
            <a:spcBef>
              <a:spcPct val="0"/>
            </a:spcBef>
            <a:spcAft>
              <a:spcPct val="35000"/>
            </a:spcAft>
            <a:buNone/>
          </a:pPr>
          <a:r>
            <a:rPr lang="en-GB" sz="2400" b="1" kern="1200" dirty="0">
              <a:solidFill>
                <a:schemeClr val="tx1"/>
              </a:solidFill>
            </a:rPr>
            <a:t>Student participates in escape room</a:t>
          </a:r>
        </a:p>
        <a:p>
          <a:pPr marL="0" lvl="0" indent="0" algn="ctr" defTabSz="1066800">
            <a:lnSpc>
              <a:spcPct val="90000"/>
            </a:lnSpc>
            <a:spcBef>
              <a:spcPct val="0"/>
            </a:spcBef>
            <a:spcAft>
              <a:spcPct val="35000"/>
            </a:spcAft>
            <a:buNone/>
          </a:pPr>
          <a:endParaRPr lang="en-GB" sz="2400" b="1" kern="1200" dirty="0">
            <a:solidFill>
              <a:srgbClr val="FF0000"/>
            </a:solidFill>
          </a:endParaRPr>
        </a:p>
      </dsp:txBody>
      <dsp:txXfrm>
        <a:off x="8763175" y="108601"/>
        <a:ext cx="3271603" cy="3271603"/>
      </dsp:txXfrm>
    </dsp:sp>
    <dsp:sp modelId="{7A0A9A3B-BF98-4491-9C88-4ADA81380F47}">
      <dsp:nvSpPr>
        <dsp:cNvPr id="0" name=""/>
        <dsp:cNvSpPr/>
      </dsp:nvSpPr>
      <dsp:spPr>
        <a:xfrm>
          <a:off x="13359796" y="4705221"/>
          <a:ext cx="4626745" cy="4626745"/>
        </a:xfrm>
        <a:prstGeom prst="ellipse">
          <a:avLst/>
        </a:prstGeom>
        <a:solidFill>
          <a:schemeClr val="dk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dk1"/>
        </a:fillRef>
        <a:effectRef idx="1">
          <a:schemeClr val="dk1"/>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b="1" u="sng" kern="1200" dirty="0">
              <a:solidFill>
                <a:srgbClr val="FF0000"/>
              </a:solidFill>
            </a:rPr>
            <a:t>REFLECTION</a:t>
          </a:r>
        </a:p>
        <a:p>
          <a:pPr marL="0" lvl="0" indent="0" algn="ctr" defTabSz="1066800">
            <a:lnSpc>
              <a:spcPct val="90000"/>
            </a:lnSpc>
            <a:spcBef>
              <a:spcPct val="0"/>
            </a:spcBef>
            <a:spcAft>
              <a:spcPct val="35000"/>
            </a:spcAft>
            <a:buNone/>
          </a:pPr>
          <a:r>
            <a:rPr lang="en-GB" sz="2400" b="1" kern="1200" dirty="0">
              <a:solidFill>
                <a:schemeClr val="tx1"/>
              </a:solidFill>
            </a:rPr>
            <a:t>De-brief after the escape room with the team and other students</a:t>
          </a:r>
        </a:p>
        <a:p>
          <a:pPr marL="0" lvl="0" indent="0" algn="ctr" defTabSz="1066800">
            <a:lnSpc>
              <a:spcPct val="90000"/>
            </a:lnSpc>
            <a:spcBef>
              <a:spcPct val="0"/>
            </a:spcBef>
            <a:spcAft>
              <a:spcPct val="35000"/>
            </a:spcAft>
            <a:buNone/>
          </a:pPr>
          <a:endParaRPr lang="en-GB" sz="2400" b="1" kern="1200" dirty="0">
            <a:solidFill>
              <a:srgbClr val="FF0000"/>
            </a:solidFill>
          </a:endParaRPr>
        </a:p>
      </dsp:txBody>
      <dsp:txXfrm>
        <a:off x="14037367" y="5382792"/>
        <a:ext cx="3271603" cy="3271603"/>
      </dsp:txXfrm>
    </dsp:sp>
    <dsp:sp modelId="{2392E611-A424-4523-8F23-66DD8BB2D246}">
      <dsp:nvSpPr>
        <dsp:cNvPr id="0" name=""/>
        <dsp:cNvSpPr/>
      </dsp:nvSpPr>
      <dsp:spPr>
        <a:xfrm>
          <a:off x="8085604" y="9979413"/>
          <a:ext cx="4626745" cy="4626745"/>
        </a:xfrm>
        <a:prstGeom prst="ellipse">
          <a:avLst/>
        </a:prstGeom>
        <a:solidFill>
          <a:schemeClr val="dk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dk1"/>
        </a:fillRef>
        <a:effectRef idx="1">
          <a:schemeClr val="dk1"/>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GB" sz="2400" b="1" u="sng" kern="1200" dirty="0">
            <a:solidFill>
              <a:srgbClr val="FF0000"/>
            </a:solidFill>
          </a:endParaRPr>
        </a:p>
        <a:p>
          <a:pPr marL="0" lvl="0" indent="0" algn="ctr" defTabSz="1066800">
            <a:lnSpc>
              <a:spcPct val="90000"/>
            </a:lnSpc>
            <a:spcBef>
              <a:spcPct val="0"/>
            </a:spcBef>
            <a:spcAft>
              <a:spcPct val="35000"/>
            </a:spcAft>
            <a:buNone/>
          </a:pPr>
          <a:r>
            <a:rPr lang="en-GB" sz="2400" b="1" u="sng" kern="1200" dirty="0">
              <a:solidFill>
                <a:srgbClr val="FF0000"/>
              </a:solidFill>
            </a:rPr>
            <a:t>CONCEPTUALISE</a:t>
          </a:r>
        </a:p>
        <a:p>
          <a:pPr marL="0" lvl="0" indent="0" algn="ctr" defTabSz="1066800">
            <a:lnSpc>
              <a:spcPct val="90000"/>
            </a:lnSpc>
            <a:spcBef>
              <a:spcPct val="0"/>
            </a:spcBef>
            <a:spcAft>
              <a:spcPct val="35000"/>
            </a:spcAft>
            <a:buNone/>
          </a:pPr>
          <a:r>
            <a:rPr lang="en-GB" sz="2400" b="1" u="none" kern="1200" dirty="0">
              <a:solidFill>
                <a:schemeClr val="tx1"/>
              </a:solidFill>
            </a:rPr>
            <a:t>Student thinks about what they have learnt</a:t>
          </a:r>
        </a:p>
        <a:p>
          <a:pPr marL="0" lvl="0" indent="0" algn="ctr" defTabSz="1066800">
            <a:lnSpc>
              <a:spcPct val="90000"/>
            </a:lnSpc>
            <a:spcBef>
              <a:spcPct val="0"/>
            </a:spcBef>
            <a:spcAft>
              <a:spcPct val="35000"/>
            </a:spcAft>
            <a:buNone/>
          </a:pPr>
          <a:endParaRPr lang="en-GB" sz="2400" b="1" u="sng" kern="1200" dirty="0">
            <a:solidFill>
              <a:srgbClr val="FF0000"/>
            </a:solidFill>
          </a:endParaRPr>
        </a:p>
        <a:p>
          <a:pPr marL="0" lvl="0" indent="0" algn="ctr" defTabSz="1066800">
            <a:lnSpc>
              <a:spcPct val="90000"/>
            </a:lnSpc>
            <a:spcBef>
              <a:spcPct val="0"/>
            </a:spcBef>
            <a:spcAft>
              <a:spcPct val="35000"/>
            </a:spcAft>
            <a:buNone/>
          </a:pPr>
          <a:endParaRPr lang="en-GB" sz="2400" b="1" u="sng" kern="1200" dirty="0">
            <a:solidFill>
              <a:srgbClr val="FF0000"/>
            </a:solidFill>
          </a:endParaRPr>
        </a:p>
      </dsp:txBody>
      <dsp:txXfrm>
        <a:off x="8763175" y="10656984"/>
        <a:ext cx="3271603" cy="3271603"/>
      </dsp:txXfrm>
    </dsp:sp>
    <dsp:sp modelId="{026BD09C-A309-455C-A91E-22B61FCF5852}">
      <dsp:nvSpPr>
        <dsp:cNvPr id="0" name=""/>
        <dsp:cNvSpPr/>
      </dsp:nvSpPr>
      <dsp:spPr>
        <a:xfrm>
          <a:off x="2811412" y="4705221"/>
          <a:ext cx="4626745" cy="4626745"/>
        </a:xfrm>
        <a:prstGeom prst="ellipse">
          <a:avLst/>
        </a:prstGeom>
        <a:solidFill>
          <a:schemeClr val="dk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dk1"/>
        </a:fillRef>
        <a:effectRef idx="1">
          <a:schemeClr val="dk1"/>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b="1" u="sng" kern="1200" dirty="0">
              <a:solidFill>
                <a:srgbClr val="FF0000"/>
              </a:solidFill>
            </a:rPr>
            <a:t>TEST</a:t>
          </a:r>
        </a:p>
        <a:p>
          <a:pPr marL="0" lvl="0" indent="0" algn="ctr" defTabSz="1066800">
            <a:lnSpc>
              <a:spcPct val="90000"/>
            </a:lnSpc>
            <a:spcBef>
              <a:spcPct val="0"/>
            </a:spcBef>
            <a:spcAft>
              <a:spcPct val="35000"/>
            </a:spcAft>
            <a:buNone/>
          </a:pPr>
          <a:r>
            <a:rPr lang="en-GB" sz="2400" b="1" u="none" kern="1200" dirty="0">
              <a:solidFill>
                <a:schemeClr val="tx1"/>
              </a:solidFill>
            </a:rPr>
            <a:t>Student applies learning to real scenarios in practice</a:t>
          </a:r>
        </a:p>
        <a:p>
          <a:pPr marL="0" lvl="0" indent="0" algn="ctr" defTabSz="1066800">
            <a:lnSpc>
              <a:spcPct val="90000"/>
            </a:lnSpc>
            <a:spcBef>
              <a:spcPct val="0"/>
            </a:spcBef>
            <a:spcAft>
              <a:spcPct val="35000"/>
            </a:spcAft>
            <a:buNone/>
          </a:pPr>
          <a:endParaRPr lang="en-GB" sz="2400" b="1" u="sng" kern="1200" dirty="0">
            <a:solidFill>
              <a:srgbClr val="FF0000"/>
            </a:solidFill>
          </a:endParaRPr>
        </a:p>
      </dsp:txBody>
      <dsp:txXfrm>
        <a:off x="3488983" y="5382792"/>
        <a:ext cx="3271603" cy="3271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9DD456-B124-410B-88C2-086F8ADFC881}">
      <dsp:nvSpPr>
        <dsp:cNvPr id="0" name=""/>
        <dsp:cNvSpPr/>
      </dsp:nvSpPr>
      <dsp:spPr>
        <a:xfrm rot="5400000">
          <a:off x="-531989" y="531989"/>
          <a:ext cx="3546597" cy="2482618"/>
        </a:xfrm>
        <a:prstGeom prst="chevron">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GB" sz="3000" b="1" kern="1200" dirty="0">
              <a:solidFill>
                <a:schemeClr val="bg1"/>
              </a:solidFill>
            </a:rPr>
            <a:t>Objective  </a:t>
          </a:r>
        </a:p>
        <a:p>
          <a:pPr marL="0" lvl="0" indent="0" algn="ctr" defTabSz="1333500">
            <a:lnSpc>
              <a:spcPct val="90000"/>
            </a:lnSpc>
            <a:spcBef>
              <a:spcPct val="0"/>
            </a:spcBef>
            <a:spcAft>
              <a:spcPct val="35000"/>
            </a:spcAft>
            <a:buNone/>
          </a:pPr>
          <a:r>
            <a:rPr lang="en-GB" sz="3000" b="1" kern="1200" dirty="0">
              <a:solidFill>
                <a:schemeClr val="bg1"/>
              </a:solidFill>
            </a:rPr>
            <a:t>1</a:t>
          </a:r>
        </a:p>
      </dsp:txBody>
      <dsp:txXfrm rot="-5400000">
        <a:off x="1" y="1241308"/>
        <a:ext cx="2482618" cy="1063979"/>
      </dsp:txXfrm>
    </dsp:sp>
    <dsp:sp modelId="{259B17E9-4884-4A6A-822F-CD290C3DE334}">
      <dsp:nvSpPr>
        <dsp:cNvPr id="0" name=""/>
        <dsp:cNvSpPr/>
      </dsp:nvSpPr>
      <dsp:spPr>
        <a:xfrm rot="5400000">
          <a:off x="5988641" y="-3504197"/>
          <a:ext cx="2305288" cy="9317334"/>
        </a:xfrm>
        <a:prstGeom prst="round2Same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GB" sz="3600" b="1" kern="1200" dirty="0"/>
            <a:t>Demonstrate their understanding of the variety of geriatric conditions and the complexities involved in assessment and management.</a:t>
          </a:r>
        </a:p>
      </dsp:txBody>
      <dsp:txXfrm rot="-5400000">
        <a:off x="2482619" y="114360"/>
        <a:ext cx="9204799" cy="2080218"/>
      </dsp:txXfrm>
    </dsp:sp>
    <dsp:sp modelId="{74980EB9-512A-457B-AEB3-6D3D404F8E39}">
      <dsp:nvSpPr>
        <dsp:cNvPr id="0" name=""/>
        <dsp:cNvSpPr/>
      </dsp:nvSpPr>
      <dsp:spPr>
        <a:xfrm rot="5400000">
          <a:off x="-531989" y="3895488"/>
          <a:ext cx="3546597" cy="2482618"/>
        </a:xfrm>
        <a:prstGeom prst="chevron">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GB" sz="3000" b="1" kern="1200" dirty="0">
              <a:solidFill>
                <a:schemeClr val="bg1"/>
              </a:solidFill>
            </a:rPr>
            <a:t>Objective </a:t>
          </a:r>
        </a:p>
        <a:p>
          <a:pPr marL="0" lvl="0" indent="0" algn="ctr" defTabSz="1333500">
            <a:lnSpc>
              <a:spcPct val="90000"/>
            </a:lnSpc>
            <a:spcBef>
              <a:spcPct val="0"/>
            </a:spcBef>
            <a:spcAft>
              <a:spcPct val="35000"/>
            </a:spcAft>
            <a:buNone/>
          </a:pPr>
          <a:r>
            <a:rPr lang="en-GB" sz="3000" b="1" kern="1200" dirty="0">
              <a:solidFill>
                <a:schemeClr val="bg1"/>
              </a:solidFill>
            </a:rPr>
            <a:t>2</a:t>
          </a:r>
        </a:p>
      </dsp:txBody>
      <dsp:txXfrm rot="-5400000">
        <a:off x="1" y="4604807"/>
        <a:ext cx="2482618" cy="1063979"/>
      </dsp:txXfrm>
    </dsp:sp>
    <dsp:sp modelId="{B5324C05-A699-4998-B6A6-EC62543497B9}">
      <dsp:nvSpPr>
        <dsp:cNvPr id="0" name=""/>
        <dsp:cNvSpPr/>
      </dsp:nvSpPr>
      <dsp:spPr>
        <a:xfrm rot="5400000">
          <a:off x="5988641" y="-142524"/>
          <a:ext cx="2305288" cy="9317334"/>
        </a:xfrm>
        <a:prstGeom prst="round2Same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GB" sz="3600" b="1" kern="1200" dirty="0"/>
            <a:t>Recognise the importance of the roles of other health care professionals and patient’s family  members.</a:t>
          </a:r>
        </a:p>
      </dsp:txBody>
      <dsp:txXfrm rot="-5400000">
        <a:off x="2482619" y="3476033"/>
        <a:ext cx="9204799" cy="2080218"/>
      </dsp:txXfrm>
    </dsp:sp>
    <dsp:sp modelId="{E5DECD9B-6AB4-4C65-9566-761F52A64590}">
      <dsp:nvSpPr>
        <dsp:cNvPr id="0" name=""/>
        <dsp:cNvSpPr/>
      </dsp:nvSpPr>
      <dsp:spPr>
        <a:xfrm rot="5400000">
          <a:off x="-531989" y="7257161"/>
          <a:ext cx="3546597" cy="2482618"/>
        </a:xfrm>
        <a:prstGeom prst="chevron">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GB" sz="3000" b="1" kern="1200" dirty="0">
              <a:solidFill>
                <a:schemeClr val="bg1"/>
              </a:solidFill>
            </a:rPr>
            <a:t>Objective </a:t>
          </a:r>
        </a:p>
        <a:p>
          <a:pPr marL="0" lvl="0" indent="0" algn="ctr" defTabSz="1333500">
            <a:lnSpc>
              <a:spcPct val="90000"/>
            </a:lnSpc>
            <a:spcBef>
              <a:spcPct val="0"/>
            </a:spcBef>
            <a:spcAft>
              <a:spcPct val="35000"/>
            </a:spcAft>
            <a:buNone/>
          </a:pPr>
          <a:r>
            <a:rPr lang="en-GB" sz="3000" b="1" kern="1200" dirty="0">
              <a:solidFill>
                <a:schemeClr val="bg1"/>
              </a:solidFill>
            </a:rPr>
            <a:t>3</a:t>
          </a:r>
        </a:p>
      </dsp:txBody>
      <dsp:txXfrm rot="-5400000">
        <a:off x="1" y="7966480"/>
        <a:ext cx="2482618" cy="1063979"/>
      </dsp:txXfrm>
    </dsp:sp>
    <dsp:sp modelId="{73F395FE-F311-4960-AC65-236A22040790}">
      <dsp:nvSpPr>
        <dsp:cNvPr id="0" name=""/>
        <dsp:cNvSpPr/>
      </dsp:nvSpPr>
      <dsp:spPr>
        <a:xfrm rot="5400000">
          <a:off x="5988641" y="3219148"/>
          <a:ext cx="2305288" cy="9317334"/>
        </a:xfrm>
        <a:prstGeom prst="round2Same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GB" sz="3600" b="1" kern="1200" dirty="0"/>
            <a:t>Demonstrate assessment of mental state  and management of a  difficult encounter/ situation (University Nottingham, 2017).</a:t>
          </a:r>
        </a:p>
      </dsp:txBody>
      <dsp:txXfrm rot="-5400000">
        <a:off x="2482619" y="6837706"/>
        <a:ext cx="9204799" cy="208021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87F853A-0DAC-4122-9F8A-222603D4FE18}" type="datetimeFigureOut">
              <a:rPr lang="en-GB" smtClean="0"/>
              <a:t>10/07/2023</a:t>
            </a:fld>
            <a:endParaRPr lang="en-GB"/>
          </a:p>
        </p:txBody>
      </p:sp>
      <p:sp>
        <p:nvSpPr>
          <p:cNvPr id="4" name="Slide Image Placeholder 3"/>
          <p:cNvSpPr>
            <a:spLocks noGrp="1" noRot="1" noChangeAspect="1"/>
          </p:cNvSpPr>
          <p:nvPr>
            <p:ph type="sldImg" idx="2"/>
          </p:nvPr>
        </p:nvSpPr>
        <p:spPr>
          <a:xfrm>
            <a:off x="2081213" y="744538"/>
            <a:ext cx="263525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179D8ECC-C322-461E-A077-3492849926AD}" type="slidenum">
              <a:rPr lang="en-GB" smtClean="0"/>
              <a:t>‹#›</a:t>
            </a:fld>
            <a:endParaRPr lang="en-GB"/>
          </a:p>
        </p:txBody>
      </p:sp>
    </p:spTree>
    <p:extLst>
      <p:ext uri="{BB962C8B-B14F-4D97-AF65-F5344CB8AC3E}">
        <p14:creationId xmlns:p14="http://schemas.microsoft.com/office/powerpoint/2010/main" val="2878458692"/>
      </p:ext>
    </p:extLst>
  </p:cSld>
  <p:clrMap bg1="lt1" tx1="dk1" bg2="lt2" tx2="dk2" accent1="accent1" accent2="accent2" accent3="accent3" accent4="accent4" accent5="accent5" accent6="accent6" hlink="hlink" folHlink="folHlink"/>
  <p:notesStyle>
    <a:lvl1pPr marL="0" algn="l" defTabSz="1829305" rtl="0" eaLnBrk="1" latinLnBrk="0" hangingPunct="1">
      <a:defRPr sz="2300" kern="1200">
        <a:solidFill>
          <a:schemeClr val="tx1"/>
        </a:solidFill>
        <a:latin typeface="+mn-lt"/>
        <a:ea typeface="+mn-ea"/>
        <a:cs typeface="+mn-cs"/>
      </a:defRPr>
    </a:lvl1pPr>
    <a:lvl2pPr marL="914652" algn="l" defTabSz="1829305" rtl="0" eaLnBrk="1" latinLnBrk="0" hangingPunct="1">
      <a:defRPr sz="2300" kern="1200">
        <a:solidFill>
          <a:schemeClr val="tx1"/>
        </a:solidFill>
        <a:latin typeface="+mn-lt"/>
        <a:ea typeface="+mn-ea"/>
        <a:cs typeface="+mn-cs"/>
      </a:defRPr>
    </a:lvl2pPr>
    <a:lvl3pPr marL="1829305" algn="l" defTabSz="1829305" rtl="0" eaLnBrk="1" latinLnBrk="0" hangingPunct="1">
      <a:defRPr sz="2300" kern="1200">
        <a:solidFill>
          <a:schemeClr val="tx1"/>
        </a:solidFill>
        <a:latin typeface="+mn-lt"/>
        <a:ea typeface="+mn-ea"/>
        <a:cs typeface="+mn-cs"/>
      </a:defRPr>
    </a:lvl3pPr>
    <a:lvl4pPr marL="2743957" algn="l" defTabSz="1829305" rtl="0" eaLnBrk="1" latinLnBrk="0" hangingPunct="1">
      <a:defRPr sz="2300" kern="1200">
        <a:solidFill>
          <a:schemeClr val="tx1"/>
        </a:solidFill>
        <a:latin typeface="+mn-lt"/>
        <a:ea typeface="+mn-ea"/>
        <a:cs typeface="+mn-cs"/>
      </a:defRPr>
    </a:lvl4pPr>
    <a:lvl5pPr marL="3658610" algn="l" defTabSz="1829305" rtl="0" eaLnBrk="1" latinLnBrk="0" hangingPunct="1">
      <a:defRPr sz="2300" kern="1200">
        <a:solidFill>
          <a:schemeClr val="tx1"/>
        </a:solidFill>
        <a:latin typeface="+mn-lt"/>
        <a:ea typeface="+mn-ea"/>
        <a:cs typeface="+mn-cs"/>
      </a:defRPr>
    </a:lvl5pPr>
    <a:lvl6pPr marL="4573265" algn="l" defTabSz="1829305" rtl="0" eaLnBrk="1" latinLnBrk="0" hangingPunct="1">
      <a:defRPr sz="2300" kern="1200">
        <a:solidFill>
          <a:schemeClr val="tx1"/>
        </a:solidFill>
        <a:latin typeface="+mn-lt"/>
        <a:ea typeface="+mn-ea"/>
        <a:cs typeface="+mn-cs"/>
      </a:defRPr>
    </a:lvl6pPr>
    <a:lvl7pPr marL="5487915" algn="l" defTabSz="1829305" rtl="0" eaLnBrk="1" latinLnBrk="0" hangingPunct="1">
      <a:defRPr sz="2300" kern="1200">
        <a:solidFill>
          <a:schemeClr val="tx1"/>
        </a:solidFill>
        <a:latin typeface="+mn-lt"/>
        <a:ea typeface="+mn-ea"/>
        <a:cs typeface="+mn-cs"/>
      </a:defRPr>
    </a:lvl7pPr>
    <a:lvl8pPr marL="6402567" algn="l" defTabSz="1829305" rtl="0" eaLnBrk="1" latinLnBrk="0" hangingPunct="1">
      <a:defRPr sz="2300" kern="1200">
        <a:solidFill>
          <a:schemeClr val="tx1"/>
        </a:solidFill>
        <a:latin typeface="+mn-lt"/>
        <a:ea typeface="+mn-ea"/>
        <a:cs typeface="+mn-cs"/>
      </a:defRPr>
    </a:lvl8pPr>
    <a:lvl9pPr marL="7317222" algn="l" defTabSz="1829305" rtl="0" eaLnBrk="1" latinLnBrk="0" hangingPunct="1">
      <a:defRPr sz="2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998" y="13287543"/>
            <a:ext cx="25737979" cy="9168600"/>
          </a:xfrm>
        </p:spPr>
        <p:txBody>
          <a:bodyPr/>
          <a:lstStyle/>
          <a:p>
            <a:r>
              <a:rPr lang="en-US"/>
              <a:t>Click to edit Master title style</a:t>
            </a:r>
            <a:endParaRPr lang="en-GB"/>
          </a:p>
        </p:txBody>
      </p:sp>
      <p:sp>
        <p:nvSpPr>
          <p:cNvPr id="3" name="Subtitle 2"/>
          <p:cNvSpPr>
            <a:spLocks noGrp="1"/>
          </p:cNvSpPr>
          <p:nvPr>
            <p:ph type="subTitle" idx="1"/>
          </p:nvPr>
        </p:nvSpPr>
        <p:spPr>
          <a:xfrm>
            <a:off x="4541996" y="24238371"/>
            <a:ext cx="21195983" cy="10931033"/>
          </a:xfrm>
        </p:spPr>
        <p:txBody>
          <a:bodyPr/>
          <a:lstStyle>
            <a:lvl1pPr marL="0" indent="0" algn="ctr">
              <a:buNone/>
              <a:defRPr>
                <a:solidFill>
                  <a:schemeClr val="tx1">
                    <a:tint val="75000"/>
                  </a:schemeClr>
                </a:solidFill>
              </a:defRPr>
            </a:lvl1pPr>
            <a:lvl2pPr marL="2086782" indent="0" algn="ctr">
              <a:buNone/>
              <a:defRPr>
                <a:solidFill>
                  <a:schemeClr val="tx1">
                    <a:tint val="75000"/>
                  </a:schemeClr>
                </a:solidFill>
              </a:defRPr>
            </a:lvl2pPr>
            <a:lvl3pPr marL="4173561" indent="0" algn="ctr">
              <a:buNone/>
              <a:defRPr>
                <a:solidFill>
                  <a:schemeClr val="tx1">
                    <a:tint val="75000"/>
                  </a:schemeClr>
                </a:solidFill>
              </a:defRPr>
            </a:lvl3pPr>
            <a:lvl4pPr marL="6260341" indent="0" algn="ctr">
              <a:buNone/>
              <a:defRPr>
                <a:solidFill>
                  <a:schemeClr val="tx1">
                    <a:tint val="75000"/>
                  </a:schemeClr>
                </a:solidFill>
              </a:defRPr>
            </a:lvl4pPr>
            <a:lvl5pPr marL="8347120" indent="0" algn="ctr">
              <a:buNone/>
              <a:defRPr>
                <a:solidFill>
                  <a:schemeClr val="tx1">
                    <a:tint val="75000"/>
                  </a:schemeClr>
                </a:solidFill>
              </a:defRPr>
            </a:lvl5pPr>
            <a:lvl6pPr marL="10433899" indent="0" algn="ctr">
              <a:buNone/>
              <a:defRPr>
                <a:solidFill>
                  <a:schemeClr val="tx1">
                    <a:tint val="75000"/>
                  </a:schemeClr>
                </a:solidFill>
              </a:defRPr>
            </a:lvl6pPr>
            <a:lvl7pPr marL="12520678" indent="0" algn="ctr">
              <a:buNone/>
              <a:defRPr>
                <a:solidFill>
                  <a:schemeClr val="tx1">
                    <a:tint val="75000"/>
                  </a:schemeClr>
                </a:solidFill>
              </a:defRPr>
            </a:lvl7pPr>
            <a:lvl8pPr marL="14607460" indent="0" algn="ctr">
              <a:buNone/>
              <a:defRPr>
                <a:solidFill>
                  <a:schemeClr val="tx1">
                    <a:tint val="75000"/>
                  </a:schemeClr>
                </a:solidFill>
              </a:defRPr>
            </a:lvl8pPr>
            <a:lvl9pPr marL="1669424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0C612FB-1ADD-493C-863E-F7B806E898B8}" type="datetimeFigureOut">
              <a:rPr lang="en-GB" smtClean="0"/>
              <a:t>10/07/2023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CD77F4-5D71-4CC3-85CF-40516835E331}" type="slidenum">
              <a:rPr lang="en-GB" smtClean="0"/>
              <a:t>‹#›</a:t>
            </a:fld>
            <a:endParaRPr lang="en-GB"/>
          </a:p>
        </p:txBody>
      </p:sp>
    </p:spTree>
    <p:extLst>
      <p:ext uri="{BB962C8B-B14F-4D97-AF65-F5344CB8AC3E}">
        <p14:creationId xmlns:p14="http://schemas.microsoft.com/office/powerpoint/2010/main" val="2923528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C612FB-1ADD-493C-863E-F7B806E898B8}" type="datetimeFigureOut">
              <a:rPr lang="en-GB" smtClean="0"/>
              <a:t>10/07/2023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CD77F4-5D71-4CC3-85CF-40516835E331}" type="slidenum">
              <a:rPr lang="en-GB" smtClean="0"/>
              <a:t>‹#›</a:t>
            </a:fld>
            <a:endParaRPr lang="en-GB"/>
          </a:p>
        </p:txBody>
      </p:sp>
    </p:spTree>
    <p:extLst>
      <p:ext uri="{BB962C8B-B14F-4D97-AF65-F5344CB8AC3E}">
        <p14:creationId xmlns:p14="http://schemas.microsoft.com/office/powerpoint/2010/main" val="3070128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309687" y="5346701"/>
            <a:ext cx="11265621" cy="11380549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02307" y="5346701"/>
            <a:ext cx="33302717" cy="1138054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C612FB-1ADD-493C-863E-F7B806E898B8}" type="datetimeFigureOut">
              <a:rPr lang="en-GB" smtClean="0"/>
              <a:t>10/07/2023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CD77F4-5D71-4CC3-85CF-40516835E331}" type="slidenum">
              <a:rPr lang="en-GB" smtClean="0"/>
              <a:t>‹#›</a:t>
            </a:fld>
            <a:endParaRPr lang="en-GB"/>
          </a:p>
        </p:txBody>
      </p:sp>
    </p:spTree>
    <p:extLst>
      <p:ext uri="{BB962C8B-B14F-4D97-AF65-F5344CB8AC3E}">
        <p14:creationId xmlns:p14="http://schemas.microsoft.com/office/powerpoint/2010/main" val="134845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C612FB-1ADD-493C-863E-F7B806E898B8}" type="datetimeFigureOut">
              <a:rPr lang="en-GB" smtClean="0"/>
              <a:t>10/07/2023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CD77F4-5D71-4CC3-85CF-40516835E331}" type="slidenum">
              <a:rPr lang="en-GB" smtClean="0"/>
              <a:t>‹#›</a:t>
            </a:fld>
            <a:endParaRPr lang="en-GB"/>
          </a:p>
        </p:txBody>
      </p:sp>
    </p:spTree>
    <p:extLst>
      <p:ext uri="{BB962C8B-B14F-4D97-AF65-F5344CB8AC3E}">
        <p14:creationId xmlns:p14="http://schemas.microsoft.com/office/powerpoint/2010/main" val="89948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909" y="27486007"/>
            <a:ext cx="25737979" cy="8495311"/>
          </a:xfrm>
        </p:spPr>
        <p:txBody>
          <a:bodyPr anchor="t"/>
          <a:lstStyle>
            <a:lvl1pPr algn="l">
              <a:defRPr sz="18100" b="1" cap="all"/>
            </a:lvl1pPr>
          </a:lstStyle>
          <a:p>
            <a:r>
              <a:rPr lang="en-US"/>
              <a:t>Click to edit Master title style</a:t>
            </a:r>
            <a:endParaRPr lang="en-GB"/>
          </a:p>
        </p:txBody>
      </p:sp>
      <p:sp>
        <p:nvSpPr>
          <p:cNvPr id="3" name="Text Placeholder 2"/>
          <p:cNvSpPr>
            <a:spLocks noGrp="1"/>
          </p:cNvSpPr>
          <p:nvPr>
            <p:ph type="body" idx="1"/>
          </p:nvPr>
        </p:nvSpPr>
        <p:spPr>
          <a:xfrm>
            <a:off x="2391909" y="18129286"/>
            <a:ext cx="25737979" cy="9356721"/>
          </a:xfrm>
        </p:spPr>
        <p:txBody>
          <a:bodyPr anchor="b"/>
          <a:lstStyle>
            <a:lvl1pPr marL="0" indent="0">
              <a:buNone/>
              <a:defRPr sz="9100">
                <a:solidFill>
                  <a:schemeClr val="tx1">
                    <a:tint val="75000"/>
                  </a:schemeClr>
                </a:solidFill>
              </a:defRPr>
            </a:lvl1pPr>
            <a:lvl2pPr marL="2086782" indent="0">
              <a:buNone/>
              <a:defRPr sz="8200">
                <a:solidFill>
                  <a:schemeClr val="tx1">
                    <a:tint val="75000"/>
                  </a:schemeClr>
                </a:solidFill>
              </a:defRPr>
            </a:lvl2pPr>
            <a:lvl3pPr marL="4173561" indent="0">
              <a:buNone/>
              <a:defRPr sz="7400">
                <a:solidFill>
                  <a:schemeClr val="tx1">
                    <a:tint val="75000"/>
                  </a:schemeClr>
                </a:solidFill>
              </a:defRPr>
            </a:lvl3pPr>
            <a:lvl4pPr marL="6260341" indent="0">
              <a:buNone/>
              <a:defRPr sz="6200">
                <a:solidFill>
                  <a:schemeClr val="tx1">
                    <a:tint val="75000"/>
                  </a:schemeClr>
                </a:solidFill>
              </a:defRPr>
            </a:lvl4pPr>
            <a:lvl5pPr marL="8347120" indent="0">
              <a:buNone/>
              <a:defRPr sz="6200">
                <a:solidFill>
                  <a:schemeClr val="tx1">
                    <a:tint val="75000"/>
                  </a:schemeClr>
                </a:solidFill>
              </a:defRPr>
            </a:lvl5pPr>
            <a:lvl6pPr marL="10433899" indent="0">
              <a:buNone/>
              <a:defRPr sz="6200">
                <a:solidFill>
                  <a:schemeClr val="tx1">
                    <a:tint val="75000"/>
                  </a:schemeClr>
                </a:solidFill>
              </a:defRPr>
            </a:lvl6pPr>
            <a:lvl7pPr marL="12520678" indent="0">
              <a:buNone/>
              <a:defRPr sz="6200">
                <a:solidFill>
                  <a:schemeClr val="tx1">
                    <a:tint val="75000"/>
                  </a:schemeClr>
                </a:solidFill>
              </a:defRPr>
            </a:lvl7pPr>
            <a:lvl8pPr marL="14607460" indent="0">
              <a:buNone/>
              <a:defRPr sz="6200">
                <a:solidFill>
                  <a:schemeClr val="tx1">
                    <a:tint val="75000"/>
                  </a:schemeClr>
                </a:solidFill>
              </a:defRPr>
            </a:lvl8pPr>
            <a:lvl9pPr marL="16694240" indent="0">
              <a:buNone/>
              <a:defRPr sz="6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C612FB-1ADD-493C-863E-F7B806E898B8}" type="datetimeFigureOut">
              <a:rPr lang="en-GB" smtClean="0"/>
              <a:t>10/07/2023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CD77F4-5D71-4CC3-85CF-40516835E331}" type="slidenum">
              <a:rPr lang="en-GB" smtClean="0"/>
              <a:t>‹#›</a:t>
            </a:fld>
            <a:endParaRPr lang="en-GB"/>
          </a:p>
        </p:txBody>
      </p:sp>
    </p:spTree>
    <p:extLst>
      <p:ext uri="{BB962C8B-B14F-4D97-AF65-F5344CB8AC3E}">
        <p14:creationId xmlns:p14="http://schemas.microsoft.com/office/powerpoint/2010/main" val="3851689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02306" y="31119784"/>
            <a:ext cx="22284172" cy="88032421"/>
          </a:xfrm>
        </p:spPr>
        <p:txBody>
          <a:bodyPr/>
          <a:lstStyle>
            <a:lvl1pPr>
              <a:defRPr sz="127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5291143" y="31119784"/>
            <a:ext cx="22284166" cy="88032421"/>
          </a:xfrm>
        </p:spPr>
        <p:txBody>
          <a:bodyPr/>
          <a:lstStyle>
            <a:lvl1pPr>
              <a:defRPr sz="127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0C612FB-1ADD-493C-863E-F7B806E898B8}" type="datetimeFigureOut">
              <a:rPr lang="en-GB" smtClean="0"/>
              <a:t>10/07/2023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CD77F4-5D71-4CC3-85CF-40516835E331}" type="slidenum">
              <a:rPr lang="en-GB" smtClean="0"/>
              <a:t>‹#›</a:t>
            </a:fld>
            <a:endParaRPr lang="en-GB"/>
          </a:p>
        </p:txBody>
      </p:sp>
    </p:spTree>
    <p:extLst>
      <p:ext uri="{BB962C8B-B14F-4D97-AF65-F5344CB8AC3E}">
        <p14:creationId xmlns:p14="http://schemas.microsoft.com/office/powerpoint/2010/main" val="3203576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4001" y="1712927"/>
            <a:ext cx="27251978" cy="7128937"/>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514000" y="9574560"/>
            <a:ext cx="13378913" cy="3990221"/>
          </a:xfrm>
        </p:spPr>
        <p:txBody>
          <a:bodyPr anchor="b"/>
          <a:lstStyle>
            <a:lvl1pPr marL="0" indent="0">
              <a:buNone/>
              <a:defRPr sz="11000" b="1"/>
            </a:lvl1pPr>
            <a:lvl2pPr marL="2086782" indent="0">
              <a:buNone/>
              <a:defRPr sz="9100" b="1"/>
            </a:lvl2pPr>
            <a:lvl3pPr marL="4173561" indent="0">
              <a:buNone/>
              <a:defRPr sz="8200" b="1"/>
            </a:lvl3pPr>
            <a:lvl4pPr marL="6260341" indent="0">
              <a:buNone/>
              <a:defRPr sz="7400" b="1"/>
            </a:lvl4pPr>
            <a:lvl5pPr marL="8347120" indent="0">
              <a:buNone/>
              <a:defRPr sz="7400" b="1"/>
            </a:lvl5pPr>
            <a:lvl6pPr marL="10433899" indent="0">
              <a:buNone/>
              <a:defRPr sz="7400" b="1"/>
            </a:lvl6pPr>
            <a:lvl7pPr marL="12520678" indent="0">
              <a:buNone/>
              <a:defRPr sz="7400" b="1"/>
            </a:lvl7pPr>
            <a:lvl8pPr marL="14607460" indent="0">
              <a:buNone/>
              <a:defRPr sz="7400" b="1"/>
            </a:lvl8pPr>
            <a:lvl9pPr marL="16694240" indent="0">
              <a:buNone/>
              <a:defRPr sz="7400" b="1"/>
            </a:lvl9pPr>
          </a:lstStyle>
          <a:p>
            <a:pPr lvl="0"/>
            <a:r>
              <a:rPr lang="en-US"/>
              <a:t>Click to edit Master text styles</a:t>
            </a:r>
          </a:p>
        </p:txBody>
      </p:sp>
      <p:sp>
        <p:nvSpPr>
          <p:cNvPr id="4" name="Content Placeholder 3"/>
          <p:cNvSpPr>
            <a:spLocks noGrp="1"/>
          </p:cNvSpPr>
          <p:nvPr>
            <p:ph sz="half" idx="2"/>
          </p:nvPr>
        </p:nvSpPr>
        <p:spPr>
          <a:xfrm>
            <a:off x="1514000" y="13564778"/>
            <a:ext cx="13378913" cy="24644327"/>
          </a:xfrm>
        </p:spPr>
        <p:txBody>
          <a:bodyPr/>
          <a:lstStyle>
            <a:lvl1pPr>
              <a:defRPr sz="11000"/>
            </a:lvl1pPr>
            <a:lvl2pPr>
              <a:defRPr sz="91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5381812" y="9574560"/>
            <a:ext cx="13384169" cy="3990221"/>
          </a:xfrm>
        </p:spPr>
        <p:txBody>
          <a:bodyPr anchor="b"/>
          <a:lstStyle>
            <a:lvl1pPr marL="0" indent="0">
              <a:buNone/>
              <a:defRPr sz="11000" b="1"/>
            </a:lvl1pPr>
            <a:lvl2pPr marL="2086782" indent="0">
              <a:buNone/>
              <a:defRPr sz="9100" b="1"/>
            </a:lvl2pPr>
            <a:lvl3pPr marL="4173561" indent="0">
              <a:buNone/>
              <a:defRPr sz="8200" b="1"/>
            </a:lvl3pPr>
            <a:lvl4pPr marL="6260341" indent="0">
              <a:buNone/>
              <a:defRPr sz="7400" b="1"/>
            </a:lvl4pPr>
            <a:lvl5pPr marL="8347120" indent="0">
              <a:buNone/>
              <a:defRPr sz="7400" b="1"/>
            </a:lvl5pPr>
            <a:lvl6pPr marL="10433899" indent="0">
              <a:buNone/>
              <a:defRPr sz="7400" b="1"/>
            </a:lvl6pPr>
            <a:lvl7pPr marL="12520678" indent="0">
              <a:buNone/>
              <a:defRPr sz="7400" b="1"/>
            </a:lvl7pPr>
            <a:lvl8pPr marL="14607460" indent="0">
              <a:buNone/>
              <a:defRPr sz="7400" b="1"/>
            </a:lvl8pPr>
            <a:lvl9pPr marL="16694240" indent="0">
              <a:buNone/>
              <a:defRPr sz="7400" b="1"/>
            </a:lvl9pPr>
          </a:lstStyle>
          <a:p>
            <a:pPr lvl="0"/>
            <a:r>
              <a:rPr lang="en-US"/>
              <a:t>Click to edit Master text styles</a:t>
            </a:r>
          </a:p>
        </p:txBody>
      </p:sp>
      <p:sp>
        <p:nvSpPr>
          <p:cNvPr id="6" name="Content Placeholder 5"/>
          <p:cNvSpPr>
            <a:spLocks noGrp="1"/>
          </p:cNvSpPr>
          <p:nvPr>
            <p:ph sz="quarter" idx="4"/>
          </p:nvPr>
        </p:nvSpPr>
        <p:spPr>
          <a:xfrm>
            <a:off x="15381812" y="13564778"/>
            <a:ext cx="13384169" cy="24644327"/>
          </a:xfrm>
        </p:spPr>
        <p:txBody>
          <a:bodyPr/>
          <a:lstStyle>
            <a:lvl1pPr>
              <a:defRPr sz="11000"/>
            </a:lvl1pPr>
            <a:lvl2pPr>
              <a:defRPr sz="91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0C612FB-1ADD-493C-863E-F7B806E898B8}" type="datetimeFigureOut">
              <a:rPr lang="en-GB" smtClean="0"/>
              <a:t>10/07/2023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3CD77F4-5D71-4CC3-85CF-40516835E331}" type="slidenum">
              <a:rPr lang="en-GB" smtClean="0"/>
              <a:t>‹#›</a:t>
            </a:fld>
            <a:endParaRPr lang="en-GB"/>
          </a:p>
        </p:txBody>
      </p:sp>
    </p:spTree>
    <p:extLst>
      <p:ext uri="{BB962C8B-B14F-4D97-AF65-F5344CB8AC3E}">
        <p14:creationId xmlns:p14="http://schemas.microsoft.com/office/powerpoint/2010/main" val="874506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0C612FB-1ADD-493C-863E-F7B806E898B8}" type="datetimeFigureOut">
              <a:rPr lang="en-GB" smtClean="0"/>
              <a:t>10/07/2023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3CD77F4-5D71-4CC3-85CF-40516835E331}" type="slidenum">
              <a:rPr lang="en-GB" smtClean="0"/>
              <a:t>‹#›</a:t>
            </a:fld>
            <a:endParaRPr lang="en-GB"/>
          </a:p>
        </p:txBody>
      </p:sp>
    </p:spTree>
    <p:extLst>
      <p:ext uri="{BB962C8B-B14F-4D97-AF65-F5344CB8AC3E}">
        <p14:creationId xmlns:p14="http://schemas.microsoft.com/office/powerpoint/2010/main" val="3091927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612FB-1ADD-493C-863E-F7B806E898B8}" type="datetimeFigureOut">
              <a:rPr lang="en-GB" smtClean="0"/>
              <a:t>10/07/2023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3CD77F4-5D71-4CC3-85CF-40516835E331}" type="slidenum">
              <a:rPr lang="en-GB" smtClean="0"/>
              <a:t>‹#›</a:t>
            </a:fld>
            <a:endParaRPr lang="en-GB"/>
          </a:p>
        </p:txBody>
      </p:sp>
    </p:spTree>
    <p:extLst>
      <p:ext uri="{BB962C8B-B14F-4D97-AF65-F5344CB8AC3E}">
        <p14:creationId xmlns:p14="http://schemas.microsoft.com/office/powerpoint/2010/main" val="2157938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4006" y="1703024"/>
            <a:ext cx="9961903" cy="7247749"/>
          </a:xfrm>
        </p:spPr>
        <p:txBody>
          <a:bodyPr anchor="b"/>
          <a:lstStyle>
            <a:lvl1pPr algn="l">
              <a:defRPr sz="9100" b="1"/>
            </a:lvl1pPr>
          </a:lstStyle>
          <a:p>
            <a:r>
              <a:rPr lang="en-US"/>
              <a:t>Click to edit Master title style</a:t>
            </a:r>
            <a:endParaRPr lang="en-GB"/>
          </a:p>
        </p:txBody>
      </p:sp>
      <p:sp>
        <p:nvSpPr>
          <p:cNvPr id="3" name="Content Placeholder 2"/>
          <p:cNvSpPr>
            <a:spLocks noGrp="1"/>
          </p:cNvSpPr>
          <p:nvPr>
            <p:ph idx="1"/>
          </p:nvPr>
        </p:nvSpPr>
        <p:spPr>
          <a:xfrm>
            <a:off x="11838628" y="1703029"/>
            <a:ext cx="16927348" cy="36506079"/>
          </a:xfrm>
        </p:spPr>
        <p:txBody>
          <a:bodyPr/>
          <a:lstStyle>
            <a:lvl1pPr>
              <a:defRPr sz="14400"/>
            </a:lvl1pPr>
            <a:lvl2pPr>
              <a:defRPr sz="127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514006" y="8950776"/>
            <a:ext cx="9961903" cy="29258333"/>
          </a:xfrm>
        </p:spPr>
        <p:txBody>
          <a:bodyPr/>
          <a:lstStyle>
            <a:lvl1pPr marL="0" indent="0">
              <a:buNone/>
              <a:defRPr sz="6200"/>
            </a:lvl1pPr>
            <a:lvl2pPr marL="2086782" indent="0">
              <a:buNone/>
              <a:defRPr sz="5400"/>
            </a:lvl2pPr>
            <a:lvl3pPr marL="4173561" indent="0">
              <a:buNone/>
              <a:defRPr sz="4500"/>
            </a:lvl3pPr>
            <a:lvl4pPr marL="6260341" indent="0">
              <a:buNone/>
              <a:defRPr sz="4200"/>
            </a:lvl4pPr>
            <a:lvl5pPr marL="8347120" indent="0">
              <a:buNone/>
              <a:defRPr sz="4200"/>
            </a:lvl5pPr>
            <a:lvl6pPr marL="10433899" indent="0">
              <a:buNone/>
              <a:defRPr sz="4200"/>
            </a:lvl6pPr>
            <a:lvl7pPr marL="12520678" indent="0">
              <a:buNone/>
              <a:defRPr sz="4200"/>
            </a:lvl7pPr>
            <a:lvl8pPr marL="14607460" indent="0">
              <a:buNone/>
              <a:defRPr sz="4200"/>
            </a:lvl8pPr>
            <a:lvl9pPr marL="1669424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F0C612FB-1ADD-493C-863E-F7B806E898B8}" type="datetimeFigureOut">
              <a:rPr lang="en-GB" smtClean="0"/>
              <a:t>10/07/2023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CD77F4-5D71-4CC3-85CF-40516835E331}" type="slidenum">
              <a:rPr lang="en-GB" smtClean="0"/>
              <a:t>‹#›</a:t>
            </a:fld>
            <a:endParaRPr lang="en-GB"/>
          </a:p>
        </p:txBody>
      </p:sp>
    </p:spTree>
    <p:extLst>
      <p:ext uri="{BB962C8B-B14F-4D97-AF65-F5344CB8AC3E}">
        <p14:creationId xmlns:p14="http://schemas.microsoft.com/office/powerpoint/2010/main" val="364348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5089" y="29941520"/>
            <a:ext cx="18167985" cy="3534769"/>
          </a:xfrm>
        </p:spPr>
        <p:txBody>
          <a:bodyPr anchor="b"/>
          <a:lstStyle>
            <a:lvl1pPr algn="l">
              <a:defRPr sz="9100" b="1"/>
            </a:lvl1pPr>
          </a:lstStyle>
          <a:p>
            <a:r>
              <a:rPr lang="en-US"/>
              <a:t>Click to edit Master title style</a:t>
            </a:r>
            <a:endParaRPr lang="en-GB"/>
          </a:p>
        </p:txBody>
      </p:sp>
      <p:sp>
        <p:nvSpPr>
          <p:cNvPr id="3" name="Picture Placeholder 2"/>
          <p:cNvSpPr>
            <a:spLocks noGrp="1"/>
          </p:cNvSpPr>
          <p:nvPr>
            <p:ph type="pic" idx="1"/>
          </p:nvPr>
        </p:nvSpPr>
        <p:spPr>
          <a:xfrm>
            <a:off x="5935089" y="3821900"/>
            <a:ext cx="18167985" cy="25664160"/>
          </a:xfrm>
        </p:spPr>
        <p:txBody>
          <a:bodyPr/>
          <a:lstStyle>
            <a:lvl1pPr marL="0" indent="0">
              <a:buNone/>
              <a:defRPr sz="14400"/>
            </a:lvl1pPr>
            <a:lvl2pPr marL="2086782" indent="0">
              <a:buNone/>
              <a:defRPr sz="12700"/>
            </a:lvl2pPr>
            <a:lvl3pPr marL="4173561" indent="0">
              <a:buNone/>
              <a:defRPr sz="11000"/>
            </a:lvl3pPr>
            <a:lvl4pPr marL="6260341" indent="0">
              <a:buNone/>
              <a:defRPr sz="9100"/>
            </a:lvl4pPr>
            <a:lvl5pPr marL="8347120" indent="0">
              <a:buNone/>
              <a:defRPr sz="9100"/>
            </a:lvl5pPr>
            <a:lvl6pPr marL="10433899" indent="0">
              <a:buNone/>
              <a:defRPr sz="9100"/>
            </a:lvl6pPr>
            <a:lvl7pPr marL="12520678" indent="0">
              <a:buNone/>
              <a:defRPr sz="9100"/>
            </a:lvl7pPr>
            <a:lvl8pPr marL="14607460" indent="0">
              <a:buNone/>
              <a:defRPr sz="9100"/>
            </a:lvl8pPr>
            <a:lvl9pPr marL="16694240" indent="0">
              <a:buNone/>
              <a:defRPr sz="9100"/>
            </a:lvl9pPr>
          </a:lstStyle>
          <a:p>
            <a:endParaRPr lang="en-GB"/>
          </a:p>
        </p:txBody>
      </p:sp>
      <p:sp>
        <p:nvSpPr>
          <p:cNvPr id="4" name="Text Placeholder 3"/>
          <p:cNvSpPr>
            <a:spLocks noGrp="1"/>
          </p:cNvSpPr>
          <p:nvPr>
            <p:ph type="body" sz="half" idx="2"/>
          </p:nvPr>
        </p:nvSpPr>
        <p:spPr>
          <a:xfrm>
            <a:off x="5935089" y="33476288"/>
            <a:ext cx="18167985" cy="5019951"/>
          </a:xfrm>
        </p:spPr>
        <p:txBody>
          <a:bodyPr/>
          <a:lstStyle>
            <a:lvl1pPr marL="0" indent="0">
              <a:buNone/>
              <a:defRPr sz="6200"/>
            </a:lvl1pPr>
            <a:lvl2pPr marL="2086782" indent="0">
              <a:buNone/>
              <a:defRPr sz="5400"/>
            </a:lvl2pPr>
            <a:lvl3pPr marL="4173561" indent="0">
              <a:buNone/>
              <a:defRPr sz="4500"/>
            </a:lvl3pPr>
            <a:lvl4pPr marL="6260341" indent="0">
              <a:buNone/>
              <a:defRPr sz="4200"/>
            </a:lvl4pPr>
            <a:lvl5pPr marL="8347120" indent="0">
              <a:buNone/>
              <a:defRPr sz="4200"/>
            </a:lvl5pPr>
            <a:lvl6pPr marL="10433899" indent="0">
              <a:buNone/>
              <a:defRPr sz="4200"/>
            </a:lvl6pPr>
            <a:lvl7pPr marL="12520678" indent="0">
              <a:buNone/>
              <a:defRPr sz="4200"/>
            </a:lvl7pPr>
            <a:lvl8pPr marL="14607460" indent="0">
              <a:buNone/>
              <a:defRPr sz="4200"/>
            </a:lvl8pPr>
            <a:lvl9pPr marL="1669424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F0C612FB-1ADD-493C-863E-F7B806E898B8}" type="datetimeFigureOut">
              <a:rPr lang="en-GB" smtClean="0"/>
              <a:t>10/07/2023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CD77F4-5D71-4CC3-85CF-40516835E331}" type="slidenum">
              <a:rPr lang="en-GB" smtClean="0"/>
              <a:t>‹#›</a:t>
            </a:fld>
            <a:endParaRPr lang="en-GB"/>
          </a:p>
        </p:txBody>
      </p:sp>
    </p:spTree>
    <p:extLst>
      <p:ext uri="{BB962C8B-B14F-4D97-AF65-F5344CB8AC3E}">
        <p14:creationId xmlns:p14="http://schemas.microsoft.com/office/powerpoint/2010/main" val="2313991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4001" y="1712927"/>
            <a:ext cx="27251978" cy="7128937"/>
          </a:xfrm>
          <a:prstGeom prst="rect">
            <a:avLst/>
          </a:prstGeom>
        </p:spPr>
        <p:txBody>
          <a:bodyPr vert="horz" lIns="417355" tIns="208676" rIns="417355" bIns="208676"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514001" y="9980515"/>
            <a:ext cx="27251978" cy="28228595"/>
          </a:xfrm>
          <a:prstGeom prst="rect">
            <a:avLst/>
          </a:prstGeom>
        </p:spPr>
        <p:txBody>
          <a:bodyPr vert="horz" lIns="417355" tIns="208676" rIns="417355" bIns="20867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514003" y="39644795"/>
            <a:ext cx="7065328" cy="2277297"/>
          </a:xfrm>
          <a:prstGeom prst="rect">
            <a:avLst/>
          </a:prstGeom>
        </p:spPr>
        <p:txBody>
          <a:bodyPr vert="horz" lIns="417355" tIns="208676" rIns="417355" bIns="208676" rtlCol="0" anchor="ctr"/>
          <a:lstStyle>
            <a:lvl1pPr algn="l">
              <a:defRPr sz="5400">
                <a:solidFill>
                  <a:schemeClr val="tx1">
                    <a:tint val="75000"/>
                  </a:schemeClr>
                </a:solidFill>
              </a:defRPr>
            </a:lvl1pPr>
          </a:lstStyle>
          <a:p>
            <a:fld id="{F0C612FB-1ADD-493C-863E-F7B806E898B8}" type="datetimeFigureOut">
              <a:rPr lang="en-GB" smtClean="0"/>
              <a:t>10/07/2023</a:t>
            </a:fld>
            <a:endParaRPr lang="en-GB"/>
          </a:p>
        </p:txBody>
      </p:sp>
      <p:sp>
        <p:nvSpPr>
          <p:cNvPr id="5" name="Footer Placeholder 4"/>
          <p:cNvSpPr>
            <a:spLocks noGrp="1"/>
          </p:cNvSpPr>
          <p:nvPr>
            <p:ph type="ftr" sz="quarter" idx="3"/>
          </p:nvPr>
        </p:nvSpPr>
        <p:spPr>
          <a:xfrm>
            <a:off x="10345657" y="39644795"/>
            <a:ext cx="9588661" cy="2277297"/>
          </a:xfrm>
          <a:prstGeom prst="rect">
            <a:avLst/>
          </a:prstGeom>
        </p:spPr>
        <p:txBody>
          <a:bodyPr vert="horz" lIns="417355" tIns="208676" rIns="417355" bIns="208676" rtlCol="0" anchor="ctr"/>
          <a:lstStyle>
            <a:lvl1pPr algn="ctr">
              <a:defRPr sz="54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1700652" y="39644795"/>
            <a:ext cx="7065328" cy="2277297"/>
          </a:xfrm>
          <a:prstGeom prst="rect">
            <a:avLst/>
          </a:prstGeom>
        </p:spPr>
        <p:txBody>
          <a:bodyPr vert="horz" lIns="417355" tIns="208676" rIns="417355" bIns="208676" rtlCol="0" anchor="ctr"/>
          <a:lstStyle>
            <a:lvl1pPr algn="r">
              <a:defRPr sz="5400">
                <a:solidFill>
                  <a:schemeClr val="tx1">
                    <a:tint val="75000"/>
                  </a:schemeClr>
                </a:solidFill>
              </a:defRPr>
            </a:lvl1pPr>
          </a:lstStyle>
          <a:p>
            <a:fld id="{A3CD77F4-5D71-4CC3-85CF-40516835E331}" type="slidenum">
              <a:rPr lang="en-GB" smtClean="0"/>
              <a:t>‹#›</a:t>
            </a:fld>
            <a:endParaRPr lang="en-GB"/>
          </a:p>
        </p:txBody>
      </p:sp>
    </p:spTree>
    <p:extLst>
      <p:ext uri="{BB962C8B-B14F-4D97-AF65-F5344CB8AC3E}">
        <p14:creationId xmlns:p14="http://schemas.microsoft.com/office/powerpoint/2010/main" val="19625334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3561" rtl="0" eaLnBrk="1" latinLnBrk="0" hangingPunct="1">
        <a:spcBef>
          <a:spcPct val="0"/>
        </a:spcBef>
        <a:buNone/>
        <a:defRPr sz="20100" kern="1200">
          <a:solidFill>
            <a:schemeClr val="tx1"/>
          </a:solidFill>
          <a:latin typeface="+mj-lt"/>
          <a:ea typeface="+mj-ea"/>
          <a:cs typeface="+mj-cs"/>
        </a:defRPr>
      </a:lvl1pPr>
    </p:titleStyle>
    <p:bodyStyle>
      <a:lvl1pPr marL="1565084" indent="-1565084" algn="l" defTabSz="4173561" rtl="0" eaLnBrk="1" latinLnBrk="0" hangingPunct="1">
        <a:spcBef>
          <a:spcPct val="20000"/>
        </a:spcBef>
        <a:buFont typeface="Arial" panose="020B0604020202020204" pitchFamily="34" charset="0"/>
        <a:buChar char="•"/>
        <a:defRPr sz="14400" kern="1200">
          <a:solidFill>
            <a:schemeClr val="tx1"/>
          </a:solidFill>
          <a:latin typeface="+mn-lt"/>
          <a:ea typeface="+mn-ea"/>
          <a:cs typeface="+mn-cs"/>
        </a:defRPr>
      </a:lvl1pPr>
      <a:lvl2pPr marL="3391016" indent="-1304237" algn="l" defTabSz="4173561" rtl="0" eaLnBrk="1" latinLnBrk="0" hangingPunct="1">
        <a:spcBef>
          <a:spcPct val="20000"/>
        </a:spcBef>
        <a:buFont typeface="Arial" panose="020B0604020202020204" pitchFamily="34" charset="0"/>
        <a:buChar char="–"/>
        <a:defRPr sz="12700" kern="1200">
          <a:solidFill>
            <a:schemeClr val="tx1"/>
          </a:solidFill>
          <a:latin typeface="+mn-lt"/>
          <a:ea typeface="+mn-ea"/>
          <a:cs typeface="+mn-cs"/>
        </a:defRPr>
      </a:lvl2pPr>
      <a:lvl3pPr marL="5216951" indent="-1043390" algn="l" defTabSz="4173561" rtl="0" eaLnBrk="1" latinLnBrk="0" hangingPunct="1">
        <a:spcBef>
          <a:spcPct val="20000"/>
        </a:spcBef>
        <a:buFont typeface="Arial" panose="020B0604020202020204" pitchFamily="34" charset="0"/>
        <a:buChar char="•"/>
        <a:defRPr sz="11000" kern="1200">
          <a:solidFill>
            <a:schemeClr val="tx1"/>
          </a:solidFill>
          <a:latin typeface="+mn-lt"/>
          <a:ea typeface="+mn-ea"/>
          <a:cs typeface="+mn-cs"/>
        </a:defRPr>
      </a:lvl3pPr>
      <a:lvl4pPr marL="7303727" indent="-1043390" algn="l" defTabSz="417356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4pPr>
      <a:lvl5pPr marL="9390509" indent="-1043390" algn="l" defTabSz="417356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5pPr>
      <a:lvl6pPr marL="11477291" indent="-1043390" algn="l" defTabSz="417356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6pPr>
      <a:lvl7pPr marL="13564071" indent="-1043390" algn="l" defTabSz="417356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7pPr>
      <a:lvl8pPr marL="15650850" indent="-1043390" algn="l" defTabSz="417356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8pPr>
      <a:lvl9pPr marL="17737629" indent="-1043390" algn="l" defTabSz="417356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9pPr>
    </p:bodyStyle>
    <p:otherStyle>
      <a:defPPr>
        <a:defRPr lang="en-US"/>
      </a:defPPr>
      <a:lvl1pPr marL="0" algn="l" defTabSz="4173561" rtl="0" eaLnBrk="1" latinLnBrk="0" hangingPunct="1">
        <a:defRPr sz="8200" kern="1200">
          <a:solidFill>
            <a:schemeClr val="tx1"/>
          </a:solidFill>
          <a:latin typeface="+mn-lt"/>
          <a:ea typeface="+mn-ea"/>
          <a:cs typeface="+mn-cs"/>
        </a:defRPr>
      </a:lvl1pPr>
      <a:lvl2pPr marL="2086782" algn="l" defTabSz="4173561" rtl="0" eaLnBrk="1" latinLnBrk="0" hangingPunct="1">
        <a:defRPr sz="8200" kern="1200">
          <a:solidFill>
            <a:schemeClr val="tx1"/>
          </a:solidFill>
          <a:latin typeface="+mn-lt"/>
          <a:ea typeface="+mn-ea"/>
          <a:cs typeface="+mn-cs"/>
        </a:defRPr>
      </a:lvl2pPr>
      <a:lvl3pPr marL="4173561" algn="l" defTabSz="4173561" rtl="0" eaLnBrk="1" latinLnBrk="0" hangingPunct="1">
        <a:defRPr sz="8200" kern="1200">
          <a:solidFill>
            <a:schemeClr val="tx1"/>
          </a:solidFill>
          <a:latin typeface="+mn-lt"/>
          <a:ea typeface="+mn-ea"/>
          <a:cs typeface="+mn-cs"/>
        </a:defRPr>
      </a:lvl3pPr>
      <a:lvl4pPr marL="6260341" algn="l" defTabSz="4173561" rtl="0" eaLnBrk="1" latinLnBrk="0" hangingPunct="1">
        <a:defRPr sz="8200" kern="1200">
          <a:solidFill>
            <a:schemeClr val="tx1"/>
          </a:solidFill>
          <a:latin typeface="+mn-lt"/>
          <a:ea typeface="+mn-ea"/>
          <a:cs typeface="+mn-cs"/>
        </a:defRPr>
      </a:lvl4pPr>
      <a:lvl5pPr marL="8347120" algn="l" defTabSz="4173561" rtl="0" eaLnBrk="1" latinLnBrk="0" hangingPunct="1">
        <a:defRPr sz="8200" kern="1200">
          <a:solidFill>
            <a:schemeClr val="tx1"/>
          </a:solidFill>
          <a:latin typeface="+mn-lt"/>
          <a:ea typeface="+mn-ea"/>
          <a:cs typeface="+mn-cs"/>
        </a:defRPr>
      </a:lvl5pPr>
      <a:lvl6pPr marL="10433899" algn="l" defTabSz="4173561" rtl="0" eaLnBrk="1" latinLnBrk="0" hangingPunct="1">
        <a:defRPr sz="8200" kern="1200">
          <a:solidFill>
            <a:schemeClr val="tx1"/>
          </a:solidFill>
          <a:latin typeface="+mn-lt"/>
          <a:ea typeface="+mn-ea"/>
          <a:cs typeface="+mn-cs"/>
        </a:defRPr>
      </a:lvl6pPr>
      <a:lvl7pPr marL="12520678" algn="l" defTabSz="4173561" rtl="0" eaLnBrk="1" latinLnBrk="0" hangingPunct="1">
        <a:defRPr sz="8200" kern="1200">
          <a:solidFill>
            <a:schemeClr val="tx1"/>
          </a:solidFill>
          <a:latin typeface="+mn-lt"/>
          <a:ea typeface="+mn-ea"/>
          <a:cs typeface="+mn-cs"/>
        </a:defRPr>
      </a:lvl7pPr>
      <a:lvl8pPr marL="14607460" algn="l" defTabSz="4173561" rtl="0" eaLnBrk="1" latinLnBrk="0" hangingPunct="1">
        <a:defRPr sz="8200" kern="1200">
          <a:solidFill>
            <a:schemeClr val="tx1"/>
          </a:solidFill>
          <a:latin typeface="+mn-lt"/>
          <a:ea typeface="+mn-ea"/>
          <a:cs typeface="+mn-cs"/>
        </a:defRPr>
      </a:lvl8pPr>
      <a:lvl9pPr marL="16694240" algn="l" defTabSz="417356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Data" Target="../diagrams/data2.xml"/><Relationship Id="rId1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diagramLayout" Target="../diagrams/layout1.xml"/><Relationship Id="rId12" Type="http://schemas.openxmlformats.org/officeDocument/2006/relationships/image" Target="../media/image7.png"/><Relationship Id="rId17" Type="http://schemas.microsoft.com/office/2007/relationships/diagramDrawing" Target="../diagrams/drawing2.xml"/><Relationship Id="rId2" Type="http://schemas.openxmlformats.org/officeDocument/2006/relationships/image" Target="../media/image1.png"/><Relationship Id="rId16" Type="http://schemas.openxmlformats.org/officeDocument/2006/relationships/diagramColors" Target="../diagrams/colors2.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image" Target="../media/image6.jpeg"/><Relationship Id="rId5" Type="http://schemas.openxmlformats.org/officeDocument/2006/relationships/image" Target="../media/image4.jpg"/><Relationship Id="rId15" Type="http://schemas.openxmlformats.org/officeDocument/2006/relationships/diagramQuickStyle" Target="../diagrams/quickStyle2.xml"/><Relationship Id="rId10" Type="http://schemas.microsoft.com/office/2007/relationships/diagramDrawing" Target="../diagrams/drawing1.xml"/><Relationship Id="rId4" Type="http://schemas.openxmlformats.org/officeDocument/2006/relationships/image" Target="../media/image3.png"/><Relationship Id="rId9" Type="http://schemas.openxmlformats.org/officeDocument/2006/relationships/diagramColors" Target="../diagrams/colors1.xml"/><Relationship Id="rId1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6085" y="3275509"/>
            <a:ext cx="14313494" cy="1783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duotone>
              <a:prstClr val="black"/>
              <a:srgbClr val="C00000">
                <a:tint val="45000"/>
                <a:satMod val="400000"/>
              </a:srgbClr>
            </a:duotone>
            <a:extLst>
              <a:ext uri="{28A0092B-C50C-407E-A947-70E740481C1C}">
                <a14:useLocalDpi xmlns:a14="http://schemas.microsoft.com/office/drawing/2010/main" val="0"/>
              </a:ext>
            </a:extLst>
          </a:blip>
          <a:srcRect/>
          <a:stretch>
            <a:fillRect/>
          </a:stretch>
        </p:blipFill>
        <p:spPr bwMode="auto">
          <a:xfrm>
            <a:off x="624741" y="3337919"/>
            <a:ext cx="14580312" cy="1848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5109577" y="21107398"/>
            <a:ext cx="14490002" cy="18246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739" y="21561075"/>
            <a:ext cx="14484834" cy="17792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5814" y="16183415"/>
            <a:ext cx="6145920" cy="4504397"/>
          </a:xfrm>
          <a:prstGeom prst="rect">
            <a:avLst/>
          </a:prstGeom>
        </p:spPr>
      </p:pic>
      <p:sp>
        <p:nvSpPr>
          <p:cNvPr id="11" name="TextBox 10"/>
          <p:cNvSpPr txBox="1"/>
          <p:nvPr/>
        </p:nvSpPr>
        <p:spPr>
          <a:xfrm>
            <a:off x="968834" y="3275506"/>
            <a:ext cx="13450729" cy="11980407"/>
          </a:xfrm>
          <a:prstGeom prst="rect">
            <a:avLst/>
          </a:prstGeom>
          <a:noFill/>
        </p:spPr>
        <p:txBody>
          <a:bodyPr wrap="square" lIns="182932" tIns="91464" rIns="182932" bIns="91464" rtlCol="0">
            <a:spAutoFit/>
          </a:bodyPr>
          <a:lstStyle/>
          <a:p>
            <a:pPr lvl="0" algn="ctr"/>
            <a:r>
              <a:rPr lang="en-GB" sz="6800" b="1" u="sng" dirty="0">
                <a:solidFill>
                  <a:schemeClr val="bg1"/>
                </a:solidFill>
                <a:latin typeface="+mj-lt"/>
                <a:ea typeface="Verdana" panose="020B0604030504040204" pitchFamily="34" charset="0"/>
                <a:cs typeface="Verdana" panose="020B0604030504040204" pitchFamily="34" charset="0"/>
              </a:rPr>
              <a:t>BACKGROUND</a:t>
            </a:r>
          </a:p>
          <a:p>
            <a:pPr lvl="0" algn="ctr"/>
            <a:endParaRPr lang="en-GB" sz="37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484764" indent="-484764" algn="just">
              <a:buFont typeface="Arial" panose="020B0604020202020204" pitchFamily="34" charset="0"/>
              <a:buChar char="•"/>
            </a:pPr>
            <a:r>
              <a:rPr lang="en-GB" sz="3700" b="1" dirty="0">
                <a:solidFill>
                  <a:schemeClr val="bg1"/>
                </a:solidFill>
              </a:rPr>
              <a:t>An innovative simulation session, involving an escape room teaching strategy, has been developed at Kings Mill Hospital for Nottingham University medical students undertaking the Health Care of Later Life (</a:t>
            </a:r>
            <a:r>
              <a:rPr lang="en-GB" sz="3700" b="1" dirty="0" err="1">
                <a:solidFill>
                  <a:schemeClr val="bg1"/>
                </a:solidFill>
              </a:rPr>
              <a:t>HCoLL</a:t>
            </a:r>
            <a:r>
              <a:rPr lang="en-GB" sz="3700" b="1" dirty="0">
                <a:solidFill>
                  <a:schemeClr val="bg1"/>
                </a:solidFill>
              </a:rPr>
              <a:t>) attachment. </a:t>
            </a:r>
          </a:p>
          <a:p>
            <a:pPr algn="just"/>
            <a:endParaRPr lang="en-GB" sz="3700" b="1" dirty="0">
              <a:solidFill>
                <a:schemeClr val="bg1"/>
              </a:solidFill>
            </a:endParaRPr>
          </a:p>
          <a:p>
            <a:pPr marL="484764" indent="-484764" algn="just">
              <a:buFont typeface="Arial" panose="020B0604020202020204" pitchFamily="34" charset="0"/>
              <a:buChar char="•"/>
            </a:pPr>
            <a:r>
              <a:rPr lang="en-GB" sz="3700" b="1" dirty="0">
                <a:solidFill>
                  <a:schemeClr val="bg1"/>
                </a:solidFill>
              </a:rPr>
              <a:t>In the world of education, escape rooms are considered immersive learning environments, which promote learning through teamwork and problem solving (Brown et al, 2019).</a:t>
            </a:r>
          </a:p>
          <a:p>
            <a:pPr algn="just"/>
            <a:endParaRPr lang="en-GB" sz="3700" b="1" dirty="0">
              <a:solidFill>
                <a:schemeClr val="bg1"/>
              </a:solidFill>
            </a:endParaRPr>
          </a:p>
          <a:p>
            <a:pPr marL="484764" indent="-484764" algn="just">
              <a:buFont typeface="Arial" panose="020B0604020202020204" pitchFamily="34" charset="0"/>
              <a:buChar char="•"/>
            </a:pPr>
            <a:r>
              <a:rPr lang="en-GB" sz="3700" b="1" dirty="0">
                <a:solidFill>
                  <a:schemeClr val="bg1"/>
                </a:solidFill>
              </a:rPr>
              <a:t>This concept has been used to develop  an escape room as a teaching strategy focused on the </a:t>
            </a:r>
            <a:r>
              <a:rPr lang="en-GB" sz="3700" b="1" dirty="0" err="1">
                <a:solidFill>
                  <a:schemeClr val="bg1"/>
                </a:solidFill>
              </a:rPr>
              <a:t>HCoLL</a:t>
            </a:r>
            <a:r>
              <a:rPr lang="en-GB" sz="3700" b="1" dirty="0">
                <a:solidFill>
                  <a:schemeClr val="bg1"/>
                </a:solidFill>
              </a:rPr>
              <a:t> learning objectives.  </a:t>
            </a:r>
          </a:p>
          <a:p>
            <a:pPr marL="484764" indent="-484764" algn="just">
              <a:buFont typeface="Arial" panose="020B0604020202020204" pitchFamily="34" charset="0"/>
              <a:buChar char="•"/>
            </a:pPr>
            <a:endParaRPr lang="en-GB" sz="3700" b="1" dirty="0">
              <a:solidFill>
                <a:schemeClr val="bg1"/>
              </a:solidFill>
            </a:endParaRPr>
          </a:p>
          <a:p>
            <a:pPr marL="484764" indent="-484764" algn="just">
              <a:buFont typeface="Arial" panose="020B0604020202020204" pitchFamily="34" charset="0"/>
              <a:buChar char="•"/>
            </a:pPr>
            <a:r>
              <a:rPr lang="en-GB" sz="3700" b="1" dirty="0">
                <a:solidFill>
                  <a:schemeClr val="bg1"/>
                </a:solidFill>
              </a:rPr>
              <a:t>The session involves  a pre-brief, up to 45 minutes to review 3 patients and complete various tasks, and a debrief at the end of the session. </a:t>
            </a:r>
          </a:p>
          <a:p>
            <a:pPr marL="484764" indent="-484764" algn="just">
              <a:buFont typeface="Arial" panose="020B0604020202020204" pitchFamily="34" charset="0"/>
              <a:buChar char="•"/>
            </a:pPr>
            <a:endParaRPr lang="en-GB" sz="3700" b="1" dirty="0">
              <a:solidFill>
                <a:schemeClr val="bg1"/>
              </a:solidFill>
            </a:endParaRPr>
          </a:p>
          <a:p>
            <a:pPr marL="484764" indent="-484764" algn="just">
              <a:buFont typeface="Arial" panose="020B0604020202020204" pitchFamily="34" charset="0"/>
              <a:buChar char="•"/>
            </a:pPr>
            <a:r>
              <a:rPr lang="en-GB" sz="3700" b="1" dirty="0">
                <a:solidFill>
                  <a:schemeClr val="bg1"/>
                </a:solidFill>
              </a:rPr>
              <a:t>The ultimate objective is to complete all tasks in order to </a:t>
            </a:r>
          </a:p>
          <a:p>
            <a:pPr algn="just"/>
            <a:r>
              <a:rPr lang="en-GB" sz="3700" b="1" dirty="0">
                <a:solidFill>
                  <a:schemeClr val="bg1"/>
                </a:solidFill>
              </a:rPr>
              <a:t>     escape the room!</a:t>
            </a:r>
          </a:p>
        </p:txBody>
      </p:sp>
      <p:sp>
        <p:nvSpPr>
          <p:cNvPr id="7" name="Down Arrow Callout 6"/>
          <p:cNvSpPr/>
          <p:nvPr/>
        </p:nvSpPr>
        <p:spPr>
          <a:xfrm>
            <a:off x="798667" y="415763"/>
            <a:ext cx="28974833" cy="3864481"/>
          </a:xfrm>
          <a:prstGeom prst="downArrowCallout">
            <a:avLst/>
          </a:prstGeom>
        </p:spPr>
        <p:style>
          <a:lnRef idx="3">
            <a:schemeClr val="lt1"/>
          </a:lnRef>
          <a:fillRef idx="1">
            <a:schemeClr val="dk1"/>
          </a:fillRef>
          <a:effectRef idx="1">
            <a:schemeClr val="dk1"/>
          </a:effectRef>
          <a:fontRef idx="minor">
            <a:schemeClr val="lt1"/>
          </a:fontRef>
        </p:style>
        <p:txBody>
          <a:bodyPr lIns="129269" tIns="64636" rIns="129269" bIns="64636" rtlCol="0" anchor="ctr"/>
          <a:lstStyle/>
          <a:p>
            <a:pPr algn="ctr"/>
            <a:endParaRPr lang="en-GB" sz="9300" b="1" dirty="0">
              <a:solidFill>
                <a:srgbClr val="FF0000"/>
              </a:solidFill>
            </a:endParaRPr>
          </a:p>
        </p:txBody>
      </p:sp>
      <p:graphicFrame>
        <p:nvGraphicFramePr>
          <p:cNvPr id="12" name="Diagram 11"/>
          <p:cNvGraphicFramePr/>
          <p:nvPr>
            <p:extLst>
              <p:ext uri="{D42A27DB-BD31-4B8C-83A1-F6EECF244321}">
                <p14:modId xmlns:p14="http://schemas.microsoft.com/office/powerpoint/2010/main" val="1899031241"/>
              </p:ext>
            </p:extLst>
          </p:nvPr>
        </p:nvGraphicFramePr>
        <p:xfrm>
          <a:off x="4710596" y="14500563"/>
          <a:ext cx="20797954" cy="140371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700069" y="16028894"/>
            <a:ext cx="6533556" cy="4275475"/>
          </a:xfrm>
          <a:prstGeom prst="rect">
            <a:avLst/>
          </a:prstGeom>
        </p:spPr>
      </p:pic>
      <p:sp>
        <p:nvSpPr>
          <p:cNvPr id="26" name="TextBox 25"/>
          <p:cNvSpPr txBox="1"/>
          <p:nvPr/>
        </p:nvSpPr>
        <p:spPr>
          <a:xfrm>
            <a:off x="2069781" y="21561079"/>
            <a:ext cx="4879625" cy="4711424"/>
          </a:xfrm>
          <a:prstGeom prst="rect">
            <a:avLst/>
          </a:prstGeom>
          <a:noFill/>
        </p:spPr>
        <p:txBody>
          <a:bodyPr wrap="square" lIns="182932" tIns="91464" rIns="182932" bIns="91464" rtlCol="0">
            <a:spAutoFit/>
          </a:bodyPr>
          <a:lstStyle/>
          <a:p>
            <a:r>
              <a:rPr lang="en-GB" sz="6800" b="1"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GB" sz="6800" b="1" u="sng" dirty="0">
                <a:solidFill>
                  <a:schemeClr val="bg1"/>
                </a:solidFill>
                <a:latin typeface="+mj-lt"/>
                <a:ea typeface="Verdana" panose="020B0604030504040204" pitchFamily="34" charset="0"/>
              </a:rPr>
              <a:t>FEEDBACK</a:t>
            </a:r>
          </a:p>
          <a:p>
            <a:endParaRPr lang="en-GB" sz="6800" dirty="0"/>
          </a:p>
          <a:p>
            <a:pPr lvl="0"/>
            <a:endParaRPr lang="en-GB" sz="2300" b="1" u="sng"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lvl="0"/>
            <a:endParaRPr lang="en-GB" sz="2300" b="1" u="sng"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lvl="0"/>
            <a:endParaRPr lang="en-GB" sz="2300" b="1" u="sng"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lvl="0"/>
            <a:endParaRPr lang="en-GB" sz="2300" b="1" u="sng"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lvl="0"/>
            <a:endParaRPr lang="en-GB" sz="2300" b="1" u="sng"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lvl="0"/>
            <a:endParaRPr lang="en-GB" sz="2300" b="1" u="sng"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lvl="0"/>
            <a:endParaRPr lang="en-GB" sz="2300" b="1" u="sng"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28" name="Cloud Callout 27"/>
          <p:cNvSpPr/>
          <p:nvPr/>
        </p:nvSpPr>
        <p:spPr>
          <a:xfrm>
            <a:off x="3421719" y="23732400"/>
            <a:ext cx="6634229" cy="7024504"/>
          </a:xfrm>
          <a:prstGeom prst="cloudCallout">
            <a:avLst/>
          </a:prstGeom>
        </p:spPr>
        <p:style>
          <a:lnRef idx="1">
            <a:schemeClr val="accent2"/>
          </a:lnRef>
          <a:fillRef idx="2">
            <a:schemeClr val="accent2"/>
          </a:fillRef>
          <a:effectRef idx="1">
            <a:schemeClr val="accent2"/>
          </a:effectRef>
          <a:fontRef idx="minor">
            <a:schemeClr val="dk1"/>
          </a:fontRef>
        </p:style>
        <p:txBody>
          <a:bodyPr lIns="182932" tIns="91464" rIns="182932" bIns="91464" rtlCol="0" anchor="ctr"/>
          <a:lstStyle/>
          <a:p>
            <a:pPr lvl="0" algn="ctr"/>
            <a:r>
              <a:rPr lang="en-GB" sz="3100" b="1" dirty="0">
                <a:solidFill>
                  <a:prstClr val="black"/>
                </a:solidFill>
              </a:rPr>
              <a:t>“Really really useful - actually simulated a real ward scenario which is the best way to prepare us for life as a junior doctor. We should have more teaching like this </a:t>
            </a:r>
          </a:p>
          <a:p>
            <a:pPr lvl="0" algn="ctr"/>
            <a:r>
              <a:rPr lang="en-GB" sz="3100" b="1" dirty="0">
                <a:solidFill>
                  <a:prstClr val="black"/>
                </a:solidFill>
              </a:rPr>
              <a:t>where possible</a:t>
            </a:r>
            <a:r>
              <a:rPr lang="en-GB" sz="3100" dirty="0">
                <a:solidFill>
                  <a:prstClr val="black"/>
                </a:solidFill>
              </a:rPr>
              <a:t>”</a:t>
            </a:r>
          </a:p>
        </p:txBody>
      </p:sp>
      <p:sp>
        <p:nvSpPr>
          <p:cNvPr id="35" name="TextBox 34"/>
          <p:cNvSpPr txBox="1"/>
          <p:nvPr/>
        </p:nvSpPr>
        <p:spPr>
          <a:xfrm>
            <a:off x="15746996" y="21519151"/>
            <a:ext cx="14367057" cy="619904"/>
          </a:xfrm>
          <a:prstGeom prst="rect">
            <a:avLst/>
          </a:prstGeom>
          <a:noFill/>
        </p:spPr>
        <p:txBody>
          <a:bodyPr wrap="square" lIns="182932" tIns="91464" rIns="182932" bIns="91464" rtlCol="0">
            <a:spAutoFit/>
          </a:bodyPr>
          <a:lstStyle/>
          <a:p>
            <a:pPr lvl="0" algn="r"/>
            <a:r>
              <a:rPr lang="en-GB" sz="2800" dirty="0"/>
              <a:t>                                                                            	</a:t>
            </a:r>
            <a:endParaRPr lang="en-GB" sz="31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TextBox 18"/>
          <p:cNvSpPr txBox="1"/>
          <p:nvPr/>
        </p:nvSpPr>
        <p:spPr>
          <a:xfrm>
            <a:off x="17450704" y="22569592"/>
            <a:ext cx="11782921" cy="10141650"/>
          </a:xfrm>
          <a:prstGeom prst="rect">
            <a:avLst/>
          </a:prstGeom>
          <a:noFill/>
        </p:spPr>
        <p:txBody>
          <a:bodyPr wrap="square" lIns="129269" tIns="64636" rIns="129269" bIns="64636" rtlCol="0">
            <a:spAutoFit/>
          </a:bodyPr>
          <a:lstStyle/>
          <a:p>
            <a:pPr lvl="0" algn="just"/>
            <a:r>
              <a:rPr lang="en-GB" sz="4000" dirty="0">
                <a:solidFill>
                  <a:prstClr val="black"/>
                </a:solidFill>
                <a:ea typeface="Verdana" panose="020B0604030504040204" pitchFamily="34" charset="0"/>
                <a:cs typeface="Verdana" panose="020B0604030504040204" pitchFamily="34" charset="0"/>
              </a:rPr>
              <a:t>                     </a:t>
            </a:r>
            <a:r>
              <a:rPr lang="en-GB" sz="4000" b="1" dirty="0">
                <a:solidFill>
                  <a:prstClr val="black"/>
                </a:solidFill>
                <a:ea typeface="Verdana" panose="020B0604030504040204" pitchFamily="34" charset="0"/>
                <a:cs typeface="Verdana" panose="020B0604030504040204" pitchFamily="34" charset="0"/>
              </a:rPr>
              <a:t>              </a:t>
            </a:r>
            <a:r>
              <a:rPr lang="en-GB" sz="3400" b="1" dirty="0">
                <a:solidFill>
                  <a:prstClr val="black"/>
                </a:solidFill>
                <a:ea typeface="Verdana" panose="020B0604030504040204" pitchFamily="34" charset="0"/>
                <a:cs typeface="Verdana" panose="020B0604030504040204" pitchFamily="34" charset="0"/>
              </a:rPr>
              <a:t>         To demonstrate their underpinning                </a:t>
            </a:r>
          </a:p>
          <a:p>
            <a:pPr lvl="0" algn="just"/>
            <a:r>
              <a:rPr lang="en-GB" sz="3400" b="1" dirty="0">
                <a:solidFill>
                  <a:prstClr val="black"/>
                </a:solidFill>
                <a:ea typeface="Verdana" panose="020B0604030504040204" pitchFamily="34" charset="0"/>
                <a:cs typeface="Verdana" panose="020B0604030504040204" pitchFamily="34" charset="0"/>
              </a:rPr>
              <a:t>                                              knowledge during the assessment of          </a:t>
            </a:r>
          </a:p>
          <a:p>
            <a:pPr lvl="0" algn="just"/>
            <a:r>
              <a:rPr lang="en-GB" sz="3400" b="1" dirty="0">
                <a:solidFill>
                  <a:prstClr val="black"/>
                </a:solidFill>
                <a:ea typeface="Verdana" panose="020B0604030504040204" pitchFamily="34" charset="0"/>
                <a:cs typeface="Verdana" panose="020B0604030504040204" pitchFamily="34" charset="0"/>
              </a:rPr>
              <a:t>                                    patients, students are required to explore           </a:t>
            </a:r>
          </a:p>
          <a:p>
            <a:pPr lvl="0" algn="just"/>
            <a:r>
              <a:rPr lang="en-GB" sz="3400" b="1" dirty="0">
                <a:solidFill>
                  <a:prstClr val="black"/>
                </a:solidFill>
                <a:ea typeface="Verdana" panose="020B0604030504040204" pitchFamily="34" charset="0"/>
                <a:cs typeface="Verdana" panose="020B0604030504040204" pitchFamily="34" charset="0"/>
              </a:rPr>
              <a:t>                       relevant symptoms and presentation, recognise       </a:t>
            </a:r>
          </a:p>
          <a:p>
            <a:pPr lvl="0" algn="just"/>
            <a:r>
              <a:rPr lang="en-GB" sz="3400" b="1" dirty="0">
                <a:solidFill>
                  <a:prstClr val="black"/>
                </a:solidFill>
                <a:ea typeface="Verdana" panose="020B0604030504040204" pitchFamily="34" charset="0"/>
                <a:cs typeface="Verdana" panose="020B0604030504040204" pitchFamily="34" charset="0"/>
              </a:rPr>
              <a:t>                    the need for a collateral history and involve other    </a:t>
            </a:r>
          </a:p>
          <a:p>
            <a:pPr lvl="0" algn="just"/>
            <a:r>
              <a:rPr lang="en-GB" sz="3400" b="1" dirty="0">
                <a:solidFill>
                  <a:prstClr val="black"/>
                </a:solidFill>
                <a:ea typeface="Verdana" panose="020B0604030504040204" pitchFamily="34" charset="0"/>
                <a:cs typeface="Verdana" panose="020B0604030504040204" pitchFamily="34" charset="0"/>
              </a:rPr>
              <a:t>                health care professionals in the patient assessment </a:t>
            </a:r>
          </a:p>
          <a:p>
            <a:pPr lvl="0" algn="just"/>
            <a:r>
              <a:rPr lang="en-GB" sz="3400" b="1" dirty="0">
                <a:solidFill>
                  <a:prstClr val="black"/>
                </a:solidFill>
                <a:ea typeface="Verdana" panose="020B0604030504040204" pitchFamily="34" charset="0"/>
                <a:cs typeface="Verdana" panose="020B0604030504040204" pitchFamily="34" charset="0"/>
              </a:rPr>
              <a:t>          and management.  All scenarios are challenging and </a:t>
            </a:r>
          </a:p>
          <a:p>
            <a:pPr lvl="0" algn="just"/>
            <a:r>
              <a:rPr lang="en-GB" sz="3400" b="1" dirty="0">
                <a:solidFill>
                  <a:prstClr val="black"/>
                </a:solidFill>
                <a:ea typeface="Verdana" panose="020B0604030504040204" pitchFamily="34" charset="0"/>
                <a:cs typeface="Verdana" panose="020B0604030504040204" pitchFamily="34" charset="0"/>
              </a:rPr>
              <a:t>require students to assess mental state and adapt their      </a:t>
            </a:r>
          </a:p>
          <a:p>
            <a:pPr lvl="0" algn="just"/>
            <a:r>
              <a:rPr lang="en-GB" sz="3400" b="1" dirty="0">
                <a:solidFill>
                  <a:prstClr val="black"/>
                </a:solidFill>
                <a:ea typeface="Verdana" panose="020B0604030504040204" pitchFamily="34" charset="0"/>
                <a:cs typeface="Verdana" panose="020B0604030504040204" pitchFamily="34" charset="0"/>
              </a:rPr>
              <a:t> approach accordingly.  It has been noted that students differ in their level of interaction in each scenario which has led to some students not fully demonstrating their knowledge and skills.  This could be due to the size of the groups or individual learning styles. The escape room lends itself to an experiential learning cycle and is probably more suited to activists and pragmatists, due to “learning by doing” and relating this to the real world (Kolb, 1984).  However, reflectors will learn through observing the scenarios and then reflecting, and theorists will learn by understanding the theory behind the actions in the ward round (Honey and Mumford, 2000).</a:t>
            </a:r>
          </a:p>
        </p:txBody>
      </p:sp>
      <p:sp>
        <p:nvSpPr>
          <p:cNvPr id="20" name="TextBox 19"/>
          <p:cNvSpPr txBox="1"/>
          <p:nvPr/>
        </p:nvSpPr>
        <p:spPr>
          <a:xfrm>
            <a:off x="22700069" y="21292073"/>
            <a:ext cx="4724573" cy="1175122"/>
          </a:xfrm>
          <a:prstGeom prst="rect">
            <a:avLst/>
          </a:prstGeom>
          <a:noFill/>
        </p:spPr>
        <p:txBody>
          <a:bodyPr wrap="square" lIns="129269" tIns="64636" rIns="129269" bIns="64636" rtlCol="0">
            <a:spAutoFit/>
          </a:bodyPr>
          <a:lstStyle/>
          <a:p>
            <a:pPr lvl="0" algn="r"/>
            <a:r>
              <a:rPr lang="en-GB" sz="6800" b="1" u="sng" dirty="0">
                <a:solidFill>
                  <a:prstClr val="black"/>
                </a:solidFill>
                <a:latin typeface="+mj-lt"/>
                <a:ea typeface="Verdana" panose="020B0604030504040204" pitchFamily="34" charset="0"/>
                <a:cs typeface="Verdana" panose="020B0604030504040204" pitchFamily="34" charset="0"/>
              </a:rPr>
              <a:t>DISCUSSION</a:t>
            </a:r>
          </a:p>
        </p:txBody>
      </p:sp>
      <p:sp>
        <p:nvSpPr>
          <p:cNvPr id="38" name="TextBox 37"/>
          <p:cNvSpPr txBox="1"/>
          <p:nvPr/>
        </p:nvSpPr>
        <p:spPr>
          <a:xfrm>
            <a:off x="15433976" y="33023140"/>
            <a:ext cx="13721022" cy="4885533"/>
          </a:xfrm>
          <a:prstGeom prst="rect">
            <a:avLst/>
          </a:prstGeom>
          <a:noFill/>
        </p:spPr>
        <p:txBody>
          <a:bodyPr wrap="square" lIns="182932" tIns="91464" rIns="182932" bIns="91464" rtlCol="0">
            <a:spAutoFit/>
          </a:bodyPr>
          <a:lstStyle/>
          <a:p>
            <a:pPr lvl="0" algn="ctr"/>
            <a:r>
              <a:rPr lang="en-GB" sz="6800" b="1" u="sng" dirty="0">
                <a:solidFill>
                  <a:prstClr val="black"/>
                </a:solidFill>
                <a:latin typeface="+mj-lt"/>
                <a:ea typeface="Verdana" panose="020B0604030504040204" pitchFamily="34" charset="0"/>
                <a:cs typeface="Verdana" panose="020B0604030504040204" pitchFamily="34" charset="0"/>
              </a:rPr>
              <a:t>RECOMMENDATIONS</a:t>
            </a:r>
          </a:p>
          <a:p>
            <a:pPr lvl="0"/>
            <a:r>
              <a:rPr lang="en-GB" sz="3400" b="1" dirty="0">
                <a:solidFill>
                  <a:prstClr val="black"/>
                </a:solidFill>
                <a:ea typeface="Verdana" panose="020B0604030504040204" pitchFamily="34" charset="0"/>
                <a:cs typeface="Verdana" panose="020B0604030504040204" pitchFamily="34" charset="0"/>
              </a:rPr>
              <a:t>According to Clifton et al (2006) </a:t>
            </a:r>
            <a:r>
              <a:rPr lang="en-GB" sz="3400" b="1" dirty="0" err="1">
                <a:solidFill>
                  <a:prstClr val="black"/>
                </a:solidFill>
                <a:ea typeface="Verdana" panose="020B0604030504040204" pitchFamily="34" charset="0"/>
                <a:cs typeface="Verdana" panose="020B0604030504040204" pitchFamily="34" charset="0"/>
              </a:rPr>
              <a:t>interprofessional</a:t>
            </a:r>
            <a:r>
              <a:rPr lang="en-GB" sz="3400" b="1" dirty="0">
                <a:solidFill>
                  <a:prstClr val="black"/>
                </a:solidFill>
                <a:ea typeface="Verdana" panose="020B0604030504040204" pitchFamily="34" charset="0"/>
                <a:cs typeface="Verdana" panose="020B0604030504040204" pitchFamily="34" charset="0"/>
              </a:rPr>
              <a:t> learning and education is enjoyed by students and can contribute to an improved understanding of roles and more positive attitudes.  </a:t>
            </a:r>
          </a:p>
          <a:p>
            <a:pPr lvl="0"/>
            <a:r>
              <a:rPr lang="en-GB" sz="3400" b="1" dirty="0">
                <a:solidFill>
                  <a:prstClr val="black"/>
                </a:solidFill>
                <a:ea typeface="Verdana" panose="020B0604030504040204" pitchFamily="34" charset="0"/>
                <a:cs typeface="Verdana" panose="020B0604030504040204" pitchFamily="34" charset="0"/>
              </a:rPr>
              <a:t>For future sessions:</a:t>
            </a:r>
            <a:endParaRPr lang="en-GB" sz="3400" b="1" u="sng" dirty="0">
              <a:solidFill>
                <a:prstClr val="black"/>
              </a:solidFill>
              <a:ea typeface="Verdana" panose="020B0604030504040204" pitchFamily="34" charset="0"/>
              <a:cs typeface="Verdana" panose="020B0604030504040204" pitchFamily="34" charset="0"/>
            </a:endParaRPr>
          </a:p>
          <a:p>
            <a:pPr marL="685990" indent="-685990">
              <a:buFont typeface="Arial" panose="020B0604020202020204" pitchFamily="34" charset="0"/>
              <a:buChar char="•"/>
            </a:pPr>
            <a:r>
              <a:rPr lang="en-GB" sz="3400" b="1" dirty="0">
                <a:solidFill>
                  <a:prstClr val="black"/>
                </a:solidFill>
                <a:ea typeface="Verdana" panose="020B0604030504040204" pitchFamily="34" charset="0"/>
                <a:cs typeface="Verdana" panose="020B0604030504040204" pitchFamily="34" charset="0"/>
              </a:rPr>
              <a:t>Invite student nurses to participate in order to facilitate </a:t>
            </a:r>
            <a:r>
              <a:rPr lang="en-GB" sz="3400" b="1" dirty="0" err="1">
                <a:solidFill>
                  <a:prstClr val="black"/>
                </a:solidFill>
                <a:ea typeface="Verdana" panose="020B0604030504040204" pitchFamily="34" charset="0"/>
                <a:cs typeface="Verdana" panose="020B0604030504040204" pitchFamily="34" charset="0"/>
              </a:rPr>
              <a:t>interprofessional</a:t>
            </a:r>
            <a:r>
              <a:rPr lang="en-GB" sz="3400" b="1" dirty="0">
                <a:solidFill>
                  <a:prstClr val="black"/>
                </a:solidFill>
                <a:ea typeface="Verdana" panose="020B0604030504040204" pitchFamily="34" charset="0"/>
                <a:cs typeface="Verdana" panose="020B0604030504040204" pitchFamily="34" charset="0"/>
              </a:rPr>
              <a:t> learning.</a:t>
            </a:r>
          </a:p>
          <a:p>
            <a:pPr marL="685990" indent="-685990">
              <a:buFont typeface="Arial" panose="020B0604020202020204" pitchFamily="34" charset="0"/>
              <a:buChar char="•"/>
            </a:pPr>
            <a:r>
              <a:rPr lang="en-GB" sz="3400" b="1" dirty="0">
                <a:solidFill>
                  <a:prstClr val="black"/>
                </a:solidFill>
                <a:ea typeface="Verdana" panose="020B0604030504040204" pitchFamily="34" charset="0"/>
                <a:cs typeface="Verdana" panose="020B0604030504040204" pitchFamily="34" charset="0"/>
              </a:rPr>
              <a:t>Write more scenarios to enable students to work in smaller groups.</a:t>
            </a:r>
          </a:p>
        </p:txBody>
      </p:sp>
      <p:sp>
        <p:nvSpPr>
          <p:cNvPr id="39" name="Rounded Rectangle 38"/>
          <p:cNvSpPr/>
          <p:nvPr/>
        </p:nvSpPr>
        <p:spPr>
          <a:xfrm>
            <a:off x="564508" y="39354027"/>
            <a:ext cx="14484834" cy="2547412"/>
          </a:xfrm>
          <a:prstGeom prst="roundRect">
            <a:avLst/>
          </a:prstGeom>
          <a:solidFill>
            <a:sysClr val="window" lastClr="FFFFFF">
              <a:lumMod val="75000"/>
            </a:sysClr>
          </a:solidFill>
          <a:ln w="38100" cap="flat" cmpd="sng" algn="ctr">
            <a:solidFill>
              <a:sysClr val="windowText" lastClr="000000"/>
            </a:solidFill>
            <a:prstDash val="solid"/>
          </a:ln>
          <a:effectLst/>
        </p:spPr>
        <p:txBody>
          <a:bodyPr lIns="182932" tIns="91464" rIns="182932" bIns="91464" rtlCol="0" anchor="ctr"/>
          <a:lstStyle/>
          <a:p>
            <a:pPr algn="ctr" defTabSz="1292703">
              <a:defRPr/>
            </a:pPr>
            <a:r>
              <a:rPr lang="en-GB" sz="1400" b="1" u="sng" kern="0" dirty="0">
                <a:solidFill>
                  <a:prstClr val="black"/>
                </a:solidFill>
                <a:latin typeface="Verdana" panose="020B0604030504040204" pitchFamily="34" charset="0"/>
                <a:ea typeface="Verdana" panose="020B0604030504040204" pitchFamily="34" charset="0"/>
                <a:cs typeface="Verdana" panose="020B0604030504040204" pitchFamily="34" charset="0"/>
              </a:rPr>
              <a:t>References</a:t>
            </a:r>
          </a:p>
          <a:p>
            <a:pPr marL="342994" indent="-342994" defTabSz="1292703">
              <a:buFont typeface="Arial" panose="020B0604020202020204" pitchFamily="34" charset="0"/>
              <a:buChar char="•"/>
              <a:defRPr/>
            </a:pPr>
            <a:r>
              <a:rPr lang="en-GB" sz="1400" kern="0" dirty="0">
                <a:solidFill>
                  <a:prstClr val="black"/>
                </a:solidFill>
                <a:latin typeface="Verdana" panose="020B0604030504040204" pitchFamily="34" charset="0"/>
                <a:ea typeface="Verdana" panose="020B0604030504040204" pitchFamily="34" charset="0"/>
                <a:cs typeface="Verdana" panose="020B0604030504040204" pitchFamily="34" charset="0"/>
              </a:rPr>
              <a:t>Clifton, M., Dale, C. and Bradshaw, C. (2006) The Impact and Effectiveness of Interprofessional Education in Primary Care: An RCN literature review. London, RCN CITED in Joyce, B., Calhoun, E. Hopkins, D. (2009) Models of Learning – Tools for Teaching (2</a:t>
            </a:r>
            <a:r>
              <a:rPr lang="en-GB" sz="1400" kern="0" baseline="30000" dirty="0">
                <a:solidFill>
                  <a:prstClr val="black"/>
                </a:solidFill>
                <a:latin typeface="Verdana" panose="020B0604030504040204" pitchFamily="34" charset="0"/>
                <a:ea typeface="Verdana" panose="020B0604030504040204" pitchFamily="34" charset="0"/>
                <a:cs typeface="Verdana" panose="020B0604030504040204" pitchFamily="34" charset="0"/>
              </a:rPr>
              <a:t>nd</a:t>
            </a:r>
            <a:r>
              <a:rPr lang="en-GB" sz="1400" kern="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GB" sz="1400" kern="0" dirty="0" err="1">
                <a:solidFill>
                  <a:prstClr val="black"/>
                </a:solidFill>
                <a:latin typeface="Verdana" panose="020B0604030504040204" pitchFamily="34" charset="0"/>
                <a:ea typeface="Verdana" panose="020B0604030504040204" pitchFamily="34" charset="0"/>
                <a:cs typeface="Verdana" panose="020B0604030504040204" pitchFamily="34" charset="0"/>
              </a:rPr>
              <a:t>edn</a:t>
            </a:r>
            <a:r>
              <a:rPr lang="en-GB" sz="1400" kern="0" dirty="0">
                <a:solidFill>
                  <a:prstClr val="black"/>
                </a:solidFill>
                <a:latin typeface="Verdana" panose="020B0604030504040204" pitchFamily="34" charset="0"/>
                <a:ea typeface="Verdana" panose="020B0604030504040204" pitchFamily="34" charset="0"/>
                <a:cs typeface="Verdana" panose="020B0604030504040204" pitchFamily="34" charset="0"/>
              </a:rPr>
              <a:t>). Buckingham, Open University</a:t>
            </a:r>
          </a:p>
          <a:p>
            <a:pPr marL="342994" indent="-342994" defTabSz="1292703">
              <a:buFont typeface="Arial" panose="020B0604020202020204" pitchFamily="34" charset="0"/>
              <a:buChar char="•"/>
              <a:defRPr/>
            </a:pPr>
            <a:r>
              <a:rPr lang="en-GB" sz="1400" kern="0" dirty="0" err="1">
                <a:solidFill>
                  <a:prstClr val="black"/>
                </a:solidFill>
                <a:latin typeface="Verdana" panose="020B0604030504040204" pitchFamily="34" charset="0"/>
                <a:ea typeface="Verdana" panose="020B0604030504040204" pitchFamily="34" charset="0"/>
                <a:cs typeface="Verdana" panose="020B0604030504040204" pitchFamily="34" charset="0"/>
              </a:rPr>
              <a:t>Gopee</a:t>
            </a:r>
            <a:r>
              <a:rPr lang="en-GB" sz="1400" kern="0" dirty="0">
                <a:solidFill>
                  <a:prstClr val="black"/>
                </a:solidFill>
                <a:latin typeface="Verdana" panose="020B0604030504040204" pitchFamily="34" charset="0"/>
                <a:ea typeface="Verdana" panose="020B0604030504040204" pitchFamily="34" charset="0"/>
                <a:cs typeface="Verdana" panose="020B0604030504040204" pitchFamily="34" charset="0"/>
              </a:rPr>
              <a:t>, N., (2010) </a:t>
            </a:r>
            <a:r>
              <a:rPr lang="en-GB" sz="1400" i="1" kern="0" dirty="0">
                <a:solidFill>
                  <a:prstClr val="black"/>
                </a:solidFill>
                <a:latin typeface="Verdana" panose="020B0604030504040204" pitchFamily="34" charset="0"/>
                <a:ea typeface="Verdana" panose="020B0604030504040204" pitchFamily="34" charset="0"/>
                <a:cs typeface="Verdana" panose="020B0604030504040204" pitchFamily="34" charset="0"/>
              </a:rPr>
              <a:t>Practice Teaching in Healthcare</a:t>
            </a:r>
            <a:r>
              <a:rPr lang="en-GB" sz="1400" kern="0" dirty="0">
                <a:solidFill>
                  <a:prstClr val="black"/>
                </a:solidFill>
                <a:latin typeface="Verdana" panose="020B0604030504040204" pitchFamily="34" charset="0"/>
                <a:ea typeface="Verdana" panose="020B0604030504040204" pitchFamily="34" charset="0"/>
                <a:cs typeface="Verdana" panose="020B0604030504040204" pitchFamily="34" charset="0"/>
              </a:rPr>
              <a:t>, SAGE Publications Ltd, London</a:t>
            </a:r>
          </a:p>
          <a:p>
            <a:pPr marL="342994" indent="-342994" defTabSz="1292703">
              <a:buFont typeface="Arial" panose="020B0604020202020204" pitchFamily="34" charset="0"/>
              <a:buChar char="•"/>
              <a:defRPr/>
            </a:pPr>
            <a:r>
              <a:rPr lang="en-GB" sz="1400" kern="0" dirty="0">
                <a:solidFill>
                  <a:prstClr val="black"/>
                </a:solidFill>
                <a:latin typeface="Verdana" panose="020B0604030504040204" pitchFamily="34" charset="0"/>
                <a:ea typeface="Verdana" panose="020B0604030504040204" pitchFamily="34" charset="0"/>
                <a:cs typeface="Verdana" panose="020B0604030504040204" pitchFamily="34" charset="0"/>
              </a:rPr>
              <a:t>Honey, P. and Mumford, A. (2000) The Learning Styles Helpers Guide, Maidenhead, Peter Honey</a:t>
            </a:r>
          </a:p>
          <a:p>
            <a:pPr marL="342994" indent="-342994" defTabSz="1292703">
              <a:buFont typeface="Arial" panose="020B0604020202020204" pitchFamily="34" charset="0"/>
              <a:buChar char="•"/>
              <a:defRPr/>
            </a:pPr>
            <a:r>
              <a:rPr lang="en-GB" sz="1400" kern="0" dirty="0">
                <a:solidFill>
                  <a:prstClr val="black"/>
                </a:solidFill>
                <a:latin typeface="Verdana" panose="020B0604030504040204" pitchFamily="34" charset="0"/>
                <a:ea typeface="Verdana" panose="020B0604030504040204" pitchFamily="34" charset="0"/>
                <a:cs typeface="Verdana" panose="020B0604030504040204" pitchFamily="34" charset="0"/>
              </a:rPr>
              <a:t>Joyce, B., Calhoun, E. Hopkins, D. (2009) Models of Learning – Tools for Teaching (2</a:t>
            </a:r>
            <a:r>
              <a:rPr lang="en-GB" sz="1400" kern="0" baseline="30000" dirty="0">
                <a:solidFill>
                  <a:prstClr val="black"/>
                </a:solidFill>
                <a:latin typeface="Verdana" panose="020B0604030504040204" pitchFamily="34" charset="0"/>
                <a:ea typeface="Verdana" panose="020B0604030504040204" pitchFamily="34" charset="0"/>
                <a:cs typeface="Verdana" panose="020B0604030504040204" pitchFamily="34" charset="0"/>
              </a:rPr>
              <a:t>nd</a:t>
            </a:r>
            <a:r>
              <a:rPr lang="en-GB" sz="1400" kern="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GB" sz="1400" kern="0" dirty="0" err="1">
                <a:solidFill>
                  <a:prstClr val="black"/>
                </a:solidFill>
                <a:latin typeface="Verdana" panose="020B0604030504040204" pitchFamily="34" charset="0"/>
                <a:ea typeface="Verdana" panose="020B0604030504040204" pitchFamily="34" charset="0"/>
                <a:cs typeface="Verdana" panose="020B0604030504040204" pitchFamily="34" charset="0"/>
              </a:rPr>
              <a:t>edn</a:t>
            </a:r>
            <a:r>
              <a:rPr lang="en-GB" sz="1400" kern="0" dirty="0">
                <a:solidFill>
                  <a:prstClr val="black"/>
                </a:solidFill>
                <a:latin typeface="Verdana" panose="020B0604030504040204" pitchFamily="34" charset="0"/>
                <a:ea typeface="Verdana" panose="020B0604030504040204" pitchFamily="34" charset="0"/>
                <a:cs typeface="Verdana" panose="020B0604030504040204" pitchFamily="34" charset="0"/>
              </a:rPr>
              <a:t>). Buckingham, Open University Press CITED in </a:t>
            </a:r>
            <a:r>
              <a:rPr lang="en-GB" sz="1400" kern="0" dirty="0" err="1">
                <a:solidFill>
                  <a:prstClr val="black"/>
                </a:solidFill>
                <a:latin typeface="Verdana" panose="020B0604030504040204" pitchFamily="34" charset="0"/>
                <a:ea typeface="Verdana" panose="020B0604030504040204" pitchFamily="34" charset="0"/>
                <a:cs typeface="Verdana" panose="020B0604030504040204" pitchFamily="34" charset="0"/>
              </a:rPr>
              <a:t>Gopee</a:t>
            </a:r>
            <a:r>
              <a:rPr lang="en-GB" sz="1400" kern="0" dirty="0">
                <a:solidFill>
                  <a:prstClr val="black"/>
                </a:solidFill>
                <a:latin typeface="Verdana" panose="020B0604030504040204" pitchFamily="34" charset="0"/>
                <a:ea typeface="Verdana" panose="020B0604030504040204" pitchFamily="34" charset="0"/>
                <a:cs typeface="Verdana" panose="020B0604030504040204" pitchFamily="34" charset="0"/>
              </a:rPr>
              <a:t>, N., (2010) </a:t>
            </a:r>
            <a:r>
              <a:rPr lang="en-GB" sz="1400" i="1" kern="0" dirty="0">
                <a:solidFill>
                  <a:prstClr val="black"/>
                </a:solidFill>
                <a:latin typeface="Verdana" panose="020B0604030504040204" pitchFamily="34" charset="0"/>
                <a:ea typeface="Verdana" panose="020B0604030504040204" pitchFamily="34" charset="0"/>
                <a:cs typeface="Verdana" panose="020B0604030504040204" pitchFamily="34" charset="0"/>
              </a:rPr>
              <a:t>Practice Teaching in Healthcare</a:t>
            </a:r>
            <a:r>
              <a:rPr lang="en-GB" sz="1400" kern="0" dirty="0">
                <a:solidFill>
                  <a:prstClr val="black"/>
                </a:solidFill>
                <a:latin typeface="Verdana" panose="020B0604030504040204" pitchFamily="34" charset="0"/>
                <a:ea typeface="Verdana" panose="020B0604030504040204" pitchFamily="34" charset="0"/>
                <a:cs typeface="Verdana" panose="020B0604030504040204" pitchFamily="34" charset="0"/>
              </a:rPr>
              <a:t>, SAGE Publications Ltd, London</a:t>
            </a:r>
          </a:p>
          <a:p>
            <a:pPr marL="342994" indent="-342994" defTabSz="1292703">
              <a:buFont typeface="Arial" panose="020B0604020202020204" pitchFamily="34" charset="0"/>
              <a:buChar char="•"/>
              <a:defRPr/>
            </a:pPr>
            <a:r>
              <a:rPr lang="en-GB" sz="1400" kern="0" dirty="0">
                <a:solidFill>
                  <a:prstClr val="black"/>
                </a:solidFill>
                <a:latin typeface="Verdana" panose="020B0604030504040204" pitchFamily="34" charset="0"/>
                <a:ea typeface="Verdana" panose="020B0604030504040204" pitchFamily="34" charset="0"/>
                <a:cs typeface="Verdana" panose="020B0604030504040204" pitchFamily="34" charset="0"/>
              </a:rPr>
              <a:t>Kirkpatrick, D.L. and Kirkpatrick, J. D. (2005) Evaluating Training Programs: The Four Levels (3</a:t>
            </a:r>
            <a:r>
              <a:rPr lang="en-GB" sz="1400" kern="0" baseline="30000" dirty="0">
                <a:solidFill>
                  <a:prstClr val="black"/>
                </a:solidFill>
                <a:latin typeface="Verdana" panose="020B0604030504040204" pitchFamily="34" charset="0"/>
                <a:ea typeface="Verdana" panose="020B0604030504040204" pitchFamily="34" charset="0"/>
                <a:cs typeface="Verdana" panose="020B0604030504040204" pitchFamily="34" charset="0"/>
              </a:rPr>
              <a:t>rd</a:t>
            </a:r>
            <a:r>
              <a:rPr lang="en-GB" sz="1400" kern="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GB" sz="1400" kern="0" dirty="0" err="1">
                <a:solidFill>
                  <a:prstClr val="black"/>
                </a:solidFill>
                <a:latin typeface="Verdana" panose="020B0604030504040204" pitchFamily="34" charset="0"/>
                <a:ea typeface="Verdana" panose="020B0604030504040204" pitchFamily="34" charset="0"/>
                <a:cs typeface="Verdana" panose="020B0604030504040204" pitchFamily="34" charset="0"/>
              </a:rPr>
              <a:t>edn</a:t>
            </a:r>
            <a:r>
              <a:rPr lang="en-GB" sz="1400" kern="0" dirty="0">
                <a:solidFill>
                  <a:prstClr val="black"/>
                </a:solidFill>
                <a:latin typeface="Verdana" panose="020B0604030504040204" pitchFamily="34" charset="0"/>
                <a:ea typeface="Verdana" panose="020B0604030504040204" pitchFamily="34" charset="0"/>
                <a:cs typeface="Verdana" panose="020B0604030504040204" pitchFamily="34" charset="0"/>
              </a:rPr>
              <a:t>). San Francisco, CA: </a:t>
            </a:r>
            <a:r>
              <a:rPr lang="en-GB" sz="1400" kern="0" dirty="0" err="1">
                <a:solidFill>
                  <a:prstClr val="black"/>
                </a:solidFill>
                <a:latin typeface="Verdana" panose="020B0604030504040204" pitchFamily="34" charset="0"/>
                <a:ea typeface="Verdana" panose="020B0604030504040204" pitchFamily="34" charset="0"/>
                <a:cs typeface="Verdana" panose="020B0604030504040204" pitchFamily="34" charset="0"/>
              </a:rPr>
              <a:t>Berrett-Koeler</a:t>
            </a:r>
            <a:r>
              <a:rPr lang="en-GB" sz="1400" kern="0" dirty="0">
                <a:solidFill>
                  <a:prstClr val="black"/>
                </a:solidFill>
                <a:latin typeface="Verdana" panose="020B0604030504040204" pitchFamily="34" charset="0"/>
                <a:ea typeface="Verdana" panose="020B0604030504040204" pitchFamily="34" charset="0"/>
                <a:cs typeface="Verdana" panose="020B0604030504040204" pitchFamily="34" charset="0"/>
              </a:rPr>
              <a:t> Publishers CITED in </a:t>
            </a:r>
            <a:r>
              <a:rPr lang="en-GB" sz="1400" kern="0" dirty="0" err="1">
                <a:solidFill>
                  <a:prstClr val="black"/>
                </a:solidFill>
                <a:latin typeface="Verdana" panose="020B0604030504040204" pitchFamily="34" charset="0"/>
                <a:ea typeface="Verdana" panose="020B0604030504040204" pitchFamily="34" charset="0"/>
                <a:cs typeface="Verdana" panose="020B0604030504040204" pitchFamily="34" charset="0"/>
              </a:rPr>
              <a:t>Gopee</a:t>
            </a:r>
            <a:r>
              <a:rPr lang="en-GB" sz="1400" kern="0" dirty="0">
                <a:solidFill>
                  <a:prstClr val="black"/>
                </a:solidFill>
                <a:latin typeface="Verdana" panose="020B0604030504040204" pitchFamily="34" charset="0"/>
                <a:ea typeface="Verdana" panose="020B0604030504040204" pitchFamily="34" charset="0"/>
                <a:cs typeface="Verdana" panose="020B0604030504040204" pitchFamily="34" charset="0"/>
              </a:rPr>
              <a:t>, N., (2010) </a:t>
            </a:r>
            <a:r>
              <a:rPr lang="en-GB" sz="1400" i="1" kern="0" dirty="0">
                <a:solidFill>
                  <a:prstClr val="black"/>
                </a:solidFill>
                <a:latin typeface="Verdana" panose="020B0604030504040204" pitchFamily="34" charset="0"/>
                <a:ea typeface="Verdana" panose="020B0604030504040204" pitchFamily="34" charset="0"/>
                <a:cs typeface="Verdana" panose="020B0604030504040204" pitchFamily="34" charset="0"/>
              </a:rPr>
              <a:t>Practice Teaching in Healthcare</a:t>
            </a:r>
            <a:r>
              <a:rPr lang="en-GB" sz="1400" kern="0" dirty="0">
                <a:solidFill>
                  <a:prstClr val="black"/>
                </a:solidFill>
                <a:latin typeface="Verdana" panose="020B0604030504040204" pitchFamily="34" charset="0"/>
                <a:ea typeface="Verdana" panose="020B0604030504040204" pitchFamily="34" charset="0"/>
                <a:cs typeface="Verdana" panose="020B0604030504040204" pitchFamily="34" charset="0"/>
              </a:rPr>
              <a:t>, SAGE Publications Ltd, London</a:t>
            </a:r>
          </a:p>
          <a:p>
            <a:pPr marL="342994" indent="-342994" defTabSz="1292703">
              <a:buFont typeface="Arial" panose="020B0604020202020204" pitchFamily="34" charset="0"/>
              <a:buChar char="•"/>
              <a:defRPr/>
            </a:pPr>
            <a:r>
              <a:rPr lang="en-GB" sz="1400" kern="0" dirty="0">
                <a:solidFill>
                  <a:prstClr val="black"/>
                </a:solidFill>
                <a:latin typeface="Verdana" panose="020B0604030504040204" pitchFamily="34" charset="0"/>
                <a:ea typeface="Verdana" panose="020B0604030504040204" pitchFamily="34" charset="0"/>
                <a:cs typeface="Verdana" panose="020B0604030504040204" pitchFamily="34" charset="0"/>
              </a:rPr>
              <a:t>Kolb, D.A. (1984) Experiential Learning: Experience as the Source of Learning and Development, London, Prentice-Hall</a:t>
            </a:r>
          </a:p>
          <a:p>
            <a:pPr marL="342994" indent="-342994" defTabSz="1292703">
              <a:buFont typeface="Arial" panose="020B0604020202020204" pitchFamily="34" charset="0"/>
              <a:buChar char="•"/>
              <a:defRPr/>
            </a:pPr>
            <a:r>
              <a:rPr lang="en-GB" sz="1400" kern="0" dirty="0">
                <a:solidFill>
                  <a:prstClr val="black"/>
                </a:solidFill>
                <a:latin typeface="Verdana" panose="020B0604030504040204" pitchFamily="34" charset="0"/>
                <a:ea typeface="Verdana" panose="020B0604030504040204" pitchFamily="34" charset="0"/>
                <a:cs typeface="Verdana" panose="020B0604030504040204" pitchFamily="34" charset="0"/>
              </a:rPr>
              <a:t>University of Nottingham (2017), “Health Care of Later Life Log Book &amp; Portfolio”, United Kingdom</a:t>
            </a:r>
          </a:p>
        </p:txBody>
      </p:sp>
      <p:sp>
        <p:nvSpPr>
          <p:cNvPr id="27" name="Vertical Scroll 26"/>
          <p:cNvSpPr/>
          <p:nvPr/>
        </p:nvSpPr>
        <p:spPr>
          <a:xfrm>
            <a:off x="833753" y="22766470"/>
            <a:ext cx="4087695" cy="4772759"/>
          </a:xfrm>
          <a:prstGeom prst="verticalScroll">
            <a:avLst/>
          </a:prstGeom>
        </p:spPr>
        <p:style>
          <a:lnRef idx="2">
            <a:schemeClr val="accent6">
              <a:shade val="50000"/>
            </a:schemeClr>
          </a:lnRef>
          <a:fillRef idx="1">
            <a:schemeClr val="accent6"/>
          </a:fillRef>
          <a:effectRef idx="0">
            <a:schemeClr val="accent6"/>
          </a:effectRef>
          <a:fontRef idx="minor">
            <a:schemeClr val="lt1"/>
          </a:fontRef>
        </p:style>
        <p:txBody>
          <a:bodyPr lIns="182932" tIns="91464" rIns="182932" bIns="91464" rtlCol="0" anchor="ctr"/>
          <a:lstStyle/>
          <a:p>
            <a:pPr lvl="0" algn="ctr"/>
            <a:r>
              <a:rPr lang="en-GB" sz="3100" b="1" dirty="0">
                <a:solidFill>
                  <a:prstClr val="black"/>
                </a:solidFill>
              </a:rPr>
              <a:t>“Overall a really good method of solidifying knowledge. Also liked the debrief after”</a:t>
            </a:r>
          </a:p>
        </p:txBody>
      </p:sp>
      <p:sp>
        <p:nvSpPr>
          <p:cNvPr id="29" name="5-Point Star 28"/>
          <p:cNvSpPr/>
          <p:nvPr/>
        </p:nvSpPr>
        <p:spPr>
          <a:xfrm rot="20042919">
            <a:off x="775111" y="27266559"/>
            <a:ext cx="4390186" cy="4490201"/>
          </a:xfrm>
          <a:prstGeom prst="star5">
            <a:avLst/>
          </a:prstGeom>
        </p:spPr>
        <p:style>
          <a:lnRef idx="1">
            <a:schemeClr val="accent4"/>
          </a:lnRef>
          <a:fillRef idx="2">
            <a:schemeClr val="accent4"/>
          </a:fillRef>
          <a:effectRef idx="1">
            <a:schemeClr val="accent4"/>
          </a:effectRef>
          <a:fontRef idx="minor">
            <a:schemeClr val="dk1"/>
          </a:fontRef>
        </p:style>
        <p:txBody>
          <a:bodyPr lIns="182932" tIns="91464" rIns="182932" bIns="91464" rtlCol="0" anchor="ctr"/>
          <a:lstStyle/>
          <a:p>
            <a:pPr lvl="0" algn="ctr"/>
            <a:r>
              <a:rPr lang="en-GB" sz="3100" b="1" dirty="0">
                <a:solidFill>
                  <a:prstClr val="black"/>
                </a:solidFill>
              </a:rPr>
              <a:t>“Fun and useful!”</a:t>
            </a:r>
          </a:p>
        </p:txBody>
      </p:sp>
      <p:sp>
        <p:nvSpPr>
          <p:cNvPr id="30" name="Cloud Callout 29"/>
          <p:cNvSpPr/>
          <p:nvPr/>
        </p:nvSpPr>
        <p:spPr>
          <a:xfrm>
            <a:off x="3528353" y="30845967"/>
            <a:ext cx="7086869" cy="5441251"/>
          </a:xfrm>
          <a:prstGeom prst="cloudCallout">
            <a:avLst/>
          </a:prstGeom>
        </p:spPr>
        <p:style>
          <a:lnRef idx="2">
            <a:schemeClr val="accent4">
              <a:shade val="50000"/>
            </a:schemeClr>
          </a:lnRef>
          <a:fillRef idx="1">
            <a:schemeClr val="accent4"/>
          </a:fillRef>
          <a:effectRef idx="0">
            <a:schemeClr val="accent4"/>
          </a:effectRef>
          <a:fontRef idx="minor">
            <a:schemeClr val="lt1"/>
          </a:fontRef>
        </p:style>
        <p:txBody>
          <a:bodyPr lIns="182932" tIns="91464" rIns="182932" bIns="91464" rtlCol="0" anchor="ctr"/>
          <a:lstStyle/>
          <a:p>
            <a:pPr lvl="0"/>
            <a:r>
              <a:rPr lang="en-GB" sz="3100" dirty="0">
                <a:solidFill>
                  <a:prstClr val="black"/>
                </a:solidFill>
              </a:rPr>
              <a:t>“</a:t>
            </a:r>
            <a:r>
              <a:rPr lang="en-GB" sz="3100" b="1" dirty="0">
                <a:solidFill>
                  <a:prstClr val="black"/>
                </a:solidFill>
              </a:rPr>
              <a:t>Was a really innovative and interesting way to teach and I really enjoyed the session. Would really like to do something like this again”</a:t>
            </a:r>
          </a:p>
          <a:p>
            <a:pPr lvl="0"/>
            <a:endParaRPr lang="en-GB" sz="3400" dirty="0">
              <a:solidFill>
                <a:prstClr val="black"/>
              </a:solidFill>
            </a:endParaRPr>
          </a:p>
        </p:txBody>
      </p:sp>
      <p:sp>
        <p:nvSpPr>
          <p:cNvPr id="33" name="Rectangular Callout 32"/>
          <p:cNvSpPr/>
          <p:nvPr/>
        </p:nvSpPr>
        <p:spPr>
          <a:xfrm rot="931889">
            <a:off x="8115581" y="28070269"/>
            <a:ext cx="4903414" cy="354476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lIns="182932" tIns="91464" rIns="182932" bIns="91464" rtlCol="0" anchor="ctr"/>
          <a:lstStyle/>
          <a:p>
            <a:pPr lvl="0"/>
            <a:r>
              <a:rPr lang="en-GB" sz="3100" b="1" dirty="0">
                <a:solidFill>
                  <a:prstClr val="black"/>
                </a:solidFill>
              </a:rPr>
              <a:t>“Really enjoyed the Escape room. Allowed us to practice managing patients under a pressured environment which we HAVEN'T had much exposure to”</a:t>
            </a:r>
            <a:endParaRPr lang="en-GB" sz="310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34" name="Oval Callout 33"/>
          <p:cNvSpPr/>
          <p:nvPr/>
        </p:nvSpPr>
        <p:spPr>
          <a:xfrm>
            <a:off x="8590150" y="31907790"/>
            <a:ext cx="6071025" cy="4046847"/>
          </a:xfrm>
          <a:prstGeom prst="wedgeEllipseCallout">
            <a:avLst/>
          </a:prstGeom>
        </p:spPr>
        <p:style>
          <a:lnRef idx="2">
            <a:schemeClr val="accent6"/>
          </a:lnRef>
          <a:fillRef idx="1">
            <a:schemeClr val="lt1"/>
          </a:fillRef>
          <a:effectRef idx="0">
            <a:schemeClr val="accent6"/>
          </a:effectRef>
          <a:fontRef idx="minor">
            <a:schemeClr val="dk1"/>
          </a:fontRef>
        </p:style>
        <p:txBody>
          <a:bodyPr lIns="182932" tIns="91464" rIns="182932" bIns="91464" rtlCol="0" anchor="ctr"/>
          <a:lstStyle/>
          <a:p>
            <a:pPr lvl="0" algn="ctr"/>
            <a:r>
              <a:rPr lang="en-GB" sz="3100" dirty="0">
                <a:solidFill>
                  <a:prstClr val="black"/>
                </a:solidFill>
              </a:rPr>
              <a:t>“</a:t>
            </a:r>
            <a:r>
              <a:rPr lang="en-GB" sz="3100" b="1" dirty="0">
                <a:solidFill>
                  <a:prstClr val="black"/>
                </a:solidFill>
              </a:rPr>
              <a:t>Really enjoyed this session! Nice that it </a:t>
            </a:r>
          </a:p>
          <a:p>
            <a:pPr lvl="0" algn="ctr"/>
            <a:r>
              <a:rPr lang="en-GB" sz="3100" b="1" dirty="0">
                <a:solidFill>
                  <a:prstClr val="black"/>
                </a:solidFill>
              </a:rPr>
              <a:t>involved solving puzzles as well as just history taking”</a:t>
            </a:r>
          </a:p>
        </p:txBody>
      </p:sp>
      <p:sp>
        <p:nvSpPr>
          <p:cNvPr id="21" name="Rounded Rectangle 20"/>
          <p:cNvSpPr/>
          <p:nvPr/>
        </p:nvSpPr>
        <p:spPr>
          <a:xfrm>
            <a:off x="564508" y="41903248"/>
            <a:ext cx="14484834" cy="820279"/>
          </a:xfrm>
          <a:prstGeom prst="roundRect">
            <a:avLst/>
          </a:prstGeom>
        </p:spPr>
        <p:style>
          <a:lnRef idx="1">
            <a:schemeClr val="dk1"/>
          </a:lnRef>
          <a:fillRef idx="2">
            <a:schemeClr val="dk1"/>
          </a:fillRef>
          <a:effectRef idx="1">
            <a:schemeClr val="dk1"/>
          </a:effectRef>
          <a:fontRef idx="minor">
            <a:schemeClr val="dk1"/>
          </a:fontRef>
        </p:style>
        <p:txBody>
          <a:bodyPr lIns="129269" tIns="64636" rIns="129269" bIns="64636" rtlCol="0" anchor="ctr"/>
          <a:lstStyle/>
          <a:p>
            <a:r>
              <a:rPr lang="en-GB" sz="1800" b="1" u="sng" dirty="0">
                <a:solidFill>
                  <a:schemeClr val="bg1"/>
                </a:solidFill>
              </a:rPr>
              <a:t>Authors</a:t>
            </a:r>
          </a:p>
          <a:p>
            <a:r>
              <a:rPr lang="en-GB" sz="1800" b="1" dirty="0">
                <a:solidFill>
                  <a:schemeClr val="bg1"/>
                </a:solidFill>
              </a:rPr>
              <a:t>Lorraine Brooks – RN, BSc (Hons), </a:t>
            </a:r>
            <a:r>
              <a:rPr lang="en-GB" sz="1800" b="1" dirty="0" err="1">
                <a:solidFill>
                  <a:schemeClr val="bg1"/>
                </a:solidFill>
              </a:rPr>
              <a:t>Msc</a:t>
            </a:r>
            <a:r>
              <a:rPr lang="en-GB" sz="1800" b="1" dirty="0">
                <a:solidFill>
                  <a:schemeClr val="bg1"/>
                </a:solidFill>
              </a:rPr>
              <a:t>, Pg Cert IPPE, NT</a:t>
            </a:r>
          </a:p>
          <a:p>
            <a:r>
              <a:rPr lang="en-GB" sz="1800" b="1" dirty="0">
                <a:solidFill>
                  <a:schemeClr val="bg1"/>
                </a:solidFill>
              </a:rPr>
              <a:t>Julie Rastall- RMN, DBT, MBCT</a:t>
            </a:r>
          </a:p>
        </p:txBody>
      </p:sp>
      <p:sp>
        <p:nvSpPr>
          <p:cNvPr id="31" name="Up Arrow 30"/>
          <p:cNvSpPr/>
          <p:nvPr/>
        </p:nvSpPr>
        <p:spPr>
          <a:xfrm rot="1082280">
            <a:off x="496233" y="33213427"/>
            <a:ext cx="5133001" cy="5482417"/>
          </a:xfrm>
          <a:prstGeom prst="upArrow">
            <a:avLst/>
          </a:prstGeom>
        </p:spPr>
        <p:style>
          <a:lnRef idx="3">
            <a:schemeClr val="lt1"/>
          </a:lnRef>
          <a:fillRef idx="1">
            <a:schemeClr val="accent3"/>
          </a:fillRef>
          <a:effectRef idx="1">
            <a:schemeClr val="accent3"/>
          </a:effectRef>
          <a:fontRef idx="minor">
            <a:schemeClr val="lt1"/>
          </a:fontRef>
        </p:style>
        <p:txBody>
          <a:bodyPr lIns="182932" tIns="91464" rIns="182932" bIns="91464" rtlCol="0" anchor="ctr"/>
          <a:lstStyle/>
          <a:p>
            <a:pPr algn="ctr"/>
            <a:r>
              <a:rPr lang="en-GB" sz="3400" b="1" dirty="0">
                <a:solidFill>
                  <a:prstClr val="black"/>
                </a:solidFill>
              </a:rPr>
              <a:t>“Fantastic session, very enjoyable and well thought out”</a:t>
            </a:r>
            <a:endParaRPr lang="en-GB" b="1" dirty="0"/>
          </a:p>
        </p:txBody>
      </p:sp>
      <p:sp>
        <p:nvSpPr>
          <p:cNvPr id="37" name="Rectangle 36"/>
          <p:cNvSpPr/>
          <p:nvPr/>
        </p:nvSpPr>
        <p:spPr>
          <a:xfrm>
            <a:off x="2069783" y="870351"/>
            <a:ext cx="26079586" cy="1479810"/>
          </a:xfrm>
          <a:prstGeom prst="rect">
            <a:avLst/>
          </a:prstGeom>
          <a:noFill/>
        </p:spPr>
        <p:txBody>
          <a:bodyPr wrap="square" lIns="129269" tIns="64636" rIns="129269" bIns="64636">
            <a:spAutoFit/>
            <a:scene3d>
              <a:camera prst="perspectiveBelow"/>
              <a:lightRig rig="soft" dir="tl">
                <a:rot lat="0" lon="0" rev="0"/>
              </a:lightRig>
            </a:scene3d>
            <a:sp3d contourW="25400" prstMaterial="matte">
              <a:bevelT w="25400" h="55880" prst="artDeco"/>
              <a:contourClr>
                <a:schemeClr val="accent2">
                  <a:tint val="20000"/>
                </a:schemeClr>
              </a:contourClr>
            </a:sp3d>
          </a:bodyPr>
          <a:lstStyle/>
          <a:p>
            <a:pPr algn="ctr"/>
            <a:r>
              <a:rPr lang="en-GB" sz="8800" b="1" spc="71" dirty="0">
                <a:ln w="11430"/>
                <a:solidFill>
                  <a:srgbClr val="FF0000"/>
                </a:solidFill>
                <a:effectLst>
                  <a:outerShdw blurRad="76200" dist="50800" dir="5400000" algn="tl" rotWithShape="0">
                    <a:srgbClr val="000000">
                      <a:alpha val="65000"/>
                    </a:srgbClr>
                  </a:outerShdw>
                </a:effectLst>
              </a:rPr>
              <a:t>THE CLOCK IS TICKING.................... CAN YOU ESCAPE?</a:t>
            </a:r>
          </a:p>
        </p:txBody>
      </p:sp>
      <p:pic>
        <p:nvPicPr>
          <p:cNvPr id="17"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953825" y="572627"/>
            <a:ext cx="2664518" cy="2282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Flowchart: Punched Tape 31"/>
          <p:cNvSpPr/>
          <p:nvPr/>
        </p:nvSpPr>
        <p:spPr>
          <a:xfrm>
            <a:off x="6353841" y="35463162"/>
            <a:ext cx="5147270" cy="3811337"/>
          </a:xfrm>
          <a:prstGeom prst="flowChartPunchedTape">
            <a:avLst/>
          </a:prstGeom>
        </p:spPr>
        <p:style>
          <a:lnRef idx="2">
            <a:schemeClr val="accent5">
              <a:shade val="50000"/>
            </a:schemeClr>
          </a:lnRef>
          <a:fillRef idx="1">
            <a:schemeClr val="accent5"/>
          </a:fillRef>
          <a:effectRef idx="0">
            <a:schemeClr val="accent5"/>
          </a:effectRef>
          <a:fontRef idx="minor">
            <a:schemeClr val="lt1"/>
          </a:fontRef>
        </p:style>
        <p:txBody>
          <a:bodyPr lIns="182932" tIns="91464" rIns="182932" bIns="91464" rtlCol="0" anchor="ctr"/>
          <a:lstStyle/>
          <a:p>
            <a:pPr lvl="0"/>
            <a:r>
              <a:rPr lang="en-GB" sz="3100" b="1" dirty="0">
                <a:solidFill>
                  <a:prstClr val="black"/>
                </a:solidFill>
              </a:rPr>
              <a:t>“Was a really good </a:t>
            </a:r>
          </a:p>
          <a:p>
            <a:pPr lvl="0"/>
            <a:r>
              <a:rPr lang="en-GB" sz="3100" b="1" dirty="0">
                <a:solidFill>
                  <a:prstClr val="black"/>
                </a:solidFill>
              </a:rPr>
              <a:t>experience and was very </a:t>
            </a:r>
          </a:p>
          <a:p>
            <a:pPr lvl="0"/>
            <a:r>
              <a:rPr lang="en-GB" sz="3100" b="1" dirty="0">
                <a:solidFill>
                  <a:prstClr val="black"/>
                </a:solidFill>
              </a:rPr>
              <a:t>helpful at simulating what it actually can be like on the wards!”</a:t>
            </a:r>
          </a:p>
        </p:txBody>
      </p:sp>
      <p:graphicFrame>
        <p:nvGraphicFramePr>
          <p:cNvPr id="24" name="Diagram 23"/>
          <p:cNvGraphicFramePr/>
          <p:nvPr>
            <p:extLst>
              <p:ext uri="{D42A27DB-BD31-4B8C-83A1-F6EECF244321}">
                <p14:modId xmlns:p14="http://schemas.microsoft.com/office/powerpoint/2010/main" val="402160948"/>
              </p:ext>
            </p:extLst>
          </p:nvPr>
        </p:nvGraphicFramePr>
        <p:xfrm>
          <a:off x="17450705" y="6600760"/>
          <a:ext cx="11799953" cy="1027359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5" name="TextBox 24"/>
          <p:cNvSpPr txBox="1"/>
          <p:nvPr/>
        </p:nvSpPr>
        <p:spPr>
          <a:xfrm>
            <a:off x="16198376" y="3340012"/>
            <a:ext cx="12488900" cy="3264410"/>
          </a:xfrm>
          <a:prstGeom prst="rect">
            <a:avLst/>
          </a:prstGeom>
          <a:noFill/>
        </p:spPr>
        <p:txBody>
          <a:bodyPr wrap="square" lIns="129269" tIns="64636" rIns="129269" bIns="64636" rtlCol="0">
            <a:spAutoFit/>
          </a:bodyPr>
          <a:lstStyle/>
          <a:p>
            <a:pPr algn="ctr"/>
            <a:r>
              <a:rPr lang="en-GB" sz="6800" b="1" u="sng" dirty="0">
                <a:solidFill>
                  <a:schemeClr val="bg1"/>
                </a:solidFill>
              </a:rPr>
              <a:t>AIM </a:t>
            </a:r>
          </a:p>
          <a:p>
            <a:pPr algn="just"/>
            <a:r>
              <a:rPr lang="en-GB" sz="3400" b="1" dirty="0">
                <a:solidFill>
                  <a:schemeClr val="bg1"/>
                </a:solidFill>
              </a:rPr>
              <a:t>The aim of the escape room is to help the medical students to consolidate their knowledge from the </a:t>
            </a:r>
            <a:r>
              <a:rPr lang="en-GB" sz="3400" b="1" dirty="0" err="1">
                <a:solidFill>
                  <a:schemeClr val="bg1"/>
                </a:solidFill>
              </a:rPr>
              <a:t>HCoLL</a:t>
            </a:r>
            <a:r>
              <a:rPr lang="en-GB" sz="3400" b="1" dirty="0">
                <a:solidFill>
                  <a:schemeClr val="bg1"/>
                </a:solidFill>
              </a:rPr>
              <a:t> clinical attachment and apply theory into practice in a safe and fun environment using simulated patients.</a:t>
            </a:r>
          </a:p>
        </p:txBody>
      </p:sp>
      <p:sp>
        <p:nvSpPr>
          <p:cNvPr id="9" name="Rectangle: Rounded Corners 8">
            <a:extLst>
              <a:ext uri="{FF2B5EF4-FFF2-40B4-BE49-F238E27FC236}">
                <a16:creationId xmlns:a16="http://schemas.microsoft.com/office/drawing/2014/main" id="{A5B6AF35-9246-E12B-5AC9-7BC31AEDDE2D}"/>
              </a:ext>
            </a:extLst>
          </p:cNvPr>
          <p:cNvSpPr/>
          <p:nvPr/>
        </p:nvSpPr>
        <p:spPr>
          <a:xfrm>
            <a:off x="15169804" y="39354020"/>
            <a:ext cx="14227767" cy="336950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13" name="Picture 12">
            <a:extLst>
              <a:ext uri="{FF2B5EF4-FFF2-40B4-BE49-F238E27FC236}">
                <a16:creationId xmlns:a16="http://schemas.microsoft.com/office/drawing/2014/main" id="{20259982-9532-2A52-C713-19850A50B599}"/>
              </a:ext>
            </a:extLst>
          </p:cNvPr>
          <p:cNvPicPr>
            <a:picLocks noChangeAspect="1"/>
          </p:cNvPicPr>
          <p:nvPr/>
        </p:nvPicPr>
        <p:blipFill>
          <a:blip r:embed="rId18"/>
          <a:stretch>
            <a:fillRect/>
          </a:stretch>
        </p:blipFill>
        <p:spPr>
          <a:xfrm>
            <a:off x="14243492" y="38910498"/>
            <a:ext cx="16101989" cy="4885533"/>
          </a:xfrm>
          <a:prstGeom prst="rect">
            <a:avLst/>
          </a:prstGeom>
        </p:spPr>
      </p:pic>
    </p:spTree>
    <p:extLst>
      <p:ext uri="{BB962C8B-B14F-4D97-AF65-F5344CB8AC3E}">
        <p14:creationId xmlns:p14="http://schemas.microsoft.com/office/powerpoint/2010/main" val="82975831"/>
      </p:ext>
    </p:extLst>
  </p:cSld>
  <p:clrMapOvr>
    <a:masterClrMapping/>
  </p:clrMapOvr>
</p:sld>
</file>

<file path=ppt/theme/theme1.xml><?xml version="1.0" encoding="utf-8"?>
<a:theme xmlns:a="http://schemas.openxmlformats.org/drawingml/2006/main" name="Office Them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2807</TotalTime>
  <Words>958</Words>
  <Application>Microsoft Office PowerPoint</Application>
  <PresentationFormat>Custom</PresentationFormat>
  <Paragraphs>79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Verdana</vt:lpstr>
      <vt:lpstr>Office Theme</vt:lpstr>
      <vt:lpstr>PowerPoint Presentation</vt:lpstr>
    </vt:vector>
  </TitlesOfParts>
  <Company>NHIS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dc:creator>
  <cp:lastModifiedBy>BROOKS, Lorraine (SHERWOOD FOREST HOSPITALS NHS FOUNDATION TRUST)</cp:lastModifiedBy>
  <cp:revision>166</cp:revision>
  <cp:lastPrinted>2023-07-10T08:40:10Z</cp:lastPrinted>
  <dcterms:created xsi:type="dcterms:W3CDTF">2017-10-09T12:04:24Z</dcterms:created>
  <dcterms:modified xsi:type="dcterms:W3CDTF">2023-07-10T08:51:35Z</dcterms:modified>
</cp:coreProperties>
</file>