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
  </p:notesMasterIdLst>
  <p:sldIdLst>
    <p:sldId id="263" r:id="rId2"/>
  </p:sldIdLst>
  <p:sldSz cx="10693400" cy="15113000"/>
  <p:notesSz cx="6858000" cy="9144000"/>
  <p:embeddedFontLst>
    <p:embeddedFont>
      <p:font typeface="Arial Black" panose="020B0A04020102020204" pitchFamily="34" charset="0"/>
      <p:bold r:id="rId4"/>
    </p:embeddedFont>
    <p:embeddedFont>
      <p:font typeface="Calibri" panose="020F0502020204030204" pitchFamily="34" charset="0"/>
      <p:regular r:id="rId5"/>
      <p:bold r:id="rId6"/>
      <p:italic r:id="rId7"/>
      <p:boldItalic r:id="rId8"/>
    </p:embeddedFont>
    <p:embeddedFont>
      <p:font typeface="Open Sans Bold" panose="020B0604020202020204" charset="0"/>
      <p:regular r:id="rId9"/>
      <p:bold r:id="rId10"/>
    </p:embeddedFont>
    <p:embeddedFont>
      <p:font typeface="Open Sans Light" panose="020B0306030504020204" pitchFamily="34" charset="0"/>
      <p:regular r:id="rId11"/>
    </p:embeddedFont>
    <p:embeddedFont>
      <p:font typeface="Open Sans Light Bold" panose="020B0604020202020204" charset="0"/>
      <p:regular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8" userDrawn="1">
          <p15:clr>
            <a:srgbClr val="A4A3A4"/>
          </p15:clr>
        </p15:guide>
        <p15:guide id="3" orient="horz" pos="47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9DA2"/>
    <a:srgbClr val="68A4A1"/>
    <a:srgbClr val="7881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262" autoAdjust="0"/>
    <p:restoredTop sz="94622" autoAdjust="0"/>
  </p:normalViewPr>
  <p:slideViewPr>
    <p:cSldViewPr>
      <p:cViewPr varScale="1">
        <p:scale>
          <a:sx n="55" d="100"/>
          <a:sy n="55" d="100"/>
        </p:scale>
        <p:origin x="3372" y="102"/>
      </p:cViewPr>
      <p:guideLst>
        <p:guide pos="8"/>
        <p:guide orient="horz" pos="476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mph-fs1.tst.nhs.uk\userdata$\Jacqui.Wilson\My%20Documents\Jacqui\Peri%20Operatives%20Services%20Team\a%20JW%20notes%20and%20actions\JW%20spreadsheet%20notes%20and%20actions%2022%2008%2023.xlsm"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mph-fs1.tst.nhs.uk\userdata$\Jacqui.Wilson\My%20Documents\Jacqui\Peri%20Operatives%20Services%20Team\Business%20Case%20for%20Peri%20Op%20Care\Workforce%20Transition\Workforce%20transition%20POAC%20to%20PERI-OAC%2015%2012%202022.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mph-fs1.tst.nhs.uk\userdata$\Jacqui.Wilson\My%20Documents\Jacqui\Peri%20Operatives%20Services%20Team\Business%20Case%20for%20Peri%20Op%20Care\Workforce%20Transition\Workforce%20transition%20POAC%20to%20PERI-OAC%2015%2012%202022.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https://tstnhsuk.sharepoint.com/sites/SFT-AAJWGoldQI/Shared%20Documents/General/Gold%20Blended%20Methodology%20Workbook%20Feb%2023%203%20-%20Copy.xlsm"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720" b="1" i="0" u="none" strike="noStrike" kern="1200" baseline="0">
                <a:solidFill>
                  <a:schemeClr val="dk1">
                    <a:lumMod val="75000"/>
                    <a:lumOff val="25000"/>
                  </a:schemeClr>
                </a:solidFill>
                <a:latin typeface="+mn-lt"/>
                <a:ea typeface="+mn-ea"/>
                <a:cs typeface="+mn-cs"/>
              </a:defRPr>
            </a:pPr>
            <a:r>
              <a:rPr lang="en-GB"/>
              <a:t>Peri-Operative Optimisation Categories</a:t>
            </a:r>
          </a:p>
          <a:p>
            <a:pPr>
              <a:defRPr/>
            </a:pPr>
            <a:r>
              <a:rPr lang="en-GB"/>
              <a:t>(out of 1,500 patients) </a:t>
            </a:r>
          </a:p>
        </c:rich>
      </c:tx>
      <c:overlay val="0"/>
      <c:spPr>
        <a:noFill/>
        <a:ln>
          <a:noFill/>
        </a:ln>
        <a:effectLst/>
      </c:spPr>
      <c:txPr>
        <a:bodyPr rot="0" spcFirstLastPara="1" vertOverflow="ellipsis" vert="horz" wrap="square" anchor="ctr" anchorCtr="1"/>
        <a:lstStyle/>
        <a:p>
          <a:pPr>
            <a:defRPr sz="72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Lbls>
            <c:dLbl>
              <c:idx val="0"/>
              <c:tx>
                <c:rich>
                  <a:bodyPr/>
                  <a:lstStyle/>
                  <a:p>
                    <a:r>
                      <a:rPr lang="en-US"/>
                      <a:t>450 / 30%</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C294-4CD8-B9D1-997EF973633C}"/>
                </c:ext>
              </c:extLst>
            </c:dLbl>
            <c:dLbl>
              <c:idx val="1"/>
              <c:tx>
                <c:rich>
                  <a:bodyPr/>
                  <a:lstStyle/>
                  <a:p>
                    <a:r>
                      <a:rPr lang="en-US"/>
                      <a:t>150 / 10%</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C294-4CD8-B9D1-997EF973633C}"/>
                </c:ext>
              </c:extLst>
            </c:dLbl>
            <c:dLbl>
              <c:idx val="2"/>
              <c:tx>
                <c:rich>
                  <a:bodyPr/>
                  <a:lstStyle/>
                  <a:p>
                    <a:r>
                      <a:rPr lang="en-US"/>
                      <a:t>270 / 17%</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C294-4CD8-B9D1-997EF973633C}"/>
                </c:ext>
              </c:extLst>
            </c:dLbl>
            <c:dLbl>
              <c:idx val="3"/>
              <c:tx>
                <c:rich>
                  <a:bodyPr/>
                  <a:lstStyle/>
                  <a:p>
                    <a:r>
                      <a:rPr lang="en-US"/>
                      <a:t>255 / 20%</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C294-4CD8-B9D1-997EF973633C}"/>
                </c:ext>
              </c:extLst>
            </c:dLbl>
            <c:spPr>
              <a:noFill/>
              <a:ln>
                <a:noFill/>
              </a:ln>
              <a:effectLst/>
            </c:spPr>
            <c:txPr>
              <a:bodyPr rot="0" spcFirstLastPara="1" vertOverflow="ellipsis" vert="horz" wrap="square" anchor="ctr" anchorCtr="1"/>
              <a:lstStyle/>
              <a:p>
                <a:pPr>
                  <a:defRPr sz="6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'Chart '!$B$5:$B$8</c:f>
              <c:strCache>
                <c:ptCount val="4"/>
                <c:pt idx="0">
                  <c:v>Anaemia</c:v>
                </c:pt>
                <c:pt idx="1">
                  <c:v>Diabetes</c:v>
                </c:pt>
                <c:pt idx="2">
                  <c:v>Pre-Diabetes</c:v>
                </c:pt>
                <c:pt idx="3">
                  <c:v>Smokers</c:v>
                </c:pt>
              </c:strCache>
            </c:strRef>
          </c:cat>
          <c:val>
            <c:numRef>
              <c:f>'Chart '!$C$5:$C$8</c:f>
              <c:numCache>
                <c:formatCode>General</c:formatCode>
                <c:ptCount val="4"/>
                <c:pt idx="0">
                  <c:v>450</c:v>
                </c:pt>
                <c:pt idx="1">
                  <c:v>150</c:v>
                </c:pt>
                <c:pt idx="2">
                  <c:v>270</c:v>
                </c:pt>
                <c:pt idx="3">
                  <c:v>255</c:v>
                </c:pt>
              </c:numCache>
            </c:numRef>
          </c:val>
          <c:extLst>
            <c:ext xmlns:c16="http://schemas.microsoft.com/office/drawing/2014/chart" uri="{C3380CC4-5D6E-409C-BE32-E72D297353CC}">
              <c16:uniqueId val="{00000004-C294-4CD8-B9D1-997EF973633C}"/>
            </c:ext>
          </c:extLst>
        </c:ser>
        <c:dLbls>
          <c:dLblPos val="inEnd"/>
          <c:showLegendKey val="0"/>
          <c:showVal val="1"/>
          <c:showCatName val="0"/>
          <c:showSerName val="0"/>
          <c:showPercent val="0"/>
          <c:showBubbleSize val="0"/>
        </c:dLbls>
        <c:gapWidth val="65"/>
        <c:axId val="1007396616"/>
        <c:axId val="1007400216"/>
      </c:barChart>
      <c:catAx>
        <c:axId val="1007396616"/>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600" b="0" i="0" u="none" strike="noStrike" kern="1200" cap="all" baseline="0">
                <a:solidFill>
                  <a:schemeClr val="dk1">
                    <a:lumMod val="75000"/>
                    <a:lumOff val="25000"/>
                  </a:schemeClr>
                </a:solidFill>
                <a:latin typeface="+mn-lt"/>
                <a:ea typeface="+mn-ea"/>
                <a:cs typeface="+mn-cs"/>
              </a:defRPr>
            </a:pPr>
            <a:endParaRPr lang="en-US"/>
          </a:p>
        </c:txPr>
        <c:crossAx val="1007400216"/>
        <c:crosses val="autoZero"/>
        <c:auto val="1"/>
        <c:lblAlgn val="ctr"/>
        <c:lblOffset val="100"/>
        <c:noMultiLvlLbl val="0"/>
      </c:catAx>
      <c:valAx>
        <c:axId val="1007400216"/>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dk1">
                    <a:lumMod val="75000"/>
                    <a:lumOff val="25000"/>
                  </a:schemeClr>
                </a:solidFill>
                <a:latin typeface="+mn-lt"/>
                <a:ea typeface="+mn-ea"/>
                <a:cs typeface="+mn-cs"/>
              </a:defRPr>
            </a:pPr>
            <a:endParaRPr lang="en-US"/>
          </a:p>
        </c:txPr>
        <c:crossAx val="1007396616"/>
        <c:crosses val="autoZero"/>
        <c:crossBetween val="between"/>
      </c:valAx>
      <c:spPr>
        <a:noFill/>
        <a:ln>
          <a:noFill/>
        </a:ln>
        <a:effectLst/>
      </c:spPr>
    </c:plotArea>
    <c:plotVisOnly val="1"/>
    <c:dispBlanksAs val="gap"/>
    <c:showDLblsOverMax val="0"/>
  </c:chart>
  <c:spPr>
    <a:solidFill>
      <a:schemeClr val="accent1">
        <a:lumMod val="20000"/>
        <a:lumOff val="80000"/>
      </a:schemeClr>
    </a:solidFill>
    <a:ln w="25400" cap="flat" cmpd="sng" algn="ctr">
      <a:solidFill>
        <a:schemeClr val="tx1"/>
      </a:solidFill>
      <a:round/>
    </a:ln>
    <a:effectLst>
      <a:outerShdw blurRad="50800" dist="38100" dir="5400000" algn="t" rotWithShape="0">
        <a:prstClr val="black">
          <a:alpha val="40000"/>
        </a:prstClr>
      </a:outerShdw>
      <a:softEdge rad="31750"/>
    </a:effectLst>
  </c:spPr>
  <c:txPr>
    <a:bodyPr/>
    <a:lstStyle/>
    <a:p>
      <a:pPr>
        <a:defRPr sz="6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600" b="1" i="0" u="none" strike="noStrike" baseline="0">
                <a:solidFill>
                  <a:schemeClr val="tx2"/>
                </a:solidFill>
                <a:latin typeface="+mn-lt"/>
                <a:ea typeface="+mn-ea"/>
                <a:cs typeface="+mn-cs"/>
              </a:defRPr>
            </a:pPr>
            <a:r>
              <a:rPr lang="en-US" dirty="0">
                <a:solidFill>
                  <a:schemeClr val="tx2">
                    <a:lumMod val="75000"/>
                  </a:schemeClr>
                </a:solidFill>
              </a:rPr>
              <a:t>Workforce Transition POAC to PERI-ASSESSMENT</a:t>
            </a:r>
          </a:p>
        </c:rich>
      </c:tx>
      <c:overlay val="0"/>
      <c:spPr>
        <a:noFill/>
        <a:ln>
          <a:noFill/>
        </a:ln>
        <a:effectLst/>
      </c:spPr>
      <c:txPr>
        <a:bodyPr rot="0" spcFirstLastPara="1" vertOverflow="ellipsis" vert="horz" wrap="square" anchor="ctr" anchorCtr="1"/>
        <a:lstStyle/>
        <a:p>
          <a:pPr>
            <a:defRPr sz="600" b="1" i="0" u="none" strike="noStrike" baseline="0">
              <a:solidFill>
                <a:schemeClr val="tx2"/>
              </a:solidFill>
              <a:latin typeface="+mn-lt"/>
              <a:ea typeface="+mn-ea"/>
              <a:cs typeface="+mn-cs"/>
            </a:defRPr>
          </a:pPr>
          <a:endParaRPr lang="en-US"/>
        </a:p>
      </c:txPr>
    </c:title>
    <c:autoTitleDeleted val="0"/>
    <c:plotArea>
      <c:layout/>
      <c:lineChart>
        <c:grouping val="standard"/>
        <c:varyColors val="0"/>
        <c:ser>
          <c:idx val="0"/>
          <c:order val="0"/>
          <c:tx>
            <c:strRef>
              <c:f>Charts!$A$4</c:f>
              <c:strCache>
                <c:ptCount val="1"/>
                <c:pt idx="0">
                  <c:v>TOTAL PERI-OAC HOURS</c:v>
                </c:pt>
              </c:strCache>
            </c:strRef>
          </c:tx>
          <c:spPr>
            <a:ln w="38100" cap="rnd">
              <a:solidFill>
                <a:schemeClr val="accent1">
                  <a:shade val="76000"/>
                </a:schemeClr>
              </a:solidFill>
              <a:round/>
            </a:ln>
            <a:effectLst/>
          </c:spPr>
          <c:marker>
            <c:symbol val="none"/>
          </c:marker>
          <c:cat>
            <c:numRef>
              <c:f>Charts!$B$3:$AL$3</c:f>
              <c:numCache>
                <c:formatCode>mmm\-yy</c:formatCode>
                <c:ptCount val="37"/>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pt idx="12">
                  <c:v>45383</c:v>
                </c:pt>
                <c:pt idx="13">
                  <c:v>45413</c:v>
                </c:pt>
                <c:pt idx="14">
                  <c:v>45444</c:v>
                </c:pt>
                <c:pt idx="15">
                  <c:v>45474</c:v>
                </c:pt>
                <c:pt idx="16">
                  <c:v>45505</c:v>
                </c:pt>
                <c:pt idx="17">
                  <c:v>45536</c:v>
                </c:pt>
                <c:pt idx="18">
                  <c:v>45566</c:v>
                </c:pt>
                <c:pt idx="19">
                  <c:v>45597</c:v>
                </c:pt>
                <c:pt idx="20">
                  <c:v>45627</c:v>
                </c:pt>
                <c:pt idx="21">
                  <c:v>45658</c:v>
                </c:pt>
                <c:pt idx="22">
                  <c:v>45689</c:v>
                </c:pt>
                <c:pt idx="23">
                  <c:v>45717</c:v>
                </c:pt>
                <c:pt idx="24">
                  <c:v>45748</c:v>
                </c:pt>
                <c:pt idx="25">
                  <c:v>45778</c:v>
                </c:pt>
                <c:pt idx="26">
                  <c:v>45809</c:v>
                </c:pt>
                <c:pt idx="27">
                  <c:v>45839</c:v>
                </c:pt>
                <c:pt idx="28">
                  <c:v>45870</c:v>
                </c:pt>
                <c:pt idx="29">
                  <c:v>45901</c:v>
                </c:pt>
                <c:pt idx="30">
                  <c:v>45931</c:v>
                </c:pt>
                <c:pt idx="31">
                  <c:v>45962</c:v>
                </c:pt>
                <c:pt idx="32">
                  <c:v>45992</c:v>
                </c:pt>
                <c:pt idx="33">
                  <c:v>46023</c:v>
                </c:pt>
                <c:pt idx="34">
                  <c:v>46054</c:v>
                </c:pt>
                <c:pt idx="35">
                  <c:v>46082</c:v>
                </c:pt>
                <c:pt idx="36">
                  <c:v>46113</c:v>
                </c:pt>
              </c:numCache>
            </c:numRef>
          </c:cat>
          <c:val>
            <c:numRef>
              <c:f>Charts!$B$4:$AL$4</c:f>
              <c:numCache>
                <c:formatCode>General</c:formatCode>
                <c:ptCount val="37"/>
                <c:pt idx="0">
                  <c:v>0</c:v>
                </c:pt>
                <c:pt idx="1">
                  <c:v>0</c:v>
                </c:pt>
                <c:pt idx="2">
                  <c:v>0</c:v>
                </c:pt>
                <c:pt idx="3">
                  <c:v>134</c:v>
                </c:pt>
                <c:pt idx="4">
                  <c:v>134</c:v>
                </c:pt>
                <c:pt idx="5">
                  <c:v>268</c:v>
                </c:pt>
                <c:pt idx="6">
                  <c:v>268</c:v>
                </c:pt>
                <c:pt idx="7">
                  <c:v>402</c:v>
                </c:pt>
                <c:pt idx="8">
                  <c:v>402</c:v>
                </c:pt>
                <c:pt idx="9">
                  <c:v>402</c:v>
                </c:pt>
                <c:pt idx="10">
                  <c:v>402</c:v>
                </c:pt>
                <c:pt idx="11">
                  <c:v>402</c:v>
                </c:pt>
                <c:pt idx="12">
                  <c:v>536</c:v>
                </c:pt>
                <c:pt idx="13">
                  <c:v>536</c:v>
                </c:pt>
                <c:pt idx="14">
                  <c:v>670</c:v>
                </c:pt>
                <c:pt idx="15">
                  <c:v>670</c:v>
                </c:pt>
                <c:pt idx="16">
                  <c:v>670</c:v>
                </c:pt>
                <c:pt idx="17">
                  <c:v>670</c:v>
                </c:pt>
                <c:pt idx="18">
                  <c:v>670</c:v>
                </c:pt>
                <c:pt idx="19">
                  <c:v>804</c:v>
                </c:pt>
                <c:pt idx="20">
                  <c:v>804</c:v>
                </c:pt>
                <c:pt idx="21">
                  <c:v>804</c:v>
                </c:pt>
                <c:pt idx="22">
                  <c:v>804</c:v>
                </c:pt>
                <c:pt idx="23">
                  <c:v>804</c:v>
                </c:pt>
                <c:pt idx="24">
                  <c:v>871</c:v>
                </c:pt>
                <c:pt idx="25">
                  <c:v>871</c:v>
                </c:pt>
                <c:pt idx="26">
                  <c:v>871</c:v>
                </c:pt>
                <c:pt idx="27">
                  <c:v>871</c:v>
                </c:pt>
                <c:pt idx="28">
                  <c:v>871</c:v>
                </c:pt>
                <c:pt idx="29">
                  <c:v>871</c:v>
                </c:pt>
                <c:pt idx="30">
                  <c:v>871</c:v>
                </c:pt>
                <c:pt idx="31">
                  <c:v>871</c:v>
                </c:pt>
                <c:pt idx="32">
                  <c:v>871</c:v>
                </c:pt>
                <c:pt idx="33">
                  <c:v>871</c:v>
                </c:pt>
                <c:pt idx="34">
                  <c:v>871</c:v>
                </c:pt>
                <c:pt idx="35">
                  <c:v>871</c:v>
                </c:pt>
                <c:pt idx="36">
                  <c:v>871</c:v>
                </c:pt>
              </c:numCache>
            </c:numRef>
          </c:val>
          <c:smooth val="0"/>
          <c:extLst>
            <c:ext xmlns:c16="http://schemas.microsoft.com/office/drawing/2014/chart" uri="{C3380CC4-5D6E-409C-BE32-E72D297353CC}">
              <c16:uniqueId val="{00000000-7614-47D2-A606-B061F66D3D56}"/>
            </c:ext>
          </c:extLst>
        </c:ser>
        <c:ser>
          <c:idx val="1"/>
          <c:order val="1"/>
          <c:tx>
            <c:strRef>
              <c:f>Charts!$A$5</c:f>
              <c:strCache>
                <c:ptCount val="1"/>
                <c:pt idx="0">
                  <c:v>TOTAL POAC HOURS</c:v>
                </c:pt>
              </c:strCache>
            </c:strRef>
          </c:tx>
          <c:spPr>
            <a:ln w="38100" cap="rnd">
              <a:solidFill>
                <a:srgbClr val="9BBB59">
                  <a:lumMod val="50000"/>
                </a:srgbClr>
              </a:solidFill>
              <a:round/>
            </a:ln>
            <a:effectLst/>
          </c:spPr>
          <c:marker>
            <c:symbol val="none"/>
          </c:marker>
          <c:cat>
            <c:numRef>
              <c:f>Charts!$B$3:$AL$3</c:f>
              <c:numCache>
                <c:formatCode>mmm\-yy</c:formatCode>
                <c:ptCount val="37"/>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pt idx="12">
                  <c:v>45383</c:v>
                </c:pt>
                <c:pt idx="13">
                  <c:v>45413</c:v>
                </c:pt>
                <c:pt idx="14">
                  <c:v>45444</c:v>
                </c:pt>
                <c:pt idx="15">
                  <c:v>45474</c:v>
                </c:pt>
                <c:pt idx="16">
                  <c:v>45505</c:v>
                </c:pt>
                <c:pt idx="17">
                  <c:v>45536</c:v>
                </c:pt>
                <c:pt idx="18">
                  <c:v>45566</c:v>
                </c:pt>
                <c:pt idx="19">
                  <c:v>45597</c:v>
                </c:pt>
                <c:pt idx="20">
                  <c:v>45627</c:v>
                </c:pt>
                <c:pt idx="21">
                  <c:v>45658</c:v>
                </c:pt>
                <c:pt idx="22">
                  <c:v>45689</c:v>
                </c:pt>
                <c:pt idx="23">
                  <c:v>45717</c:v>
                </c:pt>
                <c:pt idx="24">
                  <c:v>45748</c:v>
                </c:pt>
                <c:pt idx="25">
                  <c:v>45778</c:v>
                </c:pt>
                <c:pt idx="26">
                  <c:v>45809</c:v>
                </c:pt>
                <c:pt idx="27">
                  <c:v>45839</c:v>
                </c:pt>
                <c:pt idx="28">
                  <c:v>45870</c:v>
                </c:pt>
                <c:pt idx="29">
                  <c:v>45901</c:v>
                </c:pt>
                <c:pt idx="30">
                  <c:v>45931</c:v>
                </c:pt>
                <c:pt idx="31">
                  <c:v>45962</c:v>
                </c:pt>
                <c:pt idx="32">
                  <c:v>45992</c:v>
                </c:pt>
                <c:pt idx="33">
                  <c:v>46023</c:v>
                </c:pt>
                <c:pt idx="34">
                  <c:v>46054</c:v>
                </c:pt>
                <c:pt idx="35">
                  <c:v>46082</c:v>
                </c:pt>
                <c:pt idx="36">
                  <c:v>46113</c:v>
                </c:pt>
              </c:numCache>
            </c:numRef>
          </c:cat>
          <c:val>
            <c:numRef>
              <c:f>Charts!$B$5:$AL$5</c:f>
              <c:numCache>
                <c:formatCode>General</c:formatCode>
                <c:ptCount val="37"/>
                <c:pt idx="0">
                  <c:v>739</c:v>
                </c:pt>
                <c:pt idx="1">
                  <c:v>739</c:v>
                </c:pt>
                <c:pt idx="2">
                  <c:v>739</c:v>
                </c:pt>
                <c:pt idx="3">
                  <c:v>739</c:v>
                </c:pt>
                <c:pt idx="4">
                  <c:v>739</c:v>
                </c:pt>
                <c:pt idx="5">
                  <c:v>739</c:v>
                </c:pt>
                <c:pt idx="6">
                  <c:v>739</c:v>
                </c:pt>
                <c:pt idx="7">
                  <c:v>739</c:v>
                </c:pt>
                <c:pt idx="8">
                  <c:v>739</c:v>
                </c:pt>
                <c:pt idx="9">
                  <c:v>650</c:v>
                </c:pt>
                <c:pt idx="10">
                  <c:v>650</c:v>
                </c:pt>
                <c:pt idx="11">
                  <c:v>560</c:v>
                </c:pt>
                <c:pt idx="12">
                  <c:v>560</c:v>
                </c:pt>
                <c:pt idx="13">
                  <c:v>471</c:v>
                </c:pt>
                <c:pt idx="14">
                  <c:v>471</c:v>
                </c:pt>
                <c:pt idx="15">
                  <c:v>471</c:v>
                </c:pt>
                <c:pt idx="16">
                  <c:v>471</c:v>
                </c:pt>
                <c:pt idx="17">
                  <c:v>471</c:v>
                </c:pt>
                <c:pt idx="18">
                  <c:v>382</c:v>
                </c:pt>
                <c:pt idx="19">
                  <c:v>382</c:v>
                </c:pt>
                <c:pt idx="20">
                  <c:v>292</c:v>
                </c:pt>
                <c:pt idx="21">
                  <c:v>292</c:v>
                </c:pt>
                <c:pt idx="22">
                  <c:v>292</c:v>
                </c:pt>
                <c:pt idx="23">
                  <c:v>292</c:v>
                </c:pt>
                <c:pt idx="24">
                  <c:v>292</c:v>
                </c:pt>
                <c:pt idx="25">
                  <c:v>203</c:v>
                </c:pt>
                <c:pt idx="26">
                  <c:v>203</c:v>
                </c:pt>
                <c:pt idx="27">
                  <c:v>203</c:v>
                </c:pt>
                <c:pt idx="28">
                  <c:v>203</c:v>
                </c:pt>
                <c:pt idx="29">
                  <c:v>203</c:v>
                </c:pt>
                <c:pt idx="30">
                  <c:v>159</c:v>
                </c:pt>
                <c:pt idx="31">
                  <c:v>159</c:v>
                </c:pt>
                <c:pt idx="32">
                  <c:v>159</c:v>
                </c:pt>
                <c:pt idx="33">
                  <c:v>159</c:v>
                </c:pt>
                <c:pt idx="34">
                  <c:v>159</c:v>
                </c:pt>
                <c:pt idx="35">
                  <c:v>159</c:v>
                </c:pt>
                <c:pt idx="36">
                  <c:v>159</c:v>
                </c:pt>
              </c:numCache>
            </c:numRef>
          </c:val>
          <c:smooth val="0"/>
          <c:extLst>
            <c:ext xmlns:c16="http://schemas.microsoft.com/office/drawing/2014/chart" uri="{C3380CC4-5D6E-409C-BE32-E72D297353CC}">
              <c16:uniqueId val="{00000001-7614-47D2-A606-B061F66D3D56}"/>
            </c:ext>
          </c:extLst>
        </c:ser>
        <c:dLbls>
          <c:showLegendKey val="0"/>
          <c:showVal val="0"/>
          <c:showCatName val="0"/>
          <c:showSerName val="0"/>
          <c:showPercent val="0"/>
          <c:showBubbleSize val="0"/>
        </c:dLbls>
        <c:smooth val="0"/>
        <c:axId val="1278103680"/>
        <c:axId val="1278104040"/>
      </c:lineChart>
      <c:dateAx>
        <c:axId val="1278103680"/>
        <c:scaling>
          <c:orientation val="minMax"/>
        </c:scaling>
        <c:delete val="0"/>
        <c:axPos val="b"/>
        <c:numFmt formatCode="mmm\-yy"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500" b="0" i="0" u="none" strike="noStrike" baseline="0">
                <a:solidFill>
                  <a:schemeClr val="tx2"/>
                </a:solidFill>
                <a:latin typeface="+mn-lt"/>
                <a:ea typeface="+mn-ea"/>
                <a:cs typeface="+mn-cs"/>
              </a:defRPr>
            </a:pPr>
            <a:endParaRPr lang="en-US"/>
          </a:p>
        </c:txPr>
        <c:crossAx val="1278104040"/>
        <c:crosses val="autoZero"/>
        <c:auto val="1"/>
        <c:lblOffset val="100"/>
        <c:baseTimeUnit val="months"/>
        <c:majorUnit val="3"/>
        <c:majorTimeUnit val="months"/>
      </c:dateAx>
      <c:valAx>
        <c:axId val="1278104040"/>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500" b="0" i="0" u="none" strike="noStrike" baseline="0">
                <a:solidFill>
                  <a:schemeClr val="tx2"/>
                </a:solidFill>
                <a:latin typeface="+mn-lt"/>
                <a:ea typeface="+mn-ea"/>
                <a:cs typeface="+mn-cs"/>
              </a:defRPr>
            </a:pPr>
            <a:endParaRPr lang="en-US"/>
          </a:p>
        </c:txPr>
        <c:crossAx val="127810368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500" b="0" i="0" u="none" strike="noStrike"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90000">
          <a:schemeClr val="accent3">
            <a:lumMod val="20000"/>
            <a:lumOff val="80000"/>
          </a:schemeClr>
        </a:gs>
        <a:gs pos="83000">
          <a:schemeClr val="accent1">
            <a:lumMod val="45000"/>
            <a:lumOff val="55000"/>
          </a:schemeClr>
        </a:gs>
        <a:gs pos="100000">
          <a:schemeClr val="accent1">
            <a:lumMod val="30000"/>
            <a:lumOff val="70000"/>
          </a:schemeClr>
        </a:gs>
      </a:gsLst>
      <a:lin ang="5400000" scaled="1"/>
    </a:gradFill>
    <a:ln w="25400" cap="flat" cmpd="sng" algn="ctr">
      <a:solidFill>
        <a:schemeClr val="tx1"/>
      </a:solidFill>
      <a:round/>
    </a:ln>
    <a:effectLst/>
  </c:spPr>
  <c:txPr>
    <a:bodyPr/>
    <a:lstStyle/>
    <a:p>
      <a:pPr>
        <a:defRPr sz="500"/>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720" b="0" i="0" u="none" strike="noStrike" kern="1200" spc="0" baseline="0">
                <a:solidFill>
                  <a:schemeClr val="tx1">
                    <a:lumMod val="65000"/>
                    <a:lumOff val="35000"/>
                  </a:schemeClr>
                </a:solidFill>
                <a:latin typeface="+mn-lt"/>
                <a:ea typeface="+mn-ea"/>
                <a:cs typeface="+mn-cs"/>
              </a:defRPr>
            </a:pPr>
            <a:r>
              <a:rPr lang="en-GB" b="1" dirty="0">
                <a:solidFill>
                  <a:schemeClr val="tx2">
                    <a:lumMod val="75000"/>
                  </a:schemeClr>
                </a:solidFill>
              </a:rPr>
              <a:t>% increase of workforce from POAC to PERI-ASSESSMENT</a:t>
            </a:r>
          </a:p>
        </c:rich>
      </c:tx>
      <c:overlay val="0"/>
      <c:spPr>
        <a:noFill/>
        <a:ln>
          <a:noFill/>
        </a:ln>
        <a:effectLst/>
      </c:spPr>
      <c:txPr>
        <a:bodyPr rot="0" spcFirstLastPara="1" vertOverflow="ellipsis" vert="horz" wrap="square" anchor="ctr" anchorCtr="1"/>
        <a:lstStyle/>
        <a:p>
          <a:pPr>
            <a:defRPr sz="7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Charts!$B$7</c:f>
              <c:strCache>
                <c:ptCount val="1"/>
                <c:pt idx="0">
                  <c:v>Jan-24</c:v>
                </c:pt>
              </c:strCache>
            </c:strRef>
          </c:tx>
          <c:spPr>
            <a:solidFill>
              <a:schemeClr val="accent1">
                <a:shade val="47000"/>
              </a:schemeClr>
            </a:solidFill>
            <a:ln>
              <a:no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Charts!$B$8</c:f>
              <c:numCache>
                <c:formatCode>0%</c:formatCode>
                <c:ptCount val="1"/>
                <c:pt idx="0">
                  <c:v>0.12</c:v>
                </c:pt>
              </c:numCache>
            </c:numRef>
          </c:val>
          <c:extLst>
            <c:ext xmlns:c16="http://schemas.microsoft.com/office/drawing/2014/chart" uri="{C3380CC4-5D6E-409C-BE32-E72D297353CC}">
              <c16:uniqueId val="{00000000-8FEC-4469-8A83-F01A34E61B13}"/>
            </c:ext>
          </c:extLst>
        </c:ser>
        <c:ser>
          <c:idx val="1"/>
          <c:order val="1"/>
          <c:tx>
            <c:strRef>
              <c:f>Charts!$C$7</c:f>
              <c:strCache>
                <c:ptCount val="1"/>
                <c:pt idx="0">
                  <c:v>Mar-24</c:v>
                </c:pt>
              </c:strCache>
            </c:strRef>
          </c:tx>
          <c:spPr>
            <a:solidFill>
              <a:schemeClr val="accent1">
                <a:shade val="65000"/>
              </a:schemeClr>
            </a:solidFill>
            <a:ln>
              <a:no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Charts!$C$8</c:f>
              <c:numCache>
                <c:formatCode>0%</c:formatCode>
                <c:ptCount val="1"/>
                <c:pt idx="0">
                  <c:v>0.24</c:v>
                </c:pt>
              </c:numCache>
            </c:numRef>
          </c:val>
          <c:extLst>
            <c:ext xmlns:c16="http://schemas.microsoft.com/office/drawing/2014/chart" uri="{C3380CC4-5D6E-409C-BE32-E72D297353CC}">
              <c16:uniqueId val="{00000001-8FEC-4469-8A83-F01A34E61B13}"/>
            </c:ext>
          </c:extLst>
        </c:ser>
        <c:ser>
          <c:idx val="2"/>
          <c:order val="2"/>
          <c:tx>
            <c:strRef>
              <c:f>Charts!$D$7</c:f>
              <c:strCache>
                <c:ptCount val="1"/>
                <c:pt idx="0">
                  <c:v>May-24</c:v>
                </c:pt>
              </c:strCache>
            </c:strRef>
          </c:tx>
          <c:spPr>
            <a:solidFill>
              <a:schemeClr val="accent1">
                <a:shade val="82000"/>
              </a:schemeClr>
            </a:solidFill>
            <a:ln>
              <a:no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Charts!$D$8</c:f>
              <c:numCache>
                <c:formatCode>0%</c:formatCode>
                <c:ptCount val="1"/>
                <c:pt idx="0">
                  <c:v>0.36</c:v>
                </c:pt>
              </c:numCache>
            </c:numRef>
          </c:val>
          <c:extLst>
            <c:ext xmlns:c16="http://schemas.microsoft.com/office/drawing/2014/chart" uri="{C3380CC4-5D6E-409C-BE32-E72D297353CC}">
              <c16:uniqueId val="{00000002-8FEC-4469-8A83-F01A34E61B13}"/>
            </c:ext>
          </c:extLst>
        </c:ser>
        <c:ser>
          <c:idx val="3"/>
          <c:order val="3"/>
          <c:tx>
            <c:strRef>
              <c:f>Charts!$E$7</c:f>
              <c:strCache>
                <c:ptCount val="1"/>
                <c:pt idx="0">
                  <c:v>Oct-24</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Charts!$E$8</c:f>
              <c:numCache>
                <c:formatCode>0%</c:formatCode>
                <c:ptCount val="1"/>
                <c:pt idx="0">
                  <c:v>0.48</c:v>
                </c:pt>
              </c:numCache>
            </c:numRef>
          </c:val>
          <c:extLst>
            <c:ext xmlns:c16="http://schemas.microsoft.com/office/drawing/2014/chart" uri="{C3380CC4-5D6E-409C-BE32-E72D297353CC}">
              <c16:uniqueId val="{00000003-8FEC-4469-8A83-F01A34E61B13}"/>
            </c:ext>
          </c:extLst>
        </c:ser>
        <c:ser>
          <c:idx val="4"/>
          <c:order val="4"/>
          <c:tx>
            <c:strRef>
              <c:f>Charts!$F$7</c:f>
              <c:strCache>
                <c:ptCount val="1"/>
                <c:pt idx="0">
                  <c:v>Dec-24</c:v>
                </c:pt>
              </c:strCache>
            </c:strRef>
          </c:tx>
          <c:spPr>
            <a:solidFill>
              <a:schemeClr val="accent1">
                <a:tint val="83000"/>
              </a:schemeClr>
            </a:solidFill>
            <a:ln>
              <a:no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Charts!$F$8</c:f>
              <c:numCache>
                <c:formatCode>0%</c:formatCode>
                <c:ptCount val="1"/>
                <c:pt idx="0">
                  <c:v>0.6</c:v>
                </c:pt>
              </c:numCache>
            </c:numRef>
          </c:val>
          <c:extLst>
            <c:ext xmlns:c16="http://schemas.microsoft.com/office/drawing/2014/chart" uri="{C3380CC4-5D6E-409C-BE32-E72D297353CC}">
              <c16:uniqueId val="{00000004-8FEC-4469-8A83-F01A34E61B13}"/>
            </c:ext>
          </c:extLst>
        </c:ser>
        <c:ser>
          <c:idx val="5"/>
          <c:order val="5"/>
          <c:tx>
            <c:strRef>
              <c:f>Charts!$G$7</c:f>
              <c:strCache>
                <c:ptCount val="1"/>
                <c:pt idx="0">
                  <c:v>May-25</c:v>
                </c:pt>
              </c:strCache>
            </c:strRef>
          </c:tx>
          <c:spPr>
            <a:solidFill>
              <a:schemeClr val="accent1">
                <a:tint val="65000"/>
              </a:schemeClr>
            </a:solidFill>
            <a:ln>
              <a:no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Charts!$G$8</c:f>
              <c:numCache>
                <c:formatCode>0%</c:formatCode>
                <c:ptCount val="1"/>
                <c:pt idx="0">
                  <c:v>0.72</c:v>
                </c:pt>
              </c:numCache>
            </c:numRef>
          </c:val>
          <c:extLst>
            <c:ext xmlns:c16="http://schemas.microsoft.com/office/drawing/2014/chart" uri="{C3380CC4-5D6E-409C-BE32-E72D297353CC}">
              <c16:uniqueId val="{00000005-8FEC-4469-8A83-F01A34E61B13}"/>
            </c:ext>
          </c:extLst>
        </c:ser>
        <c:ser>
          <c:idx val="6"/>
          <c:order val="6"/>
          <c:tx>
            <c:strRef>
              <c:f>Charts!$H$7</c:f>
              <c:strCache>
                <c:ptCount val="1"/>
                <c:pt idx="0">
                  <c:v>Oct-25</c:v>
                </c:pt>
              </c:strCache>
            </c:strRef>
          </c:tx>
          <c:spPr>
            <a:solidFill>
              <a:schemeClr val="accent1">
                <a:tint val="48000"/>
              </a:schemeClr>
            </a:solidFill>
            <a:ln>
              <a:no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Charts!$H$8</c:f>
              <c:numCache>
                <c:formatCode>0%</c:formatCode>
                <c:ptCount val="1"/>
                <c:pt idx="0">
                  <c:v>0.78</c:v>
                </c:pt>
              </c:numCache>
            </c:numRef>
          </c:val>
          <c:extLst>
            <c:ext xmlns:c16="http://schemas.microsoft.com/office/drawing/2014/chart" uri="{C3380CC4-5D6E-409C-BE32-E72D297353CC}">
              <c16:uniqueId val="{00000006-8FEC-4469-8A83-F01A34E61B13}"/>
            </c:ext>
          </c:extLst>
        </c:ser>
        <c:dLbls>
          <c:showLegendKey val="0"/>
          <c:showVal val="0"/>
          <c:showCatName val="0"/>
          <c:showSerName val="0"/>
          <c:showPercent val="0"/>
          <c:showBubbleSize val="0"/>
        </c:dLbls>
        <c:gapWidth val="219"/>
        <c:overlap val="-27"/>
        <c:axId val="1181517200"/>
        <c:axId val="1181517528"/>
      </c:barChart>
      <c:catAx>
        <c:axId val="1181517200"/>
        <c:scaling>
          <c:orientation val="minMax"/>
        </c:scaling>
        <c:delete val="1"/>
        <c:axPos val="b"/>
        <c:numFmt formatCode="General" sourceLinked="1"/>
        <c:majorTickMark val="none"/>
        <c:minorTickMark val="none"/>
        <c:tickLblPos val="nextTo"/>
        <c:crossAx val="1181517528"/>
        <c:crosses val="autoZero"/>
        <c:auto val="1"/>
        <c:lblAlgn val="ctr"/>
        <c:lblOffset val="100"/>
        <c:noMultiLvlLbl val="0"/>
      </c:catAx>
      <c:valAx>
        <c:axId val="11815175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1181517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gradFill>
      <a:gsLst>
        <a:gs pos="0">
          <a:schemeClr val="accent1">
            <a:lumMod val="5000"/>
            <a:lumOff val="95000"/>
          </a:schemeClr>
        </a:gs>
        <a:gs pos="90000">
          <a:schemeClr val="accent3">
            <a:lumMod val="20000"/>
            <a:lumOff val="80000"/>
          </a:schemeClr>
        </a:gs>
        <a:gs pos="83000">
          <a:schemeClr val="accent1">
            <a:lumMod val="45000"/>
            <a:lumOff val="55000"/>
          </a:schemeClr>
        </a:gs>
        <a:gs pos="100000">
          <a:schemeClr val="accent1">
            <a:lumMod val="30000"/>
            <a:lumOff val="70000"/>
          </a:schemeClr>
        </a:gs>
      </a:gsLst>
      <a:lin ang="5400000" scaled="1"/>
    </a:gradFill>
    <a:ln w="25400" cap="flat" cmpd="sng" algn="ctr">
      <a:solidFill>
        <a:schemeClr val="tx1"/>
      </a:solidFill>
      <a:round/>
    </a:ln>
    <a:effectLst/>
  </c:spPr>
  <c:txPr>
    <a:bodyPr/>
    <a:lstStyle/>
    <a:p>
      <a:pPr>
        <a:defRPr sz="600"/>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360" b="0" i="0" u="none" strike="noStrike" kern="1200" spc="0" baseline="0">
                <a:solidFill>
                  <a:schemeClr val="tx2">
                    <a:lumMod val="75000"/>
                  </a:schemeClr>
                </a:solidFill>
                <a:latin typeface="+mn-lt"/>
                <a:ea typeface="+mn-ea"/>
                <a:cs typeface="+mn-cs"/>
              </a:defRPr>
            </a:pPr>
            <a:r>
              <a:rPr lang="en-US" sz="500" b="1" dirty="0"/>
              <a:t>PUP - Problem Understanding</a:t>
            </a:r>
          </a:p>
        </c:rich>
      </c:tx>
      <c:layout>
        <c:manualLayout>
          <c:xMode val="edge"/>
          <c:yMode val="edge"/>
          <c:x val="0.17474234549789314"/>
          <c:y val="0"/>
        </c:manualLayout>
      </c:layout>
      <c:overlay val="0"/>
      <c:spPr>
        <a:noFill/>
        <a:ln>
          <a:noFill/>
        </a:ln>
        <a:effectLst/>
      </c:spPr>
      <c:txPr>
        <a:bodyPr rot="0" spcFirstLastPara="1" vertOverflow="ellipsis" vert="horz" wrap="square" anchor="ctr" anchorCtr="1"/>
        <a:lstStyle/>
        <a:p>
          <a:pPr>
            <a:defRPr sz="360" b="0" i="0" u="none" strike="noStrike" kern="1200" spc="0" baseline="0">
              <a:solidFill>
                <a:schemeClr val="tx2">
                  <a:lumMod val="75000"/>
                </a:schemeClr>
              </a:solidFill>
              <a:latin typeface="+mn-lt"/>
              <a:ea typeface="+mn-ea"/>
              <a:cs typeface="+mn-cs"/>
            </a:defRPr>
          </a:pPr>
          <a:endParaRPr lang="en-US"/>
        </a:p>
      </c:txPr>
    </c:title>
    <c:autoTitleDeleted val="0"/>
    <c:plotArea>
      <c:layout>
        <c:manualLayout>
          <c:layoutTarget val="inner"/>
          <c:xMode val="edge"/>
          <c:yMode val="edge"/>
          <c:x val="0.22579098784483398"/>
          <c:y val="0.156693920628551"/>
          <c:w val="0.52796074780205093"/>
          <c:h val="0.72626287313734617"/>
        </c:manualLayout>
      </c:layout>
      <c:radarChart>
        <c:radarStyle val="marker"/>
        <c:varyColors val="0"/>
        <c:ser>
          <c:idx val="0"/>
          <c:order val="0"/>
          <c:spPr>
            <a:ln w="28575" cap="rnd">
              <a:solidFill>
                <a:schemeClr val="accent5"/>
              </a:solidFill>
              <a:round/>
            </a:ln>
            <a:effectLst/>
          </c:spPr>
          <c:marker>
            <c:symbol val="none"/>
          </c:marker>
          <c:cat>
            <c:strRef>
              <c:f>'[Gold Blended Methodology Workbook Feb 23 3 - Copy.xlsm]S2 Prob Und Prompts (PUP)'!$K$17:$K$20</c:f>
              <c:strCache>
                <c:ptCount val="4"/>
                <c:pt idx="0">
                  <c:v>Colleague Satisfaction</c:v>
                </c:pt>
                <c:pt idx="1">
                  <c:v>Improved Outcome</c:v>
                </c:pt>
                <c:pt idx="2">
                  <c:v>Care Experience</c:v>
                </c:pt>
                <c:pt idx="3">
                  <c:v>Lower Costs</c:v>
                </c:pt>
              </c:strCache>
            </c:strRef>
          </c:cat>
          <c:val>
            <c:numRef>
              <c:f>'[Gold Blended Methodology Workbook Feb 23 3 - Copy.xlsm]S2 Prob Und Prompts (PUP)'!$L$17:$L$20</c:f>
              <c:numCache>
                <c:formatCode>General</c:formatCode>
                <c:ptCount val="4"/>
                <c:pt idx="0">
                  <c:v>3</c:v>
                </c:pt>
                <c:pt idx="1">
                  <c:v>6</c:v>
                </c:pt>
                <c:pt idx="2">
                  <c:v>5</c:v>
                </c:pt>
                <c:pt idx="3">
                  <c:v>1</c:v>
                </c:pt>
              </c:numCache>
            </c:numRef>
          </c:val>
          <c:extLst>
            <c:ext xmlns:c16="http://schemas.microsoft.com/office/drawing/2014/chart" uri="{C3380CC4-5D6E-409C-BE32-E72D297353CC}">
              <c16:uniqueId val="{00000000-C535-48CB-A2A7-7CE30C18ECA3}"/>
            </c:ext>
          </c:extLst>
        </c:ser>
        <c:dLbls>
          <c:showLegendKey val="0"/>
          <c:showVal val="0"/>
          <c:showCatName val="0"/>
          <c:showSerName val="0"/>
          <c:showPercent val="0"/>
          <c:showBubbleSize val="0"/>
        </c:dLbls>
        <c:axId val="697458832"/>
        <c:axId val="694505408"/>
      </c:radarChart>
      <c:catAx>
        <c:axId val="697458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00" b="0" i="0" u="none" strike="noStrike" kern="1200" baseline="0">
                <a:solidFill>
                  <a:schemeClr val="tx2">
                    <a:lumMod val="75000"/>
                  </a:schemeClr>
                </a:solidFill>
                <a:latin typeface="+mn-lt"/>
                <a:ea typeface="+mn-ea"/>
                <a:cs typeface="+mn-cs"/>
              </a:defRPr>
            </a:pPr>
            <a:endParaRPr lang="en-US"/>
          </a:p>
        </c:txPr>
        <c:crossAx val="694505408"/>
        <c:crosses val="autoZero"/>
        <c:auto val="1"/>
        <c:lblAlgn val="ctr"/>
        <c:lblOffset val="100"/>
        <c:noMultiLvlLbl val="0"/>
      </c:catAx>
      <c:valAx>
        <c:axId val="6945054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300" b="0" i="0" u="none" strike="noStrike" kern="1200" baseline="0">
                <a:solidFill>
                  <a:schemeClr val="tx2">
                    <a:lumMod val="75000"/>
                  </a:schemeClr>
                </a:solidFill>
                <a:latin typeface="+mn-lt"/>
                <a:ea typeface="+mn-ea"/>
                <a:cs typeface="+mn-cs"/>
              </a:defRPr>
            </a:pPr>
            <a:endParaRPr lang="en-US"/>
          </a:p>
        </c:txPr>
        <c:crossAx val="697458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6">
        <a:lumMod val="20000"/>
        <a:lumOff val="80000"/>
      </a:schemeClr>
    </a:solidFill>
    <a:ln w="25400" cap="flat" cmpd="sng" algn="ctr">
      <a:solidFill>
        <a:schemeClr val="tx1"/>
      </a:solidFill>
      <a:round/>
    </a:ln>
    <a:effectLst/>
  </c:spPr>
  <c:txPr>
    <a:bodyPr/>
    <a:lstStyle/>
    <a:p>
      <a:pPr>
        <a:defRPr sz="300">
          <a:solidFill>
            <a:schemeClr val="tx2">
              <a:lumMod val="75000"/>
            </a:schemeClr>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600" b="0" i="0" u="none" strike="noStrike" kern="1200" cap="none" spc="50" normalizeH="0" baseline="0">
                <a:solidFill>
                  <a:schemeClr val="tx1">
                    <a:lumMod val="65000"/>
                    <a:lumOff val="35000"/>
                  </a:schemeClr>
                </a:solidFill>
                <a:latin typeface="+mj-lt"/>
                <a:ea typeface="+mj-ea"/>
                <a:cs typeface="+mj-cs"/>
              </a:defRPr>
            </a:pPr>
            <a:r>
              <a:rPr lang="en-GB" b="1" dirty="0">
                <a:solidFill>
                  <a:schemeClr val="tx2">
                    <a:lumMod val="75000"/>
                  </a:schemeClr>
                </a:solidFill>
                <a:latin typeface="+mn-lt"/>
              </a:rPr>
              <a:t>No. of patients identified </a:t>
            </a:r>
          </a:p>
        </c:rich>
      </c:tx>
      <c:overlay val="0"/>
      <c:spPr>
        <a:noFill/>
        <a:ln>
          <a:noFill/>
        </a:ln>
        <a:effectLst/>
      </c:spPr>
      <c:txPr>
        <a:bodyPr rot="0" spcFirstLastPara="1" vertOverflow="ellipsis" vert="horz" wrap="square" anchor="ctr" anchorCtr="1"/>
        <a:lstStyle/>
        <a:p>
          <a:pPr>
            <a:defRPr sz="600" b="0" i="0" u="none" strike="noStrike" kern="1200" cap="none" spc="50" normalizeH="0" baseline="0">
              <a:solidFill>
                <a:schemeClr val="tx1">
                  <a:lumMod val="65000"/>
                  <a:lumOff val="35000"/>
                </a:schemeClr>
              </a:solidFill>
              <a:latin typeface="+mj-lt"/>
              <a:ea typeface="+mj-ea"/>
              <a:cs typeface="+mj-cs"/>
            </a:defRPr>
          </a:pPr>
          <a:endParaRPr lang="en-US"/>
        </a:p>
      </c:txPr>
    </c:title>
    <c:autoTitleDeleted val="0"/>
    <c:plotArea>
      <c:layout>
        <c:manualLayout>
          <c:layoutTarget val="inner"/>
          <c:xMode val="edge"/>
          <c:yMode val="edge"/>
          <c:x val="5.4060971847118146E-2"/>
          <c:y val="3.3218051133438835E-2"/>
          <c:w val="0.94504117642229024"/>
          <c:h val="0.76946751968503935"/>
        </c:manualLayout>
      </c:layout>
      <c:barChart>
        <c:barDir val="col"/>
        <c:grouping val="clustered"/>
        <c:varyColors val="0"/>
        <c:ser>
          <c:idx val="0"/>
          <c:order val="0"/>
          <c:tx>
            <c:strRef>
              <c:f>'Identified month on month (2)'!$B$2</c:f>
              <c:strCache>
                <c:ptCount val="1"/>
                <c:pt idx="0">
                  <c:v>Diabetes</c:v>
                </c:pt>
              </c:strCache>
            </c:strRef>
          </c:tx>
          <c:spPr>
            <a:solidFill>
              <a:schemeClr val="accent1">
                <a:alpha val="70000"/>
              </a:schemeClr>
            </a:solidFill>
            <a:ln>
              <a:noFill/>
            </a:ln>
            <a:effectLst/>
          </c:spPr>
          <c:invertIfNegative val="0"/>
          <c:cat>
            <c:numRef>
              <c:f>'Identified month on month (2)'!$A$3:$A$22</c:f>
              <c:numCache>
                <c:formatCode>d/m/yy;@</c:formatCode>
                <c:ptCount val="20"/>
                <c:pt idx="0">
                  <c:v>44561</c:v>
                </c:pt>
                <c:pt idx="1">
                  <c:v>44592</c:v>
                </c:pt>
                <c:pt idx="2">
                  <c:v>44620</c:v>
                </c:pt>
                <c:pt idx="3">
                  <c:v>44651</c:v>
                </c:pt>
                <c:pt idx="4">
                  <c:v>44681</c:v>
                </c:pt>
                <c:pt idx="5">
                  <c:v>44712</c:v>
                </c:pt>
                <c:pt idx="6">
                  <c:v>44742</c:v>
                </c:pt>
                <c:pt idx="7">
                  <c:v>44773</c:v>
                </c:pt>
                <c:pt idx="8">
                  <c:v>44804</c:v>
                </c:pt>
                <c:pt idx="9">
                  <c:v>44834</c:v>
                </c:pt>
                <c:pt idx="10">
                  <c:v>44865</c:v>
                </c:pt>
                <c:pt idx="11">
                  <c:v>44895</c:v>
                </c:pt>
                <c:pt idx="12">
                  <c:v>44926</c:v>
                </c:pt>
                <c:pt idx="13">
                  <c:v>44957</c:v>
                </c:pt>
                <c:pt idx="14">
                  <c:v>44985</c:v>
                </c:pt>
                <c:pt idx="15">
                  <c:v>45016</c:v>
                </c:pt>
                <c:pt idx="16">
                  <c:v>45046</c:v>
                </c:pt>
                <c:pt idx="17">
                  <c:v>45077</c:v>
                </c:pt>
                <c:pt idx="18">
                  <c:v>45107</c:v>
                </c:pt>
                <c:pt idx="19">
                  <c:v>45138</c:v>
                </c:pt>
              </c:numCache>
            </c:numRef>
          </c:cat>
          <c:val>
            <c:numRef>
              <c:f>'Identified month on month (2)'!$B$3:$B$22</c:f>
              <c:numCache>
                <c:formatCode>General</c:formatCode>
                <c:ptCount val="20"/>
                <c:pt idx="0">
                  <c:v>30</c:v>
                </c:pt>
                <c:pt idx="1">
                  <c:v>0</c:v>
                </c:pt>
                <c:pt idx="2">
                  <c:v>11</c:v>
                </c:pt>
                <c:pt idx="3">
                  <c:v>0</c:v>
                </c:pt>
                <c:pt idx="4">
                  <c:v>0</c:v>
                </c:pt>
                <c:pt idx="5">
                  <c:v>2</c:v>
                </c:pt>
                <c:pt idx="6">
                  <c:v>9</c:v>
                </c:pt>
                <c:pt idx="7">
                  <c:v>9</c:v>
                </c:pt>
                <c:pt idx="8">
                  <c:v>11</c:v>
                </c:pt>
                <c:pt idx="9">
                  <c:v>0</c:v>
                </c:pt>
                <c:pt idx="10">
                  <c:v>3</c:v>
                </c:pt>
                <c:pt idx="11">
                  <c:v>16</c:v>
                </c:pt>
                <c:pt idx="12">
                  <c:v>8</c:v>
                </c:pt>
                <c:pt idx="13">
                  <c:v>4</c:v>
                </c:pt>
                <c:pt idx="14">
                  <c:v>3</c:v>
                </c:pt>
                <c:pt idx="15">
                  <c:v>1</c:v>
                </c:pt>
                <c:pt idx="16">
                  <c:v>11</c:v>
                </c:pt>
                <c:pt idx="17">
                  <c:v>13</c:v>
                </c:pt>
                <c:pt idx="18">
                  <c:v>13</c:v>
                </c:pt>
                <c:pt idx="19">
                  <c:v>10</c:v>
                </c:pt>
              </c:numCache>
            </c:numRef>
          </c:val>
          <c:extLst>
            <c:ext xmlns:c16="http://schemas.microsoft.com/office/drawing/2014/chart" uri="{C3380CC4-5D6E-409C-BE32-E72D297353CC}">
              <c16:uniqueId val="{00000000-46D3-4764-8CAF-B0DF4C8909D6}"/>
            </c:ext>
          </c:extLst>
        </c:ser>
        <c:ser>
          <c:idx val="1"/>
          <c:order val="1"/>
          <c:tx>
            <c:strRef>
              <c:f>'Identified month on month (2)'!$C$2</c:f>
              <c:strCache>
                <c:ptCount val="1"/>
                <c:pt idx="0">
                  <c:v>Anaemia</c:v>
                </c:pt>
              </c:strCache>
            </c:strRef>
          </c:tx>
          <c:spPr>
            <a:solidFill>
              <a:schemeClr val="accent2">
                <a:alpha val="70000"/>
              </a:schemeClr>
            </a:solidFill>
            <a:ln>
              <a:noFill/>
            </a:ln>
            <a:effectLst/>
          </c:spPr>
          <c:invertIfNegative val="0"/>
          <c:cat>
            <c:numRef>
              <c:f>'Identified month on month (2)'!$A$3:$A$22</c:f>
              <c:numCache>
                <c:formatCode>d/m/yy;@</c:formatCode>
                <c:ptCount val="20"/>
                <c:pt idx="0">
                  <c:v>44561</c:v>
                </c:pt>
                <c:pt idx="1">
                  <c:v>44592</c:v>
                </c:pt>
                <c:pt idx="2">
                  <c:v>44620</c:v>
                </c:pt>
                <c:pt idx="3">
                  <c:v>44651</c:v>
                </c:pt>
                <c:pt idx="4">
                  <c:v>44681</c:v>
                </c:pt>
                <c:pt idx="5">
                  <c:v>44712</c:v>
                </c:pt>
                <c:pt idx="6">
                  <c:v>44742</c:v>
                </c:pt>
                <c:pt idx="7">
                  <c:v>44773</c:v>
                </c:pt>
                <c:pt idx="8">
                  <c:v>44804</c:v>
                </c:pt>
                <c:pt idx="9">
                  <c:v>44834</c:v>
                </c:pt>
                <c:pt idx="10">
                  <c:v>44865</c:v>
                </c:pt>
                <c:pt idx="11">
                  <c:v>44895</c:v>
                </c:pt>
                <c:pt idx="12">
                  <c:v>44926</c:v>
                </c:pt>
                <c:pt idx="13">
                  <c:v>44957</c:v>
                </c:pt>
                <c:pt idx="14">
                  <c:v>44985</c:v>
                </c:pt>
                <c:pt idx="15">
                  <c:v>45016</c:v>
                </c:pt>
                <c:pt idx="16">
                  <c:v>45046</c:v>
                </c:pt>
                <c:pt idx="17">
                  <c:v>45077</c:v>
                </c:pt>
                <c:pt idx="18">
                  <c:v>45107</c:v>
                </c:pt>
                <c:pt idx="19">
                  <c:v>45138</c:v>
                </c:pt>
              </c:numCache>
            </c:numRef>
          </c:cat>
          <c:val>
            <c:numRef>
              <c:f>'Identified month on month (2)'!$C$3:$C$22</c:f>
              <c:numCache>
                <c:formatCode>General</c:formatCode>
                <c:ptCount val="20"/>
                <c:pt idx="0">
                  <c:v>0</c:v>
                </c:pt>
                <c:pt idx="1">
                  <c:v>0</c:v>
                </c:pt>
                <c:pt idx="2">
                  <c:v>12</c:v>
                </c:pt>
                <c:pt idx="3">
                  <c:v>0</c:v>
                </c:pt>
                <c:pt idx="4">
                  <c:v>10</c:v>
                </c:pt>
                <c:pt idx="5">
                  <c:v>0</c:v>
                </c:pt>
                <c:pt idx="6">
                  <c:v>0</c:v>
                </c:pt>
                <c:pt idx="7">
                  <c:v>0</c:v>
                </c:pt>
                <c:pt idx="8">
                  <c:v>0</c:v>
                </c:pt>
                <c:pt idx="9">
                  <c:v>0</c:v>
                </c:pt>
                <c:pt idx="10">
                  <c:v>0</c:v>
                </c:pt>
                <c:pt idx="11">
                  <c:v>36</c:v>
                </c:pt>
                <c:pt idx="12">
                  <c:v>0</c:v>
                </c:pt>
                <c:pt idx="13">
                  <c:v>0</c:v>
                </c:pt>
                <c:pt idx="14">
                  <c:v>0</c:v>
                </c:pt>
                <c:pt idx="15">
                  <c:v>0</c:v>
                </c:pt>
                <c:pt idx="16">
                  <c:v>0</c:v>
                </c:pt>
                <c:pt idx="17">
                  <c:v>0</c:v>
                </c:pt>
                <c:pt idx="18">
                  <c:v>0</c:v>
                </c:pt>
                <c:pt idx="19">
                  <c:v>0</c:v>
                </c:pt>
              </c:numCache>
            </c:numRef>
          </c:val>
          <c:extLst>
            <c:ext xmlns:c16="http://schemas.microsoft.com/office/drawing/2014/chart" uri="{C3380CC4-5D6E-409C-BE32-E72D297353CC}">
              <c16:uniqueId val="{00000001-46D3-4764-8CAF-B0DF4C8909D6}"/>
            </c:ext>
          </c:extLst>
        </c:ser>
        <c:ser>
          <c:idx val="2"/>
          <c:order val="2"/>
          <c:tx>
            <c:strRef>
              <c:f>'Identified month on month (2)'!$D$2</c:f>
              <c:strCache>
                <c:ptCount val="1"/>
                <c:pt idx="0">
                  <c:v>Smoking</c:v>
                </c:pt>
              </c:strCache>
            </c:strRef>
          </c:tx>
          <c:spPr>
            <a:solidFill>
              <a:schemeClr val="accent3">
                <a:alpha val="70000"/>
              </a:schemeClr>
            </a:solidFill>
            <a:ln>
              <a:noFill/>
            </a:ln>
            <a:effectLst/>
          </c:spPr>
          <c:invertIfNegative val="0"/>
          <c:cat>
            <c:numRef>
              <c:f>'Identified month on month (2)'!$A$3:$A$22</c:f>
              <c:numCache>
                <c:formatCode>d/m/yy;@</c:formatCode>
                <c:ptCount val="20"/>
                <c:pt idx="0">
                  <c:v>44561</c:v>
                </c:pt>
                <c:pt idx="1">
                  <c:v>44592</c:v>
                </c:pt>
                <c:pt idx="2">
                  <c:v>44620</c:v>
                </c:pt>
                <c:pt idx="3">
                  <c:v>44651</c:v>
                </c:pt>
                <c:pt idx="4">
                  <c:v>44681</c:v>
                </c:pt>
                <c:pt idx="5">
                  <c:v>44712</c:v>
                </c:pt>
                <c:pt idx="6">
                  <c:v>44742</c:v>
                </c:pt>
                <c:pt idx="7">
                  <c:v>44773</c:v>
                </c:pt>
                <c:pt idx="8">
                  <c:v>44804</c:v>
                </c:pt>
                <c:pt idx="9">
                  <c:v>44834</c:v>
                </c:pt>
                <c:pt idx="10">
                  <c:v>44865</c:v>
                </c:pt>
                <c:pt idx="11">
                  <c:v>44895</c:v>
                </c:pt>
                <c:pt idx="12">
                  <c:v>44926</c:v>
                </c:pt>
                <c:pt idx="13">
                  <c:v>44957</c:v>
                </c:pt>
                <c:pt idx="14">
                  <c:v>44985</c:v>
                </c:pt>
                <c:pt idx="15">
                  <c:v>45016</c:v>
                </c:pt>
                <c:pt idx="16">
                  <c:v>45046</c:v>
                </c:pt>
                <c:pt idx="17">
                  <c:v>45077</c:v>
                </c:pt>
                <c:pt idx="18">
                  <c:v>45107</c:v>
                </c:pt>
                <c:pt idx="19">
                  <c:v>45138</c:v>
                </c:pt>
              </c:numCache>
            </c:numRef>
          </c:cat>
          <c:val>
            <c:numRef>
              <c:f>'Identified month on month (2)'!$D$3:$D$22</c:f>
              <c:numCache>
                <c:formatCode>General</c:formatCode>
                <c:ptCount val="20"/>
                <c:pt idx="0">
                  <c:v>50</c:v>
                </c:pt>
                <c:pt idx="1">
                  <c:v>50</c:v>
                </c:pt>
                <c:pt idx="2">
                  <c:v>4</c:v>
                </c:pt>
                <c:pt idx="3">
                  <c:v>0</c:v>
                </c:pt>
                <c:pt idx="4">
                  <c:v>0</c:v>
                </c:pt>
                <c:pt idx="5">
                  <c:v>0</c:v>
                </c:pt>
                <c:pt idx="6">
                  <c:v>0</c:v>
                </c:pt>
                <c:pt idx="7">
                  <c:v>4</c:v>
                </c:pt>
                <c:pt idx="8">
                  <c:v>4</c:v>
                </c:pt>
                <c:pt idx="9">
                  <c:v>0</c:v>
                </c:pt>
                <c:pt idx="10">
                  <c:v>12</c:v>
                </c:pt>
                <c:pt idx="11">
                  <c:v>38</c:v>
                </c:pt>
                <c:pt idx="12">
                  <c:v>9</c:v>
                </c:pt>
                <c:pt idx="13">
                  <c:v>11</c:v>
                </c:pt>
                <c:pt idx="15">
                  <c:v>9</c:v>
                </c:pt>
                <c:pt idx="16">
                  <c:v>0</c:v>
                </c:pt>
                <c:pt idx="17">
                  <c:v>0</c:v>
                </c:pt>
                <c:pt idx="18">
                  <c:v>0</c:v>
                </c:pt>
                <c:pt idx="19">
                  <c:v>0</c:v>
                </c:pt>
              </c:numCache>
            </c:numRef>
          </c:val>
          <c:extLst>
            <c:ext xmlns:c16="http://schemas.microsoft.com/office/drawing/2014/chart" uri="{C3380CC4-5D6E-409C-BE32-E72D297353CC}">
              <c16:uniqueId val="{00000002-46D3-4764-8CAF-B0DF4C8909D6}"/>
            </c:ext>
          </c:extLst>
        </c:ser>
        <c:dLbls>
          <c:showLegendKey val="0"/>
          <c:showVal val="0"/>
          <c:showCatName val="0"/>
          <c:showSerName val="0"/>
          <c:showPercent val="0"/>
          <c:showBubbleSize val="0"/>
        </c:dLbls>
        <c:gapWidth val="80"/>
        <c:overlap val="25"/>
        <c:axId val="772469648"/>
        <c:axId val="772473912"/>
      </c:barChart>
      <c:dateAx>
        <c:axId val="772469648"/>
        <c:scaling>
          <c:orientation val="minMax"/>
        </c:scaling>
        <c:delete val="0"/>
        <c:axPos val="b"/>
        <c:numFmt formatCode="d/m/yy;@" sourceLinked="1"/>
        <c:majorTickMark val="out"/>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300" b="0" i="0" u="none" strike="noStrike" kern="1200" cap="none" spc="20" normalizeH="0" baseline="0">
                <a:solidFill>
                  <a:schemeClr val="tx1">
                    <a:lumMod val="65000"/>
                    <a:lumOff val="35000"/>
                  </a:schemeClr>
                </a:solidFill>
                <a:latin typeface="+mn-lt"/>
                <a:ea typeface="+mn-ea"/>
                <a:cs typeface="+mn-cs"/>
              </a:defRPr>
            </a:pPr>
            <a:endParaRPr lang="en-US"/>
          </a:p>
        </c:txPr>
        <c:crossAx val="772473912"/>
        <c:crosses val="autoZero"/>
        <c:auto val="1"/>
        <c:lblOffset val="100"/>
        <c:baseTimeUnit val="months"/>
        <c:majorUnit val="3"/>
        <c:majorTimeUnit val="months"/>
        <c:minorUnit val="4"/>
        <c:minorTimeUnit val="months"/>
      </c:dateAx>
      <c:valAx>
        <c:axId val="77247391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300" b="0" i="0" u="none" strike="noStrike" kern="1200" spc="20" baseline="0">
                <a:solidFill>
                  <a:schemeClr val="tx1">
                    <a:lumMod val="65000"/>
                    <a:lumOff val="35000"/>
                  </a:schemeClr>
                </a:solidFill>
                <a:latin typeface="+mn-lt"/>
                <a:ea typeface="+mn-ea"/>
                <a:cs typeface="+mn-cs"/>
              </a:defRPr>
            </a:pPr>
            <a:endParaRPr lang="en-US"/>
          </a:p>
        </c:txPr>
        <c:crossAx val="772469648"/>
        <c:crosses val="autoZero"/>
        <c:crossBetween val="between"/>
      </c:valAx>
      <c:spPr>
        <a:solidFill>
          <a:schemeClr val="bg1">
            <a:lumMod val="95000"/>
          </a:schemeClr>
        </a:solidFill>
        <a:ln>
          <a:noFill/>
        </a:ln>
        <a:effectLst/>
      </c:spPr>
    </c:plotArea>
    <c:legend>
      <c:legendPos val="b"/>
      <c:layout>
        <c:manualLayout>
          <c:xMode val="edge"/>
          <c:yMode val="edge"/>
          <c:x val="0.19837207868286366"/>
          <c:y val="0.8768309652469658"/>
          <c:w val="0.66009583730334753"/>
          <c:h val="0.10562850681076602"/>
        </c:manualLayout>
      </c:layout>
      <c:overlay val="0"/>
      <c:spPr>
        <a:noFill/>
        <a:ln>
          <a:noFill/>
        </a:ln>
        <a:effectLst/>
      </c:spPr>
      <c:txPr>
        <a:bodyPr rot="0" spcFirstLastPara="1" vertOverflow="ellipsis" vert="horz" wrap="square" anchor="ctr" anchorCtr="1"/>
        <a:lstStyle/>
        <a:p>
          <a:pPr>
            <a:defRPr sz="600" b="1" i="0" u="none" strike="noStrike" kern="1200" baseline="0">
              <a:solidFill>
                <a:schemeClr val="tx2">
                  <a:lumMod val="7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lt1"/>
    </a:solidFill>
    <a:ln w="25400" cap="flat" cmpd="sng" algn="ctr">
      <a:solidFill>
        <a:schemeClr val="tx1"/>
      </a:solidFill>
      <a:round/>
    </a:ln>
    <a:effectLst/>
  </c:spPr>
  <c:txPr>
    <a:bodyPr/>
    <a:lstStyle/>
    <a:p>
      <a:pPr>
        <a:defRPr sz="50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withinLinear" id="18">
  <a:schemeClr val="accent5"/>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99">
  <cs:axisTitle>
    <cs:lnRef idx="0"/>
    <cs:fillRef idx="0"/>
    <cs:effectRef idx="0"/>
    <cs:fontRef idx="minor">
      <a:schemeClr val="tx2"/>
    </cs:fontRef>
    <cs:defRPr sz="9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cs:chartArea>
  <cs:dataLabel>
    <cs:lnRef idx="0"/>
    <cs:fillRef idx="0"/>
    <cs:effectRef idx="0"/>
    <cs:fontRef idx="minor">
      <a:schemeClr val="tx2"/>
    </cs:fontRef>
    <cs:defRPr sz="900"/>
  </cs:dataLabel>
  <cs:dataLabelCallout>
    <cs:lnRef idx="0"/>
    <cs:fillRef idx="0"/>
    <cs:effectRef idx="0"/>
    <cs:fontRef idx="minor">
      <a:schemeClr val="dk1"/>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2"/>
    </cs:fontRef>
    <cs:spPr>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cs:spPr>
  </cs:dataPoint>
  <cs:dataPoint3D>
    <cs:lnRef idx="0"/>
    <cs:fillRef idx="0">
      <cs:styleClr val="auto"/>
    </cs:fillRef>
    <cs:effectRef idx="0"/>
    <cs:fontRef idx="minor">
      <a:schemeClr val="tx2"/>
    </cs:fontRef>
    <cs:spPr>
      <a:solidFill>
        <a:schemeClr val="phClr"/>
      </a:solidFill>
    </cs:spPr>
  </cs:dataPoint3D>
  <cs:dataPointLine>
    <cs:lnRef idx="0">
      <cs:styleClr val="auto"/>
    </cs:lnRef>
    <cs:fillRef idx="0"/>
    <cs:effectRef idx="0"/>
    <cs:fontRef idx="minor">
      <a:schemeClr val="tx2"/>
    </cs:fontRef>
    <cs:spPr>
      <a:ln w="28575" cap="rnd">
        <a:solidFill>
          <a:schemeClr val="phClr"/>
        </a:solidFill>
        <a:round/>
      </a:ln>
    </cs:spPr>
  </cs:dataPointLine>
  <cs:dataPointMarker>
    <cs:lnRef idx="0"/>
    <cs:fillRef idx="0">
      <cs:styleClr val="auto"/>
    </cs:fillRef>
    <cs:effectRef idx="0"/>
    <cs:fontRef idx="minor">
      <a:schemeClr val="tx2"/>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2"/>
    </cs:fontRef>
    <cs:spPr>
      <a:ln w="2857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15000"/>
            <a:lumOff val="85000"/>
            <a:lumOff val="10000"/>
          </a:schemeClr>
        </a:solidFill>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2"/>
    </cs:fontRef>
    <cs:defRPr sz="9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cs:seriesAxis>
  <cs:seriesLine>
    <cs:lnRef idx="0"/>
    <cs:fillRef idx="0"/>
    <cs:effectRef idx="0"/>
    <cs:fontRef idx="minor">
      <a:schemeClr val="tx2"/>
    </cs:fontRef>
    <cs:spPr>
      <a:ln w="9525" cap="flat">
        <a:solidFill>
          <a:srgbClr val="D9D9D9"/>
        </a:solidFill>
        <a:round/>
      </a:ln>
    </cs:spPr>
  </cs:seriesLine>
  <cs:title>
    <cs:lnRef idx="0"/>
    <cs:fillRef idx="0"/>
    <cs:effectRef idx="0"/>
    <cs:fontRef idx="minor">
      <a:schemeClr val="tx2"/>
    </cs:fontRef>
    <cs:defRPr sz="1600" b="1"/>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B0AE1E-6C00-4365-A26E-27DAF824F95B}" type="datetimeFigureOut">
              <a:rPr lang="en-GB" smtClean="0"/>
              <a:t>05/09/2023</a:t>
            </a:fld>
            <a:endParaRPr lang="en-GB"/>
          </a:p>
        </p:txBody>
      </p:sp>
      <p:sp>
        <p:nvSpPr>
          <p:cNvPr id="4" name="Slide Image Placeholder 3"/>
          <p:cNvSpPr>
            <a:spLocks noGrp="1" noRot="1" noChangeAspect="1"/>
          </p:cNvSpPr>
          <p:nvPr>
            <p:ph type="sldImg" idx="2"/>
          </p:nvPr>
        </p:nvSpPr>
        <p:spPr>
          <a:xfrm>
            <a:off x="2336800" y="1143000"/>
            <a:ext cx="2184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C50FA6-A9F9-40F1-BE05-3ABB1D04A445}" type="slidenum">
              <a:rPr lang="en-GB" smtClean="0"/>
              <a:t>‹#›</a:t>
            </a:fld>
            <a:endParaRPr lang="en-GB"/>
          </a:p>
        </p:txBody>
      </p:sp>
    </p:spTree>
    <p:extLst>
      <p:ext uri="{BB962C8B-B14F-4D97-AF65-F5344CB8AC3E}">
        <p14:creationId xmlns:p14="http://schemas.microsoft.com/office/powerpoint/2010/main" val="1655478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5247" y="3010934"/>
            <a:ext cx="5499463" cy="2077589"/>
          </a:xfrm>
        </p:spPr>
        <p:txBody>
          <a:bodyPr/>
          <a:lstStyle/>
          <a:p>
            <a:r>
              <a:rPr lang="en-US"/>
              <a:t>Click to edit Master title style</a:t>
            </a:r>
          </a:p>
        </p:txBody>
      </p:sp>
      <p:sp>
        <p:nvSpPr>
          <p:cNvPr id="3" name="Subtitle 2"/>
          <p:cNvSpPr>
            <a:spLocks noGrp="1"/>
          </p:cNvSpPr>
          <p:nvPr>
            <p:ph type="subTitle" idx="1"/>
          </p:nvPr>
        </p:nvSpPr>
        <p:spPr>
          <a:xfrm>
            <a:off x="970494" y="5492373"/>
            <a:ext cx="4528969" cy="2476952"/>
          </a:xfrm>
        </p:spPr>
        <p:txBody>
          <a:bodyPr/>
          <a:lstStyle>
            <a:lvl1pPr marL="0" indent="0" algn="ctr">
              <a:buNone/>
              <a:defRPr>
                <a:solidFill>
                  <a:schemeClr val="tx1">
                    <a:tint val="75000"/>
                  </a:schemeClr>
                </a:solidFill>
              </a:defRPr>
            </a:lvl1pPr>
            <a:lvl2pPr marL="646161" indent="0" algn="ctr">
              <a:buNone/>
              <a:defRPr>
                <a:solidFill>
                  <a:schemeClr val="tx1">
                    <a:tint val="75000"/>
                  </a:schemeClr>
                </a:solidFill>
              </a:defRPr>
            </a:lvl2pPr>
            <a:lvl3pPr marL="1292322" indent="0" algn="ctr">
              <a:buNone/>
              <a:defRPr>
                <a:solidFill>
                  <a:schemeClr val="tx1">
                    <a:tint val="75000"/>
                  </a:schemeClr>
                </a:solidFill>
              </a:defRPr>
            </a:lvl3pPr>
            <a:lvl4pPr marL="1938482" indent="0" algn="ctr">
              <a:buNone/>
              <a:defRPr>
                <a:solidFill>
                  <a:schemeClr val="tx1">
                    <a:tint val="75000"/>
                  </a:schemeClr>
                </a:solidFill>
              </a:defRPr>
            </a:lvl4pPr>
            <a:lvl5pPr marL="2584643" indent="0" algn="ctr">
              <a:buNone/>
              <a:defRPr>
                <a:solidFill>
                  <a:schemeClr val="tx1">
                    <a:tint val="75000"/>
                  </a:schemeClr>
                </a:solidFill>
              </a:defRPr>
            </a:lvl5pPr>
            <a:lvl6pPr marL="3230804" indent="0" algn="ctr">
              <a:buNone/>
              <a:defRPr>
                <a:solidFill>
                  <a:schemeClr val="tx1">
                    <a:tint val="75000"/>
                  </a:schemeClr>
                </a:solidFill>
              </a:defRPr>
            </a:lvl6pPr>
            <a:lvl7pPr marL="3876965" indent="0" algn="ctr">
              <a:buNone/>
              <a:defRPr>
                <a:solidFill>
                  <a:schemeClr val="tx1">
                    <a:tint val="75000"/>
                  </a:schemeClr>
                </a:solidFill>
              </a:defRPr>
            </a:lvl7pPr>
            <a:lvl8pPr marL="4523125" indent="0" algn="ctr">
              <a:buNone/>
              <a:defRPr>
                <a:solidFill>
                  <a:schemeClr val="tx1">
                    <a:tint val="75000"/>
                  </a:schemeClr>
                </a:solidFill>
              </a:defRPr>
            </a:lvl8pPr>
            <a:lvl9pPr marL="516928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690718" y="388147"/>
            <a:ext cx="1455740" cy="8269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3498" y="388147"/>
            <a:ext cx="4259388" cy="8269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1082" y="6228280"/>
            <a:ext cx="5499463" cy="1925023"/>
          </a:xfrm>
        </p:spPr>
        <p:txBody>
          <a:bodyPr anchor="t"/>
          <a:lstStyle>
            <a:lvl1pPr algn="l">
              <a:defRPr sz="5653" b="1" cap="all"/>
            </a:lvl1pPr>
          </a:lstStyle>
          <a:p>
            <a:r>
              <a:rPr lang="en-US"/>
              <a:t>Click to edit Master title style</a:t>
            </a:r>
          </a:p>
        </p:txBody>
      </p:sp>
      <p:sp>
        <p:nvSpPr>
          <p:cNvPr id="3" name="Text Placeholder 2"/>
          <p:cNvSpPr>
            <a:spLocks noGrp="1"/>
          </p:cNvSpPr>
          <p:nvPr>
            <p:ph type="body" idx="1"/>
          </p:nvPr>
        </p:nvSpPr>
        <p:spPr>
          <a:xfrm>
            <a:off x="511082" y="4108063"/>
            <a:ext cx="5499463" cy="2120217"/>
          </a:xfrm>
        </p:spPr>
        <p:txBody>
          <a:bodyPr anchor="b"/>
          <a:lstStyle>
            <a:lvl1pPr marL="0" indent="0">
              <a:buNone/>
              <a:defRPr sz="2827">
                <a:solidFill>
                  <a:schemeClr val="tx1">
                    <a:tint val="75000"/>
                  </a:schemeClr>
                </a:solidFill>
              </a:defRPr>
            </a:lvl1pPr>
            <a:lvl2pPr marL="646161" indent="0">
              <a:buNone/>
              <a:defRPr sz="2544">
                <a:solidFill>
                  <a:schemeClr val="tx1">
                    <a:tint val="75000"/>
                  </a:schemeClr>
                </a:solidFill>
              </a:defRPr>
            </a:lvl2pPr>
            <a:lvl3pPr marL="1292322" indent="0">
              <a:buNone/>
              <a:defRPr sz="2261">
                <a:solidFill>
                  <a:schemeClr val="tx1">
                    <a:tint val="75000"/>
                  </a:schemeClr>
                </a:solidFill>
              </a:defRPr>
            </a:lvl3pPr>
            <a:lvl4pPr marL="1938482" indent="0">
              <a:buNone/>
              <a:defRPr sz="1979">
                <a:solidFill>
                  <a:schemeClr val="tx1">
                    <a:tint val="75000"/>
                  </a:schemeClr>
                </a:solidFill>
              </a:defRPr>
            </a:lvl4pPr>
            <a:lvl5pPr marL="2584643" indent="0">
              <a:buNone/>
              <a:defRPr sz="1979">
                <a:solidFill>
                  <a:schemeClr val="tx1">
                    <a:tint val="75000"/>
                  </a:schemeClr>
                </a:solidFill>
              </a:defRPr>
            </a:lvl5pPr>
            <a:lvl6pPr marL="3230804" indent="0">
              <a:buNone/>
              <a:defRPr sz="1979">
                <a:solidFill>
                  <a:schemeClr val="tx1">
                    <a:tint val="75000"/>
                  </a:schemeClr>
                </a:solidFill>
              </a:defRPr>
            </a:lvl6pPr>
            <a:lvl7pPr marL="3876965" indent="0">
              <a:buNone/>
              <a:defRPr sz="1979">
                <a:solidFill>
                  <a:schemeClr val="tx1">
                    <a:tint val="75000"/>
                  </a:schemeClr>
                </a:solidFill>
              </a:defRPr>
            </a:lvl7pPr>
            <a:lvl8pPr marL="4523125" indent="0">
              <a:buNone/>
              <a:defRPr sz="1979">
                <a:solidFill>
                  <a:schemeClr val="tx1">
                    <a:tint val="75000"/>
                  </a:schemeClr>
                </a:solidFill>
              </a:defRPr>
            </a:lvl8pPr>
            <a:lvl9pPr marL="5169286" indent="0">
              <a:buNone/>
              <a:defRPr sz="197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23498" y="2261566"/>
            <a:ext cx="2857564" cy="6396551"/>
          </a:xfrm>
        </p:spPr>
        <p:txBody>
          <a:bodyPr/>
          <a:lstStyle>
            <a:lvl1pPr>
              <a:defRPr sz="3957"/>
            </a:lvl1pPr>
            <a:lvl2pPr>
              <a:defRPr sz="3392"/>
            </a:lvl2pPr>
            <a:lvl3pPr>
              <a:defRPr sz="2827"/>
            </a:lvl3pPr>
            <a:lvl4pPr>
              <a:defRPr sz="2544"/>
            </a:lvl4pPr>
            <a:lvl5pPr>
              <a:defRPr sz="2544"/>
            </a:lvl5pPr>
            <a:lvl6pPr>
              <a:defRPr sz="2544"/>
            </a:lvl6pPr>
            <a:lvl7pPr>
              <a:defRPr sz="2544"/>
            </a:lvl7pPr>
            <a:lvl8pPr>
              <a:defRPr sz="2544"/>
            </a:lvl8pPr>
            <a:lvl9pPr>
              <a:defRPr sz="25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288894" y="2261566"/>
            <a:ext cx="2857564" cy="6396551"/>
          </a:xfrm>
        </p:spPr>
        <p:txBody>
          <a:bodyPr/>
          <a:lstStyle>
            <a:lvl1pPr>
              <a:defRPr sz="3957"/>
            </a:lvl1pPr>
            <a:lvl2pPr>
              <a:defRPr sz="3392"/>
            </a:lvl2pPr>
            <a:lvl3pPr>
              <a:defRPr sz="2827"/>
            </a:lvl3pPr>
            <a:lvl4pPr>
              <a:defRPr sz="2544"/>
            </a:lvl4pPr>
            <a:lvl5pPr>
              <a:defRPr sz="2544"/>
            </a:lvl5pPr>
            <a:lvl6pPr>
              <a:defRPr sz="2544"/>
            </a:lvl6pPr>
            <a:lvl7pPr>
              <a:defRPr sz="2544"/>
            </a:lvl7pPr>
            <a:lvl8pPr>
              <a:defRPr sz="2544"/>
            </a:lvl8pPr>
            <a:lvl9pPr>
              <a:defRPr sz="25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23498" y="2169578"/>
            <a:ext cx="2858688" cy="904177"/>
          </a:xfrm>
        </p:spPr>
        <p:txBody>
          <a:bodyPr anchor="b"/>
          <a:lstStyle>
            <a:lvl1pPr marL="0" indent="0">
              <a:buNone/>
              <a:defRPr sz="3392" b="1"/>
            </a:lvl1pPr>
            <a:lvl2pPr marL="646161" indent="0">
              <a:buNone/>
              <a:defRPr sz="2827" b="1"/>
            </a:lvl2pPr>
            <a:lvl3pPr marL="1292322" indent="0">
              <a:buNone/>
              <a:defRPr sz="2544" b="1"/>
            </a:lvl3pPr>
            <a:lvl4pPr marL="1938482" indent="0">
              <a:buNone/>
              <a:defRPr sz="2261" b="1"/>
            </a:lvl4pPr>
            <a:lvl5pPr marL="2584643" indent="0">
              <a:buNone/>
              <a:defRPr sz="2261" b="1"/>
            </a:lvl5pPr>
            <a:lvl6pPr marL="3230804" indent="0">
              <a:buNone/>
              <a:defRPr sz="2261" b="1"/>
            </a:lvl6pPr>
            <a:lvl7pPr marL="3876965" indent="0">
              <a:buNone/>
              <a:defRPr sz="2261" b="1"/>
            </a:lvl7pPr>
            <a:lvl8pPr marL="4523125" indent="0">
              <a:buNone/>
              <a:defRPr sz="2261" b="1"/>
            </a:lvl8pPr>
            <a:lvl9pPr marL="5169286" indent="0">
              <a:buNone/>
              <a:defRPr sz="2261" b="1"/>
            </a:lvl9pPr>
          </a:lstStyle>
          <a:p>
            <a:pPr lvl="0"/>
            <a:r>
              <a:rPr lang="en-US"/>
              <a:t>Click to edit Master text styles</a:t>
            </a:r>
          </a:p>
        </p:txBody>
      </p:sp>
      <p:sp>
        <p:nvSpPr>
          <p:cNvPr id="4" name="Content Placeholder 3"/>
          <p:cNvSpPr>
            <a:spLocks noGrp="1"/>
          </p:cNvSpPr>
          <p:nvPr>
            <p:ph sz="half" idx="2"/>
          </p:nvPr>
        </p:nvSpPr>
        <p:spPr>
          <a:xfrm>
            <a:off x="323498" y="3073754"/>
            <a:ext cx="2858688" cy="5584362"/>
          </a:xfrm>
        </p:spPr>
        <p:txBody>
          <a:bodyPr/>
          <a:lstStyle>
            <a:lvl1pPr>
              <a:defRPr sz="3392"/>
            </a:lvl1pPr>
            <a:lvl2pPr>
              <a:defRPr sz="2827"/>
            </a:lvl2pPr>
            <a:lvl3pPr>
              <a:defRPr sz="2544"/>
            </a:lvl3pPr>
            <a:lvl4pPr>
              <a:defRPr sz="2261"/>
            </a:lvl4pPr>
            <a:lvl5pPr>
              <a:defRPr sz="2261"/>
            </a:lvl5pPr>
            <a:lvl6pPr>
              <a:defRPr sz="2261"/>
            </a:lvl6pPr>
            <a:lvl7pPr>
              <a:defRPr sz="2261"/>
            </a:lvl7pPr>
            <a:lvl8pPr>
              <a:defRPr sz="2261"/>
            </a:lvl8pPr>
            <a:lvl9pPr>
              <a:defRPr sz="226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286648" y="2169578"/>
            <a:ext cx="2859811" cy="904177"/>
          </a:xfrm>
        </p:spPr>
        <p:txBody>
          <a:bodyPr anchor="b"/>
          <a:lstStyle>
            <a:lvl1pPr marL="0" indent="0">
              <a:buNone/>
              <a:defRPr sz="3392" b="1"/>
            </a:lvl1pPr>
            <a:lvl2pPr marL="646161" indent="0">
              <a:buNone/>
              <a:defRPr sz="2827" b="1"/>
            </a:lvl2pPr>
            <a:lvl3pPr marL="1292322" indent="0">
              <a:buNone/>
              <a:defRPr sz="2544" b="1"/>
            </a:lvl3pPr>
            <a:lvl4pPr marL="1938482" indent="0">
              <a:buNone/>
              <a:defRPr sz="2261" b="1"/>
            </a:lvl4pPr>
            <a:lvl5pPr marL="2584643" indent="0">
              <a:buNone/>
              <a:defRPr sz="2261" b="1"/>
            </a:lvl5pPr>
            <a:lvl6pPr marL="3230804" indent="0">
              <a:buNone/>
              <a:defRPr sz="2261" b="1"/>
            </a:lvl6pPr>
            <a:lvl7pPr marL="3876965" indent="0">
              <a:buNone/>
              <a:defRPr sz="2261" b="1"/>
            </a:lvl7pPr>
            <a:lvl8pPr marL="4523125" indent="0">
              <a:buNone/>
              <a:defRPr sz="2261" b="1"/>
            </a:lvl8pPr>
            <a:lvl9pPr marL="5169286" indent="0">
              <a:buNone/>
              <a:defRPr sz="2261" b="1"/>
            </a:lvl9pPr>
          </a:lstStyle>
          <a:p>
            <a:pPr lvl="0"/>
            <a:r>
              <a:rPr lang="en-US"/>
              <a:t>Click to edit Master text styles</a:t>
            </a:r>
          </a:p>
        </p:txBody>
      </p:sp>
      <p:sp>
        <p:nvSpPr>
          <p:cNvPr id="6" name="Content Placeholder 5"/>
          <p:cNvSpPr>
            <a:spLocks noGrp="1"/>
          </p:cNvSpPr>
          <p:nvPr>
            <p:ph sz="quarter" idx="4"/>
          </p:nvPr>
        </p:nvSpPr>
        <p:spPr>
          <a:xfrm>
            <a:off x="3286648" y="3073754"/>
            <a:ext cx="2859811" cy="5584362"/>
          </a:xfrm>
        </p:spPr>
        <p:txBody>
          <a:bodyPr/>
          <a:lstStyle>
            <a:lvl1pPr>
              <a:defRPr sz="3392"/>
            </a:lvl1pPr>
            <a:lvl2pPr>
              <a:defRPr sz="2827"/>
            </a:lvl2pPr>
            <a:lvl3pPr>
              <a:defRPr sz="2544"/>
            </a:lvl3pPr>
            <a:lvl4pPr>
              <a:defRPr sz="2261"/>
            </a:lvl4pPr>
            <a:lvl5pPr>
              <a:defRPr sz="2261"/>
            </a:lvl5pPr>
            <a:lvl6pPr>
              <a:defRPr sz="2261"/>
            </a:lvl6pPr>
            <a:lvl7pPr>
              <a:defRPr sz="2261"/>
            </a:lvl7pPr>
            <a:lvl8pPr>
              <a:defRPr sz="2261"/>
            </a:lvl8pPr>
            <a:lvl9pPr>
              <a:defRPr sz="226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3498" y="385902"/>
            <a:ext cx="2128571" cy="1642327"/>
          </a:xfrm>
        </p:spPr>
        <p:txBody>
          <a:bodyPr anchor="b"/>
          <a:lstStyle>
            <a:lvl1pPr algn="l">
              <a:defRPr sz="2827" b="1"/>
            </a:lvl1pPr>
          </a:lstStyle>
          <a:p>
            <a:r>
              <a:rPr lang="en-US"/>
              <a:t>Click to edit Master title style</a:t>
            </a:r>
          </a:p>
        </p:txBody>
      </p:sp>
      <p:sp>
        <p:nvSpPr>
          <p:cNvPr id="3" name="Content Placeholder 2"/>
          <p:cNvSpPr>
            <a:spLocks noGrp="1"/>
          </p:cNvSpPr>
          <p:nvPr>
            <p:ph idx="1"/>
          </p:nvPr>
        </p:nvSpPr>
        <p:spPr>
          <a:xfrm>
            <a:off x="2529573" y="385903"/>
            <a:ext cx="3616885" cy="8272214"/>
          </a:xfrm>
        </p:spPr>
        <p:txBody>
          <a:bodyPr/>
          <a:lstStyle>
            <a:lvl1pPr>
              <a:defRPr sz="4523"/>
            </a:lvl1pPr>
            <a:lvl2pPr>
              <a:defRPr sz="3957"/>
            </a:lvl2pPr>
            <a:lvl3pPr>
              <a:defRPr sz="3392"/>
            </a:lvl3pPr>
            <a:lvl4pPr>
              <a:defRPr sz="2827"/>
            </a:lvl4pPr>
            <a:lvl5pPr>
              <a:defRPr sz="2827"/>
            </a:lvl5pPr>
            <a:lvl6pPr>
              <a:defRPr sz="2827"/>
            </a:lvl6pPr>
            <a:lvl7pPr>
              <a:defRPr sz="2827"/>
            </a:lvl7pPr>
            <a:lvl8pPr>
              <a:defRPr sz="2827"/>
            </a:lvl8pPr>
            <a:lvl9pPr>
              <a:defRPr sz="282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23498" y="2028230"/>
            <a:ext cx="2128571" cy="6629887"/>
          </a:xfrm>
        </p:spPr>
        <p:txBody>
          <a:bodyPr/>
          <a:lstStyle>
            <a:lvl1pPr marL="0" indent="0">
              <a:buNone/>
              <a:defRPr sz="1979"/>
            </a:lvl1pPr>
            <a:lvl2pPr marL="646161" indent="0">
              <a:buNone/>
              <a:defRPr sz="1696"/>
            </a:lvl2pPr>
            <a:lvl3pPr marL="1292322" indent="0">
              <a:buNone/>
              <a:defRPr sz="1413"/>
            </a:lvl3pPr>
            <a:lvl4pPr marL="1938482" indent="0">
              <a:buNone/>
              <a:defRPr sz="1272"/>
            </a:lvl4pPr>
            <a:lvl5pPr marL="2584643" indent="0">
              <a:buNone/>
              <a:defRPr sz="1272"/>
            </a:lvl5pPr>
            <a:lvl6pPr marL="3230804" indent="0">
              <a:buNone/>
              <a:defRPr sz="1272"/>
            </a:lvl6pPr>
            <a:lvl7pPr marL="3876965" indent="0">
              <a:buNone/>
              <a:defRPr sz="1272"/>
            </a:lvl7pPr>
            <a:lvl8pPr marL="4523125" indent="0">
              <a:buNone/>
              <a:defRPr sz="1272"/>
            </a:lvl8pPr>
            <a:lvl9pPr marL="5169286" indent="0">
              <a:buNone/>
              <a:defRPr sz="1272"/>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68157" y="6784696"/>
            <a:ext cx="3881974" cy="800972"/>
          </a:xfrm>
        </p:spPr>
        <p:txBody>
          <a:bodyPr anchor="b"/>
          <a:lstStyle>
            <a:lvl1pPr algn="l">
              <a:defRPr sz="2827" b="1"/>
            </a:lvl1pPr>
          </a:lstStyle>
          <a:p>
            <a:r>
              <a:rPr lang="en-US"/>
              <a:t>Click to edit Master title style</a:t>
            </a:r>
          </a:p>
        </p:txBody>
      </p:sp>
      <p:sp>
        <p:nvSpPr>
          <p:cNvPr id="3" name="Picture Placeholder 2"/>
          <p:cNvSpPr>
            <a:spLocks noGrp="1"/>
          </p:cNvSpPr>
          <p:nvPr>
            <p:ph type="pic" idx="1"/>
          </p:nvPr>
        </p:nvSpPr>
        <p:spPr>
          <a:xfrm>
            <a:off x="1268157" y="866036"/>
            <a:ext cx="3881974" cy="5815454"/>
          </a:xfrm>
        </p:spPr>
        <p:txBody>
          <a:bodyPr/>
          <a:lstStyle>
            <a:lvl1pPr marL="0" indent="0">
              <a:buNone/>
              <a:defRPr sz="4523"/>
            </a:lvl1pPr>
            <a:lvl2pPr marL="646161" indent="0">
              <a:buNone/>
              <a:defRPr sz="3957"/>
            </a:lvl2pPr>
            <a:lvl3pPr marL="1292322" indent="0">
              <a:buNone/>
              <a:defRPr sz="3392"/>
            </a:lvl3pPr>
            <a:lvl4pPr marL="1938482" indent="0">
              <a:buNone/>
              <a:defRPr sz="2827"/>
            </a:lvl4pPr>
            <a:lvl5pPr marL="2584643" indent="0">
              <a:buNone/>
              <a:defRPr sz="2827"/>
            </a:lvl5pPr>
            <a:lvl6pPr marL="3230804" indent="0">
              <a:buNone/>
              <a:defRPr sz="2827"/>
            </a:lvl6pPr>
            <a:lvl7pPr marL="3876965" indent="0">
              <a:buNone/>
              <a:defRPr sz="2827"/>
            </a:lvl7pPr>
            <a:lvl8pPr marL="4523125" indent="0">
              <a:buNone/>
              <a:defRPr sz="2827"/>
            </a:lvl8pPr>
            <a:lvl9pPr marL="5169286" indent="0">
              <a:buNone/>
              <a:defRPr sz="2827"/>
            </a:lvl9pPr>
          </a:lstStyle>
          <a:p>
            <a:endParaRPr lang="en-US"/>
          </a:p>
        </p:txBody>
      </p:sp>
      <p:sp>
        <p:nvSpPr>
          <p:cNvPr id="4" name="Text Placeholder 3"/>
          <p:cNvSpPr>
            <a:spLocks noGrp="1"/>
          </p:cNvSpPr>
          <p:nvPr>
            <p:ph type="body" sz="half" idx="2"/>
          </p:nvPr>
        </p:nvSpPr>
        <p:spPr>
          <a:xfrm>
            <a:off x="1268157" y="7585668"/>
            <a:ext cx="3881974" cy="1137513"/>
          </a:xfrm>
        </p:spPr>
        <p:txBody>
          <a:bodyPr/>
          <a:lstStyle>
            <a:lvl1pPr marL="0" indent="0">
              <a:buNone/>
              <a:defRPr sz="1979"/>
            </a:lvl1pPr>
            <a:lvl2pPr marL="646161" indent="0">
              <a:buNone/>
              <a:defRPr sz="1696"/>
            </a:lvl2pPr>
            <a:lvl3pPr marL="1292322" indent="0">
              <a:buNone/>
              <a:defRPr sz="1413"/>
            </a:lvl3pPr>
            <a:lvl4pPr marL="1938482" indent="0">
              <a:buNone/>
              <a:defRPr sz="1272"/>
            </a:lvl4pPr>
            <a:lvl5pPr marL="2584643" indent="0">
              <a:buNone/>
              <a:defRPr sz="1272"/>
            </a:lvl5pPr>
            <a:lvl6pPr marL="3230804" indent="0">
              <a:buNone/>
              <a:defRPr sz="1272"/>
            </a:lvl6pPr>
            <a:lvl7pPr marL="3876965" indent="0">
              <a:buNone/>
              <a:defRPr sz="1272"/>
            </a:lvl7pPr>
            <a:lvl8pPr marL="4523125" indent="0">
              <a:buNone/>
              <a:defRPr sz="1272"/>
            </a:lvl8pPr>
            <a:lvl9pPr marL="5169286" indent="0">
              <a:buNone/>
              <a:defRPr sz="1272"/>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498" y="388146"/>
            <a:ext cx="5822961" cy="161540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23498" y="2261566"/>
            <a:ext cx="5822961" cy="639655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23498" y="8983441"/>
            <a:ext cx="1509656" cy="516032"/>
          </a:xfrm>
          <a:prstGeom prst="rect">
            <a:avLst/>
          </a:prstGeom>
        </p:spPr>
        <p:txBody>
          <a:bodyPr vert="horz" lIns="91440" tIns="45720" rIns="91440" bIns="45720" rtlCol="0" anchor="ctr"/>
          <a:lstStyle>
            <a:lvl1pPr algn="l">
              <a:defRPr sz="1696">
                <a:solidFill>
                  <a:schemeClr val="tx1">
                    <a:tint val="75000"/>
                  </a:schemeClr>
                </a:solidFill>
              </a:defRPr>
            </a:lvl1pPr>
          </a:lstStyle>
          <a:p>
            <a:fld id="{1D8BD707-D9CF-40AE-B4C6-C98DA3205C09}" type="datetimeFigureOut">
              <a:rPr lang="en-US" smtClean="0"/>
              <a:pPr/>
              <a:t>9/5/2023</a:t>
            </a:fld>
            <a:endParaRPr lang="en-US"/>
          </a:p>
        </p:txBody>
      </p:sp>
      <p:sp>
        <p:nvSpPr>
          <p:cNvPr id="5" name="Footer Placeholder 4"/>
          <p:cNvSpPr>
            <a:spLocks noGrp="1"/>
          </p:cNvSpPr>
          <p:nvPr>
            <p:ph type="ftr" sz="quarter" idx="3"/>
          </p:nvPr>
        </p:nvSpPr>
        <p:spPr>
          <a:xfrm>
            <a:off x="2210569" y="8983441"/>
            <a:ext cx="2048819" cy="516032"/>
          </a:xfrm>
          <a:prstGeom prst="rect">
            <a:avLst/>
          </a:prstGeom>
        </p:spPr>
        <p:txBody>
          <a:bodyPr vert="horz" lIns="91440" tIns="45720" rIns="91440" bIns="45720" rtlCol="0" anchor="ctr"/>
          <a:lstStyle>
            <a:lvl1pPr algn="ctr">
              <a:defRPr sz="1696">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636802" y="8983441"/>
            <a:ext cx="1509656" cy="516032"/>
          </a:xfrm>
          <a:prstGeom prst="rect">
            <a:avLst/>
          </a:prstGeom>
        </p:spPr>
        <p:txBody>
          <a:bodyPr vert="horz" lIns="91440" tIns="45720" rIns="91440" bIns="45720" rtlCol="0" anchor="ctr"/>
          <a:lstStyle>
            <a:lvl1pPr algn="r">
              <a:defRPr sz="1696">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92322" rtl="0" eaLnBrk="1" latinLnBrk="0" hangingPunct="1">
        <a:spcBef>
          <a:spcPct val="0"/>
        </a:spcBef>
        <a:buNone/>
        <a:defRPr sz="6219" kern="1200">
          <a:solidFill>
            <a:schemeClr val="tx1"/>
          </a:solidFill>
          <a:latin typeface="+mj-lt"/>
          <a:ea typeface="+mj-ea"/>
          <a:cs typeface="+mj-cs"/>
        </a:defRPr>
      </a:lvl1pPr>
    </p:titleStyle>
    <p:bodyStyle>
      <a:lvl1pPr marL="484621" indent="-484621" algn="l" defTabSz="1292322" rtl="0" eaLnBrk="1" latinLnBrk="0" hangingPunct="1">
        <a:spcBef>
          <a:spcPct val="20000"/>
        </a:spcBef>
        <a:buFont typeface="Arial" pitchFamily="34" charset="0"/>
        <a:buChar char="•"/>
        <a:defRPr sz="4523" kern="1200">
          <a:solidFill>
            <a:schemeClr val="tx1"/>
          </a:solidFill>
          <a:latin typeface="+mn-lt"/>
          <a:ea typeface="+mn-ea"/>
          <a:cs typeface="+mn-cs"/>
        </a:defRPr>
      </a:lvl1pPr>
      <a:lvl2pPr marL="1050011" indent="-403850" algn="l" defTabSz="1292322" rtl="0" eaLnBrk="1" latinLnBrk="0" hangingPunct="1">
        <a:spcBef>
          <a:spcPct val="20000"/>
        </a:spcBef>
        <a:buFont typeface="Arial" pitchFamily="34" charset="0"/>
        <a:buChar char="–"/>
        <a:defRPr sz="3957" kern="1200">
          <a:solidFill>
            <a:schemeClr val="tx1"/>
          </a:solidFill>
          <a:latin typeface="+mn-lt"/>
          <a:ea typeface="+mn-ea"/>
          <a:cs typeface="+mn-cs"/>
        </a:defRPr>
      </a:lvl2pPr>
      <a:lvl3pPr marL="1615402" indent="-323080" algn="l" defTabSz="1292322" rtl="0" eaLnBrk="1" latinLnBrk="0" hangingPunct="1">
        <a:spcBef>
          <a:spcPct val="20000"/>
        </a:spcBef>
        <a:buFont typeface="Arial" pitchFamily="34" charset="0"/>
        <a:buChar char="•"/>
        <a:defRPr sz="3392" kern="1200">
          <a:solidFill>
            <a:schemeClr val="tx1"/>
          </a:solidFill>
          <a:latin typeface="+mn-lt"/>
          <a:ea typeface="+mn-ea"/>
          <a:cs typeface="+mn-cs"/>
        </a:defRPr>
      </a:lvl3pPr>
      <a:lvl4pPr marL="2261563" indent="-323080" algn="l" defTabSz="1292322" rtl="0" eaLnBrk="1" latinLnBrk="0" hangingPunct="1">
        <a:spcBef>
          <a:spcPct val="20000"/>
        </a:spcBef>
        <a:buFont typeface="Arial" pitchFamily="34" charset="0"/>
        <a:buChar char="–"/>
        <a:defRPr sz="2827" kern="1200">
          <a:solidFill>
            <a:schemeClr val="tx1"/>
          </a:solidFill>
          <a:latin typeface="+mn-lt"/>
          <a:ea typeface="+mn-ea"/>
          <a:cs typeface="+mn-cs"/>
        </a:defRPr>
      </a:lvl4pPr>
      <a:lvl5pPr marL="2907723" indent="-323080" algn="l" defTabSz="1292322" rtl="0" eaLnBrk="1" latinLnBrk="0" hangingPunct="1">
        <a:spcBef>
          <a:spcPct val="20000"/>
        </a:spcBef>
        <a:buFont typeface="Arial" pitchFamily="34" charset="0"/>
        <a:buChar char="»"/>
        <a:defRPr sz="2827" kern="1200">
          <a:solidFill>
            <a:schemeClr val="tx1"/>
          </a:solidFill>
          <a:latin typeface="+mn-lt"/>
          <a:ea typeface="+mn-ea"/>
          <a:cs typeface="+mn-cs"/>
        </a:defRPr>
      </a:lvl5pPr>
      <a:lvl6pPr marL="3553884" indent="-323080" algn="l" defTabSz="1292322" rtl="0" eaLnBrk="1" latinLnBrk="0" hangingPunct="1">
        <a:spcBef>
          <a:spcPct val="20000"/>
        </a:spcBef>
        <a:buFont typeface="Arial" pitchFamily="34" charset="0"/>
        <a:buChar char="•"/>
        <a:defRPr sz="2827" kern="1200">
          <a:solidFill>
            <a:schemeClr val="tx1"/>
          </a:solidFill>
          <a:latin typeface="+mn-lt"/>
          <a:ea typeface="+mn-ea"/>
          <a:cs typeface="+mn-cs"/>
        </a:defRPr>
      </a:lvl6pPr>
      <a:lvl7pPr marL="4200045" indent="-323080" algn="l" defTabSz="1292322" rtl="0" eaLnBrk="1" latinLnBrk="0" hangingPunct="1">
        <a:spcBef>
          <a:spcPct val="20000"/>
        </a:spcBef>
        <a:buFont typeface="Arial" pitchFamily="34" charset="0"/>
        <a:buChar char="•"/>
        <a:defRPr sz="2827" kern="1200">
          <a:solidFill>
            <a:schemeClr val="tx1"/>
          </a:solidFill>
          <a:latin typeface="+mn-lt"/>
          <a:ea typeface="+mn-ea"/>
          <a:cs typeface="+mn-cs"/>
        </a:defRPr>
      </a:lvl7pPr>
      <a:lvl8pPr marL="4846206" indent="-323080" algn="l" defTabSz="1292322" rtl="0" eaLnBrk="1" latinLnBrk="0" hangingPunct="1">
        <a:spcBef>
          <a:spcPct val="20000"/>
        </a:spcBef>
        <a:buFont typeface="Arial" pitchFamily="34" charset="0"/>
        <a:buChar char="•"/>
        <a:defRPr sz="2827" kern="1200">
          <a:solidFill>
            <a:schemeClr val="tx1"/>
          </a:solidFill>
          <a:latin typeface="+mn-lt"/>
          <a:ea typeface="+mn-ea"/>
          <a:cs typeface="+mn-cs"/>
        </a:defRPr>
      </a:lvl8pPr>
      <a:lvl9pPr marL="5492366" indent="-323080" algn="l" defTabSz="1292322" rtl="0" eaLnBrk="1" latinLnBrk="0" hangingPunct="1">
        <a:spcBef>
          <a:spcPct val="20000"/>
        </a:spcBef>
        <a:buFont typeface="Arial" pitchFamily="34" charset="0"/>
        <a:buChar char="•"/>
        <a:defRPr sz="2827" kern="1200">
          <a:solidFill>
            <a:schemeClr val="tx1"/>
          </a:solidFill>
          <a:latin typeface="+mn-lt"/>
          <a:ea typeface="+mn-ea"/>
          <a:cs typeface="+mn-cs"/>
        </a:defRPr>
      </a:lvl9pPr>
    </p:bodyStyle>
    <p:otherStyle>
      <a:defPPr>
        <a:defRPr lang="en-US"/>
      </a:defPPr>
      <a:lvl1pPr marL="0" algn="l" defTabSz="1292322" rtl="0" eaLnBrk="1" latinLnBrk="0" hangingPunct="1">
        <a:defRPr sz="2544" kern="1200">
          <a:solidFill>
            <a:schemeClr val="tx1"/>
          </a:solidFill>
          <a:latin typeface="+mn-lt"/>
          <a:ea typeface="+mn-ea"/>
          <a:cs typeface="+mn-cs"/>
        </a:defRPr>
      </a:lvl1pPr>
      <a:lvl2pPr marL="646161" algn="l" defTabSz="1292322" rtl="0" eaLnBrk="1" latinLnBrk="0" hangingPunct="1">
        <a:defRPr sz="2544" kern="1200">
          <a:solidFill>
            <a:schemeClr val="tx1"/>
          </a:solidFill>
          <a:latin typeface="+mn-lt"/>
          <a:ea typeface="+mn-ea"/>
          <a:cs typeface="+mn-cs"/>
        </a:defRPr>
      </a:lvl2pPr>
      <a:lvl3pPr marL="1292322" algn="l" defTabSz="1292322" rtl="0" eaLnBrk="1" latinLnBrk="0" hangingPunct="1">
        <a:defRPr sz="2544" kern="1200">
          <a:solidFill>
            <a:schemeClr val="tx1"/>
          </a:solidFill>
          <a:latin typeface="+mn-lt"/>
          <a:ea typeface="+mn-ea"/>
          <a:cs typeface="+mn-cs"/>
        </a:defRPr>
      </a:lvl3pPr>
      <a:lvl4pPr marL="1938482" algn="l" defTabSz="1292322" rtl="0" eaLnBrk="1" latinLnBrk="0" hangingPunct="1">
        <a:defRPr sz="2544" kern="1200">
          <a:solidFill>
            <a:schemeClr val="tx1"/>
          </a:solidFill>
          <a:latin typeface="+mn-lt"/>
          <a:ea typeface="+mn-ea"/>
          <a:cs typeface="+mn-cs"/>
        </a:defRPr>
      </a:lvl4pPr>
      <a:lvl5pPr marL="2584643" algn="l" defTabSz="1292322" rtl="0" eaLnBrk="1" latinLnBrk="0" hangingPunct="1">
        <a:defRPr sz="2544" kern="1200">
          <a:solidFill>
            <a:schemeClr val="tx1"/>
          </a:solidFill>
          <a:latin typeface="+mn-lt"/>
          <a:ea typeface="+mn-ea"/>
          <a:cs typeface="+mn-cs"/>
        </a:defRPr>
      </a:lvl5pPr>
      <a:lvl6pPr marL="3230804" algn="l" defTabSz="1292322" rtl="0" eaLnBrk="1" latinLnBrk="0" hangingPunct="1">
        <a:defRPr sz="2544" kern="1200">
          <a:solidFill>
            <a:schemeClr val="tx1"/>
          </a:solidFill>
          <a:latin typeface="+mn-lt"/>
          <a:ea typeface="+mn-ea"/>
          <a:cs typeface="+mn-cs"/>
        </a:defRPr>
      </a:lvl6pPr>
      <a:lvl7pPr marL="3876965" algn="l" defTabSz="1292322" rtl="0" eaLnBrk="1" latinLnBrk="0" hangingPunct="1">
        <a:defRPr sz="2544" kern="1200">
          <a:solidFill>
            <a:schemeClr val="tx1"/>
          </a:solidFill>
          <a:latin typeface="+mn-lt"/>
          <a:ea typeface="+mn-ea"/>
          <a:cs typeface="+mn-cs"/>
        </a:defRPr>
      </a:lvl7pPr>
      <a:lvl8pPr marL="4523125" algn="l" defTabSz="1292322" rtl="0" eaLnBrk="1" latinLnBrk="0" hangingPunct="1">
        <a:defRPr sz="2544" kern="1200">
          <a:solidFill>
            <a:schemeClr val="tx1"/>
          </a:solidFill>
          <a:latin typeface="+mn-lt"/>
          <a:ea typeface="+mn-ea"/>
          <a:cs typeface="+mn-cs"/>
        </a:defRPr>
      </a:lvl8pPr>
      <a:lvl9pPr marL="5169286" algn="l" defTabSz="1292322" rtl="0" eaLnBrk="1" latinLnBrk="0" hangingPunct="1">
        <a:defRPr sz="254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18" Type="http://schemas.microsoft.com/office/2007/relationships/hdphoto" Target="../media/hdphoto1.wdp"/><Relationship Id="rId26" Type="http://schemas.openxmlformats.org/officeDocument/2006/relationships/image" Target="../media/image18.png"/><Relationship Id="rId3" Type="http://schemas.openxmlformats.org/officeDocument/2006/relationships/image" Target="../media/image2.png"/><Relationship Id="rId21" Type="http://schemas.openxmlformats.org/officeDocument/2006/relationships/chart" Target="../charts/chart5.xml"/><Relationship Id="rId7" Type="http://schemas.openxmlformats.org/officeDocument/2006/relationships/image" Target="../media/image6.png"/><Relationship Id="rId12" Type="http://schemas.openxmlformats.org/officeDocument/2006/relationships/chart" Target="../charts/chart1.xml"/><Relationship Id="rId17" Type="http://schemas.openxmlformats.org/officeDocument/2006/relationships/image" Target="../media/image13.png"/><Relationship Id="rId25" Type="http://schemas.openxmlformats.org/officeDocument/2006/relationships/image" Target="../media/image17.png"/><Relationship Id="rId2" Type="http://schemas.openxmlformats.org/officeDocument/2006/relationships/image" Target="../media/image1.jpeg"/><Relationship Id="rId16" Type="http://schemas.openxmlformats.org/officeDocument/2006/relationships/chart" Target="../charts/chart3.xml"/><Relationship Id="rId20" Type="http://schemas.openxmlformats.org/officeDocument/2006/relationships/chart" Target="../charts/chart4.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16.png"/><Relationship Id="rId5" Type="http://schemas.openxmlformats.org/officeDocument/2006/relationships/image" Target="../media/image4.png"/><Relationship Id="rId15" Type="http://schemas.openxmlformats.org/officeDocument/2006/relationships/chart" Target="../charts/chart2.xml"/><Relationship Id="rId23" Type="http://schemas.microsoft.com/office/2007/relationships/hdphoto" Target="../media/hdphoto2.wdp"/><Relationship Id="rId28" Type="http://schemas.openxmlformats.org/officeDocument/2006/relationships/image" Target="../media/image20.png"/><Relationship Id="rId10" Type="http://schemas.openxmlformats.org/officeDocument/2006/relationships/image" Target="../media/image9.png"/><Relationship Id="rId19" Type="http://schemas.openxmlformats.org/officeDocument/2006/relationships/image" Target="../media/image14.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2.svg"/><Relationship Id="rId22" Type="http://schemas.openxmlformats.org/officeDocument/2006/relationships/image" Target="../media/image15.png"/><Relationship Id="rId27"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elter Skelter Stock Illustration - Download Image Now - Amusement Park  Slide, Amusement Park, Illustration - iStock">
            <a:extLst>
              <a:ext uri="{FF2B5EF4-FFF2-40B4-BE49-F238E27FC236}">
                <a16:creationId xmlns:a16="http://schemas.microsoft.com/office/drawing/2014/main" id="{EB19C611-F328-7E86-68EE-FAAFAE03D9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6410" y="1298096"/>
            <a:ext cx="7244815" cy="1342120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69" name="Table 1068">
            <a:extLst>
              <a:ext uri="{FF2B5EF4-FFF2-40B4-BE49-F238E27FC236}">
                <a16:creationId xmlns:a16="http://schemas.microsoft.com/office/drawing/2014/main" id="{69423FBF-C6FE-8F9E-84D5-A6B72AFB4474}"/>
              </a:ext>
            </a:extLst>
          </p:cNvPr>
          <p:cNvGraphicFramePr>
            <a:graphicFrameLocks noGrp="1"/>
          </p:cNvGraphicFramePr>
          <p:nvPr>
            <p:extLst>
              <p:ext uri="{D42A27DB-BD31-4B8C-83A1-F6EECF244321}">
                <p14:modId xmlns:p14="http://schemas.microsoft.com/office/powerpoint/2010/main" val="4245099455"/>
              </p:ext>
            </p:extLst>
          </p:nvPr>
        </p:nvGraphicFramePr>
        <p:xfrm>
          <a:off x="8083051" y="13286166"/>
          <a:ext cx="2558131" cy="1874635"/>
        </p:xfrm>
        <a:graphic>
          <a:graphicData uri="http://schemas.openxmlformats.org/drawingml/2006/table">
            <a:tbl>
              <a:tblPr/>
              <a:tblGrid>
                <a:gridCol w="451643">
                  <a:extLst>
                    <a:ext uri="{9D8B030D-6E8A-4147-A177-3AD203B41FA5}">
                      <a16:colId xmlns:a16="http://schemas.microsoft.com/office/drawing/2014/main" val="464946340"/>
                    </a:ext>
                  </a:extLst>
                </a:gridCol>
                <a:gridCol w="2106488">
                  <a:extLst>
                    <a:ext uri="{9D8B030D-6E8A-4147-A177-3AD203B41FA5}">
                      <a16:colId xmlns:a16="http://schemas.microsoft.com/office/drawing/2014/main" val="4065660013"/>
                    </a:ext>
                  </a:extLst>
                </a:gridCol>
              </a:tblGrid>
              <a:tr h="190544">
                <a:tc gridSpan="2">
                  <a:txBody>
                    <a:bodyPr/>
                    <a:lstStyle/>
                    <a:p>
                      <a:pPr algn="r" fontAlgn="b"/>
                      <a:r>
                        <a:rPr lang="en-US" sz="900" b="1" i="0" u="none" strike="noStrike" dirty="0">
                          <a:solidFill>
                            <a:srgbClr val="000000"/>
                          </a:solidFill>
                          <a:effectLst/>
                          <a:latin typeface="Calibri" panose="020F0502020204030204" pitchFamily="34" charset="0"/>
                        </a:rPr>
                        <a:t>Helping our surgical patients achieve their goals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GB"/>
                    </a:p>
                  </a:txBody>
                  <a:tcPr/>
                </a:tc>
                <a:extLst>
                  <a:ext uri="{0D108BD9-81ED-4DB2-BD59-A6C34878D82A}">
                    <a16:rowId xmlns:a16="http://schemas.microsoft.com/office/drawing/2014/main" val="2760376777"/>
                  </a:ext>
                </a:extLst>
              </a:tr>
              <a:tr h="378756">
                <a:tc>
                  <a:txBody>
                    <a:bodyPr/>
                    <a:lstStyle/>
                    <a:p>
                      <a:pPr algn="l" fontAlgn="b"/>
                      <a:r>
                        <a:rPr lang="en-GB" sz="500" b="0" i="0" u="none" strike="noStrike" dirty="0">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rgbClr val="000000"/>
                          </a:solidFill>
                          <a:effectLst/>
                          <a:latin typeface="Calibri" panose="020F0502020204030204" pitchFamily="34" charset="0"/>
                        </a:rPr>
                        <a:t>1 in 7 patients regret having surgery either because they didn’t achieve the outcomes they were hoping for or worse, surgery created complications they hadn’t been aware of</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9432557"/>
                  </a:ext>
                </a:extLst>
              </a:tr>
              <a:tr h="464454">
                <a:tc>
                  <a:txBody>
                    <a:bodyPr/>
                    <a:lstStyle/>
                    <a:p>
                      <a:pPr algn="l" fontAlgn="b"/>
                      <a:r>
                        <a:rPr lang="en-GB" sz="500" b="0" i="0" u="none" strike="noStrike" dirty="0">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rgbClr val="000000"/>
                          </a:solidFill>
                          <a:effectLst/>
                          <a:latin typeface="Calibri" panose="020F0502020204030204" pitchFamily="34" charset="0"/>
                        </a:rPr>
                        <a:t>Peri-Operative services aims to optimise the health of patients, from the moment surgery is contemplated through to full recovery.  We can help to identify areas where we can make improvements to the patient pathway by optimising long term health conditions, general health, exercise and wellbeing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8764934"/>
                  </a:ext>
                </a:extLst>
              </a:tr>
              <a:tr h="284067">
                <a:tc>
                  <a:txBody>
                    <a:bodyPr/>
                    <a:lstStyle/>
                    <a:p>
                      <a:pPr algn="l" fontAlgn="b"/>
                      <a:r>
                        <a:rPr lang="en-GB" sz="500" b="0" i="0" u="none" strike="noStrike" dirty="0">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rgbClr val="000000"/>
                          </a:solidFill>
                          <a:effectLst/>
                          <a:latin typeface="Calibri" panose="020F0502020204030204" pitchFamily="34" charset="0"/>
                        </a:rPr>
                        <a:t>You can help to encourage patient education by remembering our moto ‘Fitter, Better, Sooner’ for surgery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2938445"/>
                  </a:ext>
                </a:extLst>
              </a:tr>
              <a:tr h="297251">
                <a:tc gridSpan="2">
                  <a:txBody>
                    <a:bodyPr/>
                    <a:lstStyle/>
                    <a:p>
                      <a:pPr algn="r" fontAlgn="ctr"/>
                      <a:r>
                        <a:rPr lang="en-US" sz="900" b="1" i="0" u="none" strike="noStrike" dirty="0">
                          <a:solidFill>
                            <a:srgbClr val="000000"/>
                          </a:solidFill>
                          <a:effectLst/>
                          <a:latin typeface="Calibri" panose="020F0502020204030204" pitchFamily="34" charset="0"/>
                        </a:rPr>
                        <a:t>Contact the team for more information: peri.op@somersetft.nhs.uk</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GB"/>
                    </a:p>
                  </a:txBody>
                  <a:tcPr/>
                </a:tc>
                <a:extLst>
                  <a:ext uri="{0D108BD9-81ED-4DB2-BD59-A6C34878D82A}">
                    <a16:rowId xmlns:a16="http://schemas.microsoft.com/office/drawing/2014/main" val="541702137"/>
                  </a:ext>
                </a:extLst>
              </a:tr>
            </a:tbl>
          </a:graphicData>
        </a:graphic>
      </p:graphicFrame>
      <p:sp>
        <p:nvSpPr>
          <p:cNvPr id="5" name="TextBox 80">
            <a:extLst>
              <a:ext uri="{FF2B5EF4-FFF2-40B4-BE49-F238E27FC236}">
                <a16:creationId xmlns:a16="http://schemas.microsoft.com/office/drawing/2014/main" id="{015BC71A-692E-CFB8-AF3D-66E124471C7B}"/>
              </a:ext>
            </a:extLst>
          </p:cNvPr>
          <p:cNvSpPr txBox="1"/>
          <p:nvPr/>
        </p:nvSpPr>
        <p:spPr>
          <a:xfrm>
            <a:off x="2610349" y="81354"/>
            <a:ext cx="5472702" cy="1232069"/>
          </a:xfrm>
          <a:prstGeom prst="rect">
            <a:avLst/>
          </a:prstGeom>
        </p:spPr>
        <p:txBody>
          <a:bodyPr wrap="square" lIns="0" tIns="0" rIns="0" bIns="0" rtlCol="0" anchor="t">
            <a:spAutoFit/>
          </a:bodyPr>
          <a:lstStyle/>
          <a:p>
            <a:pPr algn="ctr">
              <a:lnSpc>
                <a:spcPts val="4947"/>
              </a:lnSpc>
              <a:spcBef>
                <a:spcPct val="0"/>
              </a:spcBef>
            </a:pPr>
            <a:r>
              <a:rPr lang="en-US" sz="4000" b="1" dirty="0">
                <a:solidFill>
                  <a:schemeClr val="tx2">
                    <a:lumMod val="75000"/>
                  </a:schemeClr>
                </a:solidFill>
                <a:latin typeface="Open Sans Bold"/>
              </a:rPr>
              <a:t>Transforming POAC </a:t>
            </a:r>
          </a:p>
          <a:p>
            <a:pPr algn="ctr">
              <a:lnSpc>
                <a:spcPts val="4947"/>
              </a:lnSpc>
              <a:spcBef>
                <a:spcPct val="0"/>
              </a:spcBef>
            </a:pPr>
            <a:r>
              <a:rPr lang="en-US" sz="4000" b="1" dirty="0">
                <a:solidFill>
                  <a:schemeClr val="tx2">
                    <a:lumMod val="75000"/>
                  </a:schemeClr>
                </a:solidFill>
                <a:latin typeface="Open Sans Bold"/>
              </a:rPr>
              <a:t>into Peri Assessment</a:t>
            </a:r>
          </a:p>
        </p:txBody>
      </p:sp>
      <p:grpSp>
        <p:nvGrpSpPr>
          <p:cNvPr id="6" name="Group 5">
            <a:extLst>
              <a:ext uri="{FF2B5EF4-FFF2-40B4-BE49-F238E27FC236}">
                <a16:creationId xmlns:a16="http://schemas.microsoft.com/office/drawing/2014/main" id="{2138F27B-DB42-2D14-9F1D-A18945B969CC}"/>
              </a:ext>
            </a:extLst>
          </p:cNvPr>
          <p:cNvGrpSpPr/>
          <p:nvPr/>
        </p:nvGrpSpPr>
        <p:grpSpPr>
          <a:xfrm>
            <a:off x="8756565" y="107837"/>
            <a:ext cx="1559527" cy="1205586"/>
            <a:chOff x="0" y="0"/>
            <a:chExt cx="1783375" cy="1348850"/>
          </a:xfrm>
        </p:grpSpPr>
        <p:sp>
          <p:nvSpPr>
            <p:cNvPr id="7" name="AutoShape 6">
              <a:extLst>
                <a:ext uri="{FF2B5EF4-FFF2-40B4-BE49-F238E27FC236}">
                  <a16:creationId xmlns:a16="http://schemas.microsoft.com/office/drawing/2014/main" id="{4F374CB5-B418-D3FC-7383-056D31B270B1}"/>
                </a:ext>
              </a:extLst>
            </p:cNvPr>
            <p:cNvSpPr/>
            <p:nvPr/>
          </p:nvSpPr>
          <p:spPr>
            <a:xfrm>
              <a:off x="195182" y="860176"/>
              <a:ext cx="1405957" cy="0"/>
            </a:xfrm>
            <a:prstGeom prst="line">
              <a:avLst/>
            </a:prstGeom>
            <a:ln w="33230" cap="rnd">
              <a:solidFill>
                <a:srgbClr val="B7418F"/>
              </a:solidFill>
              <a:prstDash val="solid"/>
              <a:headEnd type="none" w="sm" len="sm"/>
              <a:tailEnd type="none" w="sm" len="sm"/>
            </a:ln>
          </p:spPr>
        </p:sp>
        <p:sp>
          <p:nvSpPr>
            <p:cNvPr id="8" name="AutoShape 7">
              <a:extLst>
                <a:ext uri="{FF2B5EF4-FFF2-40B4-BE49-F238E27FC236}">
                  <a16:creationId xmlns:a16="http://schemas.microsoft.com/office/drawing/2014/main" id="{FCC6FB7C-4482-607F-A870-09D97B4077A2}"/>
                </a:ext>
              </a:extLst>
            </p:cNvPr>
            <p:cNvSpPr/>
            <p:nvPr/>
          </p:nvSpPr>
          <p:spPr>
            <a:xfrm>
              <a:off x="283345" y="658008"/>
              <a:ext cx="1229630" cy="0"/>
            </a:xfrm>
            <a:prstGeom prst="line">
              <a:avLst/>
            </a:prstGeom>
            <a:ln w="33230" cap="rnd">
              <a:solidFill>
                <a:srgbClr val="4FB0A4"/>
              </a:solidFill>
              <a:prstDash val="solid"/>
              <a:headEnd type="none" w="sm" len="sm"/>
              <a:tailEnd type="none" w="sm" len="sm"/>
            </a:ln>
          </p:spPr>
        </p:sp>
        <p:sp>
          <p:nvSpPr>
            <p:cNvPr id="9" name="AutoShape 8">
              <a:extLst>
                <a:ext uri="{FF2B5EF4-FFF2-40B4-BE49-F238E27FC236}">
                  <a16:creationId xmlns:a16="http://schemas.microsoft.com/office/drawing/2014/main" id="{66D4E31F-122E-A564-5AAD-293097B8C47E}"/>
                </a:ext>
              </a:extLst>
            </p:cNvPr>
            <p:cNvSpPr/>
            <p:nvPr/>
          </p:nvSpPr>
          <p:spPr>
            <a:xfrm>
              <a:off x="361114" y="455839"/>
              <a:ext cx="1074092" cy="0"/>
            </a:xfrm>
            <a:prstGeom prst="line">
              <a:avLst/>
            </a:prstGeom>
            <a:ln w="33230" cap="rnd">
              <a:solidFill>
                <a:srgbClr val="FFC22C"/>
              </a:solidFill>
              <a:prstDash val="solid"/>
              <a:headEnd type="none" w="sm" len="sm"/>
              <a:tailEnd type="none" w="sm" len="sm"/>
            </a:ln>
          </p:spPr>
        </p:sp>
        <p:sp>
          <p:nvSpPr>
            <p:cNvPr id="10" name="AutoShape 9">
              <a:extLst>
                <a:ext uri="{FF2B5EF4-FFF2-40B4-BE49-F238E27FC236}">
                  <a16:creationId xmlns:a16="http://schemas.microsoft.com/office/drawing/2014/main" id="{980A56EA-25CD-D1DF-4922-96AEA22A4066}"/>
                </a:ext>
              </a:extLst>
            </p:cNvPr>
            <p:cNvSpPr/>
            <p:nvPr/>
          </p:nvSpPr>
          <p:spPr>
            <a:xfrm>
              <a:off x="462844" y="253670"/>
              <a:ext cx="870632" cy="0"/>
            </a:xfrm>
            <a:prstGeom prst="line">
              <a:avLst/>
            </a:prstGeom>
            <a:ln w="33230" cap="rnd">
              <a:solidFill>
                <a:srgbClr val="34ADE9"/>
              </a:solidFill>
              <a:prstDash val="solid"/>
              <a:headEnd type="none" w="sm" len="sm"/>
              <a:tailEnd type="none" w="sm" len="sm"/>
            </a:ln>
          </p:spPr>
        </p:sp>
        <p:sp>
          <p:nvSpPr>
            <p:cNvPr id="11" name="AutoShape 10">
              <a:extLst>
                <a:ext uri="{FF2B5EF4-FFF2-40B4-BE49-F238E27FC236}">
                  <a16:creationId xmlns:a16="http://schemas.microsoft.com/office/drawing/2014/main" id="{56334E44-FE8E-A48A-2BC5-4CAA40EF5849}"/>
                </a:ext>
              </a:extLst>
            </p:cNvPr>
            <p:cNvSpPr/>
            <p:nvPr/>
          </p:nvSpPr>
          <p:spPr>
            <a:xfrm>
              <a:off x="542821" y="51501"/>
              <a:ext cx="710679" cy="0"/>
            </a:xfrm>
            <a:prstGeom prst="line">
              <a:avLst/>
            </a:prstGeom>
            <a:ln w="33230" cap="rnd">
              <a:solidFill>
                <a:srgbClr val="B7418F"/>
              </a:solidFill>
              <a:prstDash val="solid"/>
              <a:headEnd type="none" w="sm" len="sm"/>
              <a:tailEnd type="none" w="sm" len="sm"/>
            </a:ln>
          </p:spPr>
        </p:sp>
        <p:sp>
          <p:nvSpPr>
            <p:cNvPr id="12" name="AutoShape 11">
              <a:extLst>
                <a:ext uri="{FF2B5EF4-FFF2-40B4-BE49-F238E27FC236}">
                  <a16:creationId xmlns:a16="http://schemas.microsoft.com/office/drawing/2014/main" id="{1FD70D90-391C-0A2A-B382-E2E8B08C9548}"/>
                </a:ext>
              </a:extLst>
            </p:cNvPr>
            <p:cNvSpPr/>
            <p:nvPr/>
          </p:nvSpPr>
          <p:spPr>
            <a:xfrm>
              <a:off x="195182" y="1062147"/>
              <a:ext cx="1488063" cy="0"/>
            </a:xfrm>
            <a:prstGeom prst="line">
              <a:avLst/>
            </a:prstGeom>
            <a:ln w="33230" cap="rnd">
              <a:solidFill>
                <a:srgbClr val="34ADE9"/>
              </a:solidFill>
              <a:prstDash val="solid"/>
              <a:headEnd type="none" w="sm" len="sm"/>
              <a:tailEnd type="none" w="sm" len="sm"/>
            </a:ln>
          </p:spPr>
        </p:sp>
        <p:sp>
          <p:nvSpPr>
            <p:cNvPr id="13" name="AutoShape 12">
              <a:extLst>
                <a:ext uri="{FF2B5EF4-FFF2-40B4-BE49-F238E27FC236}">
                  <a16:creationId xmlns:a16="http://schemas.microsoft.com/office/drawing/2014/main" id="{FDCE736F-17D9-F177-0AAB-53D997D475B9}"/>
                </a:ext>
              </a:extLst>
            </p:cNvPr>
            <p:cNvSpPr/>
            <p:nvPr/>
          </p:nvSpPr>
          <p:spPr>
            <a:xfrm>
              <a:off x="462844" y="1265558"/>
              <a:ext cx="1320531" cy="0"/>
            </a:xfrm>
            <a:prstGeom prst="line">
              <a:avLst/>
            </a:prstGeom>
            <a:ln w="33230" cap="rnd">
              <a:solidFill>
                <a:srgbClr val="FFC22C"/>
              </a:solidFill>
              <a:prstDash val="solid"/>
              <a:headEnd type="none" w="sm" len="sm"/>
              <a:tailEnd type="none" w="sm" len="sm"/>
            </a:ln>
          </p:spPr>
        </p:sp>
        <p:grpSp>
          <p:nvGrpSpPr>
            <p:cNvPr id="14" name="Group 13">
              <a:extLst>
                <a:ext uri="{FF2B5EF4-FFF2-40B4-BE49-F238E27FC236}">
                  <a16:creationId xmlns:a16="http://schemas.microsoft.com/office/drawing/2014/main" id="{4F314932-53FD-7B7C-6315-D2213A15A839}"/>
                </a:ext>
              </a:extLst>
            </p:cNvPr>
            <p:cNvGrpSpPr/>
            <p:nvPr/>
          </p:nvGrpSpPr>
          <p:grpSpPr>
            <a:xfrm>
              <a:off x="25590" y="19778"/>
              <a:ext cx="1297637" cy="1297637"/>
              <a:chOff x="0" y="0"/>
              <a:chExt cx="6350000" cy="6350000"/>
            </a:xfrm>
          </p:grpSpPr>
          <p:sp>
            <p:nvSpPr>
              <p:cNvPr id="20" name="Freeform 14">
                <a:extLst>
                  <a:ext uri="{FF2B5EF4-FFF2-40B4-BE49-F238E27FC236}">
                    <a16:creationId xmlns:a16="http://schemas.microsoft.com/office/drawing/2014/main" id="{67585DD4-50B1-7758-259F-CE012C4EF81F}"/>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15" name="Group 15">
              <a:extLst>
                <a:ext uri="{FF2B5EF4-FFF2-40B4-BE49-F238E27FC236}">
                  <a16:creationId xmlns:a16="http://schemas.microsoft.com/office/drawing/2014/main" id="{2B28208D-C2A1-08AC-1E5B-F6810BC1BA15}"/>
                </a:ext>
              </a:extLst>
            </p:cNvPr>
            <p:cNvGrpSpPr>
              <a:grpSpLocks noChangeAspect="1"/>
            </p:cNvGrpSpPr>
            <p:nvPr/>
          </p:nvGrpSpPr>
          <p:grpSpPr>
            <a:xfrm>
              <a:off x="0" y="0"/>
              <a:ext cx="1348850" cy="1348850"/>
              <a:chOff x="0" y="0"/>
              <a:chExt cx="6355080" cy="6355080"/>
            </a:xfrm>
          </p:grpSpPr>
          <p:sp>
            <p:nvSpPr>
              <p:cNvPr id="19" name="Freeform 16">
                <a:extLst>
                  <a:ext uri="{FF2B5EF4-FFF2-40B4-BE49-F238E27FC236}">
                    <a16:creationId xmlns:a16="http://schemas.microsoft.com/office/drawing/2014/main" id="{6C8BFFB2-49A1-8277-CE53-0E16DBC8FA2B}"/>
                  </a:ext>
                </a:extLst>
              </p:cNvPr>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sp>
          <p:nvSpPr>
            <p:cNvPr id="16" name="TextBox 17">
              <a:extLst>
                <a:ext uri="{FF2B5EF4-FFF2-40B4-BE49-F238E27FC236}">
                  <a16:creationId xmlns:a16="http://schemas.microsoft.com/office/drawing/2014/main" id="{D80E6941-6CCE-EC80-D0DB-98C767FEAE5F}"/>
                </a:ext>
              </a:extLst>
            </p:cNvPr>
            <p:cNvSpPr txBox="1"/>
            <p:nvPr/>
          </p:nvSpPr>
          <p:spPr>
            <a:xfrm>
              <a:off x="159089" y="225784"/>
              <a:ext cx="351029" cy="813619"/>
            </a:xfrm>
            <a:prstGeom prst="rect">
              <a:avLst/>
            </a:prstGeom>
          </p:spPr>
          <p:txBody>
            <a:bodyPr lIns="0" tIns="0" rIns="0" bIns="0" rtlCol="0" anchor="t">
              <a:spAutoFit/>
            </a:bodyPr>
            <a:lstStyle/>
            <a:p>
              <a:pPr algn="ctr">
                <a:lnSpc>
                  <a:spcPts val="7185"/>
                </a:lnSpc>
              </a:pPr>
              <a:r>
                <a:rPr lang="en-US" sz="5132" dirty="0">
                  <a:solidFill>
                    <a:srgbClr val="000000"/>
                  </a:solidFill>
                  <a:latin typeface="Open Sans Light"/>
                </a:rPr>
                <a:t>7</a:t>
              </a:r>
            </a:p>
          </p:txBody>
        </p:sp>
        <p:sp>
          <p:nvSpPr>
            <p:cNvPr id="17" name="TextBox 18">
              <a:extLst>
                <a:ext uri="{FF2B5EF4-FFF2-40B4-BE49-F238E27FC236}">
                  <a16:creationId xmlns:a16="http://schemas.microsoft.com/office/drawing/2014/main" id="{03317D5C-DB0A-D50A-CF5D-6306E73764EA}"/>
                </a:ext>
              </a:extLst>
            </p:cNvPr>
            <p:cNvSpPr txBox="1">
              <a:spLocks noChangeAspect="1"/>
            </p:cNvSpPr>
            <p:nvPr/>
          </p:nvSpPr>
          <p:spPr>
            <a:xfrm>
              <a:off x="510118" y="362776"/>
              <a:ext cx="601276" cy="607461"/>
            </a:xfrm>
            <a:prstGeom prst="rect">
              <a:avLst/>
            </a:prstGeom>
          </p:spPr>
          <p:txBody>
            <a:bodyPr lIns="0" tIns="0" rIns="0" bIns="0" rtlCol="0" anchor="t">
              <a:spAutoFit/>
            </a:bodyPr>
            <a:lstStyle/>
            <a:p>
              <a:pPr algn="ctr">
                <a:lnSpc>
                  <a:spcPts val="2554"/>
                </a:lnSpc>
              </a:pPr>
              <a:r>
                <a:rPr lang="en-US" sz="1825" dirty="0">
                  <a:solidFill>
                    <a:srgbClr val="000000"/>
                  </a:solidFill>
                  <a:latin typeface="Open Sans Light"/>
                </a:rPr>
                <a:t>STEPS</a:t>
              </a:r>
            </a:p>
          </p:txBody>
        </p:sp>
        <p:sp>
          <p:nvSpPr>
            <p:cNvPr id="18" name="TextBox 19">
              <a:extLst>
                <a:ext uri="{FF2B5EF4-FFF2-40B4-BE49-F238E27FC236}">
                  <a16:creationId xmlns:a16="http://schemas.microsoft.com/office/drawing/2014/main" id="{1A4761CB-194A-E6FA-F3C5-FC513B64C12C}"/>
                </a:ext>
              </a:extLst>
            </p:cNvPr>
            <p:cNvSpPr txBox="1"/>
            <p:nvPr/>
          </p:nvSpPr>
          <p:spPr>
            <a:xfrm>
              <a:off x="431755" y="629210"/>
              <a:ext cx="758005" cy="303732"/>
            </a:xfrm>
            <a:prstGeom prst="rect">
              <a:avLst/>
            </a:prstGeom>
          </p:spPr>
          <p:txBody>
            <a:bodyPr lIns="0" tIns="0" rIns="0" bIns="0" rtlCol="0" anchor="t">
              <a:spAutoFit/>
            </a:bodyPr>
            <a:lstStyle/>
            <a:p>
              <a:pPr algn="ctr">
                <a:lnSpc>
                  <a:spcPts val="1276"/>
                </a:lnSpc>
              </a:pPr>
              <a:r>
                <a:rPr lang="en-US" sz="912" dirty="0">
                  <a:solidFill>
                    <a:srgbClr val="000000"/>
                  </a:solidFill>
                  <a:latin typeface="Open Sans Light"/>
                </a:rPr>
                <a:t>of </a:t>
              </a:r>
              <a:r>
                <a:rPr lang="en-US" sz="912" dirty="0">
                  <a:solidFill>
                    <a:srgbClr val="000000"/>
                  </a:solidFill>
                  <a:latin typeface="Open Sans Light Bold"/>
                </a:rPr>
                <a:t>Quality </a:t>
              </a:r>
            </a:p>
            <a:p>
              <a:pPr algn="ctr">
                <a:lnSpc>
                  <a:spcPts val="1276"/>
                </a:lnSpc>
              </a:pPr>
              <a:r>
                <a:rPr lang="en-US" sz="912" dirty="0">
                  <a:solidFill>
                    <a:srgbClr val="000000"/>
                  </a:solidFill>
                  <a:latin typeface="Open Sans Light Bold"/>
                </a:rPr>
                <a:t>Improvement</a:t>
              </a:r>
            </a:p>
          </p:txBody>
        </p:sp>
      </p:grpSp>
      <p:sp>
        <p:nvSpPr>
          <p:cNvPr id="26" name="Rectangle: Rounded Corners 25">
            <a:extLst>
              <a:ext uri="{FF2B5EF4-FFF2-40B4-BE49-F238E27FC236}">
                <a16:creationId xmlns:a16="http://schemas.microsoft.com/office/drawing/2014/main" id="{0E6E5B6E-D466-A345-133A-23CBDB6DF38F}"/>
              </a:ext>
            </a:extLst>
          </p:cNvPr>
          <p:cNvSpPr/>
          <p:nvPr/>
        </p:nvSpPr>
        <p:spPr>
          <a:xfrm>
            <a:off x="901349" y="1460500"/>
            <a:ext cx="3759551" cy="1888671"/>
          </a:xfrm>
          <a:prstGeom prst="round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0000"/>
              </a:lnSpc>
            </a:pPr>
            <a:r>
              <a:rPr lang="en-US" sz="2000" b="1" dirty="0">
                <a:solidFill>
                  <a:schemeClr val="tx2">
                    <a:lumMod val="75000"/>
                  </a:schemeClr>
                </a:solidFill>
                <a:latin typeface="Arial Black" panose="020B0A04020102020204" pitchFamily="34" charset="0"/>
              </a:rPr>
              <a:t>TEAM</a:t>
            </a:r>
            <a:endParaRPr lang="en-US" sz="1400" b="1" dirty="0">
              <a:solidFill>
                <a:schemeClr val="tx2">
                  <a:lumMod val="75000"/>
                </a:schemeClr>
              </a:solidFill>
              <a:latin typeface="Arial Black" panose="020B0A04020102020204" pitchFamily="34" charset="0"/>
            </a:endParaRPr>
          </a:p>
          <a:p>
            <a:r>
              <a:rPr lang="en-US" sz="1100" b="1" dirty="0">
                <a:solidFill>
                  <a:schemeClr val="tx2">
                    <a:lumMod val="75000"/>
                  </a:schemeClr>
                </a:solidFill>
              </a:rPr>
              <a:t>Project Team</a:t>
            </a:r>
            <a:r>
              <a:rPr lang="en-US" sz="1100" dirty="0">
                <a:solidFill>
                  <a:schemeClr val="tx2">
                    <a:lumMod val="75000"/>
                  </a:schemeClr>
                </a:solidFill>
              </a:rPr>
              <a:t>:  A</a:t>
            </a:r>
            <a:r>
              <a:rPr lang="en-US" sz="1100" b="0" dirty="0">
                <a:solidFill>
                  <a:schemeClr val="tx2">
                    <a:lumMod val="75000"/>
                  </a:schemeClr>
                </a:solidFill>
              </a:rPr>
              <a:t>nnie Allen, Jacqui Wilson</a:t>
            </a:r>
          </a:p>
          <a:p>
            <a:r>
              <a:rPr lang="en-US" sz="1100" b="1" dirty="0">
                <a:solidFill>
                  <a:schemeClr val="tx2">
                    <a:lumMod val="75000"/>
                  </a:schemeClr>
                </a:solidFill>
              </a:rPr>
              <a:t>Anaesthetic Leads: </a:t>
            </a:r>
            <a:r>
              <a:rPr lang="en-US" sz="1100" b="0" dirty="0">
                <a:solidFill>
                  <a:schemeClr val="tx2">
                    <a:lumMod val="75000"/>
                  </a:schemeClr>
                </a:solidFill>
              </a:rPr>
              <a:t>Tom Teare, Mark Abou-Samra</a:t>
            </a:r>
          </a:p>
          <a:p>
            <a:r>
              <a:rPr lang="en-US" sz="1100" b="1" dirty="0">
                <a:solidFill>
                  <a:schemeClr val="tx2">
                    <a:lumMod val="75000"/>
                  </a:schemeClr>
                </a:solidFill>
              </a:rPr>
              <a:t>POAC: </a:t>
            </a:r>
            <a:r>
              <a:rPr lang="en-US" sz="1100" b="0" dirty="0">
                <a:solidFill>
                  <a:schemeClr val="tx2">
                    <a:lumMod val="75000"/>
                  </a:schemeClr>
                </a:solidFill>
              </a:rPr>
              <a:t>Amanda Newell, Ashraf Ahmed, Tracey Jenkins, Kim </a:t>
            </a:r>
          </a:p>
          <a:p>
            <a:r>
              <a:rPr lang="en-US" sz="1100" b="0" dirty="0">
                <a:solidFill>
                  <a:schemeClr val="tx2">
                    <a:lumMod val="75000"/>
                  </a:schemeClr>
                </a:solidFill>
              </a:rPr>
              <a:t>Saunders, Sam </a:t>
            </a:r>
            <a:r>
              <a:rPr lang="en-US" sz="1100" dirty="0">
                <a:solidFill>
                  <a:schemeClr val="tx2">
                    <a:lumMod val="75000"/>
                  </a:schemeClr>
                </a:solidFill>
              </a:rPr>
              <a:t>Goss, Tracey Gunn, Di Vickery</a:t>
            </a:r>
            <a:endParaRPr lang="en-US" sz="1100" b="0" dirty="0">
              <a:solidFill>
                <a:schemeClr val="tx2">
                  <a:lumMod val="75000"/>
                </a:schemeClr>
              </a:solidFill>
            </a:endParaRPr>
          </a:p>
          <a:p>
            <a:r>
              <a:rPr lang="en-US" sz="1100" b="1" dirty="0">
                <a:solidFill>
                  <a:schemeClr val="tx2">
                    <a:lumMod val="75000"/>
                  </a:schemeClr>
                </a:solidFill>
              </a:rPr>
              <a:t>Peri-Op</a:t>
            </a:r>
            <a:r>
              <a:rPr lang="en-US" sz="1100" dirty="0">
                <a:solidFill>
                  <a:schemeClr val="tx2">
                    <a:lumMod val="75000"/>
                  </a:schemeClr>
                </a:solidFill>
              </a:rPr>
              <a:t>: </a:t>
            </a:r>
            <a:r>
              <a:rPr lang="en-US" sz="1100" b="0" dirty="0">
                <a:solidFill>
                  <a:schemeClr val="tx2">
                    <a:lumMod val="75000"/>
                  </a:schemeClr>
                </a:solidFill>
              </a:rPr>
              <a:t>Louise Lewis, Martin Lever</a:t>
            </a:r>
            <a:r>
              <a:rPr lang="en-US" sz="1100" dirty="0">
                <a:solidFill>
                  <a:schemeClr val="tx2">
                    <a:lumMod val="75000"/>
                  </a:schemeClr>
                </a:solidFill>
              </a:rPr>
              <a:t>, Peri-Op Anaemia                     Nurse Specialist, Care Co-</a:t>
            </a:r>
            <a:r>
              <a:rPr lang="en-US" sz="1100" dirty="0" err="1">
                <a:solidFill>
                  <a:schemeClr val="tx2">
                    <a:lumMod val="75000"/>
                  </a:schemeClr>
                </a:solidFill>
              </a:rPr>
              <a:t>Ordinators</a:t>
            </a:r>
            <a:r>
              <a:rPr lang="en-US" sz="1100" dirty="0">
                <a:solidFill>
                  <a:schemeClr val="tx2">
                    <a:lumMod val="75000"/>
                  </a:schemeClr>
                </a:solidFill>
              </a:rPr>
              <a:t>, Project Support</a:t>
            </a:r>
          </a:p>
          <a:p>
            <a:r>
              <a:rPr lang="en-US" sz="1100" b="1" dirty="0">
                <a:solidFill>
                  <a:schemeClr val="tx2">
                    <a:lumMod val="75000"/>
                  </a:schemeClr>
                </a:solidFill>
              </a:rPr>
              <a:t>Digital Nurse Lead: </a:t>
            </a:r>
            <a:r>
              <a:rPr lang="en-US" sz="1100" b="0" dirty="0">
                <a:solidFill>
                  <a:schemeClr val="tx2">
                    <a:lumMod val="75000"/>
                  </a:schemeClr>
                </a:solidFill>
              </a:rPr>
              <a:t>Shawn Whelan</a:t>
            </a:r>
          </a:p>
          <a:p>
            <a:r>
              <a:rPr lang="en-US" sz="1100" b="1" dirty="0">
                <a:solidFill>
                  <a:schemeClr val="tx2">
                    <a:lumMod val="75000"/>
                  </a:schemeClr>
                </a:solidFill>
              </a:rPr>
              <a:t>Patient Partner</a:t>
            </a:r>
            <a:r>
              <a:rPr lang="en-US" sz="1100" b="0" dirty="0">
                <a:solidFill>
                  <a:schemeClr val="tx2">
                    <a:lumMod val="75000"/>
                  </a:schemeClr>
                </a:solidFill>
              </a:rPr>
              <a:t>: Joyce Strandring</a:t>
            </a:r>
            <a:endParaRPr lang="en-US" sz="1200" b="0" dirty="0">
              <a:solidFill>
                <a:schemeClr val="tx2">
                  <a:lumMod val="75000"/>
                </a:schemeClr>
              </a:solidFill>
            </a:endParaRPr>
          </a:p>
        </p:txBody>
      </p:sp>
      <p:pic>
        <p:nvPicPr>
          <p:cNvPr id="22" name="Picture 43">
            <a:extLst>
              <a:ext uri="{FF2B5EF4-FFF2-40B4-BE49-F238E27FC236}">
                <a16:creationId xmlns:a16="http://schemas.microsoft.com/office/drawing/2014/main" id="{563D7FFD-A550-8A5E-54BC-08A00502D489}"/>
              </a:ext>
            </a:extLst>
          </p:cNvPr>
          <p:cNvPicPr>
            <a:picLocks noChangeAspect="1"/>
          </p:cNvPicPr>
          <p:nvPr/>
        </p:nvPicPr>
        <p:blipFill>
          <a:blip r:embed="rId3"/>
          <a:srcRect/>
          <a:stretch>
            <a:fillRect/>
          </a:stretch>
        </p:blipFill>
        <p:spPr>
          <a:xfrm>
            <a:off x="42766" y="731021"/>
            <a:ext cx="1295114" cy="1193516"/>
          </a:xfrm>
          <a:prstGeom prst="rect">
            <a:avLst/>
          </a:prstGeom>
        </p:spPr>
      </p:pic>
      <p:sp>
        <p:nvSpPr>
          <p:cNvPr id="1032" name="Rectangle: Rounded Corners 1031">
            <a:extLst>
              <a:ext uri="{FF2B5EF4-FFF2-40B4-BE49-F238E27FC236}">
                <a16:creationId xmlns:a16="http://schemas.microsoft.com/office/drawing/2014/main" id="{F88956AD-084C-714E-C6F4-BBDBD79CB756}"/>
              </a:ext>
            </a:extLst>
          </p:cNvPr>
          <p:cNvSpPr/>
          <p:nvPr/>
        </p:nvSpPr>
        <p:spPr>
          <a:xfrm>
            <a:off x="2021743" y="10985500"/>
            <a:ext cx="2026856" cy="2911999"/>
          </a:xfrm>
          <a:prstGeom prst="round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2">
                    <a:lumMod val="75000"/>
                  </a:schemeClr>
                </a:solidFill>
                <a:latin typeface="Arial Black" panose="020B0A04020102020204" pitchFamily="34" charset="0"/>
              </a:rPr>
              <a:t>SPREAD</a:t>
            </a:r>
          </a:p>
          <a:p>
            <a:pPr defTabSz="266700"/>
            <a:r>
              <a:rPr lang="en-GB" sz="1200" dirty="0">
                <a:solidFill>
                  <a:schemeClr val="tx2">
                    <a:lumMod val="75000"/>
                  </a:schemeClr>
                </a:solidFill>
              </a:rPr>
              <a:t>Successfully</a:t>
            </a:r>
            <a:r>
              <a:rPr lang="en-GB" sz="1200" dirty="0"/>
              <a:t> </a:t>
            </a:r>
            <a:r>
              <a:rPr lang="en-GB" sz="1200" dirty="0">
                <a:solidFill>
                  <a:schemeClr val="tx2">
                    <a:lumMod val="75000"/>
                  </a:schemeClr>
                </a:solidFill>
              </a:rPr>
              <a:t>secured 1st year funding to launch the Peri-Operative Service. The Quadruple Aim will be an integral focus of the next steps in our journey together with ensuring a 	standardised process,                                                                                                                      	sustained planning </a:t>
            </a:r>
          </a:p>
          <a:p>
            <a:pPr defTabSz="355600"/>
            <a:r>
              <a:rPr lang="en-GB" sz="1200" dirty="0">
                <a:solidFill>
                  <a:schemeClr val="tx2">
                    <a:lumMod val="75000"/>
                  </a:schemeClr>
                </a:solidFill>
              </a:rPr>
              <a:t>	and embedded 	continuous learning  </a:t>
            </a:r>
          </a:p>
          <a:p>
            <a:endParaRPr lang="en-GB" sz="1200" dirty="0">
              <a:solidFill>
                <a:schemeClr val="tx2">
                  <a:lumMod val="75000"/>
                </a:schemeClr>
              </a:solidFill>
            </a:endParaRPr>
          </a:p>
          <a:p>
            <a:pPr>
              <a:lnSpc>
                <a:spcPct val="100000"/>
              </a:lnSpc>
            </a:pPr>
            <a:endParaRPr lang="en-US" sz="1000" b="0" dirty="0">
              <a:solidFill>
                <a:schemeClr val="tx2">
                  <a:lumMod val="75000"/>
                </a:schemeClr>
              </a:solidFill>
            </a:endParaRPr>
          </a:p>
        </p:txBody>
      </p:sp>
      <p:pic>
        <p:nvPicPr>
          <p:cNvPr id="1029" name="Picture 79">
            <a:extLst>
              <a:ext uri="{FF2B5EF4-FFF2-40B4-BE49-F238E27FC236}">
                <a16:creationId xmlns:a16="http://schemas.microsoft.com/office/drawing/2014/main" id="{4E308AD4-C621-C956-E58B-B7536B2382EC}"/>
              </a:ext>
            </a:extLst>
          </p:cNvPr>
          <p:cNvPicPr>
            <a:picLocks noChangeAspect="1"/>
          </p:cNvPicPr>
          <p:nvPr/>
        </p:nvPicPr>
        <p:blipFill>
          <a:blip r:embed="rId4"/>
          <a:srcRect b="21606"/>
          <a:stretch>
            <a:fillRect/>
          </a:stretch>
        </p:blipFill>
        <p:spPr>
          <a:xfrm>
            <a:off x="1345800" y="10437827"/>
            <a:ext cx="1088961" cy="1119573"/>
          </a:xfrm>
          <a:prstGeom prst="rect">
            <a:avLst/>
          </a:prstGeom>
        </p:spPr>
      </p:pic>
      <p:sp>
        <p:nvSpPr>
          <p:cNvPr id="1036" name="Rectangle: Rounded Corners 1035">
            <a:extLst>
              <a:ext uri="{FF2B5EF4-FFF2-40B4-BE49-F238E27FC236}">
                <a16:creationId xmlns:a16="http://schemas.microsoft.com/office/drawing/2014/main" id="{5695A848-0564-A23E-B6D1-7E7267009F99}"/>
              </a:ext>
            </a:extLst>
          </p:cNvPr>
          <p:cNvSpPr/>
          <p:nvPr/>
        </p:nvSpPr>
        <p:spPr>
          <a:xfrm>
            <a:off x="6746524" y="1896624"/>
            <a:ext cx="3553176" cy="2393761"/>
          </a:xfrm>
          <a:prstGeom prst="round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algn="ctr"/>
            <a:r>
              <a:rPr lang="en-US" b="1" dirty="0">
                <a:solidFill>
                  <a:schemeClr val="tx2">
                    <a:lumMod val="75000"/>
                  </a:schemeClr>
                </a:solidFill>
                <a:latin typeface="Arial Black" panose="020B0A04020102020204" pitchFamily="34" charset="0"/>
              </a:rPr>
              <a:t>PROBLEM</a:t>
            </a:r>
          </a:p>
          <a:p>
            <a:r>
              <a:rPr lang="en-US" sz="1200" b="1" dirty="0">
                <a:solidFill>
                  <a:schemeClr val="tx2">
                    <a:lumMod val="75000"/>
                  </a:schemeClr>
                </a:solidFill>
                <a:latin typeface="Calibri" panose="020F0502020204030204" pitchFamily="34" charset="0"/>
                <a:cs typeface="Calibri" panose="020F0502020204030204" pitchFamily="34" charset="0"/>
              </a:rPr>
              <a:t>What was our problem</a:t>
            </a:r>
          </a:p>
          <a:p>
            <a:r>
              <a:rPr lang="en-US" sz="1200" dirty="0">
                <a:solidFill>
                  <a:schemeClr val="tx2">
                    <a:lumMod val="75000"/>
                  </a:schemeClr>
                </a:solidFill>
                <a:latin typeface="Calibri" panose="020F0502020204030204" pitchFamily="34" charset="0"/>
                <a:cs typeface="Calibri" panose="020F0502020204030204" pitchFamily="34" charset="0"/>
              </a:rPr>
              <a:t>The POAC team are seeing elective surgical patients too close to surgery to enable optimisation causing last minute cancellations, increased rate of complication and LOS               and / or readmissions. </a:t>
            </a:r>
          </a:p>
          <a:p>
            <a:r>
              <a:rPr lang="en-US" sz="1200" b="1" dirty="0">
                <a:solidFill>
                  <a:schemeClr val="tx2">
                    <a:lumMod val="75000"/>
                  </a:schemeClr>
                </a:solidFill>
                <a:latin typeface="Calibri" panose="020F0502020204030204" pitchFamily="34" charset="0"/>
                <a:cs typeface="Calibri" panose="020F0502020204030204" pitchFamily="34" charset="0"/>
              </a:rPr>
              <a:t>How long had this been happening</a:t>
            </a:r>
          </a:p>
          <a:p>
            <a:r>
              <a:rPr lang="en-US" sz="1200" dirty="0">
                <a:solidFill>
                  <a:schemeClr val="tx2">
                    <a:lumMod val="75000"/>
                  </a:schemeClr>
                </a:solidFill>
                <a:latin typeface="Calibri" panose="020F0502020204030204" pitchFamily="34" charset="0"/>
                <a:cs typeface="Calibri" panose="020F0502020204030204" pitchFamily="34" charset="0"/>
              </a:rPr>
              <a:t>This is a historic issue experienced                               by 100% of patients. Addressing this </a:t>
            </a:r>
          </a:p>
          <a:p>
            <a:r>
              <a:rPr lang="en-US" sz="1200" dirty="0">
                <a:solidFill>
                  <a:schemeClr val="tx2">
                    <a:lumMod val="75000"/>
                  </a:schemeClr>
                </a:solidFill>
                <a:latin typeface="Calibri" panose="020F0502020204030204" pitchFamily="34" charset="0"/>
                <a:cs typeface="Calibri" panose="020F0502020204030204" pitchFamily="34" charset="0"/>
              </a:rPr>
              <a:t>Will improve patient experience</a:t>
            </a:r>
          </a:p>
          <a:p>
            <a:r>
              <a:rPr lang="en-US" sz="1200" dirty="0">
                <a:solidFill>
                  <a:schemeClr val="tx2">
                    <a:lumMod val="75000"/>
                  </a:schemeClr>
                </a:solidFill>
                <a:latin typeface="Calibri" panose="020F0502020204030204" pitchFamily="34" charset="0"/>
                <a:cs typeface="Calibri" panose="020F0502020204030204" pitchFamily="34" charset="0"/>
              </a:rPr>
              <a:t> and outcomes</a:t>
            </a:r>
            <a:endParaRPr lang="en-US" sz="1200" b="0" dirty="0">
              <a:solidFill>
                <a:schemeClr val="tx2">
                  <a:lumMod val="75000"/>
                </a:schemeClr>
              </a:solidFill>
              <a:latin typeface="Calibri" panose="020F0502020204030204" pitchFamily="34" charset="0"/>
              <a:cs typeface="Calibri" panose="020F0502020204030204" pitchFamily="34" charset="0"/>
            </a:endParaRPr>
          </a:p>
        </p:txBody>
      </p:sp>
      <p:pic>
        <p:nvPicPr>
          <p:cNvPr id="1044" name="Picture 61">
            <a:extLst>
              <a:ext uri="{FF2B5EF4-FFF2-40B4-BE49-F238E27FC236}">
                <a16:creationId xmlns:a16="http://schemas.microsoft.com/office/drawing/2014/main" id="{6A8C986E-ED2E-E905-67EE-8776FF818052}"/>
              </a:ext>
            </a:extLst>
          </p:cNvPr>
          <p:cNvPicPr>
            <a:picLocks noChangeAspect="1"/>
          </p:cNvPicPr>
          <p:nvPr/>
        </p:nvPicPr>
        <p:blipFill>
          <a:blip r:embed="rId5"/>
          <a:srcRect/>
          <a:stretch>
            <a:fillRect/>
          </a:stretch>
        </p:blipFill>
        <p:spPr>
          <a:xfrm>
            <a:off x="9410700" y="1397449"/>
            <a:ext cx="1139047" cy="1129852"/>
          </a:xfrm>
          <a:prstGeom prst="rect">
            <a:avLst/>
          </a:prstGeom>
        </p:spPr>
      </p:pic>
      <p:sp>
        <p:nvSpPr>
          <p:cNvPr id="1039" name="Rectangle: Rounded Corners 1038">
            <a:extLst>
              <a:ext uri="{FF2B5EF4-FFF2-40B4-BE49-F238E27FC236}">
                <a16:creationId xmlns:a16="http://schemas.microsoft.com/office/drawing/2014/main" id="{7B62162A-C740-C082-B44E-BD6A8676D127}"/>
              </a:ext>
            </a:extLst>
          </p:cNvPr>
          <p:cNvSpPr/>
          <p:nvPr/>
        </p:nvSpPr>
        <p:spPr>
          <a:xfrm>
            <a:off x="432015" y="7671821"/>
            <a:ext cx="3429000" cy="2771773"/>
          </a:xfrm>
          <a:prstGeom prst="round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tIns="0" rtlCol="0" anchor="t" anchorCtr="0"/>
          <a:lstStyle/>
          <a:p>
            <a:pPr algn="ctr"/>
            <a:r>
              <a:rPr lang="en-US" b="1" dirty="0">
                <a:solidFill>
                  <a:schemeClr val="tx2">
                    <a:lumMod val="75000"/>
                  </a:schemeClr>
                </a:solidFill>
                <a:latin typeface="Arial Black" panose="020B0A04020102020204" pitchFamily="34" charset="0"/>
              </a:rPr>
              <a:t>CHANGE IDEAS</a:t>
            </a:r>
          </a:p>
          <a:p>
            <a:pPr>
              <a:lnSpc>
                <a:spcPct val="100000"/>
              </a:lnSpc>
            </a:pPr>
            <a:endParaRPr lang="en-US" sz="1000" b="0" dirty="0">
              <a:solidFill>
                <a:schemeClr val="tx2">
                  <a:lumMod val="75000"/>
                </a:schemeClr>
              </a:solidFill>
            </a:endParaRPr>
          </a:p>
        </p:txBody>
      </p:sp>
      <p:pic>
        <p:nvPicPr>
          <p:cNvPr id="1041" name="Picture 34">
            <a:extLst>
              <a:ext uri="{FF2B5EF4-FFF2-40B4-BE49-F238E27FC236}">
                <a16:creationId xmlns:a16="http://schemas.microsoft.com/office/drawing/2014/main" id="{7DEF9DED-7C4C-EB9E-2DDD-864C9E78A84D}"/>
              </a:ext>
            </a:extLst>
          </p:cNvPr>
          <p:cNvPicPr>
            <a:picLocks noChangeAspect="1"/>
          </p:cNvPicPr>
          <p:nvPr/>
        </p:nvPicPr>
        <p:blipFill>
          <a:blip r:embed="rId6"/>
          <a:srcRect t="3921" r="7815" b="32303"/>
          <a:stretch>
            <a:fillRect/>
          </a:stretch>
        </p:blipFill>
        <p:spPr>
          <a:xfrm>
            <a:off x="100481" y="6985982"/>
            <a:ext cx="1110783" cy="1050881"/>
          </a:xfrm>
          <a:prstGeom prst="rect">
            <a:avLst/>
          </a:prstGeom>
        </p:spPr>
      </p:pic>
      <p:grpSp>
        <p:nvGrpSpPr>
          <p:cNvPr id="1048" name="Group 1047">
            <a:extLst>
              <a:ext uri="{FF2B5EF4-FFF2-40B4-BE49-F238E27FC236}">
                <a16:creationId xmlns:a16="http://schemas.microsoft.com/office/drawing/2014/main" id="{B96921E1-F565-0710-5E57-FE7D4A7C9686}"/>
              </a:ext>
            </a:extLst>
          </p:cNvPr>
          <p:cNvGrpSpPr/>
          <p:nvPr/>
        </p:nvGrpSpPr>
        <p:grpSpPr>
          <a:xfrm>
            <a:off x="516309" y="8207488"/>
            <a:ext cx="3291951" cy="2059125"/>
            <a:chOff x="476776" y="7466182"/>
            <a:chExt cx="3927517" cy="2954207"/>
          </a:xfrm>
        </p:grpSpPr>
        <p:sp>
          <p:nvSpPr>
            <p:cNvPr id="1049" name="Rectangle: Rounded Corners 1048">
              <a:extLst>
                <a:ext uri="{FF2B5EF4-FFF2-40B4-BE49-F238E27FC236}">
                  <a16:creationId xmlns:a16="http://schemas.microsoft.com/office/drawing/2014/main" id="{AD3CE350-F983-50FF-F8A0-0D7176C9F92D}"/>
                </a:ext>
              </a:extLst>
            </p:cNvPr>
            <p:cNvSpPr/>
            <p:nvPr/>
          </p:nvSpPr>
          <p:spPr>
            <a:xfrm>
              <a:off x="505330" y="7891664"/>
              <a:ext cx="814448" cy="386117"/>
            </a:xfrm>
            <a:prstGeom prst="round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700" dirty="0">
                  <a:solidFill>
                    <a:schemeClr val="tx1"/>
                  </a:solidFill>
                </a:rPr>
                <a:t>Identify </a:t>
              </a:r>
            </a:p>
            <a:p>
              <a:pPr algn="ctr"/>
              <a:r>
                <a:rPr lang="en-GB" sz="700" dirty="0">
                  <a:solidFill>
                    <a:schemeClr val="tx1"/>
                  </a:solidFill>
                </a:rPr>
                <a:t>patients</a:t>
              </a:r>
            </a:p>
          </p:txBody>
        </p:sp>
        <p:sp>
          <p:nvSpPr>
            <p:cNvPr id="1050" name="Rectangle: Rounded Corners 1049">
              <a:extLst>
                <a:ext uri="{FF2B5EF4-FFF2-40B4-BE49-F238E27FC236}">
                  <a16:creationId xmlns:a16="http://schemas.microsoft.com/office/drawing/2014/main" id="{967FB80A-5626-BC0E-B061-406FBC21245B}"/>
                </a:ext>
              </a:extLst>
            </p:cNvPr>
            <p:cNvSpPr/>
            <p:nvPr/>
          </p:nvSpPr>
          <p:spPr>
            <a:xfrm>
              <a:off x="476776" y="8838966"/>
              <a:ext cx="816453" cy="471954"/>
            </a:xfrm>
            <a:prstGeom prst="round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700" dirty="0">
                  <a:solidFill>
                    <a:schemeClr val="tx1"/>
                  </a:solidFill>
                </a:rPr>
                <a:t>Patient </a:t>
              </a:r>
            </a:p>
            <a:p>
              <a:pPr algn="ctr"/>
              <a:r>
                <a:rPr lang="en-GB" sz="700" dirty="0">
                  <a:solidFill>
                    <a:schemeClr val="tx1"/>
                  </a:solidFill>
                </a:rPr>
                <a:t>engagement</a:t>
              </a:r>
            </a:p>
          </p:txBody>
        </p:sp>
        <p:sp>
          <p:nvSpPr>
            <p:cNvPr id="1051" name="Rectangle: Rounded Corners 1050">
              <a:extLst>
                <a:ext uri="{FF2B5EF4-FFF2-40B4-BE49-F238E27FC236}">
                  <a16:creationId xmlns:a16="http://schemas.microsoft.com/office/drawing/2014/main" id="{187A83AC-9760-AA4D-BA30-3003B9779A28}"/>
                </a:ext>
              </a:extLst>
            </p:cNvPr>
            <p:cNvSpPr/>
            <p:nvPr/>
          </p:nvSpPr>
          <p:spPr>
            <a:xfrm>
              <a:off x="503993" y="9751899"/>
              <a:ext cx="791293" cy="400797"/>
            </a:xfrm>
            <a:prstGeom prst="round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700" dirty="0">
                  <a:solidFill>
                    <a:schemeClr val="tx1"/>
                  </a:solidFill>
                </a:rPr>
                <a:t>Referral </a:t>
              </a:r>
            </a:p>
            <a:p>
              <a:pPr algn="ctr"/>
              <a:r>
                <a:rPr lang="en-GB" sz="700" dirty="0">
                  <a:solidFill>
                    <a:schemeClr val="tx1"/>
                  </a:solidFill>
                </a:rPr>
                <a:t>Pathway(s)</a:t>
              </a:r>
            </a:p>
          </p:txBody>
        </p:sp>
        <p:sp>
          <p:nvSpPr>
            <p:cNvPr id="1052" name="Rectangle: Rounded Corners 1051">
              <a:extLst>
                <a:ext uri="{FF2B5EF4-FFF2-40B4-BE49-F238E27FC236}">
                  <a16:creationId xmlns:a16="http://schemas.microsoft.com/office/drawing/2014/main" id="{B5370C26-0712-B76A-4033-2ACF47477BC8}"/>
                </a:ext>
              </a:extLst>
            </p:cNvPr>
            <p:cNvSpPr/>
            <p:nvPr/>
          </p:nvSpPr>
          <p:spPr>
            <a:xfrm>
              <a:off x="1412208" y="7708900"/>
              <a:ext cx="1401772" cy="226698"/>
            </a:xfrm>
            <a:prstGeom prst="round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700" dirty="0">
                  <a:solidFill>
                    <a:schemeClr val="tx1"/>
                  </a:solidFill>
                </a:rPr>
                <a:t>Pathpoint</a:t>
              </a:r>
            </a:p>
          </p:txBody>
        </p:sp>
        <p:sp>
          <p:nvSpPr>
            <p:cNvPr id="1053" name="Rectangle: Rounded Corners 1052">
              <a:extLst>
                <a:ext uri="{FF2B5EF4-FFF2-40B4-BE49-F238E27FC236}">
                  <a16:creationId xmlns:a16="http://schemas.microsoft.com/office/drawing/2014/main" id="{379CF209-DCD8-F6D3-5695-676748CA14ED}"/>
                </a:ext>
              </a:extLst>
            </p:cNvPr>
            <p:cNvSpPr/>
            <p:nvPr/>
          </p:nvSpPr>
          <p:spPr>
            <a:xfrm>
              <a:off x="1411692" y="7991856"/>
              <a:ext cx="1401772" cy="226698"/>
            </a:xfrm>
            <a:prstGeom prst="round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700" dirty="0">
                  <a:solidFill>
                    <a:schemeClr val="tx1"/>
                  </a:solidFill>
                </a:rPr>
                <a:t>Assessment nurse</a:t>
              </a:r>
            </a:p>
          </p:txBody>
        </p:sp>
        <p:sp>
          <p:nvSpPr>
            <p:cNvPr id="1054" name="Rectangle: Rounded Corners 1053">
              <a:extLst>
                <a:ext uri="{FF2B5EF4-FFF2-40B4-BE49-F238E27FC236}">
                  <a16:creationId xmlns:a16="http://schemas.microsoft.com/office/drawing/2014/main" id="{A6B695CB-4C98-743C-B70E-AA063CE0DFCC}"/>
                </a:ext>
              </a:extLst>
            </p:cNvPr>
            <p:cNvSpPr/>
            <p:nvPr/>
          </p:nvSpPr>
          <p:spPr>
            <a:xfrm>
              <a:off x="1418884" y="8277781"/>
              <a:ext cx="1401772" cy="226698"/>
            </a:xfrm>
            <a:prstGeom prst="round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700" dirty="0">
                  <a:solidFill>
                    <a:schemeClr val="tx1"/>
                  </a:solidFill>
                </a:rPr>
                <a:t>Referral pathways</a:t>
              </a:r>
            </a:p>
          </p:txBody>
        </p:sp>
        <p:sp>
          <p:nvSpPr>
            <p:cNvPr id="1055" name="Rectangle: Rounded Corners 1054">
              <a:extLst>
                <a:ext uri="{FF2B5EF4-FFF2-40B4-BE49-F238E27FC236}">
                  <a16:creationId xmlns:a16="http://schemas.microsoft.com/office/drawing/2014/main" id="{52D57CEB-78B1-97FC-E9FE-0489A847DCF3}"/>
                </a:ext>
              </a:extLst>
            </p:cNvPr>
            <p:cNvSpPr/>
            <p:nvPr/>
          </p:nvSpPr>
          <p:spPr>
            <a:xfrm>
              <a:off x="1400012" y="8662210"/>
              <a:ext cx="1401772" cy="226698"/>
            </a:xfrm>
            <a:prstGeom prst="round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700" dirty="0">
                  <a:solidFill>
                    <a:schemeClr val="tx1"/>
                  </a:solidFill>
                </a:rPr>
                <a:t>Care Co-Ordinator</a:t>
              </a:r>
            </a:p>
          </p:txBody>
        </p:sp>
        <p:sp>
          <p:nvSpPr>
            <p:cNvPr id="1056" name="Rectangle: Rounded Corners 1055">
              <a:extLst>
                <a:ext uri="{FF2B5EF4-FFF2-40B4-BE49-F238E27FC236}">
                  <a16:creationId xmlns:a16="http://schemas.microsoft.com/office/drawing/2014/main" id="{97DB4F8C-2768-23BC-56C0-03E8DF8CB233}"/>
                </a:ext>
              </a:extLst>
            </p:cNvPr>
            <p:cNvSpPr/>
            <p:nvPr/>
          </p:nvSpPr>
          <p:spPr>
            <a:xfrm>
              <a:off x="1393832" y="8938067"/>
              <a:ext cx="1401772" cy="226698"/>
            </a:xfrm>
            <a:prstGeom prst="round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700" dirty="0">
                  <a:solidFill>
                    <a:schemeClr val="tx1"/>
                  </a:solidFill>
                </a:rPr>
                <a:t>Communications</a:t>
              </a:r>
            </a:p>
          </p:txBody>
        </p:sp>
        <p:sp>
          <p:nvSpPr>
            <p:cNvPr id="1057" name="Rectangle: Rounded Corners 1056">
              <a:extLst>
                <a:ext uri="{FF2B5EF4-FFF2-40B4-BE49-F238E27FC236}">
                  <a16:creationId xmlns:a16="http://schemas.microsoft.com/office/drawing/2014/main" id="{83489A25-BC68-2DD7-A98E-4561DBB09303}"/>
                </a:ext>
              </a:extLst>
            </p:cNvPr>
            <p:cNvSpPr/>
            <p:nvPr/>
          </p:nvSpPr>
          <p:spPr>
            <a:xfrm>
              <a:off x="1391876" y="9207428"/>
              <a:ext cx="1401772" cy="226698"/>
            </a:xfrm>
            <a:prstGeom prst="round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700" dirty="0">
                  <a:solidFill>
                    <a:schemeClr val="tx1"/>
                  </a:solidFill>
                </a:rPr>
                <a:t>Patient Involvement</a:t>
              </a:r>
            </a:p>
          </p:txBody>
        </p:sp>
        <p:sp>
          <p:nvSpPr>
            <p:cNvPr id="1058" name="Rectangle: Rounded Corners 1057">
              <a:extLst>
                <a:ext uri="{FF2B5EF4-FFF2-40B4-BE49-F238E27FC236}">
                  <a16:creationId xmlns:a16="http://schemas.microsoft.com/office/drawing/2014/main" id="{70D81872-97C3-D148-5617-6DD6ED0EC8D3}"/>
                </a:ext>
              </a:extLst>
            </p:cNvPr>
            <p:cNvSpPr/>
            <p:nvPr/>
          </p:nvSpPr>
          <p:spPr>
            <a:xfrm>
              <a:off x="1415718" y="9610635"/>
              <a:ext cx="1401772" cy="226698"/>
            </a:xfrm>
            <a:prstGeom prst="round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700" dirty="0">
                  <a:solidFill>
                    <a:schemeClr val="tx1"/>
                  </a:solidFill>
                </a:rPr>
                <a:t>Recruitment</a:t>
              </a:r>
            </a:p>
          </p:txBody>
        </p:sp>
        <p:sp>
          <p:nvSpPr>
            <p:cNvPr id="1059" name="Rectangle: Rounded Corners 1058">
              <a:extLst>
                <a:ext uri="{FF2B5EF4-FFF2-40B4-BE49-F238E27FC236}">
                  <a16:creationId xmlns:a16="http://schemas.microsoft.com/office/drawing/2014/main" id="{1A837905-B082-A8F4-1461-FBC2DD1CB707}"/>
                </a:ext>
              </a:extLst>
            </p:cNvPr>
            <p:cNvSpPr/>
            <p:nvPr/>
          </p:nvSpPr>
          <p:spPr>
            <a:xfrm>
              <a:off x="1413048" y="9902868"/>
              <a:ext cx="1401772" cy="226698"/>
            </a:xfrm>
            <a:prstGeom prst="round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700" dirty="0">
                  <a:solidFill>
                    <a:schemeClr val="tx1"/>
                  </a:solidFill>
                </a:rPr>
                <a:t>Test Pathway(s)</a:t>
              </a:r>
            </a:p>
          </p:txBody>
        </p:sp>
        <p:sp>
          <p:nvSpPr>
            <p:cNvPr id="1060" name="Rectangle: Rounded Corners 1059">
              <a:extLst>
                <a:ext uri="{FF2B5EF4-FFF2-40B4-BE49-F238E27FC236}">
                  <a16:creationId xmlns:a16="http://schemas.microsoft.com/office/drawing/2014/main" id="{26850457-377E-9EAE-31B4-3231118C0E34}"/>
                </a:ext>
              </a:extLst>
            </p:cNvPr>
            <p:cNvSpPr/>
            <p:nvPr/>
          </p:nvSpPr>
          <p:spPr>
            <a:xfrm>
              <a:off x="1418726" y="10193691"/>
              <a:ext cx="1401772" cy="226698"/>
            </a:xfrm>
            <a:prstGeom prst="round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700" dirty="0">
                  <a:solidFill>
                    <a:schemeClr val="tx1"/>
                  </a:solidFill>
                </a:rPr>
                <a:t>Staff Engagement</a:t>
              </a:r>
            </a:p>
          </p:txBody>
        </p:sp>
        <p:sp>
          <p:nvSpPr>
            <p:cNvPr id="1061" name="Rectangle: Rounded Corners 1060">
              <a:extLst>
                <a:ext uri="{FF2B5EF4-FFF2-40B4-BE49-F238E27FC236}">
                  <a16:creationId xmlns:a16="http://schemas.microsoft.com/office/drawing/2014/main" id="{439E9C6B-97DC-608C-3B6F-D0A122900C62}"/>
                </a:ext>
              </a:extLst>
            </p:cNvPr>
            <p:cNvSpPr/>
            <p:nvPr/>
          </p:nvSpPr>
          <p:spPr>
            <a:xfrm>
              <a:off x="2972786" y="7708901"/>
              <a:ext cx="1347046" cy="814327"/>
            </a:xfrm>
            <a:prstGeom prst="roundRect">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700" dirty="0">
                  <a:solidFill>
                    <a:schemeClr val="tx1"/>
                  </a:solidFill>
                </a:rPr>
                <a:t>Collect HB results for 1000 patients from POAC and identify most prevalent anaemic pathways</a:t>
              </a:r>
            </a:p>
          </p:txBody>
        </p:sp>
        <p:sp>
          <p:nvSpPr>
            <p:cNvPr id="1062" name="Rectangle: Rounded Corners 1061">
              <a:extLst>
                <a:ext uri="{FF2B5EF4-FFF2-40B4-BE49-F238E27FC236}">
                  <a16:creationId xmlns:a16="http://schemas.microsoft.com/office/drawing/2014/main" id="{34902DD6-6DEF-82AE-63D0-D76F4D3138D9}"/>
                </a:ext>
              </a:extLst>
            </p:cNvPr>
            <p:cNvSpPr/>
            <p:nvPr/>
          </p:nvSpPr>
          <p:spPr>
            <a:xfrm>
              <a:off x="2945348" y="8761748"/>
              <a:ext cx="1374483" cy="579338"/>
            </a:xfrm>
            <a:prstGeom prst="roundRect">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700" dirty="0">
                  <a:solidFill>
                    <a:schemeClr val="tx1"/>
                  </a:solidFill>
                </a:rPr>
                <a:t>Raising awareness, OPD poster</a:t>
              </a:r>
            </a:p>
          </p:txBody>
        </p:sp>
        <p:sp>
          <p:nvSpPr>
            <p:cNvPr id="1063" name="Rectangle: Rounded Corners 1062">
              <a:extLst>
                <a:ext uri="{FF2B5EF4-FFF2-40B4-BE49-F238E27FC236}">
                  <a16:creationId xmlns:a16="http://schemas.microsoft.com/office/drawing/2014/main" id="{B74CA96A-A538-6D70-2939-85737B7C238F}"/>
                </a:ext>
              </a:extLst>
            </p:cNvPr>
            <p:cNvSpPr/>
            <p:nvPr/>
          </p:nvSpPr>
          <p:spPr>
            <a:xfrm>
              <a:off x="2932692" y="9644582"/>
              <a:ext cx="1387141" cy="734777"/>
            </a:xfrm>
            <a:prstGeom prst="roundRect">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700" dirty="0">
                  <a:solidFill>
                    <a:schemeClr val="tx1"/>
                  </a:solidFill>
                </a:rPr>
                <a:t>Contact non-responders</a:t>
              </a:r>
            </a:p>
          </p:txBody>
        </p:sp>
        <p:sp>
          <p:nvSpPr>
            <p:cNvPr id="1064" name="TextBox 1063">
              <a:extLst>
                <a:ext uri="{FF2B5EF4-FFF2-40B4-BE49-F238E27FC236}">
                  <a16:creationId xmlns:a16="http://schemas.microsoft.com/office/drawing/2014/main" id="{6A27B490-FC46-C8B2-9895-A790C32BABED}"/>
                </a:ext>
              </a:extLst>
            </p:cNvPr>
            <p:cNvSpPr txBox="1"/>
            <p:nvPr/>
          </p:nvSpPr>
          <p:spPr>
            <a:xfrm>
              <a:off x="490393" y="7467127"/>
              <a:ext cx="929854" cy="264939"/>
            </a:xfrm>
            <a:prstGeom prst="rect">
              <a:avLst/>
            </a:prstGeom>
            <a:noFill/>
          </p:spPr>
          <p:txBody>
            <a:bodyPr wrap="none" rtlCol="0">
              <a:spAutoFit/>
            </a:bodyPr>
            <a:lstStyle/>
            <a:p>
              <a:r>
                <a:rPr lang="en-GB" sz="600" b="1" dirty="0"/>
                <a:t>PRIMARY DRIVERS</a:t>
              </a:r>
            </a:p>
          </p:txBody>
        </p:sp>
        <p:sp>
          <p:nvSpPr>
            <p:cNvPr id="1065" name="TextBox 1064">
              <a:extLst>
                <a:ext uri="{FF2B5EF4-FFF2-40B4-BE49-F238E27FC236}">
                  <a16:creationId xmlns:a16="http://schemas.microsoft.com/office/drawing/2014/main" id="{58225765-8ECB-E59E-B0C6-6EB0A48B99E7}"/>
                </a:ext>
              </a:extLst>
            </p:cNvPr>
            <p:cNvSpPr txBox="1"/>
            <p:nvPr/>
          </p:nvSpPr>
          <p:spPr>
            <a:xfrm>
              <a:off x="1667765" y="7466183"/>
              <a:ext cx="1038864" cy="264939"/>
            </a:xfrm>
            <a:prstGeom prst="rect">
              <a:avLst/>
            </a:prstGeom>
            <a:noFill/>
          </p:spPr>
          <p:txBody>
            <a:bodyPr wrap="none" rtlCol="0">
              <a:spAutoFit/>
            </a:bodyPr>
            <a:lstStyle/>
            <a:p>
              <a:r>
                <a:rPr lang="en-GB" sz="600" b="1" dirty="0"/>
                <a:t>SECONDARY DRIVERS</a:t>
              </a:r>
            </a:p>
          </p:txBody>
        </p:sp>
        <p:sp>
          <p:nvSpPr>
            <p:cNvPr id="1066" name="TextBox 1065">
              <a:extLst>
                <a:ext uri="{FF2B5EF4-FFF2-40B4-BE49-F238E27FC236}">
                  <a16:creationId xmlns:a16="http://schemas.microsoft.com/office/drawing/2014/main" id="{1300453F-0533-45F5-1D17-5AA400CD9E71}"/>
                </a:ext>
              </a:extLst>
            </p:cNvPr>
            <p:cNvSpPr txBox="1"/>
            <p:nvPr/>
          </p:nvSpPr>
          <p:spPr>
            <a:xfrm>
              <a:off x="2956156" y="7466182"/>
              <a:ext cx="1448137" cy="264939"/>
            </a:xfrm>
            <a:prstGeom prst="rect">
              <a:avLst/>
            </a:prstGeom>
            <a:noFill/>
          </p:spPr>
          <p:txBody>
            <a:bodyPr wrap="none" rtlCol="0">
              <a:spAutoFit/>
            </a:bodyPr>
            <a:lstStyle/>
            <a:p>
              <a:r>
                <a:rPr lang="en-GB" sz="600" b="1" dirty="0"/>
                <a:t>(SOME OF OUR) CHANGE IDEAS</a:t>
              </a:r>
            </a:p>
          </p:txBody>
        </p:sp>
      </p:grpSp>
      <p:sp>
        <p:nvSpPr>
          <p:cNvPr id="1040" name="Rectangle: Rounded Corners 1039">
            <a:extLst>
              <a:ext uri="{FF2B5EF4-FFF2-40B4-BE49-F238E27FC236}">
                <a16:creationId xmlns:a16="http://schemas.microsoft.com/office/drawing/2014/main" id="{BF5A5E5B-C370-C44B-29AF-9BBC73D1B3B7}"/>
              </a:ext>
            </a:extLst>
          </p:cNvPr>
          <p:cNvSpPr/>
          <p:nvPr/>
        </p:nvSpPr>
        <p:spPr>
          <a:xfrm>
            <a:off x="6669775" y="9490161"/>
            <a:ext cx="3840121" cy="3138360"/>
          </a:xfrm>
          <a:prstGeom prst="round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0" tIns="252000" rIns="36000" rtlCol="0" anchor="ctr"/>
          <a:lstStyle/>
          <a:p>
            <a:pPr algn="ctr"/>
            <a:r>
              <a:rPr lang="en-US" b="1" dirty="0">
                <a:solidFill>
                  <a:schemeClr val="tx2">
                    <a:lumMod val="75000"/>
                  </a:schemeClr>
                </a:solidFill>
                <a:latin typeface="Arial Black" panose="020B0A04020102020204" pitchFamily="34" charset="0"/>
              </a:rPr>
              <a:t>TEST &amp; LEARN</a:t>
            </a:r>
          </a:p>
          <a:p>
            <a:r>
              <a:rPr lang="en-US" sz="1200" b="1" dirty="0">
                <a:solidFill>
                  <a:schemeClr val="tx2">
                    <a:lumMod val="75000"/>
                  </a:schemeClr>
                </a:solidFill>
                <a:latin typeface="Calibri" panose="020F0502020204030204" pitchFamily="34" charset="0"/>
              </a:rPr>
              <a:t>There were many PDSA cycles! 1 example ….</a:t>
            </a:r>
          </a:p>
          <a:p>
            <a:r>
              <a:rPr lang="en-US" sz="1200" b="1" dirty="0">
                <a:solidFill>
                  <a:schemeClr val="tx2">
                    <a:lumMod val="75000"/>
                  </a:schemeClr>
                </a:solidFill>
                <a:latin typeface="Calibri" panose="020F0502020204030204" pitchFamily="34" charset="0"/>
              </a:rPr>
              <a:t>PLAN / DO</a:t>
            </a:r>
          </a:p>
          <a:p>
            <a:r>
              <a:rPr lang="en-US" sz="1200" dirty="0">
                <a:solidFill>
                  <a:schemeClr val="tx2">
                    <a:lumMod val="75000"/>
                  </a:schemeClr>
                </a:solidFill>
                <a:latin typeface="Calibri" panose="020F0502020204030204" pitchFamily="34" charset="0"/>
              </a:rPr>
              <a:t>Put posters up in OPD clinic rooms and waiting rooms and inform clinicians to tell patients they will be receiving a Pathpoint Questionnaire via email/text</a:t>
            </a:r>
            <a:r>
              <a:rPr lang="en-GB" sz="1200" dirty="0">
                <a:solidFill>
                  <a:schemeClr val="tx2">
                    <a:lumMod val="75000"/>
                  </a:schemeClr>
                </a:solidFill>
                <a:latin typeface="Calibri" panose="020F0502020204030204" pitchFamily="34" charset="0"/>
              </a:rPr>
              <a:t>.</a:t>
            </a:r>
          </a:p>
          <a:p>
            <a:r>
              <a:rPr lang="en-GB" sz="1200" b="1" dirty="0">
                <a:solidFill>
                  <a:schemeClr val="tx2">
                    <a:lumMod val="75000"/>
                  </a:schemeClr>
                </a:solidFill>
                <a:latin typeface="Calibri" panose="020F0502020204030204" pitchFamily="34" charset="0"/>
              </a:rPr>
              <a:t>STUDY</a:t>
            </a:r>
          </a:p>
          <a:p>
            <a:r>
              <a:rPr lang="en-GB" sz="1200" dirty="0">
                <a:solidFill>
                  <a:schemeClr val="tx2">
                    <a:lumMod val="75000"/>
                  </a:schemeClr>
                </a:solidFill>
                <a:latin typeface="Calibri" panose="020F0502020204030204" pitchFamily="34" charset="0"/>
              </a:rPr>
              <a:t>The poster increased the number  </a:t>
            </a:r>
          </a:p>
          <a:p>
            <a:r>
              <a:rPr lang="en-GB" sz="1200" dirty="0">
                <a:solidFill>
                  <a:schemeClr val="tx2">
                    <a:lumMod val="75000"/>
                  </a:schemeClr>
                </a:solidFill>
                <a:latin typeface="Calibri" panose="020F0502020204030204" pitchFamily="34" charset="0"/>
              </a:rPr>
              <a:t>of questionnaires being returned </a:t>
            </a:r>
          </a:p>
          <a:p>
            <a:r>
              <a:rPr lang="en-GB" sz="1200" dirty="0">
                <a:solidFill>
                  <a:schemeClr val="tx2">
                    <a:lumMod val="75000"/>
                  </a:schemeClr>
                </a:solidFill>
                <a:latin typeface="Calibri" panose="020F0502020204030204" pitchFamily="34" charset="0"/>
              </a:rPr>
              <a:t>from 40% to 60%</a:t>
            </a:r>
          </a:p>
          <a:p>
            <a:r>
              <a:rPr lang="en-GB" sz="1200" b="1" dirty="0">
                <a:solidFill>
                  <a:schemeClr val="tx2">
                    <a:lumMod val="75000"/>
                  </a:schemeClr>
                </a:solidFill>
                <a:latin typeface="Calibri" panose="020F0502020204030204" pitchFamily="34" charset="0"/>
              </a:rPr>
              <a:t>ACT</a:t>
            </a:r>
          </a:p>
          <a:p>
            <a:r>
              <a:rPr lang="en-GB" sz="1200" dirty="0">
                <a:solidFill>
                  <a:schemeClr val="tx2">
                    <a:lumMod val="75000"/>
                  </a:schemeClr>
                </a:solidFill>
                <a:latin typeface="Calibri" panose="020F0502020204030204" pitchFamily="34" charset="0"/>
              </a:rPr>
              <a:t>Adopt!  But continue to conduct </a:t>
            </a:r>
          </a:p>
          <a:p>
            <a:r>
              <a:rPr lang="en-GB" sz="1200" dirty="0">
                <a:solidFill>
                  <a:schemeClr val="tx2">
                    <a:lumMod val="75000"/>
                  </a:schemeClr>
                </a:solidFill>
                <a:latin typeface="Calibri" panose="020F0502020204030204" pitchFamily="34" charset="0"/>
              </a:rPr>
              <a:t>audit spot checks with OPD</a:t>
            </a:r>
          </a:p>
          <a:p>
            <a:r>
              <a:rPr lang="en-GB" sz="1200" dirty="0">
                <a:solidFill>
                  <a:schemeClr val="tx2">
                    <a:lumMod val="75000"/>
                  </a:schemeClr>
                </a:solidFill>
                <a:latin typeface="Calibri" panose="020F0502020204030204" pitchFamily="34" charset="0"/>
              </a:rPr>
              <a:t> departments(s)</a:t>
            </a:r>
          </a:p>
          <a:p>
            <a:pPr>
              <a:lnSpc>
                <a:spcPct val="100000"/>
              </a:lnSpc>
            </a:pPr>
            <a:endParaRPr lang="en-US" sz="1000" b="0" dirty="0">
              <a:solidFill>
                <a:schemeClr val="tx2">
                  <a:lumMod val="75000"/>
                </a:schemeClr>
              </a:solidFill>
            </a:endParaRPr>
          </a:p>
        </p:txBody>
      </p:sp>
      <p:pic>
        <p:nvPicPr>
          <p:cNvPr id="1042" name="Picture 42">
            <a:extLst>
              <a:ext uri="{FF2B5EF4-FFF2-40B4-BE49-F238E27FC236}">
                <a16:creationId xmlns:a16="http://schemas.microsoft.com/office/drawing/2014/main" id="{292D2E49-41F7-6F20-9C87-0050E03B8EE9}"/>
              </a:ext>
            </a:extLst>
          </p:cNvPr>
          <p:cNvPicPr>
            <a:picLocks noChangeAspect="1"/>
          </p:cNvPicPr>
          <p:nvPr/>
        </p:nvPicPr>
        <p:blipFill>
          <a:blip r:embed="rId7"/>
          <a:srcRect t="5078" r="8491" b="32750"/>
          <a:stretch>
            <a:fillRect/>
          </a:stretch>
        </p:blipFill>
        <p:spPr>
          <a:xfrm>
            <a:off x="9549988" y="8955727"/>
            <a:ext cx="1130712" cy="1115373"/>
          </a:xfrm>
          <a:prstGeom prst="rect">
            <a:avLst/>
          </a:prstGeom>
        </p:spPr>
      </p:pic>
      <p:grpSp>
        <p:nvGrpSpPr>
          <p:cNvPr id="1075" name="Group 1074">
            <a:extLst>
              <a:ext uri="{FF2B5EF4-FFF2-40B4-BE49-F238E27FC236}">
                <a16:creationId xmlns:a16="http://schemas.microsoft.com/office/drawing/2014/main" id="{58394281-47DC-5FB2-A1E8-74C32FC94A6D}"/>
              </a:ext>
            </a:extLst>
          </p:cNvPr>
          <p:cNvGrpSpPr/>
          <p:nvPr/>
        </p:nvGrpSpPr>
        <p:grpSpPr>
          <a:xfrm>
            <a:off x="9071685" y="11137900"/>
            <a:ext cx="1532815" cy="1828800"/>
            <a:chOff x="8870745" y="8948919"/>
            <a:chExt cx="1411009" cy="1624010"/>
          </a:xfrm>
        </p:grpSpPr>
        <p:sp>
          <p:nvSpPr>
            <p:cNvPr id="1027" name="Rectangle: Rounded Corners 1026">
              <a:extLst>
                <a:ext uri="{FF2B5EF4-FFF2-40B4-BE49-F238E27FC236}">
                  <a16:creationId xmlns:a16="http://schemas.microsoft.com/office/drawing/2014/main" id="{888406DC-132F-0C1F-EDD5-8B0F1118BCA2}"/>
                </a:ext>
              </a:extLst>
            </p:cNvPr>
            <p:cNvSpPr/>
            <p:nvPr/>
          </p:nvSpPr>
          <p:spPr>
            <a:xfrm rot="10800000" flipV="1">
              <a:off x="8870745" y="8948919"/>
              <a:ext cx="1411009" cy="1624010"/>
            </a:xfrm>
            <a:prstGeom prst="roundRect">
              <a:avLst/>
            </a:prstGeom>
            <a:solidFill>
              <a:schemeClr val="tx2">
                <a:lumMod val="20000"/>
                <a:lumOff val="80000"/>
              </a:schemeClr>
            </a:solidFill>
            <a:ln>
              <a:beve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indent="125642" algn="ctr">
                <a:lnSpc>
                  <a:spcPct val="107000"/>
                </a:lnSpc>
              </a:pPr>
              <a:endParaRPr lang="en-GB" sz="1200" b="1" u="sng"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a:p>
              <a:pPr indent="125642" algn="ctr">
                <a:lnSpc>
                  <a:spcPct val="107000"/>
                </a:lnSpc>
              </a:pPr>
              <a:r>
                <a:rPr lang="en-GB" sz="1200" b="1" u="sng"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CLINICIANS</a:t>
              </a:r>
              <a:endParaRPr lang="en-GB" sz="500"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a:p>
              <a:pPr indent="125642" algn="ctr">
                <a:lnSpc>
                  <a:spcPct val="107000"/>
                </a:lnSpc>
              </a:pPr>
              <a:r>
                <a:rPr lang="en-GB" sz="800"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PLEASE INFORM ANY </a:t>
              </a:r>
              <a:r>
                <a:rPr lang="en-GB" sz="800" b="1"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NEWLY</a:t>
              </a:r>
              <a:r>
                <a:rPr lang="en-GB" sz="800"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 </a:t>
              </a:r>
            </a:p>
            <a:p>
              <a:pPr indent="125642" algn="ctr">
                <a:lnSpc>
                  <a:spcPct val="107000"/>
                </a:lnSpc>
              </a:pPr>
              <a:r>
                <a:rPr lang="en-GB" sz="800"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LISTED SURGICAL PATIENT THEY WILL RECEIVE A </a:t>
              </a:r>
            </a:p>
            <a:p>
              <a:pPr indent="125642" algn="ctr">
                <a:lnSpc>
                  <a:spcPct val="107000"/>
                </a:lnSpc>
              </a:pPr>
              <a:r>
                <a:rPr lang="en-GB" sz="800"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a:t>
              </a:r>
              <a:r>
                <a:rPr lang="en-GB" sz="800" b="1"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PATHPOINT’</a:t>
              </a:r>
              <a:r>
                <a:rPr lang="en-GB" sz="800"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 </a:t>
              </a:r>
              <a:r>
                <a:rPr lang="en-GB" sz="800" b="1"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HEALTH  QUESTIONNAIRE</a:t>
              </a:r>
              <a:endParaRPr lang="en-GB" sz="800"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a:p>
              <a:pPr indent="125642" algn="ctr">
                <a:lnSpc>
                  <a:spcPct val="107000"/>
                </a:lnSpc>
              </a:pPr>
              <a:r>
                <a:rPr lang="en-GB" sz="500"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(BY TEXT MESSAGE OR BY EMAIL)</a:t>
              </a:r>
            </a:p>
            <a:p>
              <a:pPr indent="125642" algn="ctr">
                <a:lnSpc>
                  <a:spcPct val="107000"/>
                </a:lnSpc>
              </a:pPr>
              <a:r>
                <a:rPr lang="en-GB" sz="800"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FROM THE</a:t>
              </a:r>
            </a:p>
            <a:p>
              <a:pPr indent="125642" algn="ctr">
                <a:lnSpc>
                  <a:spcPct val="107000"/>
                </a:lnSpc>
              </a:pPr>
              <a:r>
                <a:rPr lang="en-GB" sz="800" b="1"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PRE-OPERATIVE ASSESSMENT DEPARTMENT </a:t>
              </a:r>
            </a:p>
            <a:p>
              <a:pPr indent="125642" algn="ctr">
                <a:lnSpc>
                  <a:spcPct val="107000"/>
                </a:lnSpc>
              </a:pPr>
              <a:r>
                <a:rPr lang="en-GB" sz="800" kern="100" dirty="0">
                  <a:solidFill>
                    <a:schemeClr val="tx1">
                      <a:lumMod val="65000"/>
                      <a:lumOff val="35000"/>
                    </a:schemeClr>
                  </a:solidFill>
                  <a:latin typeface="Calibri" panose="020F0502020204030204" pitchFamily="34" charset="0"/>
                  <a:cs typeface="Times New Roman" panose="02020603050405020304" pitchFamily="18" charset="0"/>
                </a:rPr>
                <a:t>FOR COMPLETION AND RETURN</a:t>
              </a:r>
              <a:endParaRPr lang="en-GB" sz="500" dirty="0">
                <a:solidFill>
                  <a:schemeClr val="tx1">
                    <a:lumMod val="65000"/>
                    <a:lumOff val="35000"/>
                  </a:schemeClr>
                </a:solidFill>
              </a:endParaRPr>
            </a:p>
          </p:txBody>
        </p:sp>
        <p:pic>
          <p:nvPicPr>
            <p:cNvPr id="1067" name="Graphic 1066">
              <a:extLst>
                <a:ext uri="{FF2B5EF4-FFF2-40B4-BE49-F238E27FC236}">
                  <a16:creationId xmlns:a16="http://schemas.microsoft.com/office/drawing/2014/main" id="{FC0E2294-FD46-CC24-60CB-F6E70E535D0B}"/>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705361" y="9000793"/>
              <a:ext cx="394865" cy="203745"/>
            </a:xfrm>
            <a:prstGeom prst="rect">
              <a:avLst/>
            </a:prstGeom>
          </p:spPr>
        </p:pic>
      </p:grpSp>
      <p:sp>
        <p:nvSpPr>
          <p:cNvPr id="1038" name="Rectangle: Rounded Corners 1037">
            <a:extLst>
              <a:ext uri="{FF2B5EF4-FFF2-40B4-BE49-F238E27FC236}">
                <a16:creationId xmlns:a16="http://schemas.microsoft.com/office/drawing/2014/main" id="{0BB3C0D1-1F09-9967-84B7-969195866E2A}"/>
              </a:ext>
            </a:extLst>
          </p:cNvPr>
          <p:cNvSpPr/>
          <p:nvPr/>
        </p:nvSpPr>
        <p:spPr>
          <a:xfrm>
            <a:off x="6946900" y="4835433"/>
            <a:ext cx="3657600" cy="2684000"/>
          </a:xfrm>
          <a:prstGeom prst="round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algn="ctr"/>
            <a:r>
              <a:rPr lang="en-US" b="1" dirty="0">
                <a:solidFill>
                  <a:schemeClr val="tx2">
                    <a:lumMod val="75000"/>
                  </a:schemeClr>
                </a:solidFill>
                <a:latin typeface="Arial Black" panose="020B0A04020102020204" pitchFamily="34" charset="0"/>
              </a:rPr>
              <a:t>MEASURES</a:t>
            </a:r>
          </a:p>
          <a:p>
            <a:r>
              <a:rPr lang="en-GB" sz="1200" b="1" dirty="0">
                <a:solidFill>
                  <a:schemeClr val="tx2">
                    <a:lumMod val="75000"/>
                  </a:schemeClr>
                </a:solidFill>
                <a:latin typeface="+mj-lt"/>
              </a:rPr>
              <a:t>Outcome measure: </a:t>
            </a:r>
          </a:p>
          <a:p>
            <a:r>
              <a:rPr lang="en-GB" sz="1200" dirty="0">
                <a:solidFill>
                  <a:schemeClr val="tx2">
                    <a:lumMod val="75000"/>
                  </a:schemeClr>
                </a:solidFill>
                <a:latin typeface="+mj-lt"/>
              </a:rPr>
              <a:t>Measure % of patients receiving Pathpoint questionnaire PLUS % of patients returning the form </a:t>
            </a:r>
          </a:p>
          <a:p>
            <a:r>
              <a:rPr lang="en-GB" sz="1200" b="1" dirty="0">
                <a:solidFill>
                  <a:schemeClr val="tx2">
                    <a:lumMod val="75000"/>
                  </a:schemeClr>
                </a:solidFill>
                <a:latin typeface="+mj-lt"/>
              </a:rPr>
              <a:t>Process measure:</a:t>
            </a:r>
          </a:p>
          <a:p>
            <a:r>
              <a:rPr lang="en-GB" sz="1200" dirty="0">
                <a:solidFill>
                  <a:schemeClr val="tx2">
                    <a:lumMod val="75000"/>
                  </a:schemeClr>
                </a:solidFill>
                <a:latin typeface="+mj-lt"/>
              </a:rPr>
              <a:t>Measure No. of patients being supported with Diabetes, Anaemia &amp; Smoking PLUS accuracy of form</a:t>
            </a:r>
          </a:p>
          <a:p>
            <a:r>
              <a:rPr lang="en-GB" sz="1200" b="1" dirty="0">
                <a:solidFill>
                  <a:schemeClr val="tx2">
                    <a:lumMod val="75000"/>
                  </a:schemeClr>
                </a:solidFill>
                <a:latin typeface="+mj-lt"/>
              </a:rPr>
              <a:t>Balancing measure:</a:t>
            </a:r>
          </a:p>
          <a:p>
            <a:r>
              <a:rPr lang="en-US" sz="1200" dirty="0">
                <a:solidFill>
                  <a:schemeClr val="tx2">
                    <a:lumMod val="75000"/>
                  </a:schemeClr>
                </a:solidFill>
                <a:latin typeface="+mj-lt"/>
              </a:rPr>
              <a:t>Setting our criteria too low could result  in </a:t>
            </a:r>
          </a:p>
          <a:p>
            <a:r>
              <a:rPr lang="en-US" sz="1200" dirty="0">
                <a:solidFill>
                  <a:schemeClr val="tx2">
                    <a:lumMod val="75000"/>
                  </a:schemeClr>
                </a:solidFill>
                <a:latin typeface="+mj-lt"/>
              </a:rPr>
              <a:t>more patients being identified than we have </a:t>
            </a:r>
          </a:p>
          <a:p>
            <a:r>
              <a:rPr lang="en-US" sz="1200" dirty="0">
                <a:solidFill>
                  <a:schemeClr val="tx2">
                    <a:lumMod val="75000"/>
                  </a:schemeClr>
                </a:solidFill>
                <a:latin typeface="+mj-lt"/>
              </a:rPr>
              <a:t>capacity to optimise</a:t>
            </a:r>
            <a:endParaRPr lang="en-US" sz="1200" b="0" dirty="0">
              <a:solidFill>
                <a:schemeClr val="tx2">
                  <a:lumMod val="75000"/>
                </a:schemeClr>
              </a:solidFill>
              <a:latin typeface="+mj-lt"/>
            </a:endParaRPr>
          </a:p>
        </p:txBody>
      </p:sp>
      <p:pic>
        <p:nvPicPr>
          <p:cNvPr id="1043" name="Picture 51">
            <a:extLst>
              <a:ext uri="{FF2B5EF4-FFF2-40B4-BE49-F238E27FC236}">
                <a16:creationId xmlns:a16="http://schemas.microsoft.com/office/drawing/2014/main" id="{96DDA267-F381-B51E-2A14-7FBA9807E780}"/>
              </a:ext>
            </a:extLst>
          </p:cNvPr>
          <p:cNvPicPr>
            <a:picLocks noChangeAspect="1"/>
          </p:cNvPicPr>
          <p:nvPr/>
        </p:nvPicPr>
        <p:blipFill>
          <a:blip r:embed="rId10"/>
          <a:srcRect/>
          <a:stretch>
            <a:fillRect/>
          </a:stretch>
        </p:blipFill>
        <p:spPr>
          <a:xfrm>
            <a:off x="9663935" y="4445103"/>
            <a:ext cx="1092965" cy="1053997"/>
          </a:xfrm>
          <a:prstGeom prst="rect">
            <a:avLst/>
          </a:prstGeom>
        </p:spPr>
      </p:pic>
      <p:sp>
        <p:nvSpPr>
          <p:cNvPr id="1037" name="Rectangle: Rounded Corners 1036">
            <a:extLst>
              <a:ext uri="{FF2B5EF4-FFF2-40B4-BE49-F238E27FC236}">
                <a16:creationId xmlns:a16="http://schemas.microsoft.com/office/drawing/2014/main" id="{2E6378C9-1EA1-B209-0236-07FE67537783}"/>
              </a:ext>
            </a:extLst>
          </p:cNvPr>
          <p:cNvSpPr/>
          <p:nvPr/>
        </p:nvSpPr>
        <p:spPr>
          <a:xfrm>
            <a:off x="393700" y="4145752"/>
            <a:ext cx="3918429" cy="2417035"/>
          </a:xfrm>
          <a:prstGeom prst="round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2">
                    <a:lumMod val="75000"/>
                  </a:schemeClr>
                </a:solidFill>
                <a:latin typeface="Arial Black" panose="020B0A04020102020204" pitchFamily="34" charset="0"/>
              </a:rPr>
              <a:t>AIM</a:t>
            </a:r>
          </a:p>
          <a:p>
            <a:r>
              <a:rPr lang="en-US" sz="1200" b="1" dirty="0">
                <a:solidFill>
                  <a:schemeClr val="tx2">
                    <a:lumMod val="75000"/>
                  </a:schemeClr>
                </a:solidFill>
                <a:latin typeface="Calibri" panose="020F0502020204030204" pitchFamily="34" charset="0"/>
              </a:rPr>
              <a:t>What was our aim?</a:t>
            </a:r>
          </a:p>
          <a:p>
            <a:r>
              <a:rPr lang="en-US" sz="1200" dirty="0">
                <a:solidFill>
                  <a:schemeClr val="tx2">
                    <a:lumMod val="75000"/>
                  </a:schemeClr>
                </a:solidFill>
                <a:latin typeface="Calibri" panose="020F0502020204030204" pitchFamily="34" charset="0"/>
              </a:rPr>
              <a:t>To improve surgical outcomes we will increase screening from 0% to 80% of all patients who require elective major inpatient surgery at MPH. To improve surgical</a:t>
            </a:r>
          </a:p>
          <a:p>
            <a:pPr algn="r"/>
            <a:r>
              <a:rPr lang="en-US" sz="1200" dirty="0">
                <a:solidFill>
                  <a:schemeClr val="tx2">
                    <a:lumMod val="75000"/>
                  </a:schemeClr>
                </a:solidFill>
                <a:latin typeface="Calibri" panose="020F0502020204030204" pitchFamily="34" charset="0"/>
              </a:rPr>
              <a:t> outcomes we will </a:t>
            </a:r>
          </a:p>
          <a:p>
            <a:pPr algn="r"/>
            <a:r>
              <a:rPr lang="en-US" sz="1200" dirty="0">
                <a:solidFill>
                  <a:schemeClr val="tx2">
                    <a:lumMod val="75000"/>
                  </a:schemeClr>
                </a:solidFill>
                <a:latin typeface="Calibri" panose="020F0502020204030204" pitchFamily="34" charset="0"/>
              </a:rPr>
              <a:t>offer optimisation </a:t>
            </a:r>
          </a:p>
          <a:p>
            <a:pPr algn="r"/>
            <a:r>
              <a:rPr lang="en-US" sz="1200" dirty="0">
                <a:solidFill>
                  <a:schemeClr val="tx2">
                    <a:lumMod val="75000"/>
                  </a:schemeClr>
                </a:solidFill>
                <a:latin typeface="Calibri" panose="020F0502020204030204" pitchFamily="34" charset="0"/>
              </a:rPr>
              <a:t>                  to those with diabetes, </a:t>
            </a:r>
          </a:p>
          <a:p>
            <a:pPr algn="r"/>
            <a:r>
              <a:rPr lang="en-US" sz="1200" dirty="0">
                <a:solidFill>
                  <a:schemeClr val="tx2">
                    <a:lumMod val="75000"/>
                  </a:schemeClr>
                </a:solidFill>
                <a:latin typeface="Calibri" panose="020F0502020204030204" pitchFamily="34" charset="0"/>
              </a:rPr>
              <a:t>anaemia and to those </a:t>
            </a:r>
          </a:p>
          <a:p>
            <a:pPr algn="r"/>
            <a:r>
              <a:rPr lang="en-US" sz="1200" dirty="0">
                <a:solidFill>
                  <a:schemeClr val="tx2">
                    <a:lumMod val="75000"/>
                  </a:schemeClr>
                </a:solidFill>
                <a:latin typeface="Calibri" panose="020F0502020204030204" pitchFamily="34" charset="0"/>
              </a:rPr>
              <a:t>who smoke from</a:t>
            </a:r>
          </a:p>
          <a:p>
            <a:pPr algn="r"/>
            <a:r>
              <a:rPr lang="en-US" sz="1200" dirty="0">
                <a:solidFill>
                  <a:schemeClr val="tx2">
                    <a:lumMod val="75000"/>
                  </a:schemeClr>
                </a:solidFill>
                <a:latin typeface="Calibri" panose="020F0502020204030204" pitchFamily="34" charset="0"/>
              </a:rPr>
              <a:t>01/09/23 to 01/04/2024</a:t>
            </a:r>
            <a:endParaRPr lang="en-US" sz="1000" b="0" dirty="0">
              <a:solidFill>
                <a:schemeClr val="tx2">
                  <a:lumMod val="75000"/>
                </a:schemeClr>
              </a:solidFill>
            </a:endParaRPr>
          </a:p>
        </p:txBody>
      </p:sp>
      <p:pic>
        <p:nvPicPr>
          <p:cNvPr id="1045" name="Picture 70">
            <a:extLst>
              <a:ext uri="{FF2B5EF4-FFF2-40B4-BE49-F238E27FC236}">
                <a16:creationId xmlns:a16="http://schemas.microsoft.com/office/drawing/2014/main" id="{772C3894-E01C-9731-FBC6-74312BD19E2A}"/>
              </a:ext>
            </a:extLst>
          </p:cNvPr>
          <p:cNvPicPr>
            <a:picLocks noChangeAspect="1"/>
          </p:cNvPicPr>
          <p:nvPr/>
        </p:nvPicPr>
        <p:blipFill>
          <a:blip r:embed="rId11"/>
          <a:srcRect/>
          <a:stretch>
            <a:fillRect/>
          </a:stretch>
        </p:blipFill>
        <p:spPr>
          <a:xfrm>
            <a:off x="-53875" y="3334921"/>
            <a:ext cx="1117324" cy="1143902"/>
          </a:xfrm>
          <a:prstGeom prst="rect">
            <a:avLst/>
          </a:prstGeom>
        </p:spPr>
      </p:pic>
      <p:graphicFrame>
        <p:nvGraphicFramePr>
          <p:cNvPr id="31" name="Chart 30">
            <a:extLst>
              <a:ext uri="{FF2B5EF4-FFF2-40B4-BE49-F238E27FC236}">
                <a16:creationId xmlns:a16="http://schemas.microsoft.com/office/drawing/2014/main" id="{3E30A4CC-9909-BCFC-8BFD-79A886418CB0}"/>
              </a:ext>
            </a:extLst>
          </p:cNvPr>
          <p:cNvGraphicFramePr>
            <a:graphicFrameLocks/>
          </p:cNvGraphicFramePr>
          <p:nvPr>
            <p:extLst>
              <p:ext uri="{D42A27DB-BD31-4B8C-83A1-F6EECF244321}">
                <p14:modId xmlns:p14="http://schemas.microsoft.com/office/powerpoint/2010/main" val="3617399876"/>
              </p:ext>
            </p:extLst>
          </p:nvPr>
        </p:nvGraphicFramePr>
        <p:xfrm>
          <a:off x="241300" y="5485850"/>
          <a:ext cx="2210807" cy="1398629"/>
        </p:xfrm>
        <a:graphic>
          <a:graphicData uri="http://schemas.openxmlformats.org/drawingml/2006/chart">
            <c:chart xmlns:c="http://schemas.openxmlformats.org/drawingml/2006/chart" xmlns:r="http://schemas.openxmlformats.org/officeDocument/2006/relationships" r:id="rId12"/>
          </a:graphicData>
        </a:graphic>
      </p:graphicFrame>
      <p:pic>
        <p:nvPicPr>
          <p:cNvPr id="4" name="Graphic 3" descr="Scales of justice with solid fill">
            <a:extLst>
              <a:ext uri="{FF2B5EF4-FFF2-40B4-BE49-F238E27FC236}">
                <a16:creationId xmlns:a16="http://schemas.microsoft.com/office/drawing/2014/main" id="{9480AD61-8B11-F161-32A2-02E23D1817F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852726" y="6570919"/>
            <a:ext cx="509783" cy="509783"/>
          </a:xfrm>
          <a:prstGeom prst="rect">
            <a:avLst/>
          </a:prstGeom>
        </p:spPr>
      </p:pic>
      <p:graphicFrame>
        <p:nvGraphicFramePr>
          <p:cNvPr id="29" name="Chart 28">
            <a:extLst>
              <a:ext uri="{FF2B5EF4-FFF2-40B4-BE49-F238E27FC236}">
                <a16:creationId xmlns:a16="http://schemas.microsoft.com/office/drawing/2014/main" id="{8CA57D65-EE2A-15BC-61BD-EDC53A9FD113}"/>
              </a:ext>
            </a:extLst>
          </p:cNvPr>
          <p:cNvGraphicFramePr>
            <a:graphicFrameLocks/>
          </p:cNvGraphicFramePr>
          <p:nvPr>
            <p:extLst>
              <p:ext uri="{D42A27DB-BD31-4B8C-83A1-F6EECF244321}">
                <p14:modId xmlns:p14="http://schemas.microsoft.com/office/powerpoint/2010/main" val="2297757974"/>
              </p:ext>
            </p:extLst>
          </p:nvPr>
        </p:nvGraphicFramePr>
        <p:xfrm>
          <a:off x="3213100" y="13444950"/>
          <a:ext cx="2741735" cy="1350550"/>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30" name="Chart 29">
            <a:extLst>
              <a:ext uri="{FF2B5EF4-FFF2-40B4-BE49-F238E27FC236}">
                <a16:creationId xmlns:a16="http://schemas.microsoft.com/office/drawing/2014/main" id="{DA6806DA-E1FC-F729-E350-44590BE9FA0E}"/>
              </a:ext>
            </a:extLst>
          </p:cNvPr>
          <p:cNvGraphicFramePr>
            <a:graphicFrameLocks/>
          </p:cNvGraphicFramePr>
          <p:nvPr>
            <p:extLst>
              <p:ext uri="{D42A27DB-BD31-4B8C-83A1-F6EECF244321}">
                <p14:modId xmlns:p14="http://schemas.microsoft.com/office/powerpoint/2010/main" val="3602025391"/>
              </p:ext>
            </p:extLst>
          </p:nvPr>
        </p:nvGraphicFramePr>
        <p:xfrm>
          <a:off x="5819736" y="13562468"/>
          <a:ext cx="2346306" cy="1469178"/>
        </p:xfrm>
        <a:graphic>
          <a:graphicData uri="http://schemas.openxmlformats.org/drawingml/2006/chart">
            <c:chart xmlns:c="http://schemas.openxmlformats.org/drawingml/2006/chart" xmlns:r="http://schemas.openxmlformats.org/officeDocument/2006/relationships" r:id="rId16"/>
          </a:graphicData>
        </a:graphic>
      </p:graphicFrame>
      <p:pic>
        <p:nvPicPr>
          <p:cNvPr id="1024" name="Picture 2">
            <a:extLst>
              <a:ext uri="{FF2B5EF4-FFF2-40B4-BE49-F238E27FC236}">
                <a16:creationId xmlns:a16="http://schemas.microsoft.com/office/drawing/2014/main" id="{92EF1E7C-D308-D5A6-CE06-06D4D8ACA5F1}"/>
              </a:ext>
            </a:extLst>
          </p:cNvPr>
          <p:cNvPicPr>
            <a:picLocks noChangeAspect="1" noChangeArrowheads="1"/>
          </p:cNvPicPr>
          <p:nvPr/>
        </p:nvPicPr>
        <p:blipFill rotWithShape="1">
          <a:blip r:embed="rId17" cstate="print">
            <a:extLst>
              <a:ext uri="{BEBA8EAE-BF5A-486C-A8C5-ECC9F3942E4B}">
                <a14:imgProps xmlns:a14="http://schemas.microsoft.com/office/drawing/2010/main">
                  <a14:imgLayer r:embed="rId18">
                    <a14:imgEffect>
                      <a14:brightnessContrast bright="40000" contrast="-20000"/>
                    </a14:imgEffect>
                  </a14:imgLayer>
                </a14:imgProps>
              </a:ext>
              <a:ext uri="{28A0092B-C50C-407E-A947-70E740481C1C}">
                <a14:useLocalDpi xmlns:a14="http://schemas.microsoft.com/office/drawing/2010/main" val="0"/>
              </a:ext>
            </a:extLst>
          </a:blip>
          <a:srcRect l="5821" t="20943" r="15337" b="16516"/>
          <a:stretch/>
        </p:blipFill>
        <p:spPr bwMode="auto">
          <a:xfrm>
            <a:off x="89913" y="13597350"/>
            <a:ext cx="3200852" cy="1350550"/>
          </a:xfrm>
          <a:prstGeom prst="rect">
            <a:avLst/>
          </a:prstGeom>
          <a:solidFill>
            <a:schemeClr val="bg1"/>
          </a:solidFill>
          <a:ln w="34925">
            <a:solidFill>
              <a:schemeClr val="tx2">
                <a:lumMod val="75000"/>
              </a:schemeClr>
            </a:solidFill>
          </a:ln>
          <a:effectLst/>
        </p:spPr>
      </p:pic>
      <p:pic>
        <p:nvPicPr>
          <p:cNvPr id="23" name="Picture 22">
            <a:extLst>
              <a:ext uri="{FF2B5EF4-FFF2-40B4-BE49-F238E27FC236}">
                <a16:creationId xmlns:a16="http://schemas.microsoft.com/office/drawing/2014/main" id="{CD06B849-A08A-FB2B-CD06-570C9610D5EA}"/>
              </a:ext>
            </a:extLst>
          </p:cNvPr>
          <p:cNvPicPr>
            <a:picLocks noChangeAspect="1"/>
          </p:cNvPicPr>
          <p:nvPr/>
        </p:nvPicPr>
        <p:blipFill>
          <a:blip r:embed="rId19"/>
          <a:stretch>
            <a:fillRect/>
          </a:stretch>
        </p:blipFill>
        <p:spPr>
          <a:xfrm>
            <a:off x="52217" y="13267111"/>
            <a:ext cx="1116976" cy="385389"/>
          </a:xfrm>
          <a:prstGeom prst="rect">
            <a:avLst/>
          </a:prstGeom>
        </p:spPr>
      </p:pic>
      <p:graphicFrame>
        <p:nvGraphicFramePr>
          <p:cNvPr id="1028" name="Chart 1027">
            <a:extLst>
              <a:ext uri="{FF2B5EF4-FFF2-40B4-BE49-F238E27FC236}">
                <a16:creationId xmlns:a16="http://schemas.microsoft.com/office/drawing/2014/main" id="{00000000-0008-0000-0900-000003000000}"/>
              </a:ext>
            </a:extLst>
          </p:cNvPr>
          <p:cNvGraphicFramePr>
            <a:graphicFrameLocks/>
          </p:cNvGraphicFramePr>
          <p:nvPr>
            <p:extLst>
              <p:ext uri="{D42A27DB-BD31-4B8C-83A1-F6EECF244321}">
                <p14:modId xmlns:p14="http://schemas.microsoft.com/office/powerpoint/2010/main" val="2773183974"/>
              </p:ext>
            </p:extLst>
          </p:nvPr>
        </p:nvGraphicFramePr>
        <p:xfrm>
          <a:off x="9465555" y="3087263"/>
          <a:ext cx="1088247" cy="1109302"/>
        </p:xfrm>
        <a:graphic>
          <a:graphicData uri="http://schemas.openxmlformats.org/drawingml/2006/chart">
            <c:chart xmlns:c="http://schemas.openxmlformats.org/drawingml/2006/chart" xmlns:r="http://schemas.openxmlformats.org/officeDocument/2006/relationships" r:id="rId20"/>
          </a:graphicData>
        </a:graphic>
      </p:graphicFrame>
      <p:graphicFrame>
        <p:nvGraphicFramePr>
          <p:cNvPr id="1030" name="Chart 1029">
            <a:extLst>
              <a:ext uri="{FF2B5EF4-FFF2-40B4-BE49-F238E27FC236}">
                <a16:creationId xmlns:a16="http://schemas.microsoft.com/office/drawing/2014/main" id="{C5E29F61-17EE-4C09-9F61-8641D59A844D}"/>
              </a:ext>
            </a:extLst>
          </p:cNvPr>
          <p:cNvGraphicFramePr>
            <a:graphicFrameLocks/>
          </p:cNvGraphicFramePr>
          <p:nvPr>
            <p:extLst>
              <p:ext uri="{D42A27DB-BD31-4B8C-83A1-F6EECF244321}">
                <p14:modId xmlns:p14="http://schemas.microsoft.com/office/powerpoint/2010/main" val="2905234906"/>
              </p:ext>
            </p:extLst>
          </p:nvPr>
        </p:nvGraphicFramePr>
        <p:xfrm>
          <a:off x="8517392" y="7251700"/>
          <a:ext cx="2010908" cy="1448075"/>
        </p:xfrm>
        <a:graphic>
          <a:graphicData uri="http://schemas.openxmlformats.org/drawingml/2006/chart">
            <c:chart xmlns:c="http://schemas.openxmlformats.org/drawingml/2006/chart" xmlns:r="http://schemas.openxmlformats.org/officeDocument/2006/relationships" r:id="rId21"/>
          </a:graphicData>
        </a:graphic>
      </p:graphicFrame>
      <p:pic>
        <p:nvPicPr>
          <p:cNvPr id="1031" name="Picture 3">
            <a:extLst>
              <a:ext uri="{FF2B5EF4-FFF2-40B4-BE49-F238E27FC236}">
                <a16:creationId xmlns:a16="http://schemas.microsoft.com/office/drawing/2014/main" id="{65B4D2D5-49FD-4A81-0855-BE7A72FD31A6}"/>
              </a:ext>
            </a:extLst>
          </p:cNvPr>
          <p:cNvPicPr>
            <a:picLocks noChangeAspect="1" noChangeArrowheads="1"/>
          </p:cNvPicPr>
          <p:nvPr/>
        </p:nvPicPr>
        <p:blipFill>
          <a:blip r:embed="rId22" cstate="print">
            <a:extLst>
              <a:ext uri="{BEBA8EAE-BF5A-486C-A8C5-ECC9F3942E4B}">
                <a14:imgProps xmlns:a14="http://schemas.microsoft.com/office/drawing/2010/main">
                  <a14:imgLayer r:embed="rId23">
                    <a14:imgEffect>
                      <a14:sharpenSoften amount="13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rot="16200000">
            <a:off x="3366417" y="2802537"/>
            <a:ext cx="1044242" cy="1392323"/>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70" name="Picture 1069">
            <a:extLst>
              <a:ext uri="{FF2B5EF4-FFF2-40B4-BE49-F238E27FC236}">
                <a16:creationId xmlns:a16="http://schemas.microsoft.com/office/drawing/2014/main" id="{00000000-0008-0000-2200-000003000000}"/>
              </a:ext>
            </a:extLst>
          </p:cNvPr>
          <p:cNvPicPr>
            <a:picLocks noChangeAspect="1"/>
          </p:cNvPicPr>
          <p:nvPr/>
        </p:nvPicPr>
        <p:blipFill>
          <a:blip r:embed="rId24"/>
          <a:stretch>
            <a:fillRect/>
          </a:stretch>
        </p:blipFill>
        <p:spPr>
          <a:xfrm>
            <a:off x="8183443" y="13519604"/>
            <a:ext cx="323956" cy="334187"/>
          </a:xfrm>
          <a:prstGeom prst="rect">
            <a:avLst/>
          </a:prstGeom>
        </p:spPr>
      </p:pic>
      <p:pic>
        <p:nvPicPr>
          <p:cNvPr id="1071" name="Picture 1070">
            <a:extLst>
              <a:ext uri="{FF2B5EF4-FFF2-40B4-BE49-F238E27FC236}">
                <a16:creationId xmlns:a16="http://schemas.microsoft.com/office/drawing/2014/main" id="{00000000-0008-0000-2200-000004000000}"/>
              </a:ext>
            </a:extLst>
          </p:cNvPr>
          <p:cNvPicPr>
            <a:picLocks noChangeAspect="1"/>
          </p:cNvPicPr>
          <p:nvPr/>
        </p:nvPicPr>
        <p:blipFill>
          <a:blip r:embed="rId25"/>
          <a:stretch>
            <a:fillRect/>
          </a:stretch>
        </p:blipFill>
        <p:spPr>
          <a:xfrm>
            <a:off x="8199445" y="14062337"/>
            <a:ext cx="307709" cy="320156"/>
          </a:xfrm>
          <a:prstGeom prst="rect">
            <a:avLst/>
          </a:prstGeom>
        </p:spPr>
      </p:pic>
      <p:pic>
        <p:nvPicPr>
          <p:cNvPr id="1072" name="Picture 1071">
            <a:extLst>
              <a:ext uri="{FF2B5EF4-FFF2-40B4-BE49-F238E27FC236}">
                <a16:creationId xmlns:a16="http://schemas.microsoft.com/office/drawing/2014/main" id="{00000000-0008-0000-2200-000005000000}"/>
              </a:ext>
            </a:extLst>
          </p:cNvPr>
          <p:cNvPicPr>
            <a:picLocks noChangeAspect="1"/>
          </p:cNvPicPr>
          <p:nvPr/>
        </p:nvPicPr>
        <p:blipFill>
          <a:blip r:embed="rId26"/>
          <a:stretch>
            <a:fillRect/>
          </a:stretch>
        </p:blipFill>
        <p:spPr>
          <a:xfrm>
            <a:off x="8199945" y="14562558"/>
            <a:ext cx="310406" cy="268844"/>
          </a:xfrm>
          <a:prstGeom prst="rect">
            <a:avLst/>
          </a:prstGeom>
        </p:spPr>
      </p:pic>
      <p:pic>
        <p:nvPicPr>
          <p:cNvPr id="156680" name="Picture 8" descr="De Bono's Thinking Hats | Teaching Resources">
            <a:extLst>
              <a:ext uri="{FF2B5EF4-FFF2-40B4-BE49-F238E27FC236}">
                <a16:creationId xmlns:a16="http://schemas.microsoft.com/office/drawing/2014/main" id="{97667A98-4914-3827-34D5-DE5D7580C38E}"/>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320448" y="10265347"/>
            <a:ext cx="890816" cy="1258215"/>
          </a:xfrm>
          <a:prstGeom prst="rect">
            <a:avLst/>
          </a:prstGeom>
          <a:noFill/>
          <a:ln w="25400">
            <a:solidFill>
              <a:schemeClr val="accent1">
                <a:shade val="15000"/>
              </a:schemeClr>
            </a:solidFill>
          </a:ln>
          <a:extLst>
            <a:ext uri="{909E8E84-426E-40DD-AFC4-6F175D3DCCD1}">
              <a14:hiddenFill xmlns:a14="http://schemas.microsoft.com/office/drawing/2010/main">
                <a:solidFill>
                  <a:srgbClr val="FFFFFF"/>
                </a:solidFill>
              </a14:hiddenFill>
            </a:ext>
          </a:extLst>
        </p:spPr>
      </p:pic>
      <p:pic>
        <p:nvPicPr>
          <p:cNvPr id="1076" name="Picture 1075">
            <a:extLst>
              <a:ext uri="{FF2B5EF4-FFF2-40B4-BE49-F238E27FC236}">
                <a16:creationId xmlns:a16="http://schemas.microsoft.com/office/drawing/2014/main" id="{AE12861B-427B-448B-934D-352B87A21084}"/>
              </a:ext>
            </a:extLst>
          </p:cNvPr>
          <p:cNvPicPr>
            <a:picLocks noChangeAspect="1"/>
          </p:cNvPicPr>
          <p:nvPr/>
        </p:nvPicPr>
        <p:blipFill rotWithShape="1">
          <a:blip r:embed="rId28" cstate="print">
            <a:extLst>
              <a:ext uri="{28A0092B-C50C-407E-A947-70E740481C1C}">
                <a14:useLocalDpi xmlns:a14="http://schemas.microsoft.com/office/drawing/2010/main" val="0"/>
              </a:ext>
            </a:extLst>
          </a:blip>
          <a:srcRect b="3809"/>
          <a:stretch/>
        </p:blipFill>
        <p:spPr>
          <a:xfrm>
            <a:off x="1362863" y="12444789"/>
            <a:ext cx="1088237" cy="979111"/>
          </a:xfrm>
          <a:prstGeom prst="rect">
            <a:avLst/>
          </a:prstGeom>
        </p:spPr>
      </p:pic>
      <p:sp>
        <p:nvSpPr>
          <p:cNvPr id="21" name="Rectangle: Rounded Corners 20">
            <a:extLst>
              <a:ext uri="{FF2B5EF4-FFF2-40B4-BE49-F238E27FC236}">
                <a16:creationId xmlns:a16="http://schemas.microsoft.com/office/drawing/2014/main" id="{653853F8-3522-D347-4B75-4B5C796AF618}"/>
              </a:ext>
            </a:extLst>
          </p:cNvPr>
          <p:cNvSpPr/>
          <p:nvPr/>
        </p:nvSpPr>
        <p:spPr>
          <a:xfrm>
            <a:off x="5435458" y="1288192"/>
            <a:ext cx="3568842" cy="498578"/>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lnSpc>
                <a:spcPct val="107000"/>
              </a:lnSpc>
              <a:spcAft>
                <a:spcPts val="800"/>
              </a:spcAft>
            </a:pPr>
            <a:r>
              <a:rPr lang="en-GB" sz="1200" dirty="0">
                <a:solidFill>
                  <a:schemeClr val="tx2">
                    <a:lumMod val="75000"/>
                  </a:schemeClr>
                </a:solidFill>
              </a:rPr>
              <a:t>The helter-skelter embodies our QI journey—a ride of anticipation, challenges, faith, and achievement.</a:t>
            </a:r>
            <a:endParaRPr lang="en-US" sz="900" b="0" dirty="0">
              <a:solidFill>
                <a:schemeClr val="tx2">
                  <a:lumMod val="75000"/>
                </a:schemeClr>
              </a:solidFill>
            </a:endParaRPr>
          </a:p>
        </p:txBody>
      </p:sp>
      <p:sp>
        <p:nvSpPr>
          <p:cNvPr id="24" name="Rectangle 23">
            <a:extLst>
              <a:ext uri="{FF2B5EF4-FFF2-40B4-BE49-F238E27FC236}">
                <a16:creationId xmlns:a16="http://schemas.microsoft.com/office/drawing/2014/main" id="{65B1BD33-1C02-232C-4B82-32728DA5FCE8}"/>
              </a:ext>
            </a:extLst>
          </p:cNvPr>
          <p:cNvSpPr/>
          <p:nvPr/>
        </p:nvSpPr>
        <p:spPr>
          <a:xfrm>
            <a:off x="5379087" y="1841500"/>
            <a:ext cx="272413" cy="381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390598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8294</TotalTime>
  <Words>662</Words>
  <Application>Microsoft Office PowerPoint</Application>
  <PresentationFormat>Custom</PresentationFormat>
  <Paragraphs>104</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Calibri</vt:lpstr>
      <vt:lpstr>Arial</vt:lpstr>
      <vt:lpstr>Open Sans Bold</vt:lpstr>
      <vt:lpstr>Open Sans Light</vt:lpstr>
      <vt:lpstr>Open Sans Light Bold</vt:lpstr>
      <vt:lpstr>Arial Black</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7 steps blank project poster</dc:title>
  <dc:creator>Jacqui Wilson</dc:creator>
  <cp:lastModifiedBy>Jacqui Wilson</cp:lastModifiedBy>
  <cp:revision>30</cp:revision>
  <dcterms:created xsi:type="dcterms:W3CDTF">2006-08-16T00:00:00Z</dcterms:created>
  <dcterms:modified xsi:type="dcterms:W3CDTF">2023-09-05T16:50:24Z</dcterms:modified>
  <dc:identifier>DAE9rzlqqy4</dc:identifier>
</cp:coreProperties>
</file>