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3"/>
  </p:notesMasterIdLst>
  <p:handoutMasterIdLst>
    <p:handoutMasterId r:id="rId14"/>
  </p:handoutMasterIdLst>
  <p:sldIdLst>
    <p:sldId id="461" r:id="rId5"/>
    <p:sldId id="489" r:id="rId6"/>
    <p:sldId id="536" r:id="rId7"/>
    <p:sldId id="464" r:id="rId8"/>
    <p:sldId id="538" r:id="rId9"/>
    <p:sldId id="468" r:id="rId10"/>
    <p:sldId id="537" r:id="rId11"/>
    <p:sldId id="514" r:id="rId1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95" userDrawn="1">
          <p15:clr>
            <a:srgbClr val="A4A3A4"/>
          </p15:clr>
        </p15:guide>
        <p15:guide id="3" orient="horz" pos="1207" userDrawn="1">
          <p15:clr>
            <a:srgbClr val="A4A3A4"/>
          </p15:clr>
        </p15:guide>
        <p15:guide id="4" pos="5465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31">
          <p15:clr>
            <a:srgbClr val="A4A3A4"/>
          </p15:clr>
        </p15:guide>
        <p15:guide id="2" pos="2145">
          <p15:clr>
            <a:srgbClr val="A4A3A4"/>
          </p15:clr>
        </p15:guide>
        <p15:guide id="3" orient="horz" pos="2928">
          <p15:clr>
            <a:srgbClr val="A4A3A4"/>
          </p15:clr>
        </p15:guide>
        <p15:guide id="4" pos="220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060"/>
    <a:srgbClr val="4E70DC"/>
    <a:srgbClr val="D60093"/>
    <a:srgbClr val="007E00"/>
    <a:srgbClr val="009000"/>
    <a:srgbClr val="884D1C"/>
    <a:srgbClr val="623714"/>
    <a:srgbClr val="178A04"/>
    <a:srgbClr val="1B9F05"/>
    <a:srgbClr val="1DAA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129" autoAdjust="0"/>
    <p:restoredTop sz="88686" autoAdjust="0"/>
  </p:normalViewPr>
  <p:slideViewPr>
    <p:cSldViewPr>
      <p:cViewPr>
        <p:scale>
          <a:sx n="75" d="100"/>
          <a:sy n="75" d="100"/>
        </p:scale>
        <p:origin x="-1416" y="180"/>
      </p:cViewPr>
      <p:guideLst>
        <p:guide orient="horz" pos="2160"/>
        <p:guide orient="horz" pos="1207"/>
        <p:guide pos="295"/>
        <p:guide pos="5465"/>
      </p:guideLst>
    </p:cSldViewPr>
  </p:slideViewPr>
  <p:outlineViewPr>
    <p:cViewPr>
      <p:scale>
        <a:sx n="33" d="100"/>
        <a:sy n="33" d="100"/>
      </p:scale>
      <p:origin x="0" y="-2342"/>
    </p:cViewPr>
  </p:outlineViewPr>
  <p:notesTextViewPr>
    <p:cViewPr>
      <p:scale>
        <a:sx n="200" d="100"/>
        <a:sy n="200" d="100"/>
      </p:scale>
      <p:origin x="0" y="0"/>
    </p:cViewPr>
  </p:notesTextViewPr>
  <p:notesViewPr>
    <p:cSldViewPr>
      <p:cViewPr varScale="1">
        <p:scale>
          <a:sx n="86" d="100"/>
          <a:sy n="86" d="100"/>
        </p:scale>
        <p:origin x="3822" y="96"/>
      </p:cViewPr>
      <p:guideLst>
        <p:guide orient="horz" pos="3131"/>
        <p:guide orient="horz" pos="2928"/>
        <p:guide pos="2145"/>
        <p:guide pos="220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'Waiting List'!$B$1</c:f>
              <c:strCache>
                <c:ptCount val="1"/>
                <c:pt idx="0">
                  <c:v>Over 6 Wks Total</c:v>
                </c:pt>
              </c:strCache>
            </c:strRef>
          </c:tx>
          <c:marker>
            <c:symbol val="none"/>
          </c:marker>
          <c:cat>
            <c:strRef>
              <c:f>'Waiting List'!$A$12:$A$39</c:f>
              <c:strCache>
                <c:ptCount val="28"/>
                <c:pt idx="0">
                  <c:v>08 May</c:v>
                </c:pt>
                <c:pt idx="1">
                  <c:v>14 May</c:v>
                </c:pt>
                <c:pt idx="2">
                  <c:v>18 May</c:v>
                </c:pt>
                <c:pt idx="3">
                  <c:v>25 May</c:v>
                </c:pt>
                <c:pt idx="4">
                  <c:v>1 June</c:v>
                </c:pt>
                <c:pt idx="5">
                  <c:v>4 June</c:v>
                </c:pt>
                <c:pt idx="6">
                  <c:v>8 June</c:v>
                </c:pt>
                <c:pt idx="7">
                  <c:v>12 June</c:v>
                </c:pt>
                <c:pt idx="8">
                  <c:v>18 June</c:v>
                </c:pt>
                <c:pt idx="9">
                  <c:v>23 June</c:v>
                </c:pt>
                <c:pt idx="10">
                  <c:v>26 June</c:v>
                </c:pt>
                <c:pt idx="11">
                  <c:v>29 June</c:v>
                </c:pt>
                <c:pt idx="12">
                  <c:v>3 July</c:v>
                </c:pt>
                <c:pt idx="13">
                  <c:v>6 July</c:v>
                </c:pt>
                <c:pt idx="14">
                  <c:v>13 July</c:v>
                </c:pt>
                <c:pt idx="15">
                  <c:v>20 July</c:v>
                </c:pt>
                <c:pt idx="16">
                  <c:v>24 July</c:v>
                </c:pt>
                <c:pt idx="17">
                  <c:v>29 July</c:v>
                </c:pt>
                <c:pt idx="18">
                  <c:v>10 Aug</c:v>
                </c:pt>
                <c:pt idx="19">
                  <c:v>18 Aug</c:v>
                </c:pt>
                <c:pt idx="20">
                  <c:v>25 Aug</c:v>
                </c:pt>
                <c:pt idx="21">
                  <c:v>1 Sept</c:v>
                </c:pt>
                <c:pt idx="22">
                  <c:v>9 Sept</c:v>
                </c:pt>
                <c:pt idx="23">
                  <c:v>16 Sept</c:v>
                </c:pt>
                <c:pt idx="24">
                  <c:v>21 Sept</c:v>
                </c:pt>
                <c:pt idx="25">
                  <c:v>28 Sept</c:v>
                </c:pt>
                <c:pt idx="26">
                  <c:v>4 Oct</c:v>
                </c:pt>
                <c:pt idx="27">
                  <c:v>15 Oct</c:v>
                </c:pt>
              </c:strCache>
            </c:strRef>
          </c:cat>
          <c:val>
            <c:numRef>
              <c:f>'Waiting List'!$B$12:$B$39</c:f>
              <c:numCache>
                <c:formatCode>General</c:formatCode>
                <c:ptCount val="28"/>
                <c:pt idx="0">
                  <c:v>151</c:v>
                </c:pt>
                <c:pt idx="1">
                  <c:v>150</c:v>
                </c:pt>
                <c:pt idx="2">
                  <c:v>150</c:v>
                </c:pt>
                <c:pt idx="3">
                  <c:v>135</c:v>
                </c:pt>
                <c:pt idx="4">
                  <c:v>126</c:v>
                </c:pt>
                <c:pt idx="5" formatCode="0">
                  <c:v>125</c:v>
                </c:pt>
                <c:pt idx="6" formatCode="0">
                  <c:v>116</c:v>
                </c:pt>
                <c:pt idx="7" formatCode="0">
                  <c:v>104</c:v>
                </c:pt>
                <c:pt idx="8" formatCode="0">
                  <c:v>101</c:v>
                </c:pt>
                <c:pt idx="9" formatCode="0">
                  <c:v>96</c:v>
                </c:pt>
                <c:pt idx="10" formatCode="0">
                  <c:v>92</c:v>
                </c:pt>
                <c:pt idx="11" formatCode="0">
                  <c:v>93</c:v>
                </c:pt>
                <c:pt idx="12" formatCode="0">
                  <c:v>87</c:v>
                </c:pt>
                <c:pt idx="13" formatCode="0">
                  <c:v>88</c:v>
                </c:pt>
                <c:pt idx="14" formatCode="0">
                  <c:v>83</c:v>
                </c:pt>
                <c:pt idx="15" formatCode="0">
                  <c:v>75</c:v>
                </c:pt>
                <c:pt idx="16" formatCode="0">
                  <c:v>71</c:v>
                </c:pt>
                <c:pt idx="17" formatCode="0">
                  <c:v>69</c:v>
                </c:pt>
                <c:pt idx="18" formatCode="0">
                  <c:v>68</c:v>
                </c:pt>
                <c:pt idx="19" formatCode="0">
                  <c:v>51</c:v>
                </c:pt>
                <c:pt idx="20" formatCode="0">
                  <c:v>48</c:v>
                </c:pt>
                <c:pt idx="21" formatCode="0">
                  <c:v>51</c:v>
                </c:pt>
                <c:pt idx="22" formatCode="0">
                  <c:v>51</c:v>
                </c:pt>
                <c:pt idx="23" formatCode="0">
                  <c:v>47</c:v>
                </c:pt>
                <c:pt idx="24" formatCode="0">
                  <c:v>50</c:v>
                </c:pt>
                <c:pt idx="25" formatCode="0">
                  <c:v>47</c:v>
                </c:pt>
                <c:pt idx="26" formatCode="0">
                  <c:v>46</c:v>
                </c:pt>
                <c:pt idx="27" formatCode="0">
                  <c:v>49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'Waiting List'!$C$1</c:f>
              <c:strCache>
                <c:ptCount val="1"/>
                <c:pt idx="0">
                  <c:v>Over 6 Wks Not Booked</c:v>
                </c:pt>
              </c:strCache>
            </c:strRef>
          </c:tx>
          <c:marker>
            <c:symbol val="none"/>
          </c:marker>
          <c:cat>
            <c:strRef>
              <c:f>'Waiting List'!$A$12:$A$39</c:f>
              <c:strCache>
                <c:ptCount val="28"/>
                <c:pt idx="0">
                  <c:v>08 May</c:v>
                </c:pt>
                <c:pt idx="1">
                  <c:v>14 May</c:v>
                </c:pt>
                <c:pt idx="2">
                  <c:v>18 May</c:v>
                </c:pt>
                <c:pt idx="3">
                  <c:v>25 May</c:v>
                </c:pt>
                <c:pt idx="4">
                  <c:v>1 June</c:v>
                </c:pt>
                <c:pt idx="5">
                  <c:v>4 June</c:v>
                </c:pt>
                <c:pt idx="6">
                  <c:v>8 June</c:v>
                </c:pt>
                <c:pt idx="7">
                  <c:v>12 June</c:v>
                </c:pt>
                <c:pt idx="8">
                  <c:v>18 June</c:v>
                </c:pt>
                <c:pt idx="9">
                  <c:v>23 June</c:v>
                </c:pt>
                <c:pt idx="10">
                  <c:v>26 June</c:v>
                </c:pt>
                <c:pt idx="11">
                  <c:v>29 June</c:v>
                </c:pt>
                <c:pt idx="12">
                  <c:v>3 July</c:v>
                </c:pt>
                <c:pt idx="13">
                  <c:v>6 July</c:v>
                </c:pt>
                <c:pt idx="14">
                  <c:v>13 July</c:v>
                </c:pt>
                <c:pt idx="15">
                  <c:v>20 July</c:v>
                </c:pt>
                <c:pt idx="16">
                  <c:v>24 July</c:v>
                </c:pt>
                <c:pt idx="17">
                  <c:v>29 July</c:v>
                </c:pt>
                <c:pt idx="18">
                  <c:v>10 Aug</c:v>
                </c:pt>
                <c:pt idx="19">
                  <c:v>18 Aug</c:v>
                </c:pt>
                <c:pt idx="20">
                  <c:v>25 Aug</c:v>
                </c:pt>
                <c:pt idx="21">
                  <c:v>1 Sept</c:v>
                </c:pt>
                <c:pt idx="22">
                  <c:v>9 Sept</c:v>
                </c:pt>
                <c:pt idx="23">
                  <c:v>16 Sept</c:v>
                </c:pt>
                <c:pt idx="24">
                  <c:v>21 Sept</c:v>
                </c:pt>
                <c:pt idx="25">
                  <c:v>28 Sept</c:v>
                </c:pt>
                <c:pt idx="26">
                  <c:v>4 Oct</c:v>
                </c:pt>
                <c:pt idx="27">
                  <c:v>15 Oct</c:v>
                </c:pt>
              </c:strCache>
            </c:strRef>
          </c:cat>
          <c:val>
            <c:numRef>
              <c:f>'Waiting List'!$C$12:$C$39</c:f>
              <c:numCache>
                <c:formatCode>General</c:formatCode>
                <c:ptCount val="28"/>
                <c:pt idx="0">
                  <c:v>125</c:v>
                </c:pt>
                <c:pt idx="1">
                  <c:v>114</c:v>
                </c:pt>
                <c:pt idx="2">
                  <c:v>115</c:v>
                </c:pt>
                <c:pt idx="3">
                  <c:v>95</c:v>
                </c:pt>
                <c:pt idx="4">
                  <c:v>86</c:v>
                </c:pt>
                <c:pt idx="5">
                  <c:v>83</c:v>
                </c:pt>
                <c:pt idx="6">
                  <c:v>67</c:v>
                </c:pt>
                <c:pt idx="7">
                  <c:v>63</c:v>
                </c:pt>
                <c:pt idx="8">
                  <c:v>56</c:v>
                </c:pt>
                <c:pt idx="9">
                  <c:v>50</c:v>
                </c:pt>
                <c:pt idx="10">
                  <c:v>42</c:v>
                </c:pt>
                <c:pt idx="11">
                  <c:v>40</c:v>
                </c:pt>
                <c:pt idx="12">
                  <c:v>35</c:v>
                </c:pt>
                <c:pt idx="13">
                  <c:v>37</c:v>
                </c:pt>
                <c:pt idx="14">
                  <c:v>34</c:v>
                </c:pt>
                <c:pt idx="15">
                  <c:v>33</c:v>
                </c:pt>
                <c:pt idx="16">
                  <c:v>34</c:v>
                </c:pt>
                <c:pt idx="17">
                  <c:v>33</c:v>
                </c:pt>
                <c:pt idx="18">
                  <c:v>38</c:v>
                </c:pt>
                <c:pt idx="19">
                  <c:v>28</c:v>
                </c:pt>
                <c:pt idx="20">
                  <c:v>28</c:v>
                </c:pt>
                <c:pt idx="21">
                  <c:v>29</c:v>
                </c:pt>
                <c:pt idx="22">
                  <c:v>30</c:v>
                </c:pt>
                <c:pt idx="23">
                  <c:v>25</c:v>
                </c:pt>
                <c:pt idx="24">
                  <c:v>18</c:v>
                </c:pt>
                <c:pt idx="25">
                  <c:v>15</c:v>
                </c:pt>
                <c:pt idx="26">
                  <c:v>14</c:v>
                </c:pt>
                <c:pt idx="27">
                  <c:v>13</c:v>
                </c:pt>
              </c:numCache>
            </c:numRef>
          </c:val>
          <c:smooth val="0"/>
        </c:ser>
        <c:dLbls>
          <c:dLblPos val="b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37742848"/>
        <c:axId val="97880320"/>
      </c:lineChart>
      <c:catAx>
        <c:axId val="137742848"/>
        <c:scaling>
          <c:orientation val="minMax"/>
        </c:scaling>
        <c:delete val="0"/>
        <c:axPos val="b"/>
        <c:majorTickMark val="none"/>
        <c:minorTickMark val="none"/>
        <c:tickLblPos val="nextTo"/>
        <c:crossAx val="97880320"/>
        <c:crosses val="autoZero"/>
        <c:auto val="1"/>
        <c:lblAlgn val="ctr"/>
        <c:lblOffset val="100"/>
        <c:noMultiLvlLbl val="0"/>
      </c:catAx>
      <c:valAx>
        <c:axId val="97880320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crossAx val="137742848"/>
        <c:crosses val="autoZero"/>
        <c:crossBetween val="between"/>
      </c:valAx>
      <c:spPr>
        <a:solidFill>
          <a:schemeClr val="accent3">
            <a:lumMod val="20000"/>
            <a:lumOff val="80000"/>
          </a:schemeClr>
        </a:solidFill>
      </c:spPr>
    </c:plotArea>
    <c:legend>
      <c:legendPos val="b"/>
      <c:layout/>
      <c:overlay val="0"/>
    </c:legend>
    <c:plotVisOnly val="1"/>
    <c:dispBlanksAs val="gap"/>
    <c:showDLblsOverMax val="0"/>
  </c:chart>
  <c:spPr>
    <a:ln>
      <a:solidFill>
        <a:schemeClr val="tx2">
          <a:lumMod val="75000"/>
        </a:schemeClr>
      </a:solidFill>
    </a:ln>
  </c:spPr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9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B17955-B497-4378-899D-43723578CF4A}" type="datetimeFigureOut">
              <a:rPr lang="en-GB" smtClean="0"/>
              <a:t>20/10/2020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966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9" y="8829966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7513FE-47C0-4990-ABEB-92A9DD1A59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15927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CF9B69-8E82-4D61-835A-A9A3526AC978}" type="datetimeFigureOut">
              <a:rPr lang="en-GB" smtClean="0"/>
              <a:t>20/10/2020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415790"/>
            <a:ext cx="5608320" cy="418338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966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829966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E3ACE6-50C3-4495-AAC8-59C08D4F3C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83459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09320"/>
            <a:ext cx="8229600" cy="41215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b="1">
                <a:solidFill>
                  <a:srgbClr val="002060"/>
                </a:solidFill>
              </a:defRPr>
            </a:lvl1pPr>
          </a:lstStyle>
          <a:p>
            <a:r>
              <a:rPr lang="en-US" smtClean="0"/>
              <a:t>#ChangingForTheBest #NoGoingBack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0724932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09320"/>
            <a:ext cx="8229600" cy="41215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b="1">
                <a:solidFill>
                  <a:srgbClr val="002060"/>
                </a:solidFill>
              </a:defRPr>
            </a:lvl1pPr>
          </a:lstStyle>
          <a:p>
            <a:r>
              <a:rPr lang="en-US" smtClean="0"/>
              <a:t>#ChangingForTheBest #NoGoingBack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51894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09320"/>
            <a:ext cx="8229600" cy="41215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b="1">
                <a:solidFill>
                  <a:srgbClr val="002060"/>
                </a:solidFill>
              </a:defRPr>
            </a:lvl1pPr>
          </a:lstStyle>
          <a:p>
            <a:r>
              <a:rPr lang="en-US" smtClean="0"/>
              <a:t>#ChangingForTheBest #NoGoingBack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90266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09320"/>
            <a:ext cx="8229600" cy="41215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b="1">
                <a:solidFill>
                  <a:srgbClr val="002060"/>
                </a:solidFill>
              </a:defRPr>
            </a:lvl1pPr>
          </a:lstStyle>
          <a:p>
            <a:r>
              <a:rPr lang="en-US" smtClean="0"/>
              <a:t>#ChangingForTheBest #NoGoingBack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76079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4" y="188640"/>
            <a:ext cx="1582324" cy="1181373"/>
          </a:xfrm>
          <a:prstGeom prst="rect">
            <a:avLst/>
          </a:prstGeom>
        </p:spPr>
      </p:pic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09320"/>
            <a:ext cx="8229600" cy="41215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b="1">
                <a:solidFill>
                  <a:srgbClr val="002060"/>
                </a:solidFill>
              </a:defRPr>
            </a:lvl1pPr>
          </a:lstStyle>
          <a:p>
            <a:r>
              <a:rPr lang="en-US" smtClean="0"/>
              <a:t>#ChangingForTheBest #NoGoingBack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4723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49" r:id="rId2"/>
    <p:sldLayoutId id="2147483653" r:id="rId3"/>
    <p:sldLayoutId id="2147483650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9"/>
          <p:cNvSpPr>
            <a:spLocks noGrp="1"/>
          </p:cNvSpPr>
          <p:nvPr>
            <p:ph sz="quarter" idx="4294967295"/>
          </p:nvPr>
        </p:nvSpPr>
        <p:spPr>
          <a:xfrm>
            <a:off x="611560" y="1916832"/>
            <a:ext cx="8151602" cy="1440161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000" b="1" dirty="0" smtClean="0">
                <a:solidFill>
                  <a:schemeClr val="tx2"/>
                </a:solidFill>
              </a:rPr>
              <a:t>Plymouth’s </a:t>
            </a:r>
            <a:r>
              <a:rPr lang="en-US" sz="4000" b="1" dirty="0" smtClean="0">
                <a:solidFill>
                  <a:schemeClr val="tx2"/>
                </a:solidFill>
              </a:rPr>
              <a:t>Planned Investigation Unit (PIU)</a:t>
            </a:r>
            <a:endParaRPr lang="en-GB" sz="4000" b="1" dirty="0">
              <a:solidFill>
                <a:schemeClr val="tx2"/>
              </a:solidFill>
            </a:endParaRPr>
          </a:p>
        </p:txBody>
      </p:sp>
      <p:sp>
        <p:nvSpPr>
          <p:cNvPr id="7" name="Content Placeholder 9"/>
          <p:cNvSpPr>
            <a:spLocks noGrp="1"/>
          </p:cNvSpPr>
          <p:nvPr>
            <p:ph sz="quarter" idx="4294967295"/>
          </p:nvPr>
        </p:nvSpPr>
        <p:spPr>
          <a:xfrm>
            <a:off x="587052" y="3501009"/>
            <a:ext cx="8406120" cy="2736304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GB" sz="2600" i="1" dirty="0" smtClean="0">
                <a:solidFill>
                  <a:schemeClr val="tx2"/>
                </a:solidFill>
              </a:rPr>
              <a:t>Kenny Naughton</a:t>
            </a:r>
            <a:endParaRPr lang="en-GB" sz="2600" i="1" dirty="0" smtClean="0">
              <a:solidFill>
                <a:schemeClr val="tx2"/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en-GB" sz="2600" i="1" dirty="0" smtClean="0">
                <a:solidFill>
                  <a:schemeClr val="tx2"/>
                </a:solidFill>
              </a:rPr>
              <a:t>Service Line Cluster Manager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600" i="1" dirty="0" smtClean="0">
                <a:solidFill>
                  <a:schemeClr val="tx2"/>
                </a:solidFill>
              </a:rPr>
              <a:t>University Hospitals Plymouth NHS Trust</a:t>
            </a:r>
            <a:endParaRPr lang="en-GB" sz="2600" i="1" dirty="0">
              <a:solidFill>
                <a:schemeClr val="tx2"/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en-GB" sz="2600" i="1" dirty="0" smtClean="0">
                <a:solidFill>
                  <a:schemeClr val="tx2"/>
                </a:solidFill>
              </a:rPr>
              <a:t> 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#ChangingForTheBest #NoGoingBack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7681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9"/>
          <p:cNvSpPr txBox="1">
            <a:spLocks/>
          </p:cNvSpPr>
          <p:nvPr/>
        </p:nvSpPr>
        <p:spPr>
          <a:xfrm>
            <a:off x="457199" y="1340768"/>
            <a:ext cx="8218489" cy="56159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GB" sz="3600" b="1" dirty="0" smtClean="0">
                <a:solidFill>
                  <a:srgbClr val="002060"/>
                </a:solidFill>
              </a:rPr>
              <a:t>Urgent Procedures cancelled leading to long waiting lists </a:t>
            </a:r>
            <a:endParaRPr lang="en-GB" sz="3600" dirty="0"/>
          </a:p>
        </p:txBody>
      </p:sp>
      <p:sp>
        <p:nvSpPr>
          <p:cNvPr id="15" name="Content Placeholder 4"/>
          <p:cNvSpPr>
            <a:spLocks noGrp="1"/>
          </p:cNvSpPr>
          <p:nvPr>
            <p:ph idx="1"/>
          </p:nvPr>
        </p:nvSpPr>
        <p:spPr>
          <a:xfrm>
            <a:off x="457200" y="2604045"/>
            <a:ext cx="8229600" cy="4281339"/>
          </a:xfrm>
        </p:spPr>
        <p:txBody>
          <a:bodyPr>
            <a:noAutofit/>
          </a:bodyPr>
          <a:lstStyle/>
          <a:p>
            <a:r>
              <a:rPr lang="en-US" sz="1800" dirty="0" smtClean="0"/>
              <a:t>Urgent procedures such as angioplasties, infusions , paracentesis and ERCPs being cancelled due to non-elective pathway pressures</a:t>
            </a:r>
            <a:endParaRPr lang="en-US" sz="1800" dirty="0" smtClean="0"/>
          </a:p>
        </p:txBody>
      </p:sp>
      <p:sp>
        <p:nvSpPr>
          <p:cNvPr id="1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09320"/>
            <a:ext cx="8229600" cy="412155"/>
          </a:xfrm>
        </p:spPr>
        <p:txBody>
          <a:bodyPr/>
          <a:lstStyle/>
          <a:p>
            <a:r>
              <a:rPr lang="en-US" smtClean="0"/>
              <a:t>#ChangingForTheBest #NoGoingBack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0262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9"/>
          <p:cNvSpPr txBox="1">
            <a:spLocks/>
          </p:cNvSpPr>
          <p:nvPr/>
        </p:nvSpPr>
        <p:spPr>
          <a:xfrm>
            <a:off x="468312" y="887453"/>
            <a:ext cx="8218487" cy="56159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GB" sz="3600" b="1" dirty="0" smtClean="0">
                <a:solidFill>
                  <a:srgbClr val="002060"/>
                </a:solidFill>
              </a:rPr>
              <a:t>Aim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sz="3600" dirty="0"/>
          </a:p>
        </p:txBody>
      </p:sp>
      <p:sp>
        <p:nvSpPr>
          <p:cNvPr id="15" name="Content Placeholder 4"/>
          <p:cNvSpPr>
            <a:spLocks noGrp="1"/>
          </p:cNvSpPr>
          <p:nvPr>
            <p:ph idx="1"/>
          </p:nvPr>
        </p:nvSpPr>
        <p:spPr>
          <a:xfrm>
            <a:off x="457200" y="1639341"/>
            <a:ext cx="8229600" cy="4525963"/>
          </a:xfrm>
        </p:spPr>
        <p:txBody>
          <a:bodyPr>
            <a:noAutofit/>
          </a:bodyPr>
          <a:lstStyle/>
          <a:p>
            <a:endParaRPr lang="en-US" sz="1000" dirty="0" smtClean="0"/>
          </a:p>
          <a:p>
            <a:r>
              <a:rPr lang="en-US" sz="1800" dirty="0" smtClean="0"/>
              <a:t>Reduce the long waiting backlog and provide timely access to treatments for patients</a:t>
            </a:r>
            <a:endParaRPr lang="en-US" sz="1800" dirty="0" smtClean="0"/>
          </a:p>
          <a:p>
            <a:endParaRPr lang="en-US" sz="1800" dirty="0" smtClean="0"/>
          </a:p>
        </p:txBody>
      </p:sp>
      <p:sp>
        <p:nvSpPr>
          <p:cNvPr id="17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09320"/>
            <a:ext cx="8229600" cy="412155"/>
          </a:xfrm>
        </p:spPr>
        <p:txBody>
          <a:bodyPr/>
          <a:lstStyle/>
          <a:p>
            <a:r>
              <a:rPr lang="en-US" smtClean="0"/>
              <a:t>#ChangingForTheBest #NoGoingBack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2258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9"/>
          <p:cNvSpPr txBox="1">
            <a:spLocks/>
          </p:cNvSpPr>
          <p:nvPr/>
        </p:nvSpPr>
        <p:spPr>
          <a:xfrm>
            <a:off x="457199" y="887453"/>
            <a:ext cx="8218489" cy="56159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defPPr>
              <a:defRPr lang="en-US"/>
            </a:defPPr>
            <a:lvl1pPr indent="0" algn="ctr">
              <a:spcBef>
                <a:spcPct val="20000"/>
              </a:spcBef>
              <a:buFont typeface="Arial" panose="020B0604020202020204" pitchFamily="34" charset="0"/>
              <a:buNone/>
              <a:defRPr sz="3600" b="1">
                <a:solidFill>
                  <a:srgbClr val="002060"/>
                </a:solidFill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/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/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/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/>
            </a:lvl5pPr>
            <a:lvl6pPr marL="25146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9pPr>
          </a:lstStyle>
          <a:p>
            <a:r>
              <a:rPr lang="en-GB" dirty="0" smtClean="0"/>
              <a:t>Plan</a:t>
            </a:r>
            <a:endParaRPr lang="en-GB" dirty="0"/>
          </a:p>
        </p:txBody>
      </p:sp>
      <p:sp>
        <p:nvSpPr>
          <p:cNvPr id="14" name="Content Placeholder 4"/>
          <p:cNvSpPr txBox="1">
            <a:spLocks/>
          </p:cNvSpPr>
          <p:nvPr/>
        </p:nvSpPr>
        <p:spPr>
          <a:xfrm>
            <a:off x="457200" y="163934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000" dirty="0" smtClean="0"/>
          </a:p>
          <a:p>
            <a:r>
              <a:rPr lang="en-US" sz="1800" dirty="0" smtClean="0"/>
              <a:t>We located a place in the hospital that could be converted into a protected </a:t>
            </a:r>
            <a:r>
              <a:rPr lang="en-US" sz="1800" dirty="0" err="1" smtClean="0"/>
              <a:t>daycase</a:t>
            </a:r>
            <a:r>
              <a:rPr lang="en-US" sz="1800" dirty="0" smtClean="0"/>
              <a:t> unit. We would increase the volume of patients per procedure list through </a:t>
            </a:r>
            <a:r>
              <a:rPr lang="en-US" sz="1800" dirty="0" err="1" smtClean="0"/>
              <a:t>utilising</a:t>
            </a:r>
            <a:r>
              <a:rPr lang="en-US" sz="1800" dirty="0" smtClean="0"/>
              <a:t> the same bed space throughout the day by reducing the recovery time</a:t>
            </a:r>
            <a:endParaRPr lang="en-US" sz="1800" dirty="0"/>
          </a:p>
        </p:txBody>
      </p:sp>
      <p:sp>
        <p:nvSpPr>
          <p:cNvPr id="16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09320"/>
            <a:ext cx="8229600" cy="412155"/>
          </a:xfrm>
        </p:spPr>
        <p:txBody>
          <a:bodyPr/>
          <a:lstStyle/>
          <a:p>
            <a:r>
              <a:rPr lang="en-US" smtClean="0"/>
              <a:t>#ChangingForTheBest #NoGoingBack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8458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9"/>
          <p:cNvSpPr txBox="1">
            <a:spLocks/>
          </p:cNvSpPr>
          <p:nvPr/>
        </p:nvSpPr>
        <p:spPr>
          <a:xfrm>
            <a:off x="457199" y="887453"/>
            <a:ext cx="8218489" cy="56159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defPPr>
              <a:defRPr lang="en-US"/>
            </a:defPPr>
            <a:lvl1pPr indent="0" algn="ctr">
              <a:spcBef>
                <a:spcPct val="20000"/>
              </a:spcBef>
              <a:buFont typeface="Arial" panose="020B0604020202020204" pitchFamily="34" charset="0"/>
              <a:buNone/>
              <a:defRPr sz="3600" b="1">
                <a:solidFill>
                  <a:srgbClr val="002060"/>
                </a:solidFill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/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/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/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/>
            </a:lvl5pPr>
            <a:lvl6pPr marL="25146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9pPr>
          </a:lstStyle>
          <a:p>
            <a:r>
              <a:rPr lang="en-GB" dirty="0" smtClean="0"/>
              <a:t>Benefits</a:t>
            </a:r>
            <a:endParaRPr lang="en-GB" dirty="0"/>
          </a:p>
        </p:txBody>
      </p:sp>
      <p:sp>
        <p:nvSpPr>
          <p:cNvPr id="6" name="Content Placeholder 4"/>
          <p:cNvSpPr txBox="1">
            <a:spLocks/>
          </p:cNvSpPr>
          <p:nvPr/>
        </p:nvSpPr>
        <p:spPr>
          <a:xfrm>
            <a:off x="457200" y="163934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000" dirty="0" smtClean="0"/>
          </a:p>
          <a:p>
            <a:r>
              <a:rPr lang="en-US" sz="1800" dirty="0" smtClean="0"/>
              <a:t>The benefits have been a significant reduction in patients waiting longer than six weeks for urgent procedures.</a:t>
            </a:r>
            <a:endParaRPr lang="en-US" sz="1800" dirty="0"/>
          </a:p>
        </p:txBody>
      </p:sp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09320"/>
            <a:ext cx="8229600" cy="412155"/>
          </a:xfrm>
        </p:spPr>
        <p:txBody>
          <a:bodyPr/>
          <a:lstStyle/>
          <a:p>
            <a:r>
              <a:rPr lang="en-US" smtClean="0"/>
              <a:t>#ChangingForTheBest #NoGoingBack</a:t>
            </a:r>
            <a:endParaRPr lang="en-US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34485790"/>
              </p:ext>
            </p:extLst>
          </p:nvPr>
        </p:nvGraphicFramePr>
        <p:xfrm>
          <a:off x="1331640" y="2718227"/>
          <a:ext cx="5953773" cy="34470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72001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4"/>
          <p:cNvSpPr txBox="1">
            <a:spLocks/>
          </p:cNvSpPr>
          <p:nvPr/>
        </p:nvSpPr>
        <p:spPr>
          <a:xfrm>
            <a:off x="457200" y="163934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000" dirty="0" smtClean="0"/>
          </a:p>
          <a:p>
            <a:r>
              <a:rPr lang="en-US" sz="1800" dirty="0" smtClean="0"/>
              <a:t>A new unit was required </a:t>
            </a:r>
            <a:endParaRPr lang="en-US" sz="1800" dirty="0"/>
          </a:p>
        </p:txBody>
      </p:sp>
      <p:sp>
        <p:nvSpPr>
          <p:cNvPr id="18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09320"/>
            <a:ext cx="8229600" cy="412155"/>
          </a:xfrm>
        </p:spPr>
        <p:txBody>
          <a:bodyPr/>
          <a:lstStyle/>
          <a:p>
            <a:r>
              <a:rPr lang="en-US" smtClean="0"/>
              <a:t>#ChangingForTheBest #NoGoingBack</a:t>
            </a:r>
            <a:endParaRPr lang="en-US" dirty="0"/>
          </a:p>
        </p:txBody>
      </p:sp>
      <p:sp>
        <p:nvSpPr>
          <p:cNvPr id="19" name="Content Placeholder 9"/>
          <p:cNvSpPr txBox="1">
            <a:spLocks/>
          </p:cNvSpPr>
          <p:nvPr/>
        </p:nvSpPr>
        <p:spPr>
          <a:xfrm>
            <a:off x="468312" y="887453"/>
            <a:ext cx="8207375" cy="56159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defPPr>
              <a:defRPr lang="en-US"/>
            </a:defPPr>
            <a:lvl1pPr indent="0" algn="ctr">
              <a:spcBef>
                <a:spcPct val="20000"/>
              </a:spcBef>
              <a:buFont typeface="Arial" panose="020B0604020202020204" pitchFamily="34" charset="0"/>
              <a:buNone/>
              <a:defRPr sz="3600" b="1">
                <a:solidFill>
                  <a:srgbClr val="002060"/>
                </a:solidFill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/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/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/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/>
            </a:lvl5pPr>
            <a:lvl6pPr marL="25146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9pPr>
          </a:lstStyle>
          <a:p>
            <a:r>
              <a:rPr lang="en-US" dirty="0" smtClean="0"/>
              <a:t>Resources &amp; team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9765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4"/>
          <p:cNvSpPr>
            <a:spLocks noGrp="1"/>
          </p:cNvSpPr>
          <p:nvPr>
            <p:ph idx="1"/>
          </p:nvPr>
        </p:nvSpPr>
        <p:spPr>
          <a:xfrm>
            <a:off x="470712" y="1689470"/>
            <a:ext cx="8229600" cy="4525963"/>
          </a:xfrm>
        </p:spPr>
        <p:txBody>
          <a:bodyPr>
            <a:normAutofit/>
          </a:bodyPr>
          <a:lstStyle/>
          <a:p>
            <a:r>
              <a:rPr lang="en-US" sz="1800" dirty="0" smtClean="0"/>
              <a:t>Efficiency can be gaine</a:t>
            </a:r>
            <a:r>
              <a:rPr lang="en-US" sz="1800" dirty="0" smtClean="0"/>
              <a:t>d when protecting bed spaces</a:t>
            </a:r>
          </a:p>
          <a:p>
            <a:r>
              <a:rPr lang="en-US" sz="1800" dirty="0" smtClean="0"/>
              <a:t>Positive, can-do leadership will resolve issues that come out during the project</a:t>
            </a:r>
            <a:endParaRPr lang="en-US" sz="1800" dirty="0"/>
          </a:p>
        </p:txBody>
      </p:sp>
      <p:sp>
        <p:nvSpPr>
          <p:cNvPr id="14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09320"/>
            <a:ext cx="8229600" cy="412155"/>
          </a:xfrm>
        </p:spPr>
        <p:txBody>
          <a:bodyPr/>
          <a:lstStyle/>
          <a:p>
            <a:r>
              <a:rPr lang="en-US" smtClean="0"/>
              <a:t>#ChangingForTheBest #NoGoingBack</a:t>
            </a:r>
            <a:endParaRPr lang="en-US" dirty="0"/>
          </a:p>
        </p:txBody>
      </p:sp>
      <p:sp>
        <p:nvSpPr>
          <p:cNvPr id="15" name="Content Placeholder 9"/>
          <p:cNvSpPr txBox="1">
            <a:spLocks/>
          </p:cNvSpPr>
          <p:nvPr/>
        </p:nvSpPr>
        <p:spPr>
          <a:xfrm>
            <a:off x="468312" y="887453"/>
            <a:ext cx="8207375" cy="56159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defPPr>
              <a:defRPr lang="en-US"/>
            </a:defPPr>
            <a:lvl1pPr indent="0" algn="ctr">
              <a:spcBef>
                <a:spcPct val="20000"/>
              </a:spcBef>
              <a:buFont typeface="Arial" panose="020B0604020202020204" pitchFamily="34" charset="0"/>
              <a:buNone/>
              <a:defRPr sz="3600" b="1">
                <a:solidFill>
                  <a:srgbClr val="002060"/>
                </a:solidFill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/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/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/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/>
            </a:lvl5pPr>
            <a:lvl6pPr marL="25146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9pPr>
          </a:lstStyle>
          <a:p>
            <a:r>
              <a:rPr lang="en-US" dirty="0" smtClean="0"/>
              <a:t>Learning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39639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09320"/>
            <a:ext cx="8229600" cy="412155"/>
          </a:xfrm>
        </p:spPr>
        <p:txBody>
          <a:bodyPr/>
          <a:lstStyle/>
          <a:p>
            <a:r>
              <a:rPr lang="en-US" dirty="0" smtClean="0"/>
              <a:t>#</a:t>
            </a:r>
            <a:r>
              <a:rPr lang="en-US" dirty="0" err="1" smtClean="0"/>
              <a:t>ChangingForTheBest</a:t>
            </a:r>
            <a:r>
              <a:rPr lang="en-US" dirty="0" smtClean="0"/>
              <a:t> #</a:t>
            </a:r>
            <a:r>
              <a:rPr lang="en-US" dirty="0" err="1" smtClean="0"/>
              <a:t>NoGoingBack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1340768"/>
            <a:ext cx="6593503" cy="3629861"/>
          </a:xfrm>
          <a:prstGeom prst="rect">
            <a:avLst/>
          </a:prstGeom>
        </p:spPr>
      </p:pic>
      <p:sp>
        <p:nvSpPr>
          <p:cNvPr id="11" name="Content Placeholder 9"/>
          <p:cNvSpPr txBox="1">
            <a:spLocks/>
          </p:cNvSpPr>
          <p:nvPr/>
        </p:nvSpPr>
        <p:spPr>
          <a:xfrm>
            <a:off x="468312" y="887453"/>
            <a:ext cx="8207375" cy="56159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defPPr>
              <a:defRPr lang="en-US"/>
            </a:defPPr>
            <a:lvl1pPr indent="0" algn="ctr">
              <a:spcBef>
                <a:spcPct val="20000"/>
              </a:spcBef>
              <a:buFont typeface="Arial" panose="020B0604020202020204" pitchFamily="34" charset="0"/>
              <a:buNone/>
              <a:defRPr sz="3600" b="1">
                <a:solidFill>
                  <a:srgbClr val="002060"/>
                </a:solidFill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/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/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/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/>
            </a:lvl5pPr>
            <a:lvl6pPr marL="25146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9pPr>
          </a:lstStyle>
          <a:p>
            <a:r>
              <a:rPr lang="en-US" dirty="0" smtClean="0"/>
              <a:t>Questions</a:t>
            </a:r>
            <a:endParaRPr lang="en-GB" dirty="0"/>
          </a:p>
          <a:p>
            <a:endParaRPr lang="en-GB" dirty="0"/>
          </a:p>
        </p:txBody>
      </p:sp>
      <p:sp>
        <p:nvSpPr>
          <p:cNvPr id="12" name="Content Placeholder 4"/>
          <p:cNvSpPr txBox="1">
            <a:spLocks/>
          </p:cNvSpPr>
          <p:nvPr/>
        </p:nvSpPr>
        <p:spPr>
          <a:xfrm>
            <a:off x="457200" y="4869160"/>
            <a:ext cx="8229600" cy="10801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 smtClean="0"/>
              <a:t>kennynaughton@nhs.net</a:t>
            </a:r>
            <a:endParaRPr lang="en-US" sz="1800" dirty="0" smtClean="0"/>
          </a:p>
          <a:p>
            <a:pPr marL="0" indent="0">
              <a:buNone/>
            </a:pPr>
            <a:r>
              <a:rPr lang="en-US" sz="1800" dirty="0" smtClean="0"/>
              <a:t>@</a:t>
            </a:r>
            <a:r>
              <a:rPr lang="en-US" sz="1800" dirty="0" err="1" smtClean="0"/>
              <a:t>UHP_Gastro_Card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866270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Category xmlns="ad87494e-9fa4-4ff5-9fb0-45265e3e8304">Category A</Category>
    <PublishingStartDate xmlns="http://schemas.microsoft.com/sharepoint/v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D24E857BC09F644A4C253D93288C71A" ma:contentTypeVersion="2" ma:contentTypeDescription="Create a new document." ma:contentTypeScope="" ma:versionID="b0bed885a506c3bfbc41021aa0f19d9f">
  <xsd:schema xmlns:xsd="http://www.w3.org/2001/XMLSchema" xmlns:xs="http://www.w3.org/2001/XMLSchema" xmlns:p="http://schemas.microsoft.com/office/2006/metadata/properties" xmlns:ns1="http://schemas.microsoft.com/sharepoint/v3" xmlns:ns2="ad87494e-9fa4-4ff5-9fb0-45265e3e8304" targetNamespace="http://schemas.microsoft.com/office/2006/metadata/properties" ma:root="true" ma:fieldsID="0758d5956f83deb315c57e5967ce2bf6" ns1:_="" ns2:_="">
    <xsd:import namespace="http://schemas.microsoft.com/sharepoint/v3"/>
    <xsd:import namespace="ad87494e-9fa4-4ff5-9fb0-45265e3e8304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Categor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internalName="PublishingStartDate">
      <xsd:simpleType>
        <xsd:restriction base="dms:Unknown"/>
      </xsd:simpleType>
    </xsd:element>
    <xsd:element name="PublishingExpirationDate" ma:index="9" nillable="true" ma:displayName="Scheduling End Dat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87494e-9fa4-4ff5-9fb0-45265e3e8304" elementFormDefault="qualified">
    <xsd:import namespace="http://schemas.microsoft.com/office/2006/documentManagement/types"/>
    <xsd:import namespace="http://schemas.microsoft.com/office/infopath/2007/PartnerControls"/>
    <xsd:element name="Category" ma:index="10" nillable="true" ma:displayName="Category" ma:default="Category A" ma:format="Dropdown" ma:internalName="Category">
      <xsd:simpleType>
        <xsd:restriction base="dms:Choice">
          <xsd:enumeration value="Category A"/>
          <xsd:enumeration value="Category B"/>
          <xsd:enumeration value="Category C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C98E506-1418-40E4-B188-6C8509A1A01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132CAF6-E971-4450-A75C-D9A30BA8B2C2}">
  <ds:schemaRefs>
    <ds:schemaRef ds:uri="http://schemas.microsoft.com/office/infopath/2007/PartnerControls"/>
    <ds:schemaRef ds:uri="http://www.w3.org/XML/1998/namespace"/>
    <ds:schemaRef ds:uri="http://purl.org/dc/elements/1.1/"/>
    <ds:schemaRef ds:uri="http://schemas.microsoft.com/office/2006/documentManagement/types"/>
    <ds:schemaRef ds:uri="http://purl.org/dc/dcmitype/"/>
    <ds:schemaRef ds:uri="http://schemas.microsoft.com/sharepoint/v3"/>
    <ds:schemaRef ds:uri="http://purl.org/dc/terms/"/>
    <ds:schemaRef ds:uri="http://schemas.openxmlformats.org/package/2006/metadata/core-properties"/>
    <ds:schemaRef ds:uri="ad87494e-9fa4-4ff5-9fb0-45265e3e8304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B78D3D24-4194-4766-A3E4-6541AE17868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ad87494e-9fa4-4ff5-9fb0-45265e3e830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6154</TotalTime>
  <Words>186</Words>
  <Application>Microsoft Office PowerPoint</Application>
  <PresentationFormat>On-screen Show (4:3)</PresentationFormat>
  <Paragraphs>33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Taunton and Somerset NHS Foundation Trust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 name</dc:creator>
  <cp:lastModifiedBy>NAUGHTON Kenny, Contract Manager</cp:lastModifiedBy>
  <cp:revision>487</cp:revision>
  <cp:lastPrinted>2018-12-04T12:23:38Z</cp:lastPrinted>
  <dcterms:created xsi:type="dcterms:W3CDTF">2016-09-12T09:03:45Z</dcterms:created>
  <dcterms:modified xsi:type="dcterms:W3CDTF">2020-10-20T06:28:42Z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0x010100DD24E857BC09F644A4C253D93288C71A</vt:lpwstr>
  </property>
</Properties>
</file>