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8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1456" y="-1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4CECC-E297-4CCE-87D6-DF693A477A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55E14DB-BECC-46C0-8E98-1E1F0EAE43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01B770-B415-4120-AF55-721F431E083A}"/>
              </a:ext>
            </a:extLst>
          </p:cNvPr>
          <p:cNvSpPr>
            <a:spLocks noGrp="1"/>
          </p:cNvSpPr>
          <p:nvPr>
            <p:ph type="dt" sz="half" idx="10"/>
          </p:nvPr>
        </p:nvSpPr>
        <p:spPr/>
        <p:txBody>
          <a:bodyPr/>
          <a:lstStyle/>
          <a:p>
            <a:fld id="{BC802638-BD6A-4FDB-8738-35E73F6E3444}" type="datetimeFigureOut">
              <a:rPr lang="en-GB" smtClean="0"/>
              <a:t>19/10/2021</a:t>
            </a:fld>
            <a:endParaRPr lang="en-GB"/>
          </a:p>
        </p:txBody>
      </p:sp>
      <p:sp>
        <p:nvSpPr>
          <p:cNvPr id="5" name="Footer Placeholder 4">
            <a:extLst>
              <a:ext uri="{FF2B5EF4-FFF2-40B4-BE49-F238E27FC236}">
                <a16:creationId xmlns:a16="http://schemas.microsoft.com/office/drawing/2014/main" id="{B7DC9A93-88A3-4AB4-9043-18A20384C8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FBB7F3-6EF0-4AD7-8ED9-40E34248DA7E}"/>
              </a:ext>
            </a:extLst>
          </p:cNvPr>
          <p:cNvSpPr>
            <a:spLocks noGrp="1"/>
          </p:cNvSpPr>
          <p:nvPr>
            <p:ph type="sldNum" sz="quarter" idx="12"/>
          </p:nvPr>
        </p:nvSpPr>
        <p:spPr/>
        <p:txBody>
          <a:bodyPr/>
          <a:lstStyle/>
          <a:p>
            <a:fld id="{62463C49-91EF-40E4-941B-27163288C582}" type="slidenum">
              <a:rPr lang="en-GB" smtClean="0"/>
              <a:t>‹#›</a:t>
            </a:fld>
            <a:endParaRPr lang="en-GB"/>
          </a:p>
        </p:txBody>
      </p:sp>
    </p:spTree>
    <p:extLst>
      <p:ext uri="{BB962C8B-B14F-4D97-AF65-F5344CB8AC3E}">
        <p14:creationId xmlns:p14="http://schemas.microsoft.com/office/powerpoint/2010/main" val="383030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E26BD-41FC-4B3E-BC0E-C3432B45B1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0273B7-380F-4C6D-8E52-A9BEBAFF3A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3F3D04-1A04-40AA-9790-9F718B7696F5}"/>
              </a:ext>
            </a:extLst>
          </p:cNvPr>
          <p:cNvSpPr>
            <a:spLocks noGrp="1"/>
          </p:cNvSpPr>
          <p:nvPr>
            <p:ph type="dt" sz="half" idx="10"/>
          </p:nvPr>
        </p:nvSpPr>
        <p:spPr/>
        <p:txBody>
          <a:bodyPr/>
          <a:lstStyle/>
          <a:p>
            <a:fld id="{BC802638-BD6A-4FDB-8738-35E73F6E3444}" type="datetimeFigureOut">
              <a:rPr lang="en-GB" smtClean="0"/>
              <a:t>19/10/2021</a:t>
            </a:fld>
            <a:endParaRPr lang="en-GB"/>
          </a:p>
        </p:txBody>
      </p:sp>
      <p:sp>
        <p:nvSpPr>
          <p:cNvPr id="5" name="Footer Placeholder 4">
            <a:extLst>
              <a:ext uri="{FF2B5EF4-FFF2-40B4-BE49-F238E27FC236}">
                <a16:creationId xmlns:a16="http://schemas.microsoft.com/office/drawing/2014/main" id="{1DEEE18D-E4F1-430C-8062-7501CFAD6F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C361FA-A214-4706-A890-FA9EE4BC8FB9}"/>
              </a:ext>
            </a:extLst>
          </p:cNvPr>
          <p:cNvSpPr>
            <a:spLocks noGrp="1"/>
          </p:cNvSpPr>
          <p:nvPr>
            <p:ph type="sldNum" sz="quarter" idx="12"/>
          </p:nvPr>
        </p:nvSpPr>
        <p:spPr/>
        <p:txBody>
          <a:bodyPr/>
          <a:lstStyle/>
          <a:p>
            <a:fld id="{62463C49-91EF-40E4-941B-27163288C582}" type="slidenum">
              <a:rPr lang="en-GB" smtClean="0"/>
              <a:t>‹#›</a:t>
            </a:fld>
            <a:endParaRPr lang="en-GB"/>
          </a:p>
        </p:txBody>
      </p:sp>
    </p:spTree>
    <p:extLst>
      <p:ext uri="{BB962C8B-B14F-4D97-AF65-F5344CB8AC3E}">
        <p14:creationId xmlns:p14="http://schemas.microsoft.com/office/powerpoint/2010/main" val="258296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C909D5-0573-439F-9A9C-CCAB866F49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9113BE-31A8-4BC0-A01C-9E24161C6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97B00B-2781-4E00-9B20-BD2B1AC968AA}"/>
              </a:ext>
            </a:extLst>
          </p:cNvPr>
          <p:cNvSpPr>
            <a:spLocks noGrp="1"/>
          </p:cNvSpPr>
          <p:nvPr>
            <p:ph type="dt" sz="half" idx="10"/>
          </p:nvPr>
        </p:nvSpPr>
        <p:spPr/>
        <p:txBody>
          <a:bodyPr/>
          <a:lstStyle/>
          <a:p>
            <a:fld id="{BC802638-BD6A-4FDB-8738-35E73F6E3444}" type="datetimeFigureOut">
              <a:rPr lang="en-GB" smtClean="0"/>
              <a:t>19/10/2021</a:t>
            </a:fld>
            <a:endParaRPr lang="en-GB"/>
          </a:p>
        </p:txBody>
      </p:sp>
      <p:sp>
        <p:nvSpPr>
          <p:cNvPr id="5" name="Footer Placeholder 4">
            <a:extLst>
              <a:ext uri="{FF2B5EF4-FFF2-40B4-BE49-F238E27FC236}">
                <a16:creationId xmlns:a16="http://schemas.microsoft.com/office/drawing/2014/main" id="{F167832A-2807-462B-9D42-6FE1D778EB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7D0841-6FDE-477A-A65B-3FB6940AE490}"/>
              </a:ext>
            </a:extLst>
          </p:cNvPr>
          <p:cNvSpPr>
            <a:spLocks noGrp="1"/>
          </p:cNvSpPr>
          <p:nvPr>
            <p:ph type="sldNum" sz="quarter" idx="12"/>
          </p:nvPr>
        </p:nvSpPr>
        <p:spPr/>
        <p:txBody>
          <a:bodyPr/>
          <a:lstStyle/>
          <a:p>
            <a:fld id="{62463C49-91EF-40E4-941B-27163288C582}" type="slidenum">
              <a:rPr lang="en-GB" smtClean="0"/>
              <a:t>‹#›</a:t>
            </a:fld>
            <a:endParaRPr lang="en-GB"/>
          </a:p>
        </p:txBody>
      </p:sp>
    </p:spTree>
    <p:extLst>
      <p:ext uri="{BB962C8B-B14F-4D97-AF65-F5344CB8AC3E}">
        <p14:creationId xmlns:p14="http://schemas.microsoft.com/office/powerpoint/2010/main" val="426150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2D75-A42F-4582-97F2-CA8E8ECB7C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8D3915-A96D-44EF-B4AF-5AC1A8418F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181D85-F70F-427D-B272-B7899336CE0E}"/>
              </a:ext>
            </a:extLst>
          </p:cNvPr>
          <p:cNvSpPr>
            <a:spLocks noGrp="1"/>
          </p:cNvSpPr>
          <p:nvPr>
            <p:ph type="dt" sz="half" idx="10"/>
          </p:nvPr>
        </p:nvSpPr>
        <p:spPr/>
        <p:txBody>
          <a:bodyPr/>
          <a:lstStyle/>
          <a:p>
            <a:fld id="{BC802638-BD6A-4FDB-8738-35E73F6E3444}" type="datetimeFigureOut">
              <a:rPr lang="en-GB" smtClean="0"/>
              <a:t>19/10/2021</a:t>
            </a:fld>
            <a:endParaRPr lang="en-GB"/>
          </a:p>
        </p:txBody>
      </p:sp>
      <p:sp>
        <p:nvSpPr>
          <p:cNvPr id="5" name="Footer Placeholder 4">
            <a:extLst>
              <a:ext uri="{FF2B5EF4-FFF2-40B4-BE49-F238E27FC236}">
                <a16:creationId xmlns:a16="http://schemas.microsoft.com/office/drawing/2014/main" id="{7EF0A642-E22D-42A9-A597-251FD435A4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1CCA35-A6A6-4319-BB6A-0D50BB598953}"/>
              </a:ext>
            </a:extLst>
          </p:cNvPr>
          <p:cNvSpPr>
            <a:spLocks noGrp="1"/>
          </p:cNvSpPr>
          <p:nvPr>
            <p:ph type="sldNum" sz="quarter" idx="12"/>
          </p:nvPr>
        </p:nvSpPr>
        <p:spPr/>
        <p:txBody>
          <a:bodyPr/>
          <a:lstStyle/>
          <a:p>
            <a:fld id="{62463C49-91EF-40E4-941B-27163288C582}" type="slidenum">
              <a:rPr lang="en-GB" smtClean="0"/>
              <a:t>‹#›</a:t>
            </a:fld>
            <a:endParaRPr lang="en-GB"/>
          </a:p>
        </p:txBody>
      </p:sp>
    </p:spTree>
    <p:extLst>
      <p:ext uri="{BB962C8B-B14F-4D97-AF65-F5344CB8AC3E}">
        <p14:creationId xmlns:p14="http://schemas.microsoft.com/office/powerpoint/2010/main" val="3762603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0F01-ED67-4DC4-BD4B-48432661CA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7283F6-DF3A-4951-9782-D8F21DD513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44660B-4841-4C33-A293-BE851FEABC50}"/>
              </a:ext>
            </a:extLst>
          </p:cNvPr>
          <p:cNvSpPr>
            <a:spLocks noGrp="1"/>
          </p:cNvSpPr>
          <p:nvPr>
            <p:ph type="dt" sz="half" idx="10"/>
          </p:nvPr>
        </p:nvSpPr>
        <p:spPr/>
        <p:txBody>
          <a:bodyPr/>
          <a:lstStyle/>
          <a:p>
            <a:fld id="{BC802638-BD6A-4FDB-8738-35E73F6E3444}" type="datetimeFigureOut">
              <a:rPr lang="en-GB" smtClean="0"/>
              <a:t>19/10/2021</a:t>
            </a:fld>
            <a:endParaRPr lang="en-GB"/>
          </a:p>
        </p:txBody>
      </p:sp>
      <p:sp>
        <p:nvSpPr>
          <p:cNvPr id="5" name="Footer Placeholder 4">
            <a:extLst>
              <a:ext uri="{FF2B5EF4-FFF2-40B4-BE49-F238E27FC236}">
                <a16:creationId xmlns:a16="http://schemas.microsoft.com/office/drawing/2014/main" id="{81E39E48-4F90-4EBA-9219-DAD00E1069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E2A299-EB2C-4109-9853-65BFF3A525AF}"/>
              </a:ext>
            </a:extLst>
          </p:cNvPr>
          <p:cNvSpPr>
            <a:spLocks noGrp="1"/>
          </p:cNvSpPr>
          <p:nvPr>
            <p:ph type="sldNum" sz="quarter" idx="12"/>
          </p:nvPr>
        </p:nvSpPr>
        <p:spPr/>
        <p:txBody>
          <a:bodyPr/>
          <a:lstStyle/>
          <a:p>
            <a:fld id="{62463C49-91EF-40E4-941B-27163288C582}" type="slidenum">
              <a:rPr lang="en-GB" smtClean="0"/>
              <a:t>‹#›</a:t>
            </a:fld>
            <a:endParaRPr lang="en-GB"/>
          </a:p>
        </p:txBody>
      </p:sp>
    </p:spTree>
    <p:extLst>
      <p:ext uri="{BB962C8B-B14F-4D97-AF65-F5344CB8AC3E}">
        <p14:creationId xmlns:p14="http://schemas.microsoft.com/office/powerpoint/2010/main" val="3954602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89CA-5476-4782-92C6-305307E312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46A25C-AC56-4AE4-A39D-F078FAE0D4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5B034F-3A43-496E-94CB-668374CF31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FC985E-333E-4441-AAC5-D67F307BB4CB}"/>
              </a:ext>
            </a:extLst>
          </p:cNvPr>
          <p:cNvSpPr>
            <a:spLocks noGrp="1"/>
          </p:cNvSpPr>
          <p:nvPr>
            <p:ph type="dt" sz="half" idx="10"/>
          </p:nvPr>
        </p:nvSpPr>
        <p:spPr/>
        <p:txBody>
          <a:bodyPr/>
          <a:lstStyle/>
          <a:p>
            <a:fld id="{BC802638-BD6A-4FDB-8738-35E73F6E3444}" type="datetimeFigureOut">
              <a:rPr lang="en-GB" smtClean="0"/>
              <a:t>19/10/2021</a:t>
            </a:fld>
            <a:endParaRPr lang="en-GB"/>
          </a:p>
        </p:txBody>
      </p:sp>
      <p:sp>
        <p:nvSpPr>
          <p:cNvPr id="6" name="Footer Placeholder 5">
            <a:extLst>
              <a:ext uri="{FF2B5EF4-FFF2-40B4-BE49-F238E27FC236}">
                <a16:creationId xmlns:a16="http://schemas.microsoft.com/office/drawing/2014/main" id="{8FAC7FF0-C4FB-4520-AFA1-FC98320F5E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5AA935-D8BE-461E-B34B-04D978AB0D22}"/>
              </a:ext>
            </a:extLst>
          </p:cNvPr>
          <p:cNvSpPr>
            <a:spLocks noGrp="1"/>
          </p:cNvSpPr>
          <p:nvPr>
            <p:ph type="sldNum" sz="quarter" idx="12"/>
          </p:nvPr>
        </p:nvSpPr>
        <p:spPr/>
        <p:txBody>
          <a:bodyPr/>
          <a:lstStyle/>
          <a:p>
            <a:fld id="{62463C49-91EF-40E4-941B-27163288C582}" type="slidenum">
              <a:rPr lang="en-GB" smtClean="0"/>
              <a:t>‹#›</a:t>
            </a:fld>
            <a:endParaRPr lang="en-GB"/>
          </a:p>
        </p:txBody>
      </p:sp>
    </p:spTree>
    <p:extLst>
      <p:ext uri="{BB962C8B-B14F-4D97-AF65-F5344CB8AC3E}">
        <p14:creationId xmlns:p14="http://schemas.microsoft.com/office/powerpoint/2010/main" val="175436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F212-AED1-4D35-A95F-0A5EB865174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6C4C8A-2B06-43B9-A552-58CBCDEDF0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552DFB-400B-4F21-B177-45136FF469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CBB2A5-C338-4876-979D-446F24E4C0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554043-F5ED-4982-8D0B-2F45C94530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10704E-0F99-40C5-858A-9636B6173EE5}"/>
              </a:ext>
            </a:extLst>
          </p:cNvPr>
          <p:cNvSpPr>
            <a:spLocks noGrp="1"/>
          </p:cNvSpPr>
          <p:nvPr>
            <p:ph type="dt" sz="half" idx="10"/>
          </p:nvPr>
        </p:nvSpPr>
        <p:spPr/>
        <p:txBody>
          <a:bodyPr/>
          <a:lstStyle/>
          <a:p>
            <a:fld id="{BC802638-BD6A-4FDB-8738-35E73F6E3444}" type="datetimeFigureOut">
              <a:rPr lang="en-GB" smtClean="0"/>
              <a:t>19/10/2021</a:t>
            </a:fld>
            <a:endParaRPr lang="en-GB"/>
          </a:p>
        </p:txBody>
      </p:sp>
      <p:sp>
        <p:nvSpPr>
          <p:cNvPr id="8" name="Footer Placeholder 7">
            <a:extLst>
              <a:ext uri="{FF2B5EF4-FFF2-40B4-BE49-F238E27FC236}">
                <a16:creationId xmlns:a16="http://schemas.microsoft.com/office/drawing/2014/main" id="{4AE57FA1-86E0-4B10-BD56-E94D6949EB1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4DD49A-0D1F-4A06-9396-0ABC2DED1B65}"/>
              </a:ext>
            </a:extLst>
          </p:cNvPr>
          <p:cNvSpPr>
            <a:spLocks noGrp="1"/>
          </p:cNvSpPr>
          <p:nvPr>
            <p:ph type="sldNum" sz="quarter" idx="12"/>
          </p:nvPr>
        </p:nvSpPr>
        <p:spPr/>
        <p:txBody>
          <a:bodyPr/>
          <a:lstStyle/>
          <a:p>
            <a:fld id="{62463C49-91EF-40E4-941B-27163288C582}" type="slidenum">
              <a:rPr lang="en-GB" smtClean="0"/>
              <a:t>‹#›</a:t>
            </a:fld>
            <a:endParaRPr lang="en-GB"/>
          </a:p>
        </p:txBody>
      </p:sp>
    </p:spTree>
    <p:extLst>
      <p:ext uri="{BB962C8B-B14F-4D97-AF65-F5344CB8AC3E}">
        <p14:creationId xmlns:p14="http://schemas.microsoft.com/office/powerpoint/2010/main" val="3657971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ACD86-F0B5-4A3B-9ACB-237A1AD87E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BFDB16F-07A0-4C48-ADC9-9064DAA59D20}"/>
              </a:ext>
            </a:extLst>
          </p:cNvPr>
          <p:cNvSpPr>
            <a:spLocks noGrp="1"/>
          </p:cNvSpPr>
          <p:nvPr>
            <p:ph type="dt" sz="half" idx="10"/>
          </p:nvPr>
        </p:nvSpPr>
        <p:spPr/>
        <p:txBody>
          <a:bodyPr/>
          <a:lstStyle/>
          <a:p>
            <a:fld id="{BC802638-BD6A-4FDB-8738-35E73F6E3444}" type="datetimeFigureOut">
              <a:rPr lang="en-GB" smtClean="0"/>
              <a:t>19/10/2021</a:t>
            </a:fld>
            <a:endParaRPr lang="en-GB"/>
          </a:p>
        </p:txBody>
      </p:sp>
      <p:sp>
        <p:nvSpPr>
          <p:cNvPr id="4" name="Footer Placeholder 3">
            <a:extLst>
              <a:ext uri="{FF2B5EF4-FFF2-40B4-BE49-F238E27FC236}">
                <a16:creationId xmlns:a16="http://schemas.microsoft.com/office/drawing/2014/main" id="{F6F22CB1-96E7-4E7C-8FC8-7706C3E9DFA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91CEEAF-2D42-4DE8-8495-B07B0CC79831}"/>
              </a:ext>
            </a:extLst>
          </p:cNvPr>
          <p:cNvSpPr>
            <a:spLocks noGrp="1"/>
          </p:cNvSpPr>
          <p:nvPr>
            <p:ph type="sldNum" sz="quarter" idx="12"/>
          </p:nvPr>
        </p:nvSpPr>
        <p:spPr/>
        <p:txBody>
          <a:bodyPr/>
          <a:lstStyle/>
          <a:p>
            <a:fld id="{62463C49-91EF-40E4-941B-27163288C582}" type="slidenum">
              <a:rPr lang="en-GB" smtClean="0"/>
              <a:t>‹#›</a:t>
            </a:fld>
            <a:endParaRPr lang="en-GB"/>
          </a:p>
        </p:txBody>
      </p:sp>
    </p:spTree>
    <p:extLst>
      <p:ext uri="{BB962C8B-B14F-4D97-AF65-F5344CB8AC3E}">
        <p14:creationId xmlns:p14="http://schemas.microsoft.com/office/powerpoint/2010/main" val="2785627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0836FD-D37D-4229-94BE-85B4850FA87F}"/>
              </a:ext>
            </a:extLst>
          </p:cNvPr>
          <p:cNvSpPr>
            <a:spLocks noGrp="1"/>
          </p:cNvSpPr>
          <p:nvPr>
            <p:ph type="dt" sz="half" idx="10"/>
          </p:nvPr>
        </p:nvSpPr>
        <p:spPr/>
        <p:txBody>
          <a:bodyPr/>
          <a:lstStyle/>
          <a:p>
            <a:fld id="{BC802638-BD6A-4FDB-8738-35E73F6E3444}" type="datetimeFigureOut">
              <a:rPr lang="en-GB" smtClean="0"/>
              <a:t>19/10/2021</a:t>
            </a:fld>
            <a:endParaRPr lang="en-GB"/>
          </a:p>
        </p:txBody>
      </p:sp>
      <p:sp>
        <p:nvSpPr>
          <p:cNvPr id="3" name="Footer Placeholder 2">
            <a:extLst>
              <a:ext uri="{FF2B5EF4-FFF2-40B4-BE49-F238E27FC236}">
                <a16:creationId xmlns:a16="http://schemas.microsoft.com/office/drawing/2014/main" id="{2D1B8FE2-BA9F-4FB9-AD43-DC1804AEB9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25FC6C0-48EE-47B8-A705-E0563CF53232}"/>
              </a:ext>
            </a:extLst>
          </p:cNvPr>
          <p:cNvSpPr>
            <a:spLocks noGrp="1"/>
          </p:cNvSpPr>
          <p:nvPr>
            <p:ph type="sldNum" sz="quarter" idx="12"/>
          </p:nvPr>
        </p:nvSpPr>
        <p:spPr/>
        <p:txBody>
          <a:bodyPr/>
          <a:lstStyle/>
          <a:p>
            <a:fld id="{62463C49-91EF-40E4-941B-27163288C582}" type="slidenum">
              <a:rPr lang="en-GB" smtClean="0"/>
              <a:t>‹#›</a:t>
            </a:fld>
            <a:endParaRPr lang="en-GB"/>
          </a:p>
        </p:txBody>
      </p:sp>
    </p:spTree>
    <p:extLst>
      <p:ext uri="{BB962C8B-B14F-4D97-AF65-F5344CB8AC3E}">
        <p14:creationId xmlns:p14="http://schemas.microsoft.com/office/powerpoint/2010/main" val="2045099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FD2C9-A4E3-4C69-B95C-C1097C83AA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FCBBDD-C0E2-42FD-B3A8-C6F8F27876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DEF669-23DE-4D21-82EA-0A090FE7B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6AAA1-51DF-41EA-9D77-F9C99A62E1EB}"/>
              </a:ext>
            </a:extLst>
          </p:cNvPr>
          <p:cNvSpPr>
            <a:spLocks noGrp="1"/>
          </p:cNvSpPr>
          <p:nvPr>
            <p:ph type="dt" sz="half" idx="10"/>
          </p:nvPr>
        </p:nvSpPr>
        <p:spPr/>
        <p:txBody>
          <a:bodyPr/>
          <a:lstStyle/>
          <a:p>
            <a:fld id="{BC802638-BD6A-4FDB-8738-35E73F6E3444}" type="datetimeFigureOut">
              <a:rPr lang="en-GB" smtClean="0"/>
              <a:t>19/10/2021</a:t>
            </a:fld>
            <a:endParaRPr lang="en-GB"/>
          </a:p>
        </p:txBody>
      </p:sp>
      <p:sp>
        <p:nvSpPr>
          <p:cNvPr id="6" name="Footer Placeholder 5">
            <a:extLst>
              <a:ext uri="{FF2B5EF4-FFF2-40B4-BE49-F238E27FC236}">
                <a16:creationId xmlns:a16="http://schemas.microsoft.com/office/drawing/2014/main" id="{695448DC-A754-4117-BC10-534774D0E1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FC4B8F-11CB-4B08-AF8E-EA78FDE8E05B}"/>
              </a:ext>
            </a:extLst>
          </p:cNvPr>
          <p:cNvSpPr>
            <a:spLocks noGrp="1"/>
          </p:cNvSpPr>
          <p:nvPr>
            <p:ph type="sldNum" sz="quarter" idx="12"/>
          </p:nvPr>
        </p:nvSpPr>
        <p:spPr/>
        <p:txBody>
          <a:bodyPr/>
          <a:lstStyle/>
          <a:p>
            <a:fld id="{62463C49-91EF-40E4-941B-27163288C582}" type="slidenum">
              <a:rPr lang="en-GB" smtClean="0"/>
              <a:t>‹#›</a:t>
            </a:fld>
            <a:endParaRPr lang="en-GB"/>
          </a:p>
        </p:txBody>
      </p:sp>
    </p:spTree>
    <p:extLst>
      <p:ext uri="{BB962C8B-B14F-4D97-AF65-F5344CB8AC3E}">
        <p14:creationId xmlns:p14="http://schemas.microsoft.com/office/powerpoint/2010/main" val="261479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A439-A78B-49B3-B2F0-EED3D454DF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4179925-3598-46B2-8892-C7FFBB113D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3BA8AAB-4ECF-4E34-A5FD-C08DAC2BD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8058EF-3BFB-40F8-A91B-8C99A6ADB8C5}"/>
              </a:ext>
            </a:extLst>
          </p:cNvPr>
          <p:cNvSpPr>
            <a:spLocks noGrp="1"/>
          </p:cNvSpPr>
          <p:nvPr>
            <p:ph type="dt" sz="half" idx="10"/>
          </p:nvPr>
        </p:nvSpPr>
        <p:spPr/>
        <p:txBody>
          <a:bodyPr/>
          <a:lstStyle/>
          <a:p>
            <a:fld id="{BC802638-BD6A-4FDB-8738-35E73F6E3444}" type="datetimeFigureOut">
              <a:rPr lang="en-GB" smtClean="0"/>
              <a:t>19/10/2021</a:t>
            </a:fld>
            <a:endParaRPr lang="en-GB"/>
          </a:p>
        </p:txBody>
      </p:sp>
      <p:sp>
        <p:nvSpPr>
          <p:cNvPr id="6" name="Footer Placeholder 5">
            <a:extLst>
              <a:ext uri="{FF2B5EF4-FFF2-40B4-BE49-F238E27FC236}">
                <a16:creationId xmlns:a16="http://schemas.microsoft.com/office/drawing/2014/main" id="{35C4276C-89F6-421B-8909-C2E529211C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937869-75DD-4736-A815-169AD1DA9938}"/>
              </a:ext>
            </a:extLst>
          </p:cNvPr>
          <p:cNvSpPr>
            <a:spLocks noGrp="1"/>
          </p:cNvSpPr>
          <p:nvPr>
            <p:ph type="sldNum" sz="quarter" idx="12"/>
          </p:nvPr>
        </p:nvSpPr>
        <p:spPr/>
        <p:txBody>
          <a:bodyPr/>
          <a:lstStyle/>
          <a:p>
            <a:fld id="{62463C49-91EF-40E4-941B-27163288C582}" type="slidenum">
              <a:rPr lang="en-GB" smtClean="0"/>
              <a:t>‹#›</a:t>
            </a:fld>
            <a:endParaRPr lang="en-GB"/>
          </a:p>
        </p:txBody>
      </p:sp>
    </p:spTree>
    <p:extLst>
      <p:ext uri="{BB962C8B-B14F-4D97-AF65-F5344CB8AC3E}">
        <p14:creationId xmlns:p14="http://schemas.microsoft.com/office/powerpoint/2010/main" val="210722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A11B4-B906-42CF-98B9-8AC0C752E9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4335C3-078C-4489-B74D-30A6540F68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BDB3CE-9FA9-4099-A85C-EF23F27DE8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02638-BD6A-4FDB-8738-35E73F6E3444}" type="datetimeFigureOut">
              <a:rPr lang="en-GB" smtClean="0"/>
              <a:t>19/10/2021</a:t>
            </a:fld>
            <a:endParaRPr lang="en-GB"/>
          </a:p>
        </p:txBody>
      </p:sp>
      <p:sp>
        <p:nvSpPr>
          <p:cNvPr id="5" name="Footer Placeholder 4">
            <a:extLst>
              <a:ext uri="{FF2B5EF4-FFF2-40B4-BE49-F238E27FC236}">
                <a16:creationId xmlns:a16="http://schemas.microsoft.com/office/drawing/2014/main" id="{197793DB-D6D1-486C-8B70-787B7ACE93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DC6774-379E-4B11-9708-35D936D23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463C49-91EF-40E4-941B-27163288C582}" type="slidenum">
              <a:rPr lang="en-GB" smtClean="0"/>
              <a:t>‹#›</a:t>
            </a:fld>
            <a:endParaRPr lang="en-GB"/>
          </a:p>
        </p:txBody>
      </p:sp>
    </p:spTree>
    <p:extLst>
      <p:ext uri="{BB962C8B-B14F-4D97-AF65-F5344CB8AC3E}">
        <p14:creationId xmlns:p14="http://schemas.microsoft.com/office/powerpoint/2010/main" val="770371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Olivia.phoenix@nhs.met"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8DD"/>
        </a:solidFill>
        <a:effectLst/>
      </p:bgPr>
    </p:bg>
    <p:spTree>
      <p:nvGrpSpPr>
        <p:cNvPr id="1" name=""/>
        <p:cNvGrpSpPr/>
        <p:nvPr/>
      </p:nvGrpSpPr>
      <p:grpSpPr>
        <a:xfrm>
          <a:off x="0" y="0"/>
          <a:ext cx="0" cy="0"/>
          <a:chOff x="0" y="0"/>
          <a:chExt cx="0" cy="0"/>
        </a:xfrm>
      </p:grpSpPr>
      <p:pic>
        <p:nvPicPr>
          <p:cNvPr id="110" name="Picture 109" descr="A picture containing text, sport, athletic game&#10;&#10;Description automatically generated">
            <a:extLst>
              <a:ext uri="{FF2B5EF4-FFF2-40B4-BE49-F238E27FC236}">
                <a16:creationId xmlns:a16="http://schemas.microsoft.com/office/drawing/2014/main" id="{8BEC9E01-13A5-41DD-B0F7-0AC081E89626}"/>
              </a:ext>
            </a:extLst>
          </p:cNvPr>
          <p:cNvPicPr>
            <a:picLocks noChangeAspect="1"/>
          </p:cNvPicPr>
          <p:nvPr/>
        </p:nvPicPr>
        <p:blipFill rotWithShape="1">
          <a:blip r:embed="rId2">
            <a:extLst>
              <a:ext uri="{28A0092B-C50C-407E-A947-70E740481C1C}">
                <a14:useLocalDpi xmlns:a14="http://schemas.microsoft.com/office/drawing/2010/main" val="0"/>
              </a:ext>
            </a:extLst>
          </a:blip>
          <a:srcRect r="1016"/>
          <a:stretch/>
        </p:blipFill>
        <p:spPr>
          <a:xfrm>
            <a:off x="-13572" y="4946811"/>
            <a:ext cx="12180543" cy="1925243"/>
          </a:xfrm>
          <a:prstGeom prst="rect">
            <a:avLst/>
          </a:prstGeom>
        </p:spPr>
      </p:pic>
      <p:pic>
        <p:nvPicPr>
          <p:cNvPr id="4" name="Picture 3">
            <a:extLst>
              <a:ext uri="{FF2B5EF4-FFF2-40B4-BE49-F238E27FC236}">
                <a16:creationId xmlns:a16="http://schemas.microsoft.com/office/drawing/2014/main" id="{673D8675-9A7C-4E06-8E10-C8A33557C7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535" y="139084"/>
            <a:ext cx="1893609" cy="839111"/>
          </a:xfrm>
          <a:prstGeom prst="rect">
            <a:avLst/>
          </a:prstGeom>
        </p:spPr>
      </p:pic>
      <p:grpSp>
        <p:nvGrpSpPr>
          <p:cNvPr id="5" name="Group 4">
            <a:extLst>
              <a:ext uri="{FF2B5EF4-FFF2-40B4-BE49-F238E27FC236}">
                <a16:creationId xmlns:a16="http://schemas.microsoft.com/office/drawing/2014/main" id="{C15F24D2-35C1-4D02-AEDA-0546CBF0A853}"/>
              </a:ext>
            </a:extLst>
          </p:cNvPr>
          <p:cNvGrpSpPr/>
          <p:nvPr/>
        </p:nvGrpSpPr>
        <p:grpSpPr>
          <a:xfrm>
            <a:off x="2058195" y="704227"/>
            <a:ext cx="1018360" cy="578062"/>
            <a:chOff x="2447854" y="-74582"/>
            <a:chExt cx="1103703" cy="1188041"/>
          </a:xfrm>
          <a:noFill/>
        </p:grpSpPr>
        <p:sp>
          <p:nvSpPr>
            <p:cNvPr id="6" name="Rounded Rectangle 17">
              <a:extLst>
                <a:ext uri="{FF2B5EF4-FFF2-40B4-BE49-F238E27FC236}">
                  <a16:creationId xmlns:a16="http://schemas.microsoft.com/office/drawing/2014/main" id="{414B83B0-781E-489A-9606-405FE133D565}"/>
                </a:ext>
              </a:extLst>
            </p:cNvPr>
            <p:cNvSpPr/>
            <p:nvPr/>
          </p:nvSpPr>
          <p:spPr>
            <a:xfrm flipH="1">
              <a:off x="2447854" y="176395"/>
              <a:ext cx="1092787" cy="9370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16"/>
            </a:p>
          </p:txBody>
        </p:sp>
        <p:sp>
          <p:nvSpPr>
            <p:cNvPr id="7" name="Subtitle 2">
              <a:extLst>
                <a:ext uri="{FF2B5EF4-FFF2-40B4-BE49-F238E27FC236}">
                  <a16:creationId xmlns:a16="http://schemas.microsoft.com/office/drawing/2014/main" id="{E0EFE97D-927B-4286-A2DA-C1F3060B7B20}"/>
                </a:ext>
              </a:extLst>
            </p:cNvPr>
            <p:cNvSpPr txBox="1">
              <a:spLocks/>
            </p:cNvSpPr>
            <p:nvPr/>
          </p:nvSpPr>
          <p:spPr bwMode="auto">
            <a:xfrm>
              <a:off x="2447854" y="-74582"/>
              <a:ext cx="1103703" cy="992629"/>
            </a:xfrm>
            <a:prstGeom prst="rect">
              <a:avLst/>
            </a:prstGeom>
            <a:grp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accent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accent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50" b="1" dirty="0"/>
                <a:t>Abs.no: 317 </a:t>
              </a:r>
            </a:p>
          </p:txBody>
        </p:sp>
      </p:grpSp>
      <p:sp>
        <p:nvSpPr>
          <p:cNvPr id="8" name="TextBox 7">
            <a:extLst>
              <a:ext uri="{FF2B5EF4-FFF2-40B4-BE49-F238E27FC236}">
                <a16:creationId xmlns:a16="http://schemas.microsoft.com/office/drawing/2014/main" id="{F51114B3-F3AF-46A2-AA60-2879A31F8CBD}"/>
              </a:ext>
            </a:extLst>
          </p:cNvPr>
          <p:cNvSpPr txBox="1"/>
          <p:nvPr/>
        </p:nvSpPr>
        <p:spPr>
          <a:xfrm>
            <a:off x="2024145" y="134237"/>
            <a:ext cx="7510642" cy="583179"/>
          </a:xfrm>
          <a:prstGeom prst="rect">
            <a:avLst/>
          </a:prstGeom>
          <a:noFill/>
        </p:spPr>
        <p:txBody>
          <a:bodyPr wrap="square" rtlCol="0">
            <a:normAutofit/>
          </a:bodyPr>
          <a:lstStyle/>
          <a:p>
            <a:r>
              <a:rPr lang="en-GB" sz="1600" b="1" dirty="0">
                <a:solidFill>
                  <a:srgbClr val="FF0000"/>
                </a:solidFill>
              </a:rPr>
              <a:t>Utilising Digital Health Services to enable </a:t>
            </a:r>
          </a:p>
          <a:p>
            <a:r>
              <a:rPr lang="en-GB" sz="1600" b="1" dirty="0">
                <a:solidFill>
                  <a:srgbClr val="FF0000"/>
                </a:solidFill>
              </a:rPr>
              <a:t>Clinical Placement Expansion in a Cardiac Rehabilitation Service</a:t>
            </a:r>
            <a:endParaRPr lang="en-GB" sz="500" b="1" dirty="0">
              <a:solidFill>
                <a:srgbClr val="FF0000"/>
              </a:solidFill>
            </a:endParaRPr>
          </a:p>
          <a:p>
            <a:endParaRPr lang="en-GB" sz="1600" dirty="0">
              <a:solidFill>
                <a:schemeClr val="bg2">
                  <a:lumMod val="50000"/>
                </a:schemeClr>
              </a:solidFill>
            </a:endParaRPr>
          </a:p>
        </p:txBody>
      </p:sp>
      <p:sp>
        <p:nvSpPr>
          <p:cNvPr id="9" name="Rectangle 8">
            <a:extLst>
              <a:ext uri="{FF2B5EF4-FFF2-40B4-BE49-F238E27FC236}">
                <a16:creationId xmlns:a16="http://schemas.microsoft.com/office/drawing/2014/main" id="{38A29681-2848-43B1-840D-6BA84FC96B07}"/>
              </a:ext>
            </a:extLst>
          </p:cNvPr>
          <p:cNvSpPr/>
          <p:nvPr/>
        </p:nvSpPr>
        <p:spPr>
          <a:xfrm>
            <a:off x="-13572" y="1180219"/>
            <a:ext cx="3863623" cy="1461939"/>
          </a:xfrm>
          <a:prstGeom prst="rect">
            <a:avLst/>
          </a:prstGeom>
        </p:spPr>
        <p:txBody>
          <a:bodyPr wrap="square">
            <a:spAutoFit/>
          </a:bodyPr>
          <a:lstStyle/>
          <a:p>
            <a:endParaRPr lang="en-GB" sz="800" dirty="0"/>
          </a:p>
          <a:p>
            <a:r>
              <a:rPr lang="en-GB" sz="900" dirty="0"/>
              <a:t>HEI’s are under more pressure than ever to find placement capacity for students. This was made increasingly difficult during the COVID-19 pandemic, with many services having to change the way they offer services. Therefore we needed to explore alternative ways to provide placements.</a:t>
            </a:r>
          </a:p>
          <a:p>
            <a:r>
              <a:rPr lang="en-GB" sz="900" dirty="0"/>
              <a:t>We were committed to ensuring that any increase in clinical placement capacity did not negatively impact on the quality of the student experience</a:t>
            </a:r>
          </a:p>
          <a:p>
            <a:r>
              <a:rPr lang="en-GB" sz="900" dirty="0"/>
              <a:t>We also wanted to explore areas where students could work remotely if they were unable to come out on a face-to-face placement or where we needed to ensure that social distancing could be maintained.</a:t>
            </a:r>
          </a:p>
        </p:txBody>
      </p:sp>
      <p:sp>
        <p:nvSpPr>
          <p:cNvPr id="10" name="TextBox 9">
            <a:extLst>
              <a:ext uri="{FF2B5EF4-FFF2-40B4-BE49-F238E27FC236}">
                <a16:creationId xmlns:a16="http://schemas.microsoft.com/office/drawing/2014/main" id="{BD1A9E2D-F1DB-4FFB-955B-D95F3F4925E8}"/>
              </a:ext>
            </a:extLst>
          </p:cNvPr>
          <p:cNvSpPr txBox="1"/>
          <p:nvPr/>
        </p:nvSpPr>
        <p:spPr>
          <a:xfrm>
            <a:off x="25029" y="3486555"/>
            <a:ext cx="3850052" cy="1754326"/>
          </a:xfrm>
          <a:prstGeom prst="rect">
            <a:avLst/>
          </a:prstGeom>
          <a:noFill/>
        </p:spPr>
        <p:txBody>
          <a:bodyPr wrap="square" rtlCol="0">
            <a:spAutoFit/>
          </a:bodyPr>
          <a:lstStyle/>
          <a:p>
            <a:endParaRPr lang="en-GB" sz="900" u="sng" dirty="0"/>
          </a:p>
          <a:p>
            <a:r>
              <a:rPr lang="en-GB" sz="900" dirty="0"/>
              <a:t>Engagement sessions were held with staff to identify barriers to increasing placement provision, alongside exploring changes in service delivery due to COVID-19. We identified our Cardiac rehab service as an area that could offer a technology-enabled placement model along with a 3:1 model.</a:t>
            </a:r>
          </a:p>
          <a:p>
            <a:r>
              <a:rPr lang="en-GB" sz="900" dirty="0"/>
              <a:t>We utilised the digital platforms available to us to make placements both face to face and virtual. This enabled students to work remotely, ensuring that social distancing could still be maintained in office spaces with the increase in student numbers. Students had remote access to medical records, assessments and electronic CR documentation.</a:t>
            </a:r>
          </a:p>
          <a:p>
            <a:r>
              <a:rPr lang="en-GB" sz="900" dirty="0"/>
              <a:t>Following the CR placement, students were asked to complete an anonymised survey to evaluate the placement.</a:t>
            </a:r>
          </a:p>
        </p:txBody>
      </p:sp>
      <p:grpSp>
        <p:nvGrpSpPr>
          <p:cNvPr id="11" name="Group 10">
            <a:extLst>
              <a:ext uri="{FF2B5EF4-FFF2-40B4-BE49-F238E27FC236}">
                <a16:creationId xmlns:a16="http://schemas.microsoft.com/office/drawing/2014/main" id="{89B5991E-276E-4259-B995-AC24A7A9D76E}"/>
              </a:ext>
            </a:extLst>
          </p:cNvPr>
          <p:cNvGrpSpPr/>
          <p:nvPr/>
        </p:nvGrpSpPr>
        <p:grpSpPr>
          <a:xfrm>
            <a:off x="4608992" y="4427745"/>
            <a:ext cx="2960443" cy="1802264"/>
            <a:chOff x="2802157" y="4338320"/>
            <a:chExt cx="2960443" cy="1802264"/>
          </a:xfrm>
        </p:grpSpPr>
        <p:sp>
          <p:nvSpPr>
            <p:cNvPr id="12" name="Cloud 11">
              <a:extLst>
                <a:ext uri="{FF2B5EF4-FFF2-40B4-BE49-F238E27FC236}">
                  <a16:creationId xmlns:a16="http://schemas.microsoft.com/office/drawing/2014/main" id="{C5FA6761-188E-488A-8B7A-5DFA3307A914}"/>
                </a:ext>
              </a:extLst>
            </p:cNvPr>
            <p:cNvSpPr/>
            <p:nvPr/>
          </p:nvSpPr>
          <p:spPr>
            <a:xfrm>
              <a:off x="2802157" y="4338320"/>
              <a:ext cx="2960443" cy="1802264"/>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E562AB4-AE9C-401E-96E4-20C21C9880CB}"/>
                </a:ext>
              </a:extLst>
            </p:cNvPr>
            <p:cNvSpPr txBox="1"/>
            <p:nvPr/>
          </p:nvSpPr>
          <p:spPr>
            <a:xfrm>
              <a:off x="3035298" y="4441989"/>
              <a:ext cx="2512759" cy="1692771"/>
            </a:xfrm>
            <a:prstGeom prst="rect">
              <a:avLst/>
            </a:prstGeom>
            <a:noFill/>
          </p:spPr>
          <p:txBody>
            <a:bodyPr wrap="square" rtlCol="0">
              <a:spAutoFit/>
            </a:bodyPr>
            <a:lstStyle/>
            <a:p>
              <a:pPr algn="ctr"/>
              <a:r>
                <a:rPr lang="en-GB" sz="1300" b="1" dirty="0">
                  <a:solidFill>
                    <a:srgbClr val="FF0000"/>
                  </a:solidFill>
                </a:rPr>
                <a:t>Top Tips</a:t>
              </a:r>
            </a:p>
            <a:p>
              <a:endParaRPr lang="en-GB" sz="1300" u="sng" dirty="0"/>
            </a:p>
            <a:p>
              <a:pPr marL="285750" indent="-285750">
                <a:buFont typeface="Arial" panose="020B0604020202020204" pitchFamily="34" charset="0"/>
                <a:buChar char="•"/>
              </a:pPr>
              <a:r>
                <a:rPr lang="en-GB" sz="1000" dirty="0"/>
                <a:t>Ensure to order any IT equipment you may need, well in advance</a:t>
              </a:r>
            </a:p>
            <a:p>
              <a:pPr marL="285750" indent="-285750">
                <a:buFont typeface="Arial" panose="020B0604020202020204" pitchFamily="34" charset="0"/>
                <a:buChar char="•"/>
              </a:pPr>
              <a:r>
                <a:rPr lang="en-GB" sz="1000" dirty="0"/>
                <a:t>Involve your Nurse Education Team to ensure students get the log in information for the IT systems they’ll need in advance</a:t>
              </a:r>
            </a:p>
            <a:p>
              <a:pPr marL="285750" indent="-285750">
                <a:buFont typeface="Arial" panose="020B0604020202020204" pitchFamily="34" charset="0"/>
                <a:buChar char="•"/>
              </a:pPr>
              <a:endParaRPr lang="en-GB" dirty="0"/>
            </a:p>
          </p:txBody>
        </p:sp>
      </p:grpSp>
      <p:sp>
        <p:nvSpPr>
          <p:cNvPr id="14" name="TextBox 13">
            <a:extLst>
              <a:ext uri="{FF2B5EF4-FFF2-40B4-BE49-F238E27FC236}">
                <a16:creationId xmlns:a16="http://schemas.microsoft.com/office/drawing/2014/main" id="{71A94FD4-43EF-4C2F-B4C0-F6EEC0D929C3}"/>
              </a:ext>
            </a:extLst>
          </p:cNvPr>
          <p:cNvSpPr txBox="1"/>
          <p:nvPr/>
        </p:nvSpPr>
        <p:spPr>
          <a:xfrm>
            <a:off x="8501594" y="1003248"/>
            <a:ext cx="3487108" cy="1815882"/>
          </a:xfrm>
          <a:prstGeom prst="rect">
            <a:avLst/>
          </a:prstGeom>
          <a:noFill/>
        </p:spPr>
        <p:txBody>
          <a:bodyPr wrap="square" rtlCol="0">
            <a:spAutoFit/>
          </a:bodyPr>
          <a:lstStyle/>
          <a:p>
            <a:endParaRPr lang="en-GB" sz="1300" u="sng" dirty="0"/>
          </a:p>
          <a:p>
            <a:r>
              <a:rPr lang="en-GB" sz="900" dirty="0"/>
              <a:t>In spite of recent studies reporting that 49.3% of CR programmes were suspended due to COVID-19¹, we successfully adapted our CR service delivery to put in place digital service models that would continue to support the rehabilitation needs of patients with long term conditions and those that had suffered an acute event. </a:t>
            </a:r>
          </a:p>
          <a:p>
            <a:r>
              <a:rPr lang="en-GB" sz="900" dirty="0"/>
              <a:t>By embracing alternative placement models we were able to increase placement numbers from 15 in 19/20 to 24 in 20/21, whilst maintaining student satisfaction (Table 1).</a:t>
            </a:r>
          </a:p>
          <a:p>
            <a:r>
              <a:rPr lang="en-GB" sz="900" dirty="0"/>
              <a:t>90% of students reported that their placement met their expectations. </a:t>
            </a:r>
          </a:p>
          <a:p>
            <a:r>
              <a:rPr lang="en-GB" sz="900" dirty="0"/>
              <a:t>100% of students felt they were able to demonstrate clinical reasoning and develop communication skills through virtual consultations</a:t>
            </a:r>
          </a:p>
        </p:txBody>
      </p:sp>
      <p:sp>
        <p:nvSpPr>
          <p:cNvPr id="15" name="TextBox 14">
            <a:extLst>
              <a:ext uri="{FF2B5EF4-FFF2-40B4-BE49-F238E27FC236}">
                <a16:creationId xmlns:a16="http://schemas.microsoft.com/office/drawing/2014/main" id="{DAAFAAF4-63DC-4ACA-ABD4-C3A548253917}"/>
              </a:ext>
            </a:extLst>
          </p:cNvPr>
          <p:cNvSpPr txBox="1"/>
          <p:nvPr/>
        </p:nvSpPr>
        <p:spPr>
          <a:xfrm>
            <a:off x="8533761" y="3864485"/>
            <a:ext cx="3658239" cy="1184940"/>
          </a:xfrm>
          <a:prstGeom prst="rect">
            <a:avLst/>
          </a:prstGeom>
          <a:noFill/>
        </p:spPr>
        <p:txBody>
          <a:bodyPr wrap="square" rtlCol="0">
            <a:spAutoFit/>
          </a:bodyPr>
          <a:lstStyle/>
          <a:p>
            <a:endParaRPr lang="en-GB" sz="800" u="sng" dirty="0"/>
          </a:p>
          <a:p>
            <a:r>
              <a:rPr lang="en-GB" sz="900" dirty="0"/>
              <a:t> We have been able to increase placement capacity significantly by embracing alternative placement models. This could be easily replicated by similar outpatient services to enable an expansion for student placement numbers.</a:t>
            </a:r>
          </a:p>
          <a:p>
            <a:r>
              <a:rPr lang="en-GB" sz="900" dirty="0"/>
              <a:t>These placements gave the students vital skills for the delivery of future health care and enabled them to experience the patient rehabilitation pathway during a pandemic. </a:t>
            </a:r>
          </a:p>
        </p:txBody>
      </p:sp>
      <p:pic>
        <p:nvPicPr>
          <p:cNvPr id="16" name="Picture 15">
            <a:extLst>
              <a:ext uri="{FF2B5EF4-FFF2-40B4-BE49-F238E27FC236}">
                <a16:creationId xmlns:a16="http://schemas.microsoft.com/office/drawing/2014/main" id="{C0F51AD5-AA16-464F-8B12-E08820774AC4}"/>
              </a:ext>
            </a:extLst>
          </p:cNvPr>
          <p:cNvPicPr>
            <a:picLocks noChangeAspect="1"/>
          </p:cNvPicPr>
          <p:nvPr/>
        </p:nvPicPr>
        <p:blipFill rotWithShape="1">
          <a:blip r:embed="rId4"/>
          <a:srcRect l="9577" t="24948" r="12695" b="21427"/>
          <a:stretch/>
        </p:blipFill>
        <p:spPr>
          <a:xfrm>
            <a:off x="9607892" y="2908684"/>
            <a:ext cx="1144370" cy="859024"/>
          </a:xfrm>
          <a:prstGeom prst="rect">
            <a:avLst/>
          </a:prstGeom>
        </p:spPr>
      </p:pic>
      <p:pic>
        <p:nvPicPr>
          <p:cNvPr id="17" name="Picture 16">
            <a:extLst>
              <a:ext uri="{FF2B5EF4-FFF2-40B4-BE49-F238E27FC236}">
                <a16:creationId xmlns:a16="http://schemas.microsoft.com/office/drawing/2014/main" id="{446A5F6D-D198-4C88-84F3-8C29C930C141}"/>
              </a:ext>
            </a:extLst>
          </p:cNvPr>
          <p:cNvPicPr>
            <a:picLocks noChangeAspect="1"/>
          </p:cNvPicPr>
          <p:nvPr/>
        </p:nvPicPr>
        <p:blipFill rotWithShape="1">
          <a:blip r:embed="rId5"/>
          <a:srcRect l="10230" r="10230"/>
          <a:stretch/>
        </p:blipFill>
        <p:spPr>
          <a:xfrm>
            <a:off x="1372900" y="2735700"/>
            <a:ext cx="1090677" cy="768140"/>
          </a:xfrm>
          <a:prstGeom prst="rect">
            <a:avLst/>
          </a:prstGeom>
        </p:spPr>
      </p:pic>
      <p:sp>
        <p:nvSpPr>
          <p:cNvPr id="18" name="TextBox 17">
            <a:extLst>
              <a:ext uri="{FF2B5EF4-FFF2-40B4-BE49-F238E27FC236}">
                <a16:creationId xmlns:a16="http://schemas.microsoft.com/office/drawing/2014/main" id="{E064B444-9596-4582-A041-05C00CA007D1}"/>
              </a:ext>
            </a:extLst>
          </p:cNvPr>
          <p:cNvSpPr txBox="1"/>
          <p:nvPr/>
        </p:nvSpPr>
        <p:spPr>
          <a:xfrm>
            <a:off x="4583762" y="952346"/>
            <a:ext cx="3487108" cy="261610"/>
          </a:xfrm>
          <a:prstGeom prst="rect">
            <a:avLst/>
          </a:prstGeom>
          <a:noFill/>
        </p:spPr>
        <p:txBody>
          <a:bodyPr wrap="square" rtlCol="0">
            <a:spAutoFit/>
          </a:bodyPr>
          <a:lstStyle/>
          <a:p>
            <a:r>
              <a:rPr lang="en-GB" sz="1100" b="1" dirty="0">
                <a:solidFill>
                  <a:srgbClr val="FF0000"/>
                </a:solidFill>
              </a:rPr>
              <a:t>Table 1:Themes and Sub-themes from Student Feedback</a:t>
            </a:r>
          </a:p>
        </p:txBody>
      </p:sp>
      <p:sp>
        <p:nvSpPr>
          <p:cNvPr id="19" name="TextBox 18">
            <a:extLst>
              <a:ext uri="{FF2B5EF4-FFF2-40B4-BE49-F238E27FC236}">
                <a16:creationId xmlns:a16="http://schemas.microsoft.com/office/drawing/2014/main" id="{90747BEE-6E28-45B1-9B17-9D59AF151C02}"/>
              </a:ext>
            </a:extLst>
          </p:cNvPr>
          <p:cNvSpPr txBox="1"/>
          <p:nvPr/>
        </p:nvSpPr>
        <p:spPr>
          <a:xfrm>
            <a:off x="2980855" y="590151"/>
            <a:ext cx="2843055" cy="646331"/>
          </a:xfrm>
          <a:prstGeom prst="rect">
            <a:avLst/>
          </a:prstGeom>
          <a:noFill/>
        </p:spPr>
        <p:txBody>
          <a:bodyPr wrap="square" rtlCol="0">
            <a:spAutoFit/>
          </a:bodyPr>
          <a:lstStyle/>
          <a:p>
            <a:r>
              <a:rPr lang="fr-FR" sz="1200" b="1" dirty="0" err="1"/>
              <a:t>Authors</a:t>
            </a:r>
            <a:r>
              <a:rPr lang="fr-FR" sz="1200" b="1" dirty="0"/>
              <a:t>: Phoenix O.,  </a:t>
            </a:r>
            <a:r>
              <a:rPr lang="fr-FR" sz="1200" b="1" dirty="0" err="1"/>
              <a:t>Scordis</a:t>
            </a:r>
            <a:r>
              <a:rPr lang="fr-FR" sz="1200" b="1" dirty="0"/>
              <a:t> C., Leslie R</a:t>
            </a:r>
            <a:r>
              <a:rPr lang="fr-FR" sz="1800" b="1" dirty="0"/>
              <a:t>. </a:t>
            </a:r>
            <a:endParaRPr lang="en-GB" sz="1800" b="1" dirty="0">
              <a:solidFill>
                <a:schemeClr val="bg2">
                  <a:lumMod val="50000"/>
                </a:schemeClr>
              </a:solidFill>
            </a:endParaRPr>
          </a:p>
          <a:p>
            <a:endParaRPr lang="en-GB" dirty="0"/>
          </a:p>
        </p:txBody>
      </p:sp>
      <p:graphicFrame>
        <p:nvGraphicFramePr>
          <p:cNvPr id="20" name="Table 5">
            <a:extLst>
              <a:ext uri="{FF2B5EF4-FFF2-40B4-BE49-F238E27FC236}">
                <a16:creationId xmlns:a16="http://schemas.microsoft.com/office/drawing/2014/main" id="{94F3C093-FC67-4ADE-9383-00836F04A003}"/>
              </a:ext>
            </a:extLst>
          </p:cNvPr>
          <p:cNvGraphicFramePr>
            <a:graphicFrameLocks noGrp="1"/>
          </p:cNvGraphicFramePr>
          <p:nvPr>
            <p:extLst>
              <p:ext uri="{D42A27DB-BD31-4B8C-83A1-F6EECF244321}">
                <p14:modId xmlns:p14="http://schemas.microsoft.com/office/powerpoint/2010/main" val="1789137802"/>
              </p:ext>
            </p:extLst>
          </p:nvPr>
        </p:nvGraphicFramePr>
        <p:xfrm>
          <a:off x="3850052" y="1203623"/>
          <a:ext cx="4573663" cy="3184647"/>
        </p:xfrm>
        <a:graphic>
          <a:graphicData uri="http://schemas.openxmlformats.org/drawingml/2006/table">
            <a:tbl>
              <a:tblPr firstRow="1" bandRow="1">
                <a:solidFill>
                  <a:srgbClr val="FF0000"/>
                </a:solidFill>
                <a:tableStyleId>{21E4AEA4-8DFA-4A89-87EB-49C32662AFE0}</a:tableStyleId>
              </a:tblPr>
              <a:tblGrid>
                <a:gridCol w="895684">
                  <a:extLst>
                    <a:ext uri="{9D8B030D-6E8A-4147-A177-3AD203B41FA5}">
                      <a16:colId xmlns:a16="http://schemas.microsoft.com/office/drawing/2014/main" val="4172522705"/>
                    </a:ext>
                  </a:extLst>
                </a:gridCol>
                <a:gridCol w="3677979">
                  <a:extLst>
                    <a:ext uri="{9D8B030D-6E8A-4147-A177-3AD203B41FA5}">
                      <a16:colId xmlns:a16="http://schemas.microsoft.com/office/drawing/2014/main" val="1523393237"/>
                    </a:ext>
                  </a:extLst>
                </a:gridCol>
              </a:tblGrid>
              <a:tr h="206284">
                <a:tc>
                  <a:txBody>
                    <a:bodyPr/>
                    <a:lstStyle/>
                    <a:p>
                      <a:pPr algn="ctr"/>
                      <a:r>
                        <a:rPr lang="en-GB" sz="800" dirty="0"/>
                        <a:t>Themes</a:t>
                      </a:r>
                    </a:p>
                  </a:txBody>
                  <a:tcPr/>
                </a:tc>
                <a:tc>
                  <a:txBody>
                    <a:bodyPr/>
                    <a:lstStyle/>
                    <a:p>
                      <a:pPr algn="ctr"/>
                      <a:r>
                        <a:rPr lang="en-GB" sz="800" dirty="0"/>
                        <a:t>Sub-Themes</a:t>
                      </a:r>
                    </a:p>
                  </a:txBody>
                  <a:tcPr/>
                </a:tc>
                <a:extLst>
                  <a:ext uri="{0D108BD9-81ED-4DB2-BD59-A6C34878D82A}">
                    <a16:rowId xmlns:a16="http://schemas.microsoft.com/office/drawing/2014/main" val="1661678328"/>
                  </a:ext>
                </a:extLst>
              </a:tr>
              <a:tr h="624327">
                <a:tc>
                  <a:txBody>
                    <a:bodyPr/>
                    <a:lstStyle/>
                    <a:p>
                      <a:pPr algn="ctr"/>
                      <a:r>
                        <a:rPr lang="en-GB" sz="800" b="1" dirty="0"/>
                        <a:t>1. Virtual vs F2F</a:t>
                      </a:r>
                    </a:p>
                  </a:txBody>
                  <a:tcPr/>
                </a:tc>
                <a:tc>
                  <a:txBody>
                    <a:bodyPr/>
                    <a:lstStyle/>
                    <a:p>
                      <a:pPr marL="285750" indent="-285750">
                        <a:buFont typeface="Arial" panose="020B0604020202020204" pitchFamily="34" charset="0"/>
                        <a:buChar char="•"/>
                      </a:pPr>
                      <a:r>
                        <a:rPr lang="en-GB" sz="800" dirty="0"/>
                        <a:t>Initially disappointed about not seeing patients F2F</a:t>
                      </a:r>
                    </a:p>
                    <a:p>
                      <a:pPr marL="285750" indent="-285750">
                        <a:buFont typeface="Arial" panose="020B0604020202020204" pitchFamily="34" charset="0"/>
                        <a:buChar char="•"/>
                      </a:pPr>
                      <a:r>
                        <a:rPr lang="en-GB" sz="800" dirty="0"/>
                        <a:t>Not able to deliver classes</a:t>
                      </a:r>
                    </a:p>
                    <a:p>
                      <a:pPr marL="285750" indent="-285750">
                        <a:buFont typeface="Arial" panose="020B0604020202020204" pitchFamily="34" charset="0"/>
                        <a:buChar char="•"/>
                      </a:pPr>
                      <a:r>
                        <a:rPr lang="en-GB" sz="800" dirty="0"/>
                        <a:t>I don’t feel I got the full experience of CR without F2F appointments</a:t>
                      </a:r>
                    </a:p>
                    <a:p>
                      <a:pPr marL="285750" indent="-285750">
                        <a:buFont typeface="Arial" panose="020B0604020202020204" pitchFamily="34" charset="0"/>
                        <a:buChar char="•"/>
                      </a:pPr>
                      <a:r>
                        <a:rPr lang="en-GB" sz="800" dirty="0"/>
                        <a:t>Although virtual, I could spend time discussing and sharing my knowledge</a:t>
                      </a:r>
                    </a:p>
                  </a:txBody>
                  <a:tcPr/>
                </a:tc>
                <a:extLst>
                  <a:ext uri="{0D108BD9-81ED-4DB2-BD59-A6C34878D82A}">
                    <a16:rowId xmlns:a16="http://schemas.microsoft.com/office/drawing/2014/main" val="770761401"/>
                  </a:ext>
                </a:extLst>
              </a:tr>
              <a:tr h="795666">
                <a:tc>
                  <a:txBody>
                    <a:bodyPr/>
                    <a:lstStyle/>
                    <a:p>
                      <a:pPr algn="ctr"/>
                      <a:r>
                        <a:rPr lang="en-GB" sz="800" b="1" dirty="0"/>
                        <a:t>2. Caseload Management</a:t>
                      </a:r>
                    </a:p>
                  </a:txBody>
                  <a:tcPr/>
                </a:tc>
                <a:tc>
                  <a:txBody>
                    <a:bodyPr/>
                    <a:lstStyle/>
                    <a:p>
                      <a:pPr marL="285750" indent="-285750">
                        <a:buFont typeface="Arial" panose="020B0604020202020204" pitchFamily="34" charset="0"/>
                        <a:buChar char="•"/>
                      </a:pPr>
                      <a:r>
                        <a:rPr lang="en-GB" sz="800" dirty="0"/>
                        <a:t>I was able to give appropriate exercise advise to patients</a:t>
                      </a:r>
                    </a:p>
                    <a:p>
                      <a:pPr marL="285750" indent="-285750">
                        <a:buFont typeface="Arial" panose="020B0604020202020204" pitchFamily="34" charset="0"/>
                        <a:buChar char="•"/>
                      </a:pPr>
                      <a:r>
                        <a:rPr lang="en-GB" sz="800" dirty="0"/>
                        <a:t>I independently completed virtual assessments</a:t>
                      </a:r>
                    </a:p>
                    <a:p>
                      <a:pPr marL="285750" indent="-285750">
                        <a:buFont typeface="Arial" panose="020B0604020202020204" pitchFamily="34" charset="0"/>
                        <a:buChar char="•"/>
                      </a:pPr>
                      <a:r>
                        <a:rPr lang="en-GB" sz="800" dirty="0"/>
                        <a:t>I had my own responsibilities within the team and managed my own caseload</a:t>
                      </a:r>
                    </a:p>
                    <a:p>
                      <a:pPr marL="285750" indent="-285750">
                        <a:buFont typeface="Arial" panose="020B0604020202020204" pitchFamily="34" charset="0"/>
                        <a:buChar char="•"/>
                      </a:pPr>
                      <a:r>
                        <a:rPr lang="en-GB" sz="800" dirty="0"/>
                        <a:t>My role was to complete a virtual subjective assessment</a:t>
                      </a:r>
                    </a:p>
                    <a:p>
                      <a:pPr marL="285750" indent="-285750">
                        <a:buFont typeface="Arial" panose="020B0604020202020204" pitchFamily="34" charset="0"/>
                        <a:buChar char="•"/>
                      </a:pPr>
                      <a:r>
                        <a:rPr lang="en-GB" sz="800" dirty="0"/>
                        <a:t>Responsibility increased, but this was well managed within my comfort zone</a:t>
                      </a:r>
                    </a:p>
                  </a:txBody>
                  <a:tcPr/>
                </a:tc>
                <a:extLst>
                  <a:ext uri="{0D108BD9-81ED-4DB2-BD59-A6C34878D82A}">
                    <a16:rowId xmlns:a16="http://schemas.microsoft.com/office/drawing/2014/main" val="1374417599"/>
                  </a:ext>
                </a:extLst>
              </a:tr>
              <a:tr h="559913">
                <a:tc>
                  <a:txBody>
                    <a:bodyPr/>
                    <a:lstStyle/>
                    <a:p>
                      <a:pPr algn="ctr"/>
                      <a:r>
                        <a:rPr lang="en-GB" sz="800" b="1" dirty="0"/>
                        <a:t>3. Communication</a:t>
                      </a:r>
                    </a:p>
                  </a:txBody>
                  <a:tcPr/>
                </a:tc>
                <a:tc>
                  <a:txBody>
                    <a:bodyPr/>
                    <a:lstStyle/>
                    <a:p>
                      <a:pPr marL="171450" indent="-171450">
                        <a:buFont typeface="Arial" panose="020B0604020202020204" pitchFamily="34" charset="0"/>
                        <a:buChar char="•"/>
                      </a:pPr>
                      <a:r>
                        <a:rPr lang="en-GB" sz="800" dirty="0"/>
                        <a:t>Adjusting to a new form of communication got easier</a:t>
                      </a:r>
                    </a:p>
                    <a:p>
                      <a:pPr marL="171450" indent="-171450">
                        <a:buFont typeface="Arial" panose="020B0604020202020204" pitchFamily="34" charset="0"/>
                        <a:buChar char="•"/>
                      </a:pPr>
                      <a:r>
                        <a:rPr lang="en-GB" sz="800" dirty="0"/>
                        <a:t>My communication skills improved, especially through phone calls</a:t>
                      </a:r>
                    </a:p>
                    <a:p>
                      <a:pPr marL="171450" indent="-171450">
                        <a:buFont typeface="Arial" panose="020B0604020202020204" pitchFamily="34" charset="0"/>
                        <a:buChar char="•"/>
                      </a:pPr>
                      <a:r>
                        <a:rPr lang="en-GB" sz="800" dirty="0"/>
                        <a:t>There were some difficult conversations, but I feel more confident now</a:t>
                      </a:r>
                    </a:p>
                    <a:p>
                      <a:pPr marL="171450" indent="-171450">
                        <a:buFont typeface="Arial" panose="020B0604020202020204" pitchFamily="34" charset="0"/>
                        <a:buChar char="•"/>
                      </a:pPr>
                      <a:r>
                        <a:rPr lang="en-GB" sz="800" dirty="0"/>
                        <a:t>I was able to take phone calls by myself almost immediately</a:t>
                      </a:r>
                    </a:p>
                  </a:txBody>
                  <a:tcPr/>
                </a:tc>
                <a:extLst>
                  <a:ext uri="{0D108BD9-81ED-4DB2-BD59-A6C34878D82A}">
                    <a16:rowId xmlns:a16="http://schemas.microsoft.com/office/drawing/2014/main" val="3757140757"/>
                  </a:ext>
                </a:extLst>
              </a:tr>
              <a:tr h="913542">
                <a:tc>
                  <a:txBody>
                    <a:bodyPr/>
                    <a:lstStyle/>
                    <a:p>
                      <a:pPr algn="ctr"/>
                      <a:r>
                        <a:rPr lang="en-GB" sz="800" b="1" dirty="0"/>
                        <a:t>4. Clinical reasoning and learning</a:t>
                      </a:r>
                    </a:p>
                  </a:txBody>
                  <a:tcPr/>
                </a:tc>
                <a:tc>
                  <a:txBody>
                    <a:bodyPr/>
                    <a:lstStyle/>
                    <a:p>
                      <a:pPr marL="171450" indent="-171450">
                        <a:buFont typeface="Arial" panose="020B0604020202020204" pitchFamily="34" charset="0"/>
                        <a:buChar char="•"/>
                      </a:pPr>
                      <a:r>
                        <a:rPr lang="en-GB" sz="800" dirty="0"/>
                        <a:t>Developed my ability to manage varying patient emotions</a:t>
                      </a:r>
                    </a:p>
                    <a:p>
                      <a:pPr marL="171450" indent="-171450">
                        <a:buFont typeface="Arial" panose="020B0604020202020204" pitchFamily="34" charset="0"/>
                        <a:buChar char="•"/>
                      </a:pPr>
                      <a:r>
                        <a:rPr lang="en-GB" sz="800" dirty="0"/>
                        <a:t>I was able to give appropriate advice to patients and educate them</a:t>
                      </a:r>
                    </a:p>
                    <a:p>
                      <a:pPr marL="171450" indent="-171450">
                        <a:buFont typeface="Arial" panose="020B0604020202020204" pitchFamily="34" charset="0"/>
                        <a:buChar char="•"/>
                      </a:pPr>
                      <a:r>
                        <a:rPr lang="en-GB" sz="800" dirty="0"/>
                        <a:t>I did a subjective virtual assessment and formulated a rehab plan</a:t>
                      </a:r>
                    </a:p>
                    <a:p>
                      <a:pPr marL="171450" indent="-171450">
                        <a:buFont typeface="Arial" panose="020B0604020202020204" pitchFamily="34" charset="0"/>
                        <a:buChar char="•"/>
                      </a:pPr>
                      <a:r>
                        <a:rPr lang="en-GB" sz="800" dirty="0"/>
                        <a:t>I demonstrated my clinical reasoning across to patients on the best physical activity advice</a:t>
                      </a:r>
                    </a:p>
                    <a:p>
                      <a:pPr marL="171450" indent="-171450">
                        <a:buFont typeface="Arial" panose="020B0604020202020204" pitchFamily="34" charset="0"/>
                        <a:buChar char="•"/>
                      </a:pPr>
                      <a:r>
                        <a:rPr lang="en-GB" sz="800" dirty="0"/>
                        <a:t>I gained a deeper knowledge of CVD and could perform treatment thoroughly</a:t>
                      </a:r>
                    </a:p>
                    <a:p>
                      <a:pPr marL="171450" indent="-171450">
                        <a:buFont typeface="Arial" panose="020B0604020202020204" pitchFamily="34" charset="0"/>
                        <a:buChar char="•"/>
                      </a:pPr>
                      <a:endParaRPr lang="en-GB" sz="800" dirty="0"/>
                    </a:p>
                  </a:txBody>
                  <a:tcPr/>
                </a:tc>
                <a:extLst>
                  <a:ext uri="{0D108BD9-81ED-4DB2-BD59-A6C34878D82A}">
                    <a16:rowId xmlns:a16="http://schemas.microsoft.com/office/drawing/2014/main" val="2184960645"/>
                  </a:ext>
                </a:extLst>
              </a:tr>
            </a:tbl>
          </a:graphicData>
        </a:graphic>
      </p:graphicFrame>
      <p:sp>
        <p:nvSpPr>
          <p:cNvPr id="21" name="TextBox 20">
            <a:extLst>
              <a:ext uri="{FF2B5EF4-FFF2-40B4-BE49-F238E27FC236}">
                <a16:creationId xmlns:a16="http://schemas.microsoft.com/office/drawing/2014/main" id="{17A0A481-057A-4075-AE19-2D81C59E9A34}"/>
              </a:ext>
            </a:extLst>
          </p:cNvPr>
          <p:cNvSpPr txBox="1"/>
          <p:nvPr/>
        </p:nvSpPr>
        <p:spPr>
          <a:xfrm>
            <a:off x="8501594" y="966207"/>
            <a:ext cx="1258671" cy="292388"/>
          </a:xfrm>
          <a:prstGeom prst="rect">
            <a:avLst/>
          </a:prstGeom>
          <a:noFill/>
        </p:spPr>
        <p:txBody>
          <a:bodyPr wrap="square" rtlCol="0">
            <a:spAutoFit/>
          </a:bodyPr>
          <a:lstStyle/>
          <a:p>
            <a:r>
              <a:rPr lang="en-GB" sz="1300" b="1" dirty="0">
                <a:solidFill>
                  <a:srgbClr val="FF0000"/>
                </a:solidFill>
              </a:rPr>
              <a:t>Results</a:t>
            </a:r>
          </a:p>
        </p:txBody>
      </p:sp>
      <p:sp>
        <p:nvSpPr>
          <p:cNvPr id="22" name="TextBox 21">
            <a:extLst>
              <a:ext uri="{FF2B5EF4-FFF2-40B4-BE49-F238E27FC236}">
                <a16:creationId xmlns:a16="http://schemas.microsoft.com/office/drawing/2014/main" id="{2F090C7F-26DC-475D-B632-4E791BB00ECD}"/>
              </a:ext>
            </a:extLst>
          </p:cNvPr>
          <p:cNvSpPr txBox="1"/>
          <p:nvPr/>
        </p:nvSpPr>
        <p:spPr>
          <a:xfrm>
            <a:off x="8533761" y="3733967"/>
            <a:ext cx="1417705" cy="569387"/>
          </a:xfrm>
          <a:prstGeom prst="rect">
            <a:avLst/>
          </a:prstGeom>
          <a:noFill/>
        </p:spPr>
        <p:txBody>
          <a:bodyPr wrap="square" rtlCol="0">
            <a:spAutoFit/>
          </a:bodyPr>
          <a:lstStyle/>
          <a:p>
            <a:r>
              <a:rPr lang="en-GB" sz="1300" b="1" dirty="0">
                <a:solidFill>
                  <a:srgbClr val="FF0000"/>
                </a:solidFill>
              </a:rPr>
              <a:t>Conclusion</a:t>
            </a:r>
          </a:p>
          <a:p>
            <a:endParaRPr lang="en-GB" dirty="0"/>
          </a:p>
        </p:txBody>
      </p:sp>
      <p:sp>
        <p:nvSpPr>
          <p:cNvPr id="23" name="TextBox 22">
            <a:extLst>
              <a:ext uri="{FF2B5EF4-FFF2-40B4-BE49-F238E27FC236}">
                <a16:creationId xmlns:a16="http://schemas.microsoft.com/office/drawing/2014/main" id="{061DDB02-745D-4B22-830A-C0DEFEB45245}"/>
              </a:ext>
            </a:extLst>
          </p:cNvPr>
          <p:cNvSpPr txBox="1"/>
          <p:nvPr/>
        </p:nvSpPr>
        <p:spPr>
          <a:xfrm>
            <a:off x="-13571" y="1054316"/>
            <a:ext cx="1893609" cy="569387"/>
          </a:xfrm>
          <a:prstGeom prst="rect">
            <a:avLst/>
          </a:prstGeom>
          <a:noFill/>
        </p:spPr>
        <p:txBody>
          <a:bodyPr wrap="square" rtlCol="0">
            <a:spAutoFit/>
          </a:bodyPr>
          <a:lstStyle/>
          <a:p>
            <a:r>
              <a:rPr lang="en-GB" sz="1300" b="1" dirty="0">
                <a:solidFill>
                  <a:srgbClr val="FF0000"/>
                </a:solidFill>
              </a:rPr>
              <a:t>Purpose</a:t>
            </a:r>
          </a:p>
          <a:p>
            <a:endParaRPr lang="en-GB" dirty="0"/>
          </a:p>
        </p:txBody>
      </p:sp>
      <p:sp>
        <p:nvSpPr>
          <p:cNvPr id="24" name="TextBox 23">
            <a:extLst>
              <a:ext uri="{FF2B5EF4-FFF2-40B4-BE49-F238E27FC236}">
                <a16:creationId xmlns:a16="http://schemas.microsoft.com/office/drawing/2014/main" id="{7013CDC6-F95F-40F7-A909-56AB1D2757B0}"/>
              </a:ext>
            </a:extLst>
          </p:cNvPr>
          <p:cNvSpPr txBox="1"/>
          <p:nvPr/>
        </p:nvSpPr>
        <p:spPr>
          <a:xfrm>
            <a:off x="55457" y="3371445"/>
            <a:ext cx="1167063" cy="292388"/>
          </a:xfrm>
          <a:prstGeom prst="rect">
            <a:avLst/>
          </a:prstGeom>
          <a:noFill/>
        </p:spPr>
        <p:txBody>
          <a:bodyPr wrap="square">
            <a:spAutoFit/>
          </a:bodyPr>
          <a:lstStyle/>
          <a:p>
            <a:r>
              <a:rPr lang="en-GB" sz="1300" b="1" dirty="0">
                <a:solidFill>
                  <a:srgbClr val="FF0000"/>
                </a:solidFill>
              </a:rPr>
              <a:t>Methods</a:t>
            </a:r>
          </a:p>
        </p:txBody>
      </p:sp>
      <p:pic>
        <p:nvPicPr>
          <p:cNvPr id="1026" name="Picture 2" descr="Image preview">
            <a:extLst>
              <a:ext uri="{FF2B5EF4-FFF2-40B4-BE49-F238E27FC236}">
                <a16:creationId xmlns:a16="http://schemas.microsoft.com/office/drawing/2014/main" id="{551BB6ED-C675-4B51-BD17-142D34EB96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37710" y="28668"/>
            <a:ext cx="2354290" cy="771898"/>
          </a:xfrm>
          <a:prstGeom prst="rect">
            <a:avLst/>
          </a:prstGeom>
          <a:noFill/>
          <a:extLst>
            <a:ext uri="{909E8E84-426E-40DD-AFC4-6F175D3DCCD1}">
              <a14:hiddenFill xmlns:a14="http://schemas.microsoft.com/office/drawing/2010/main">
                <a:solidFill>
                  <a:srgbClr val="FFFFFF"/>
                </a:solidFill>
              </a14:hiddenFill>
            </a:ext>
          </a:extLst>
        </p:spPr>
      </p:pic>
      <p:sp>
        <p:nvSpPr>
          <p:cNvPr id="111" name="Rectangle 110">
            <a:extLst>
              <a:ext uri="{FF2B5EF4-FFF2-40B4-BE49-F238E27FC236}">
                <a16:creationId xmlns:a16="http://schemas.microsoft.com/office/drawing/2014/main" id="{0000F1D3-D557-4D29-8E55-9D9409623C59}"/>
              </a:ext>
            </a:extLst>
          </p:cNvPr>
          <p:cNvSpPr/>
          <p:nvPr/>
        </p:nvSpPr>
        <p:spPr>
          <a:xfrm>
            <a:off x="10526233" y="6315740"/>
            <a:ext cx="1541720" cy="513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167A0245-1180-4E42-A3D9-B7DBF8DFE387}"/>
              </a:ext>
            </a:extLst>
          </p:cNvPr>
          <p:cNvSpPr txBox="1"/>
          <p:nvPr/>
        </p:nvSpPr>
        <p:spPr>
          <a:xfrm>
            <a:off x="8944957" y="6641809"/>
            <a:ext cx="3453653" cy="200055"/>
          </a:xfrm>
          <a:prstGeom prst="rect">
            <a:avLst/>
          </a:prstGeom>
          <a:noFill/>
        </p:spPr>
        <p:txBody>
          <a:bodyPr wrap="square">
            <a:spAutoFit/>
          </a:bodyPr>
          <a:lstStyle/>
          <a:p>
            <a:r>
              <a:rPr lang="en-GB" sz="700" dirty="0">
                <a:solidFill>
                  <a:srgbClr val="212529"/>
                </a:solidFill>
                <a:effectLst/>
                <a:latin typeface="Helvetica" panose="020B0604020202020204" pitchFamily="34" charset="0"/>
                <a:ea typeface="Times New Roman" panose="02020603050405020304" pitchFamily="18" charset="0"/>
                <a:cs typeface="Times New Roman" panose="02020603050405020304" pitchFamily="18" charset="0"/>
              </a:rPr>
              <a:t>¹</a:t>
            </a:r>
            <a:r>
              <a:rPr lang="en-GB" sz="700" i="0" kern="1200" dirty="0">
                <a:solidFill>
                  <a:schemeClr val="tx1"/>
                </a:solidFill>
                <a:effectLst/>
                <a:latin typeface="+mn-lt"/>
                <a:ea typeface="+mn-ea"/>
                <a:cs typeface="+mn-cs"/>
              </a:rPr>
              <a:t> </a:t>
            </a:r>
            <a:r>
              <a:rPr lang="en-GB" sz="700" i="0" kern="1200" dirty="0" err="1">
                <a:solidFill>
                  <a:schemeClr val="tx1"/>
                </a:solidFill>
                <a:effectLst/>
                <a:latin typeface="+mn-lt"/>
                <a:ea typeface="+mn-ea"/>
                <a:cs typeface="+mn-cs"/>
              </a:rPr>
              <a:t>O'Doherty</a:t>
            </a:r>
            <a:r>
              <a:rPr lang="en-GB" sz="700" i="0" kern="1200" dirty="0">
                <a:solidFill>
                  <a:schemeClr val="tx1"/>
                </a:solidFill>
                <a:effectLst/>
                <a:latin typeface="+mn-lt"/>
                <a:ea typeface="+mn-ea"/>
                <a:cs typeface="+mn-cs"/>
              </a:rPr>
              <a:t> AF, et al. BMJ Open 2021;0:e046051.doi:10.1136/bmjopen-2020-046051</a:t>
            </a:r>
            <a:endParaRPr lang="en-GB" sz="700" dirty="0"/>
          </a:p>
        </p:txBody>
      </p:sp>
      <p:sp>
        <p:nvSpPr>
          <p:cNvPr id="3" name="TextBox 2">
            <a:extLst>
              <a:ext uri="{FF2B5EF4-FFF2-40B4-BE49-F238E27FC236}">
                <a16:creationId xmlns:a16="http://schemas.microsoft.com/office/drawing/2014/main" id="{770EF253-7CFE-4F51-826D-72EB7BE8FAAE}"/>
              </a:ext>
            </a:extLst>
          </p:cNvPr>
          <p:cNvSpPr txBox="1"/>
          <p:nvPr/>
        </p:nvSpPr>
        <p:spPr>
          <a:xfrm>
            <a:off x="8944957" y="6343215"/>
            <a:ext cx="3365500" cy="215444"/>
          </a:xfrm>
          <a:prstGeom prst="rect">
            <a:avLst/>
          </a:prstGeom>
          <a:noFill/>
        </p:spPr>
        <p:txBody>
          <a:bodyPr wrap="square" rtlCol="0">
            <a:spAutoFit/>
          </a:bodyPr>
          <a:lstStyle/>
          <a:p>
            <a:r>
              <a:rPr lang="en-GB" sz="800" dirty="0"/>
              <a:t>Please feel free to email </a:t>
            </a:r>
            <a:r>
              <a:rPr lang="en-GB" sz="800" dirty="0">
                <a:hlinkClick r:id="rId7"/>
              </a:rPr>
              <a:t>Olivia.phoenix@nhs.net</a:t>
            </a:r>
            <a:r>
              <a:rPr lang="en-GB" sz="800" dirty="0"/>
              <a:t> for further information</a:t>
            </a:r>
          </a:p>
        </p:txBody>
      </p:sp>
    </p:spTree>
    <p:extLst>
      <p:ext uri="{BB962C8B-B14F-4D97-AF65-F5344CB8AC3E}">
        <p14:creationId xmlns:p14="http://schemas.microsoft.com/office/powerpoint/2010/main" val="2297943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718</Words>
  <Application>Microsoft Office PowerPoint</Application>
  <PresentationFormat>Widescreen</PresentationFormat>
  <Paragraphs>55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PHOENIX, Olivia (THE ROYAL WOLVERHAMPTON NHS TRUST)</dc:creator>
  <cp:lastModifiedBy>PHOENIX, Olivia (THE ROYAL WOLVERHAMPTON NHS TRUST)</cp:lastModifiedBy>
  <cp:revision>7</cp:revision>
  <dcterms:created xsi:type="dcterms:W3CDTF">2021-10-19T10:30:42Z</dcterms:created>
  <dcterms:modified xsi:type="dcterms:W3CDTF">2021-10-19T15:00:53Z</dcterms:modified>
</cp:coreProperties>
</file>