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85" r:id="rId5"/>
    <p:sldId id="286" r:id="rId6"/>
    <p:sldId id="1376" r:id="rId7"/>
    <p:sldId id="1350" r:id="rId8"/>
    <p:sldId id="1549" r:id="rId9"/>
    <p:sldId id="1324" r:id="rId10"/>
    <p:sldId id="1322" r:id="rId11"/>
    <p:sldId id="1552" r:id="rId12"/>
    <p:sldId id="1551" r:id="rId13"/>
    <p:sldId id="1547" r:id="rId14"/>
    <p:sldId id="293" r:id="rId15"/>
    <p:sldId id="1327" r:id="rId16"/>
    <p:sldId id="1328" r:id="rId17"/>
    <p:sldId id="1316" r:id="rId18"/>
    <p:sldId id="294" r:id="rId19"/>
    <p:sldId id="289" r:id="rId20"/>
    <p:sldId id="1330" r:id="rId21"/>
    <p:sldId id="1318" r:id="rId22"/>
    <p:sldId id="1331" r:id="rId23"/>
    <p:sldId id="1533" r:id="rId24"/>
    <p:sldId id="1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000"/>
    <a:srgbClr val="CC0099"/>
    <a:srgbClr val="005EB8"/>
    <a:srgbClr val="FF990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1" autoAdjust="0"/>
    <p:restoredTop sz="94674" autoAdjust="0"/>
  </p:normalViewPr>
  <p:slideViewPr>
    <p:cSldViewPr snapToGrid="0" snapToObjects="1">
      <p:cViewPr varScale="1">
        <p:scale>
          <a:sx n="67" d="100"/>
          <a:sy n="67" d="100"/>
        </p:scale>
        <p:origin x="1101"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2" d="100"/>
          <a:sy n="52" d="100"/>
        </p:scale>
        <p:origin x="2676" y="3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29/11/2021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29/11/2021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6" y="5925837"/>
            <a:ext cx="9225025" cy="957072"/>
          </a:xfrm>
          <a:prstGeom prst="rect">
            <a:avLst/>
          </a:prstGeom>
        </p:spPr>
      </p:pic>
      <p:sp>
        <p:nvSpPr>
          <p:cNvPr id="7" name="Title 9"/>
          <p:cNvSpPr>
            <a:spLocks noGrp="1"/>
          </p:cNvSpPr>
          <p:nvPr>
            <p:ph type="title" hasCustomPrompt="1"/>
          </p:nvPr>
        </p:nvSpPr>
        <p:spPr>
          <a:xfrm>
            <a:off x="449539" y="4331837"/>
            <a:ext cx="7886700" cy="689541"/>
          </a:xfrm>
          <a:prstGeom prst="rect">
            <a:avLst/>
          </a:prstGeom>
        </p:spPr>
        <p:txBody>
          <a:bodyPr/>
          <a:lstStyle>
            <a:lvl1pPr>
              <a:defRPr sz="3600"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5036305"/>
            <a:ext cx="6858000" cy="473244"/>
          </a:xfrm>
          <a:prstGeom prst="rect">
            <a:avLst/>
          </a:prstGeom>
        </p:spPr>
        <p:txBody>
          <a:bodyPr/>
          <a:lstStyle>
            <a:lvl1pPr marL="0" indent="0" algn="l">
              <a:buNone/>
              <a:defRPr sz="18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57200" y="514004"/>
            <a:ext cx="805815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
        <p:nvSpPr>
          <p:cNvPr id="6" name="Content Placeholder 5">
            <a:extLst>
              <a:ext uri="{FF2B5EF4-FFF2-40B4-BE49-F238E27FC236}">
                <a16:creationId xmlns:a16="http://schemas.microsoft.com/office/drawing/2014/main" id="{134153AD-2725-40E4-9C25-D209DBEEBE0D}"/>
              </a:ext>
            </a:extLst>
          </p:cNvPr>
          <p:cNvSpPr>
            <a:spLocks noGrp="1"/>
          </p:cNvSpPr>
          <p:nvPr>
            <p:ph sz="quarter" idx="11"/>
          </p:nvPr>
        </p:nvSpPr>
        <p:spPr>
          <a:xfrm>
            <a:off x="990600" y="1509713"/>
            <a:ext cx="914400" cy="9144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1ACD796C-B686-478A-A967-FD026BAB08E4}"/>
              </a:ext>
            </a:extLst>
          </p:cNvPr>
          <p:cNvPicPr>
            <a:picLocks noChangeAspect="1"/>
          </p:cNvPicPr>
          <p:nvPr userDrawn="1"/>
        </p:nvPicPr>
        <p:blipFill rotWithShape="1">
          <a:blip r:embed="rId2"/>
          <a:srcRect l="47830" t="-2749" b="63760"/>
          <a:stretch/>
        </p:blipFill>
        <p:spPr>
          <a:xfrm>
            <a:off x="7828671" y="139996"/>
            <a:ext cx="1139059" cy="517933"/>
          </a:xfrm>
          <a:prstGeom prst="rect">
            <a:avLst/>
          </a:prstGeom>
        </p:spPr>
      </p:pic>
      <p:pic>
        <p:nvPicPr>
          <p:cNvPr id="2" name="Picture 1">
            <a:extLst>
              <a:ext uri="{FF2B5EF4-FFF2-40B4-BE49-F238E27FC236}">
                <a16:creationId xmlns:a16="http://schemas.microsoft.com/office/drawing/2014/main" id="{1E00B4C5-45A5-42CE-AED2-61876D18069F}"/>
              </a:ext>
            </a:extLst>
          </p:cNvPr>
          <p:cNvPicPr>
            <a:picLocks noChangeAspect="1"/>
          </p:cNvPicPr>
          <p:nvPr userDrawn="1"/>
        </p:nvPicPr>
        <p:blipFill>
          <a:blip r:embed="rId3"/>
          <a:stretch>
            <a:fillRect/>
          </a:stretch>
        </p:blipFill>
        <p:spPr>
          <a:xfrm>
            <a:off x="88730" y="139996"/>
            <a:ext cx="2872088" cy="9592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805815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6" name="Picture 5">
            <a:extLst>
              <a:ext uri="{FF2B5EF4-FFF2-40B4-BE49-F238E27FC236}">
                <a16:creationId xmlns:a16="http://schemas.microsoft.com/office/drawing/2014/main" id="{528A454E-1FAC-41A6-8645-FF291CFB1BE4}"/>
              </a:ext>
            </a:extLst>
          </p:cNvPr>
          <p:cNvPicPr>
            <a:picLocks noChangeAspect="1"/>
          </p:cNvPicPr>
          <p:nvPr userDrawn="1"/>
        </p:nvPicPr>
        <p:blipFill rotWithShape="1">
          <a:blip r:embed="rId2"/>
          <a:srcRect l="47830" t="-2749" b="63760"/>
          <a:stretch/>
        </p:blipFill>
        <p:spPr>
          <a:xfrm>
            <a:off x="7828671" y="139996"/>
            <a:ext cx="1139059" cy="517933"/>
          </a:xfrm>
          <a:prstGeom prst="rect">
            <a:avLst/>
          </a:prstGeom>
        </p:spPr>
      </p:pic>
      <p:pic>
        <p:nvPicPr>
          <p:cNvPr id="7" name="Picture 6">
            <a:extLst>
              <a:ext uri="{FF2B5EF4-FFF2-40B4-BE49-F238E27FC236}">
                <a16:creationId xmlns:a16="http://schemas.microsoft.com/office/drawing/2014/main" id="{F073FB3E-DE1F-4879-B0FB-39FC32F628FA}"/>
              </a:ext>
            </a:extLst>
          </p:cNvPr>
          <p:cNvPicPr>
            <a:picLocks noChangeAspect="1"/>
          </p:cNvPicPr>
          <p:nvPr userDrawn="1"/>
        </p:nvPicPr>
        <p:blipFill>
          <a:blip r:embed="rId3"/>
          <a:stretch>
            <a:fillRect/>
          </a:stretch>
        </p:blipFill>
        <p:spPr>
          <a:xfrm>
            <a:off x="88730" y="139996"/>
            <a:ext cx="2872088" cy="959289"/>
          </a:xfrm>
          <a:prstGeom prst="rect">
            <a:avLst/>
          </a:prstGeom>
        </p:spPr>
      </p:pic>
    </p:spTree>
    <p:extLst>
      <p:ext uri="{BB962C8B-B14F-4D97-AF65-F5344CB8AC3E}">
        <p14:creationId xmlns:p14="http://schemas.microsoft.com/office/powerpoint/2010/main" val="2404955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p:nvCxnSpPr>
        <p:spPr>
          <a:xfrm>
            <a:off x="383177" y="6308079"/>
            <a:ext cx="8309674" cy="0"/>
          </a:xfrm>
          <a:prstGeom prst="line">
            <a:avLst/>
          </a:prstGeom>
          <a:ln w="9525">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ZWwq0LMRyU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youtu.be/ZWwq0LMRyU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ailymail.co.uk/news/nhs/index.html" TargetMode="External"/><Relationship Id="rId1" Type="http://schemas.openxmlformats.org/officeDocument/2006/relationships/slideLayout" Target="../slideLayouts/slideLayout2.xml"/><Relationship Id="rId4" Type="http://schemas.openxmlformats.org/officeDocument/2006/relationships/hyperlink" Target="https://www.dailymail.co.uk/health/article-6321383/Bullying-costs-NHS-2-BILLION-year.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title"/>
          </p:nvPr>
        </p:nvSpPr>
        <p:spPr>
          <a:xfrm>
            <a:off x="391657" y="1315240"/>
            <a:ext cx="8058150" cy="4914109"/>
          </a:xfrm>
          <a:prstGeom prst="rect">
            <a:avLst/>
          </a:prstGeom>
        </p:spPr>
        <p:txBody>
          <a:bodyPr/>
          <a:lstStyle/>
          <a:p>
            <a:pPr algn="ctr">
              <a:lnSpc>
                <a:spcPct val="100000"/>
              </a:lnSpc>
            </a:pPr>
            <a:r>
              <a:rPr lang="en-GB" sz="3200" dirty="0"/>
              <a:t>NHS Great Place to Work</a:t>
            </a:r>
            <a:br>
              <a:rPr lang="en-GB" sz="3200" dirty="0"/>
            </a:br>
            <a:br>
              <a:rPr lang="en-GB" sz="2800" dirty="0"/>
            </a:br>
            <a:br>
              <a:rPr lang="en-GB" sz="2800" dirty="0"/>
            </a:br>
            <a:br>
              <a:rPr lang="en-GB" sz="2800" dirty="0"/>
            </a:br>
            <a:br>
              <a:rPr lang="en-GB" sz="2800" dirty="0"/>
            </a:br>
            <a:br>
              <a:rPr lang="en-GB" sz="2800" dirty="0"/>
            </a:br>
            <a:br>
              <a:rPr lang="en-GB" sz="1000" dirty="0"/>
            </a:br>
            <a:r>
              <a:rPr lang="en-GB" sz="2800" dirty="0"/>
              <a:t>A unprecedented approach to creating a environment for our staff to flourish!</a:t>
            </a:r>
            <a:br>
              <a:rPr lang="en-GB" sz="2800" dirty="0"/>
            </a:br>
            <a:br>
              <a:rPr lang="en-GB" sz="1200" dirty="0"/>
            </a:br>
            <a:r>
              <a:rPr lang="en-GB" sz="2000" dirty="0"/>
              <a:t>Paul Devlin - Creator NHS Great Place to Work</a:t>
            </a:r>
            <a:br>
              <a:rPr lang="en-GB" sz="2000" dirty="0"/>
            </a:br>
            <a:br>
              <a:rPr lang="en-GB" sz="1200" dirty="0"/>
            </a:br>
            <a:r>
              <a:rPr lang="en-GB" sz="2000" dirty="0">
                <a:hlinkClick r:id="rId2"/>
              </a:rPr>
              <a:t>YouTube Webinar </a:t>
            </a:r>
            <a:br>
              <a:rPr lang="en-GB" sz="2000" dirty="0"/>
            </a:br>
            <a:br>
              <a:rPr lang="en-GB" sz="2800" dirty="0"/>
            </a:br>
            <a:br>
              <a:rPr lang="en-GB" sz="2800" dirty="0"/>
            </a:br>
            <a:endParaRPr sz="2800" dirty="0"/>
          </a:p>
        </p:txBody>
      </p:sp>
      <p:pic>
        <p:nvPicPr>
          <p:cNvPr id="2" name="Picture 1">
            <a:extLst>
              <a:ext uri="{FF2B5EF4-FFF2-40B4-BE49-F238E27FC236}">
                <a16:creationId xmlns:a16="http://schemas.microsoft.com/office/drawing/2014/main" id="{8E3FAE42-B6FA-40C3-9B83-166219F4D730}"/>
              </a:ext>
            </a:extLst>
          </p:cNvPr>
          <p:cNvPicPr>
            <a:picLocks noChangeAspect="1"/>
          </p:cNvPicPr>
          <p:nvPr/>
        </p:nvPicPr>
        <p:blipFill>
          <a:blip r:embed="rId3"/>
          <a:stretch>
            <a:fillRect/>
          </a:stretch>
        </p:blipFill>
        <p:spPr>
          <a:xfrm>
            <a:off x="3033902" y="1921339"/>
            <a:ext cx="2773659" cy="2193461"/>
          </a:xfrm>
          <a:prstGeom prst="rect">
            <a:avLst/>
          </a:prstGeom>
        </p:spPr>
      </p:pic>
    </p:spTree>
    <p:extLst>
      <p:ext uri="{BB962C8B-B14F-4D97-AF65-F5344CB8AC3E}">
        <p14:creationId xmlns:p14="http://schemas.microsoft.com/office/powerpoint/2010/main" val="3105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BE926-5CB4-4DDB-B4CC-625506105FCD}"/>
              </a:ext>
            </a:extLst>
          </p:cNvPr>
          <p:cNvSpPr/>
          <p:nvPr/>
        </p:nvSpPr>
        <p:spPr>
          <a:xfrm>
            <a:off x="251666" y="2456973"/>
            <a:ext cx="4684665" cy="2616101"/>
          </a:xfrm>
          <a:prstGeom prst="rect">
            <a:avLst/>
          </a:prstGeom>
        </p:spPr>
        <p:txBody>
          <a:bodyPr wrap="square">
            <a:spAutoFit/>
          </a:bodyPr>
          <a:lstStyle/>
          <a:p>
            <a:r>
              <a:rPr lang="en-GB" sz="2000" dirty="0"/>
              <a:t>One morning, a person in the drive-thru kindly paid for the next driver’s coffee along with their own order. </a:t>
            </a:r>
          </a:p>
          <a:p>
            <a:endParaRPr lang="en-GB" sz="1200" dirty="0"/>
          </a:p>
          <a:p>
            <a:r>
              <a:rPr lang="en-GB" sz="2000" dirty="0"/>
              <a:t>The next driver continued the gesture and so on. This act of kindness was repeated for over two and half hours (circa 150 cars).</a:t>
            </a:r>
          </a:p>
          <a:p>
            <a:endParaRPr lang="en-GB" sz="1200" dirty="0"/>
          </a:p>
          <a:p>
            <a:r>
              <a:rPr lang="en-GB" sz="2000" dirty="0">
                <a:highlight>
                  <a:srgbClr val="FFFF00"/>
                </a:highlight>
              </a:rPr>
              <a:t>Hyperdyadic spread = 60,000 people.</a:t>
            </a:r>
          </a:p>
        </p:txBody>
      </p:sp>
      <p:sp>
        <p:nvSpPr>
          <p:cNvPr id="8" name="Rectangle 7">
            <a:extLst>
              <a:ext uri="{FF2B5EF4-FFF2-40B4-BE49-F238E27FC236}">
                <a16:creationId xmlns:a16="http://schemas.microsoft.com/office/drawing/2014/main" id="{B7E31A2D-A07A-46ED-A3AB-1299681B2601}"/>
              </a:ext>
            </a:extLst>
          </p:cNvPr>
          <p:cNvSpPr/>
          <p:nvPr/>
        </p:nvSpPr>
        <p:spPr>
          <a:xfrm>
            <a:off x="196152" y="1112792"/>
            <a:ext cx="8541399" cy="1200329"/>
          </a:xfrm>
          <a:prstGeom prst="rect">
            <a:avLst/>
          </a:prstGeom>
        </p:spPr>
        <p:txBody>
          <a:bodyPr wrap="square">
            <a:spAutoFit/>
          </a:bodyPr>
          <a:lstStyle/>
          <a:p>
            <a:r>
              <a:rPr lang="en-GB" sz="2400" dirty="0"/>
              <a:t>Kindness is, quite literally, contagious. Studies have found that this natural high makes people want to behave more altruistically towards other people.</a:t>
            </a:r>
          </a:p>
        </p:txBody>
      </p:sp>
      <p:pic>
        <p:nvPicPr>
          <p:cNvPr id="10" name="Picture 9">
            <a:extLst>
              <a:ext uri="{FF2B5EF4-FFF2-40B4-BE49-F238E27FC236}">
                <a16:creationId xmlns:a16="http://schemas.microsoft.com/office/drawing/2014/main" id="{B9FB968A-5003-483B-BD1A-8E5EA9FE931E}"/>
              </a:ext>
            </a:extLst>
          </p:cNvPr>
          <p:cNvPicPr>
            <a:picLocks noChangeAspect="1"/>
          </p:cNvPicPr>
          <p:nvPr/>
        </p:nvPicPr>
        <p:blipFill>
          <a:blip r:embed="rId2"/>
          <a:stretch>
            <a:fillRect/>
          </a:stretch>
        </p:blipFill>
        <p:spPr>
          <a:xfrm>
            <a:off x="5100535" y="2516777"/>
            <a:ext cx="3791799" cy="2521701"/>
          </a:xfrm>
          <a:prstGeom prst="rect">
            <a:avLst/>
          </a:prstGeom>
        </p:spPr>
      </p:pic>
      <p:sp>
        <p:nvSpPr>
          <p:cNvPr id="11" name="Rectangle 10">
            <a:extLst>
              <a:ext uri="{FF2B5EF4-FFF2-40B4-BE49-F238E27FC236}">
                <a16:creationId xmlns:a16="http://schemas.microsoft.com/office/drawing/2014/main" id="{EB640072-D489-42C2-A48D-30255E013654}"/>
              </a:ext>
            </a:extLst>
          </p:cNvPr>
          <p:cNvSpPr/>
          <p:nvPr/>
        </p:nvSpPr>
        <p:spPr>
          <a:xfrm>
            <a:off x="257919" y="5283543"/>
            <a:ext cx="8779670" cy="923330"/>
          </a:xfrm>
          <a:prstGeom prst="rect">
            <a:avLst/>
          </a:prstGeom>
        </p:spPr>
        <p:txBody>
          <a:bodyPr wrap="square">
            <a:spAutoFit/>
          </a:bodyPr>
          <a:lstStyle/>
          <a:p>
            <a:r>
              <a:rPr lang="en-GB" b="1" u="sng" dirty="0"/>
              <a:t>Moral elevation </a:t>
            </a:r>
            <a:r>
              <a:rPr lang="en-GB" dirty="0"/>
              <a:t>is a positive emotion experienced when witnessing a virtuous act, one that improves the welfare of others. It consists of a feeling of warmth, admiration and affection for the person(s) who performed the exemplary behaviour. (Algoe &amp; Haidt, 2009). </a:t>
            </a:r>
          </a:p>
        </p:txBody>
      </p:sp>
    </p:spTree>
    <p:extLst>
      <p:ext uri="{BB962C8B-B14F-4D97-AF65-F5344CB8AC3E}">
        <p14:creationId xmlns:p14="http://schemas.microsoft.com/office/powerpoint/2010/main" val="314549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07" y="1258817"/>
            <a:ext cx="6108845" cy="3354765"/>
          </a:xfrm>
          <a:prstGeom prst="rect">
            <a:avLst/>
          </a:prstGeom>
        </p:spPr>
        <p:txBody>
          <a:bodyPr wrap="square">
            <a:spAutoFit/>
          </a:bodyPr>
          <a:lstStyle/>
          <a:p>
            <a:r>
              <a:rPr lang="en-GB" sz="3400" dirty="0">
                <a:solidFill>
                  <a:srgbClr val="005EB8"/>
                </a:solidFill>
                <a:latin typeface="+mj-lt"/>
                <a:ea typeface="+mj-ea"/>
                <a:cs typeface="Arial" panose="020B0604020202020204" pitchFamily="34" charset="0"/>
                <a:sym typeface="Helvetica"/>
              </a:rPr>
              <a:t>Mood hoovers and toxic people</a:t>
            </a:r>
          </a:p>
          <a:p>
            <a:endParaRPr lang="en-GB" dirty="0">
              <a:solidFill>
                <a:srgbClr val="005EB8"/>
              </a:solidFill>
              <a:latin typeface="+mj-lt"/>
              <a:ea typeface="+mj-ea"/>
              <a:cs typeface="Arial" panose="020B0604020202020204" pitchFamily="34" charset="0"/>
              <a:sym typeface="Helvetica"/>
            </a:endParaRPr>
          </a:p>
          <a:p>
            <a:r>
              <a:rPr lang="en-GB" sz="3200" dirty="0">
                <a:solidFill>
                  <a:srgbClr val="005EB8"/>
                </a:solidFill>
                <a:latin typeface="+mj-lt"/>
                <a:ea typeface="+mj-ea"/>
                <a:cs typeface="Arial" panose="020B0604020202020204" pitchFamily="34" charset="0"/>
                <a:sym typeface="Helvetica"/>
              </a:rPr>
              <a:t>Let’s value everyone but do not underestimate the damage they can cause if they are in positions where they can suck the living life force out of people.</a:t>
            </a:r>
          </a:p>
        </p:txBody>
      </p:sp>
      <p:pic>
        <p:nvPicPr>
          <p:cNvPr id="5" name="Picture 4">
            <a:extLst>
              <a:ext uri="{FF2B5EF4-FFF2-40B4-BE49-F238E27FC236}">
                <a16:creationId xmlns:a16="http://schemas.microsoft.com/office/drawing/2014/main" id="{6FC7B401-9882-496A-9BD3-9D0984D4D4BE}"/>
              </a:ext>
            </a:extLst>
          </p:cNvPr>
          <p:cNvPicPr>
            <a:picLocks noChangeAspect="1"/>
          </p:cNvPicPr>
          <p:nvPr/>
        </p:nvPicPr>
        <p:blipFill rotWithShape="1">
          <a:blip r:embed="rId2"/>
          <a:srcRect b="15785"/>
          <a:stretch/>
        </p:blipFill>
        <p:spPr>
          <a:xfrm>
            <a:off x="6854658" y="3293956"/>
            <a:ext cx="1901791" cy="1601600"/>
          </a:xfrm>
          <a:prstGeom prst="rect">
            <a:avLst/>
          </a:prstGeom>
        </p:spPr>
      </p:pic>
      <p:sp>
        <p:nvSpPr>
          <p:cNvPr id="3" name="Title 2"/>
          <p:cNvSpPr>
            <a:spLocks noGrp="1"/>
          </p:cNvSpPr>
          <p:nvPr>
            <p:ph type="title"/>
          </p:nvPr>
        </p:nvSpPr>
        <p:spPr>
          <a:xfrm>
            <a:off x="374073" y="929630"/>
            <a:ext cx="8058150" cy="611649"/>
          </a:xfrm>
        </p:spPr>
        <p:txBody>
          <a:bodyPr/>
          <a:lstStyle/>
          <a:p>
            <a:pPr defTabSz="457200">
              <a:defRPr sz="2800">
                <a:latin typeface="+mj-lt"/>
                <a:ea typeface="+mj-ea"/>
                <a:cs typeface="+mj-cs"/>
                <a:sym typeface="Helvetica"/>
              </a:defRPr>
            </a:pP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20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endParaRPr lang="en-GB" sz="3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52" y="124944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84463AF1-6FBD-4FD6-A55B-B8307CF2C27A}"/>
              </a:ext>
            </a:extLst>
          </p:cNvPr>
          <p:cNvSpPr txBox="1"/>
          <p:nvPr/>
        </p:nvSpPr>
        <p:spPr>
          <a:xfrm>
            <a:off x="253907" y="4895556"/>
            <a:ext cx="8235945" cy="1200329"/>
          </a:xfrm>
          <a:prstGeom prst="rect">
            <a:avLst/>
          </a:prstGeom>
          <a:noFill/>
        </p:spPr>
        <p:txBody>
          <a:bodyPr wrap="square" rtlCol="0">
            <a:spAutoFit/>
          </a:bodyPr>
          <a:lstStyle/>
          <a:p>
            <a:r>
              <a:rPr lang="en-GB" sz="2400" i="1" dirty="0">
                <a:solidFill>
                  <a:srgbClr val="005EB8"/>
                </a:solidFill>
                <a:latin typeface="Arial" panose="020B0604020202020204" pitchFamily="34" charset="0"/>
                <a:cs typeface="Arial" panose="020B0604020202020204" pitchFamily="34" charset="0"/>
                <a:sym typeface="Helvetica"/>
              </a:rPr>
              <a:t>‘Leaders should be leaders by the virtue of the fact that they can create a great place to work. The rest will follow’.</a:t>
            </a:r>
            <a:endParaRPr lang="en-GB" sz="2400" dirty="0"/>
          </a:p>
          <a:p>
            <a:endParaRPr lang="en-GB" sz="2400" dirty="0"/>
          </a:p>
        </p:txBody>
      </p:sp>
    </p:spTree>
    <p:extLst>
      <p:ext uri="{BB962C8B-B14F-4D97-AF65-F5344CB8AC3E}">
        <p14:creationId xmlns:p14="http://schemas.microsoft.com/office/powerpoint/2010/main" val="409055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04F29-858C-4F69-86CF-59D59EAD0B4C}"/>
              </a:ext>
            </a:extLst>
          </p:cNvPr>
          <p:cNvPicPr>
            <a:picLocks noChangeAspect="1"/>
          </p:cNvPicPr>
          <p:nvPr/>
        </p:nvPicPr>
        <p:blipFill>
          <a:blip r:embed="rId2"/>
          <a:stretch>
            <a:fillRect/>
          </a:stretch>
        </p:blipFill>
        <p:spPr>
          <a:xfrm>
            <a:off x="404716" y="1149658"/>
            <a:ext cx="8275048" cy="5101661"/>
          </a:xfrm>
          <a:prstGeom prst="rect">
            <a:avLst/>
          </a:prstGeom>
        </p:spPr>
      </p:pic>
      <p:sp>
        <p:nvSpPr>
          <p:cNvPr id="12" name="Rectangle 11">
            <a:extLst>
              <a:ext uri="{FF2B5EF4-FFF2-40B4-BE49-F238E27FC236}">
                <a16:creationId xmlns:a16="http://schemas.microsoft.com/office/drawing/2014/main" id="{54F41248-0449-4A11-84E9-6965758619BC}"/>
              </a:ext>
            </a:extLst>
          </p:cNvPr>
          <p:cNvSpPr/>
          <p:nvPr/>
        </p:nvSpPr>
        <p:spPr>
          <a:xfrm>
            <a:off x="404716" y="5870831"/>
            <a:ext cx="8211746" cy="338554"/>
          </a:xfrm>
          <a:prstGeom prst="rect">
            <a:avLst/>
          </a:prstGeom>
        </p:spPr>
        <p:txBody>
          <a:bodyPr wrap="square">
            <a:spAutoFit/>
          </a:bodyPr>
          <a:lstStyle/>
          <a:p>
            <a:pPr algn="ctr"/>
            <a:r>
              <a:rPr lang="en-GB" sz="1600" b="1" i="1" dirty="0">
                <a:solidFill>
                  <a:schemeClr val="bg1"/>
                </a:solidFill>
                <a:latin typeface="Arial" panose="020B0604020202020204" pitchFamily="34" charset="0"/>
                <a:ea typeface="Calibri" panose="020F0502020204030204" pitchFamily="34" charset="0"/>
                <a:cs typeface="Arial" panose="020B0604020202020204" pitchFamily="34" charset="0"/>
              </a:rPr>
              <a:t>‘I love what I do and I do what I love brilliantly thanks to our great place to work’. </a:t>
            </a:r>
            <a:endParaRPr lang="en-GB" sz="1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20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073" y="929630"/>
            <a:ext cx="8058150" cy="611649"/>
          </a:xfrm>
        </p:spPr>
        <p:txBody>
          <a:bodyPr/>
          <a:lstStyle/>
          <a:p>
            <a:pPr defTabSz="457200">
              <a:defRPr sz="2800">
                <a:latin typeface="+mj-lt"/>
                <a:ea typeface="+mj-ea"/>
                <a:cs typeface="+mj-cs"/>
                <a:sym typeface="Helvetica"/>
              </a:defRPr>
            </a:pP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br>
              <a:rPr lang="en-GB" sz="2000" dirty="0">
                <a:sym typeface="Helvetica"/>
              </a:rPr>
            </a:br>
            <a:br>
              <a:rPr lang="en-GB" sz="3400" dirty="0">
                <a:sym typeface="Helvetica"/>
              </a:rPr>
            </a:br>
            <a:br>
              <a:rPr lang="en-GB" sz="3400" dirty="0">
                <a:sym typeface="Helvetica"/>
              </a:rPr>
            </a:br>
            <a:br>
              <a:rPr lang="en-GB" sz="3400" dirty="0">
                <a:sym typeface="Helvetica"/>
              </a:rPr>
            </a:br>
            <a:br>
              <a:rPr lang="en-GB" sz="3400" dirty="0">
                <a:sym typeface="Helvetica"/>
              </a:rPr>
            </a:br>
            <a:endParaRPr lang="en-GB" sz="3400" dirty="0"/>
          </a:p>
        </p:txBody>
      </p:sp>
      <p:sp>
        <p:nvSpPr>
          <p:cNvPr id="2" name="Rectangle 1"/>
          <p:cNvSpPr/>
          <p:nvPr/>
        </p:nvSpPr>
        <p:spPr>
          <a:xfrm>
            <a:off x="253907" y="1153309"/>
            <a:ext cx="8819755" cy="2616101"/>
          </a:xfrm>
          <a:prstGeom prst="rect">
            <a:avLst/>
          </a:prstGeom>
        </p:spPr>
        <p:txBody>
          <a:bodyPr wrap="square">
            <a:spAutoFit/>
          </a:bodyPr>
          <a:lstStyle/>
          <a:p>
            <a:r>
              <a:rPr lang="en-GB" sz="3400" dirty="0">
                <a:solidFill>
                  <a:srgbClr val="005EB8"/>
                </a:solidFill>
                <a:latin typeface="+mj-lt"/>
                <a:ea typeface="+mj-ea"/>
                <a:cs typeface="Arial" panose="020B0604020202020204" pitchFamily="34" charset="0"/>
                <a:sym typeface="Helvetica"/>
              </a:rPr>
              <a:t>Happiness Hero's &amp; Top 2%s</a:t>
            </a:r>
          </a:p>
          <a:p>
            <a:endParaRPr lang="en-GB" sz="1000" dirty="0">
              <a:solidFill>
                <a:srgbClr val="005EB8"/>
              </a:solidFill>
              <a:latin typeface="+mj-lt"/>
              <a:ea typeface="+mj-ea"/>
              <a:cs typeface="Arial" panose="020B0604020202020204" pitchFamily="34" charset="0"/>
              <a:sym typeface="Helvetica"/>
            </a:endParaRPr>
          </a:p>
          <a:p>
            <a:r>
              <a:rPr lang="en-GB" sz="3000" dirty="0">
                <a:solidFill>
                  <a:srgbClr val="005EB8"/>
                </a:solidFill>
                <a:latin typeface="+mj-lt"/>
                <a:ea typeface="+mj-ea"/>
                <a:cs typeface="Arial" panose="020B0604020202020204" pitchFamily="34" charset="0"/>
                <a:sym typeface="Helvetica"/>
              </a:rPr>
              <a:t>Let’s hunt out all the amazing people who create great places to work and get the very best from their teams. They need promoting so they can “positively infect as many people as possible”. </a:t>
            </a:r>
          </a:p>
        </p:txBody>
      </p:sp>
      <p:pic>
        <p:nvPicPr>
          <p:cNvPr id="5" name="Picture 4">
            <a:extLst>
              <a:ext uri="{FF2B5EF4-FFF2-40B4-BE49-F238E27FC236}">
                <a16:creationId xmlns:a16="http://schemas.microsoft.com/office/drawing/2014/main" id="{55BBF033-3249-486D-B6F4-15DFB93E079F}"/>
              </a:ext>
            </a:extLst>
          </p:cNvPr>
          <p:cNvPicPr>
            <a:picLocks noChangeAspect="1"/>
          </p:cNvPicPr>
          <p:nvPr/>
        </p:nvPicPr>
        <p:blipFill>
          <a:blip r:embed="rId2"/>
          <a:stretch>
            <a:fillRect/>
          </a:stretch>
        </p:blipFill>
        <p:spPr>
          <a:xfrm>
            <a:off x="374073" y="3892520"/>
            <a:ext cx="2235484" cy="2235484"/>
          </a:xfrm>
          <a:prstGeom prst="rect">
            <a:avLst/>
          </a:prstGeom>
        </p:spPr>
      </p:pic>
      <p:pic>
        <p:nvPicPr>
          <p:cNvPr id="6" name="Picture 5">
            <a:extLst>
              <a:ext uri="{FF2B5EF4-FFF2-40B4-BE49-F238E27FC236}">
                <a16:creationId xmlns:a16="http://schemas.microsoft.com/office/drawing/2014/main" id="{6850665A-205D-475F-80D5-A4836B298C03}"/>
              </a:ext>
            </a:extLst>
          </p:cNvPr>
          <p:cNvPicPr>
            <a:picLocks noChangeAspect="1"/>
          </p:cNvPicPr>
          <p:nvPr/>
        </p:nvPicPr>
        <p:blipFill rotWithShape="1">
          <a:blip r:embed="rId3"/>
          <a:srcRect l="594" t="37349" r="58385" b="5898"/>
          <a:stretch/>
        </p:blipFill>
        <p:spPr>
          <a:xfrm>
            <a:off x="2609556" y="3769409"/>
            <a:ext cx="3073791" cy="2392069"/>
          </a:xfrm>
          <a:prstGeom prst="rect">
            <a:avLst/>
          </a:prstGeom>
        </p:spPr>
      </p:pic>
      <p:sp>
        <p:nvSpPr>
          <p:cNvPr id="7" name="TextBox 6">
            <a:extLst>
              <a:ext uri="{FF2B5EF4-FFF2-40B4-BE49-F238E27FC236}">
                <a16:creationId xmlns:a16="http://schemas.microsoft.com/office/drawing/2014/main" id="{1E006584-A8C4-474B-8349-1BA9A3CDB612}"/>
              </a:ext>
            </a:extLst>
          </p:cNvPr>
          <p:cNvSpPr txBox="1"/>
          <p:nvPr/>
        </p:nvSpPr>
        <p:spPr>
          <a:xfrm>
            <a:off x="5764463" y="3875175"/>
            <a:ext cx="2979182" cy="1200329"/>
          </a:xfrm>
          <a:prstGeom prst="rect">
            <a:avLst/>
          </a:prstGeom>
          <a:noFill/>
        </p:spPr>
        <p:txBody>
          <a:bodyPr wrap="square" rtlCol="0">
            <a:spAutoFit/>
          </a:bodyPr>
          <a:lstStyle/>
          <a:p>
            <a:r>
              <a:rPr lang="en-GB" b="1" dirty="0"/>
              <a:t>Nicki Pointer </a:t>
            </a:r>
          </a:p>
          <a:p>
            <a:r>
              <a:rPr lang="en-GB" dirty="0"/>
              <a:t>Ward Manager Ward 33 Maidstone &amp; Tunbridge Wells</a:t>
            </a:r>
          </a:p>
          <a:p>
            <a:r>
              <a:rPr lang="en-GB" dirty="0"/>
              <a:t>NHS Trust </a:t>
            </a:r>
            <a:r>
              <a:rPr lang="en-GB" dirty="0">
                <a:solidFill>
                  <a:schemeClr val="bg2"/>
                </a:solidFill>
              </a:rPr>
              <a:t>@NickiAnn30</a:t>
            </a:r>
          </a:p>
        </p:txBody>
      </p:sp>
      <p:pic>
        <p:nvPicPr>
          <p:cNvPr id="8" name="Picture 7">
            <a:extLst>
              <a:ext uri="{FF2B5EF4-FFF2-40B4-BE49-F238E27FC236}">
                <a16:creationId xmlns:a16="http://schemas.microsoft.com/office/drawing/2014/main" id="{125915A5-9667-407E-8DDF-4CA276FA2872}"/>
              </a:ext>
            </a:extLst>
          </p:cNvPr>
          <p:cNvPicPr>
            <a:picLocks noChangeAspect="1"/>
          </p:cNvPicPr>
          <p:nvPr/>
        </p:nvPicPr>
        <p:blipFill rotWithShape="1">
          <a:blip r:embed="rId4"/>
          <a:srcRect l="7784" t="14394" r="54077" b="68940"/>
          <a:stretch/>
        </p:blipFill>
        <p:spPr>
          <a:xfrm>
            <a:off x="5732586" y="5331655"/>
            <a:ext cx="3239888" cy="796349"/>
          </a:xfrm>
          <a:prstGeom prst="rect">
            <a:avLst/>
          </a:prstGeom>
        </p:spPr>
      </p:pic>
      <p:sp>
        <p:nvSpPr>
          <p:cNvPr id="9" name="Rectangle 8">
            <a:extLst>
              <a:ext uri="{FF2B5EF4-FFF2-40B4-BE49-F238E27FC236}">
                <a16:creationId xmlns:a16="http://schemas.microsoft.com/office/drawing/2014/main" id="{E8DA343A-E799-4770-88D8-622FD60F5EA7}"/>
              </a:ext>
            </a:extLst>
          </p:cNvPr>
          <p:cNvSpPr/>
          <p:nvPr/>
        </p:nvSpPr>
        <p:spPr>
          <a:xfrm>
            <a:off x="6289549" y="5419766"/>
            <a:ext cx="1840889" cy="369332"/>
          </a:xfrm>
          <a:prstGeom prst="rect">
            <a:avLst/>
          </a:prstGeom>
        </p:spPr>
        <p:txBody>
          <a:bodyPr wrap="none">
            <a:spAutoFit/>
          </a:bodyPr>
          <a:lstStyle/>
          <a:p>
            <a:r>
              <a:rPr lang="en-GB" dirty="0"/>
              <a:t>CFR Team Leader </a:t>
            </a:r>
          </a:p>
        </p:txBody>
      </p:sp>
    </p:spTree>
    <p:extLst>
      <p:ext uri="{BB962C8B-B14F-4D97-AF65-F5344CB8AC3E}">
        <p14:creationId xmlns:p14="http://schemas.microsoft.com/office/powerpoint/2010/main" val="366814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949E1-5B70-45F4-8533-FA20DC44141D}"/>
              </a:ext>
            </a:extLst>
          </p:cNvPr>
          <p:cNvSpPr>
            <a:spLocks noGrp="1"/>
          </p:cNvSpPr>
          <p:nvPr>
            <p:ph sz="quarter" idx="10"/>
          </p:nvPr>
        </p:nvSpPr>
        <p:spPr>
          <a:xfrm>
            <a:off x="369140" y="2616591"/>
            <a:ext cx="8636315" cy="3622431"/>
          </a:xfrm>
        </p:spPr>
        <p:txBody>
          <a:bodyPr/>
          <a:lstStyle/>
          <a:p>
            <a:pPr fontAlgn="base"/>
            <a:r>
              <a:rPr lang="en-GB" sz="2400" dirty="0">
                <a:solidFill>
                  <a:srgbClr val="005EB8"/>
                </a:solidFill>
              </a:rPr>
              <a:t>Take one tenth the sick-leave of their least happy colleagues </a:t>
            </a:r>
          </a:p>
          <a:p>
            <a:pPr fontAlgn="base"/>
            <a:r>
              <a:rPr lang="en-GB" sz="2400" dirty="0">
                <a:solidFill>
                  <a:srgbClr val="005EB8"/>
                </a:solidFill>
              </a:rPr>
              <a:t>Are twice as productive </a:t>
            </a:r>
          </a:p>
          <a:p>
            <a:pPr fontAlgn="base"/>
            <a:r>
              <a:rPr lang="en-GB" sz="2400" dirty="0">
                <a:solidFill>
                  <a:srgbClr val="005EB8"/>
                </a:solidFill>
              </a:rPr>
              <a:t>Twice as resilient</a:t>
            </a:r>
          </a:p>
          <a:p>
            <a:pPr fontAlgn="base"/>
            <a:r>
              <a:rPr lang="en-GB" sz="2400" dirty="0">
                <a:solidFill>
                  <a:srgbClr val="005EB8"/>
                </a:solidFill>
              </a:rPr>
              <a:t>Twice as likely to be promoted </a:t>
            </a:r>
          </a:p>
          <a:p>
            <a:pPr fontAlgn="base"/>
            <a:r>
              <a:rPr lang="en-GB" sz="2400" dirty="0">
                <a:solidFill>
                  <a:srgbClr val="005EB8"/>
                </a:solidFill>
              </a:rPr>
              <a:t>Stay twice as long in their organisations </a:t>
            </a:r>
          </a:p>
          <a:p>
            <a:pPr fontAlgn="base"/>
            <a:r>
              <a:rPr lang="en-GB" sz="2400" dirty="0">
                <a:solidFill>
                  <a:srgbClr val="005EB8"/>
                </a:solidFill>
              </a:rPr>
              <a:t>Are six times more energised </a:t>
            </a:r>
          </a:p>
          <a:p>
            <a:pPr fontAlgn="base"/>
            <a:endParaRPr lang="en-GB" sz="1200" dirty="0"/>
          </a:p>
          <a:p>
            <a:pPr marL="0" indent="0">
              <a:buNone/>
            </a:pPr>
            <a:r>
              <a:rPr lang="en-GB" dirty="0">
                <a:solidFill>
                  <a:srgbClr val="005EB8"/>
                </a:solidFill>
              </a:rPr>
              <a:t>1. Jessica Pryce-Jones </a:t>
            </a:r>
            <a:r>
              <a:rPr lang="en-GB" u="sng" dirty="0">
                <a:solidFill>
                  <a:srgbClr val="005EB8"/>
                </a:solidFill>
              </a:rPr>
              <a:t>Happiness at Work: Maximizing Your Psychological Capital for Success</a:t>
            </a:r>
            <a:r>
              <a:rPr lang="en-GB" b="1" dirty="0">
                <a:solidFill>
                  <a:srgbClr val="005EB8"/>
                </a:solidFill>
              </a:rPr>
              <a:t> </a:t>
            </a:r>
            <a:r>
              <a:rPr lang="en-GB" dirty="0">
                <a:solidFill>
                  <a:srgbClr val="005EB8"/>
                </a:solidFill>
              </a:rPr>
              <a:t>Paperback</a:t>
            </a:r>
            <a:r>
              <a:rPr lang="en-GB" b="1" dirty="0">
                <a:solidFill>
                  <a:srgbClr val="005EB8"/>
                </a:solidFill>
              </a:rPr>
              <a:t> </a:t>
            </a:r>
            <a:r>
              <a:rPr lang="en-GB" dirty="0">
                <a:solidFill>
                  <a:srgbClr val="005EB8"/>
                </a:solidFill>
              </a:rPr>
              <a:t>– 19 Feb 2010</a:t>
            </a:r>
            <a:endParaRPr lang="en-GB" dirty="0"/>
          </a:p>
          <a:p>
            <a:endParaRPr lang="en-GB" dirty="0"/>
          </a:p>
        </p:txBody>
      </p:sp>
      <p:pic>
        <p:nvPicPr>
          <p:cNvPr id="5" name="Picture 2" descr="Picture 2">
            <a:extLst>
              <a:ext uri="{FF2B5EF4-FFF2-40B4-BE49-F238E27FC236}">
                <a16:creationId xmlns:a16="http://schemas.microsoft.com/office/drawing/2014/main" id="{A9F40606-D630-412E-991B-C8DA7B28D463}"/>
              </a:ext>
            </a:extLst>
          </p:cNvPr>
          <p:cNvPicPr>
            <a:picLocks/>
          </p:cNvPicPr>
          <p:nvPr/>
        </p:nvPicPr>
        <p:blipFill>
          <a:blip r:embed="rId2"/>
          <a:stretch>
            <a:fillRect/>
          </a:stretch>
        </p:blipFill>
        <p:spPr>
          <a:xfrm>
            <a:off x="6269848" y="3221266"/>
            <a:ext cx="2505012" cy="3081060"/>
          </a:xfrm>
          <a:prstGeom prst="rect">
            <a:avLst/>
          </a:prstGeom>
          <a:ln w="12700">
            <a:miter lim="400000"/>
          </a:ln>
        </p:spPr>
      </p:pic>
      <p:sp>
        <p:nvSpPr>
          <p:cNvPr id="3" name="Title 2">
            <a:extLst>
              <a:ext uri="{FF2B5EF4-FFF2-40B4-BE49-F238E27FC236}">
                <a16:creationId xmlns:a16="http://schemas.microsoft.com/office/drawing/2014/main" id="{EA11BD52-1E03-4967-9AE6-75BD65401EF3}"/>
              </a:ext>
            </a:extLst>
          </p:cNvPr>
          <p:cNvSpPr>
            <a:spLocks noGrp="1"/>
          </p:cNvSpPr>
          <p:nvPr>
            <p:ph type="title"/>
          </p:nvPr>
        </p:nvSpPr>
        <p:spPr>
          <a:xfrm>
            <a:off x="369140" y="1170323"/>
            <a:ext cx="8058150" cy="611649"/>
          </a:xfrm>
        </p:spPr>
        <p:txBody>
          <a:bodyPr/>
          <a:lstStyle/>
          <a:p>
            <a:r>
              <a:rPr lang="en-GB" dirty="0"/>
              <a:t>Benefits of being happy at work</a:t>
            </a:r>
            <a:br>
              <a:rPr lang="en-GB" dirty="0"/>
            </a:br>
            <a:br>
              <a:rPr lang="en-GB" sz="1200" dirty="0"/>
            </a:br>
            <a:r>
              <a:rPr lang="en-GB" sz="2000" dirty="0"/>
              <a:t>Happiness at work defined as ‘a mindset which enables action to maximise performance and achieve potential’</a:t>
            </a:r>
            <a:r>
              <a:rPr lang="en-GB" sz="1200" dirty="0"/>
              <a:t>1</a:t>
            </a:r>
            <a:r>
              <a:rPr lang="en-GB" sz="2000" dirty="0"/>
              <a:t>.</a:t>
            </a:r>
            <a:br>
              <a:rPr lang="en-GB" sz="2000" dirty="0"/>
            </a:br>
            <a:endParaRPr lang="en-GB" sz="2000" dirty="0"/>
          </a:p>
        </p:txBody>
      </p:sp>
    </p:spTree>
    <p:extLst>
      <p:ext uri="{BB962C8B-B14F-4D97-AF65-F5344CB8AC3E}">
        <p14:creationId xmlns:p14="http://schemas.microsoft.com/office/powerpoint/2010/main" val="106958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491" y="1366048"/>
            <a:ext cx="8058150" cy="611649"/>
          </a:xfrm>
        </p:spPr>
        <p:txBody>
          <a:bodyPr/>
          <a:lstStyle/>
          <a:p>
            <a:pPr defTabSz="457200">
              <a:defRPr sz="2800">
                <a:latin typeface="+mj-lt"/>
                <a:ea typeface="+mj-ea"/>
                <a:cs typeface="+mj-cs"/>
                <a:sym typeface="Helvetica"/>
              </a:defRPr>
            </a:pPr>
            <a:r>
              <a:rPr lang="en-GB" sz="3400" dirty="0">
                <a:sym typeface="Helvetica"/>
              </a:rPr>
              <a:t>GPTW is a continuous improvement tool designed to address the key constraints that prevent teams from </a:t>
            </a:r>
            <a:r>
              <a:rPr lang="en-GB" sz="3400" u="sng" dirty="0">
                <a:sym typeface="Helvetica"/>
              </a:rPr>
              <a:t>performing at their best</a:t>
            </a:r>
            <a:r>
              <a:rPr lang="en-GB" sz="3400" dirty="0">
                <a:sym typeface="Helvetica"/>
              </a:rPr>
              <a:t>. It can be used at all levels of the organisation. </a:t>
            </a:r>
            <a:br>
              <a:rPr lang="en-GB" sz="3400" dirty="0">
                <a:sym typeface="Helvetica"/>
              </a:rPr>
            </a:br>
            <a:br>
              <a:rPr lang="en-GB" sz="3400" dirty="0">
                <a:sym typeface="Helvetica"/>
              </a:rPr>
            </a:br>
            <a:r>
              <a:rPr lang="en-GB" sz="2800" i="1" dirty="0">
                <a:sym typeface="Helvetica"/>
              </a:rPr>
              <a:t>There’s no need to duplicate we can integrate the questions with staff pulse surveys. </a:t>
            </a:r>
            <a:br>
              <a:rPr lang="en-GB" sz="2800" i="1" dirty="0">
                <a:sym typeface="Helvetica"/>
              </a:rPr>
            </a:br>
            <a:br>
              <a:rPr lang="en-GB" sz="2800" i="1" dirty="0">
                <a:sym typeface="Helvetica"/>
              </a:rPr>
            </a:br>
            <a:r>
              <a:rPr lang="en-GB" sz="2000" b="1" i="1" dirty="0">
                <a:sym typeface="Helvetica"/>
              </a:rPr>
              <a:t>Note:</a:t>
            </a:r>
            <a:r>
              <a:rPr lang="en-GB" sz="2000" i="1" dirty="0">
                <a:sym typeface="Helvetica"/>
              </a:rPr>
              <a:t> Typically a response rate of at least 90% is required. This increase the leverage for taking action and addressing key issues. </a:t>
            </a:r>
            <a:br>
              <a:rPr lang="en-GB" sz="3400" dirty="0">
                <a:sym typeface="Helvetica"/>
              </a:rPr>
            </a:br>
            <a:br>
              <a:rPr lang="en-GB" sz="3400" dirty="0">
                <a:sym typeface="Helvetica"/>
              </a:rPr>
            </a:br>
            <a:br>
              <a:rPr lang="en-GB" sz="3400" dirty="0">
                <a:sym typeface="Helvetica"/>
              </a:rPr>
            </a:br>
            <a:br>
              <a:rPr lang="en-GB" sz="3400" dirty="0">
                <a:sym typeface="Helvetica"/>
              </a:rPr>
            </a:br>
            <a:endParaRPr lang="en-GB" sz="3400" dirty="0"/>
          </a:p>
        </p:txBody>
      </p:sp>
    </p:spTree>
    <p:extLst>
      <p:ext uri="{BB962C8B-B14F-4D97-AF65-F5344CB8AC3E}">
        <p14:creationId xmlns:p14="http://schemas.microsoft.com/office/powerpoint/2010/main" val="17667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773" y="1198493"/>
            <a:ext cx="6241004" cy="707886"/>
          </a:xfrm>
          <a:prstGeom prst="rect">
            <a:avLst/>
          </a:prstGeom>
          <a:noFill/>
        </p:spPr>
        <p:txBody>
          <a:bodyPr wrap="none" rtlCol="0">
            <a:spAutoFit/>
          </a:bodyPr>
          <a:lstStyle/>
          <a:p>
            <a:pPr algn="ctr"/>
            <a:r>
              <a:rPr lang="en-GB" sz="2000" dirty="0">
                <a:solidFill>
                  <a:srgbClr val="0072C6"/>
                </a:solidFill>
              </a:rPr>
              <a:t>On a scale of 1 to 10 how great is it to work here?</a:t>
            </a:r>
          </a:p>
          <a:p>
            <a:pPr algn="ctr"/>
            <a:r>
              <a:rPr lang="en-GB" sz="2000" dirty="0">
                <a:solidFill>
                  <a:srgbClr val="0072C6"/>
                </a:solidFill>
              </a:rPr>
              <a:t>If it’s not a 10 what do we need to do to make it a 10?</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63"/>
          <a:stretch/>
        </p:blipFill>
        <p:spPr bwMode="auto">
          <a:xfrm>
            <a:off x="180108" y="2060848"/>
            <a:ext cx="44273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51"/>
          <a:stretch/>
        </p:blipFill>
        <p:spPr bwMode="auto">
          <a:xfrm>
            <a:off x="4607496" y="2060848"/>
            <a:ext cx="446449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5384340"/>
            <a:ext cx="8424936" cy="1015663"/>
          </a:xfrm>
          <a:prstGeom prst="rect">
            <a:avLst/>
          </a:prstGeom>
          <a:noFill/>
        </p:spPr>
        <p:txBody>
          <a:bodyPr wrap="square" rtlCol="0">
            <a:spAutoFit/>
          </a:bodyPr>
          <a:lstStyle/>
          <a:p>
            <a:r>
              <a:rPr lang="en-GB" sz="2000" dirty="0">
                <a:solidFill>
                  <a:srgbClr val="0072C6"/>
                </a:solidFill>
              </a:rPr>
              <a:t>Leaders should be </a:t>
            </a:r>
            <a:r>
              <a:rPr lang="en-GB" sz="2000" u="sng" dirty="0">
                <a:solidFill>
                  <a:srgbClr val="0072C6"/>
                </a:solidFill>
              </a:rPr>
              <a:t>judged on their ability </a:t>
            </a:r>
            <a:r>
              <a:rPr lang="en-GB" sz="2000" dirty="0">
                <a:solidFill>
                  <a:srgbClr val="0072C6"/>
                </a:solidFill>
              </a:rPr>
              <a:t>to create and maintain a positive and supportive environment evidenced through the Great Place to Work Score. </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714625"/>
            <a:ext cx="572260" cy="42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635896" y="4365104"/>
            <a:ext cx="947663" cy="4389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4139952" y="3143820"/>
            <a:ext cx="0" cy="122128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4787860"/>
            <a:ext cx="4026359" cy="369332"/>
          </a:xfrm>
          <a:prstGeom prst="rect">
            <a:avLst/>
          </a:prstGeom>
          <a:noFill/>
        </p:spPr>
        <p:txBody>
          <a:bodyPr wrap="none" rtlCol="0">
            <a:spAutoFit/>
          </a:bodyPr>
          <a:lstStyle/>
          <a:p>
            <a:r>
              <a:rPr lang="en-GB" b="1" dirty="0">
                <a:solidFill>
                  <a:srgbClr val="00B050"/>
                </a:solidFill>
              </a:rPr>
              <a:t>Get this                                     </a:t>
            </a:r>
            <a:r>
              <a:rPr lang="en-GB" b="1" dirty="0">
                <a:solidFill>
                  <a:srgbClr val="FF0000"/>
                </a:solidFill>
              </a:rPr>
              <a:t>Resolve this</a:t>
            </a:r>
          </a:p>
        </p:txBody>
      </p:sp>
      <p:cxnSp>
        <p:nvCxnSpPr>
          <p:cNvPr id="12" name="Straight Arrow Connector 11"/>
          <p:cNvCxnSpPr/>
          <p:nvPr/>
        </p:nvCxnSpPr>
        <p:spPr>
          <a:xfrm flipH="1">
            <a:off x="4608004" y="4972526"/>
            <a:ext cx="1584176"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1B0B36-7B23-4CA0-82AC-64D0ADC0565D}"/>
              </a:ext>
            </a:extLst>
          </p:cNvPr>
          <p:cNvSpPr txBox="1"/>
          <p:nvPr/>
        </p:nvSpPr>
        <p:spPr>
          <a:xfrm>
            <a:off x="740791" y="2152060"/>
            <a:ext cx="3306020" cy="461665"/>
          </a:xfrm>
          <a:prstGeom prst="rect">
            <a:avLst/>
          </a:prstGeom>
          <a:solidFill>
            <a:schemeClr val="bg1"/>
          </a:solidFill>
        </p:spPr>
        <p:txBody>
          <a:bodyPr wrap="square" rtlCol="0">
            <a:spAutoFit/>
          </a:bodyPr>
          <a:lstStyle/>
          <a:p>
            <a:pPr algn="ctr"/>
            <a:r>
              <a:rPr lang="en-GB" sz="1200" dirty="0">
                <a:latin typeface="Arial" panose="020B0604020202020204" pitchFamily="34" charset="0"/>
                <a:cs typeface="Arial" panose="020B0604020202020204" pitchFamily="34" charset="0"/>
              </a:rPr>
              <a:t>Great Place to Work Survey October 2018 Average Score = 6 out of 10</a:t>
            </a:r>
          </a:p>
        </p:txBody>
      </p:sp>
      <p:sp>
        <p:nvSpPr>
          <p:cNvPr id="13" name="TextBox 12">
            <a:extLst>
              <a:ext uri="{FF2B5EF4-FFF2-40B4-BE49-F238E27FC236}">
                <a16:creationId xmlns:a16="http://schemas.microsoft.com/office/drawing/2014/main" id="{DB26F396-7DE5-493F-AA8D-CA6263CBA6B4}"/>
              </a:ext>
            </a:extLst>
          </p:cNvPr>
          <p:cNvSpPr txBox="1"/>
          <p:nvPr/>
        </p:nvSpPr>
        <p:spPr>
          <a:xfrm>
            <a:off x="5186734" y="2112370"/>
            <a:ext cx="3306020" cy="461665"/>
          </a:xfrm>
          <a:prstGeom prst="rect">
            <a:avLst/>
          </a:prstGeom>
          <a:solidFill>
            <a:schemeClr val="bg1"/>
          </a:solidFill>
        </p:spPr>
        <p:txBody>
          <a:bodyPr wrap="square" rtlCol="0">
            <a:spAutoFit/>
          </a:bodyPr>
          <a:lstStyle/>
          <a:p>
            <a:pPr algn="ctr"/>
            <a:r>
              <a:rPr lang="en-GB" sz="1200" dirty="0">
                <a:latin typeface="Arial" panose="020B0604020202020204" pitchFamily="34" charset="0"/>
                <a:cs typeface="Arial" panose="020B0604020202020204" pitchFamily="34" charset="0"/>
              </a:rPr>
              <a:t>Great Place to Work Survey October 2018 What we need to do to make it a 10</a:t>
            </a:r>
          </a:p>
        </p:txBody>
      </p:sp>
    </p:spTree>
    <p:extLst>
      <p:ext uri="{BB962C8B-B14F-4D97-AF65-F5344CB8AC3E}">
        <p14:creationId xmlns:p14="http://schemas.microsoft.com/office/powerpoint/2010/main" val="243688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2C1968-FAB1-4FB0-9584-1D58BF1D08BE}"/>
              </a:ext>
            </a:extLst>
          </p:cNvPr>
          <p:cNvSpPr/>
          <p:nvPr/>
        </p:nvSpPr>
        <p:spPr>
          <a:xfrm>
            <a:off x="477796" y="2448459"/>
            <a:ext cx="8503921" cy="378565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“Culture eats strategy for breakfast” is a famous quote from legendary management consultant and writer Peter Drucker.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 be clear he didn’t mean that strategy was unimportant – rather that a powerful and empowering culture was a surer route to organisational success.</a:t>
            </a:r>
          </a:p>
        </p:txBody>
      </p:sp>
      <p:sp>
        <p:nvSpPr>
          <p:cNvPr id="14" name="Title 1">
            <a:extLst>
              <a:ext uri="{FF2B5EF4-FFF2-40B4-BE49-F238E27FC236}">
                <a16:creationId xmlns:a16="http://schemas.microsoft.com/office/drawing/2014/main" id="{B5F176E2-BC38-41DE-9827-BD83CF3F193D}"/>
              </a:ext>
            </a:extLst>
          </p:cNvPr>
          <p:cNvSpPr>
            <a:spLocks noGrp="1"/>
          </p:cNvSpPr>
          <p:nvPr>
            <p:ph type="title"/>
          </p:nvPr>
        </p:nvSpPr>
        <p:spPr>
          <a:xfrm>
            <a:off x="492369" y="1319469"/>
            <a:ext cx="6196818" cy="611649"/>
          </a:xfrm>
        </p:spPr>
        <p:txBody>
          <a:bodyPr>
            <a:normAutofit fontScale="90000"/>
          </a:bodyPr>
          <a:lstStyle/>
          <a:p>
            <a:r>
              <a:rPr lang="en-GB" sz="3200" dirty="0"/>
              <a:t>Transforming results by changing beliefs and behaviours</a:t>
            </a:r>
          </a:p>
        </p:txBody>
      </p:sp>
      <p:pic>
        <p:nvPicPr>
          <p:cNvPr id="9" name="Picture 8">
            <a:extLst>
              <a:ext uri="{FF2B5EF4-FFF2-40B4-BE49-F238E27FC236}">
                <a16:creationId xmlns:a16="http://schemas.microsoft.com/office/drawing/2014/main" id="{8270C112-E4CF-4AC2-B296-3A0423EBE9DF}"/>
              </a:ext>
            </a:extLst>
          </p:cNvPr>
          <p:cNvPicPr>
            <a:picLocks noChangeAspect="1"/>
          </p:cNvPicPr>
          <p:nvPr/>
        </p:nvPicPr>
        <p:blipFill>
          <a:blip r:embed="rId2"/>
          <a:stretch>
            <a:fillRect/>
          </a:stretch>
        </p:blipFill>
        <p:spPr>
          <a:xfrm>
            <a:off x="4729756" y="3608583"/>
            <a:ext cx="3911827" cy="1196769"/>
          </a:xfrm>
          <a:prstGeom prst="rect">
            <a:avLst/>
          </a:prstGeom>
        </p:spPr>
      </p:pic>
      <p:pic>
        <p:nvPicPr>
          <p:cNvPr id="10" name="Picture 9">
            <a:extLst>
              <a:ext uri="{FF2B5EF4-FFF2-40B4-BE49-F238E27FC236}">
                <a16:creationId xmlns:a16="http://schemas.microsoft.com/office/drawing/2014/main" id="{4EBBD5E8-6C10-4AF8-9B19-A9299063AD9F}"/>
              </a:ext>
            </a:extLst>
          </p:cNvPr>
          <p:cNvPicPr>
            <a:picLocks noChangeAspect="1"/>
          </p:cNvPicPr>
          <p:nvPr/>
        </p:nvPicPr>
        <p:blipFill>
          <a:blip r:embed="rId3"/>
          <a:stretch>
            <a:fillRect/>
          </a:stretch>
        </p:blipFill>
        <p:spPr>
          <a:xfrm>
            <a:off x="580292" y="3549572"/>
            <a:ext cx="1494692" cy="1115270"/>
          </a:xfrm>
          <a:prstGeom prst="rect">
            <a:avLst/>
          </a:prstGeom>
        </p:spPr>
      </p:pic>
      <p:pic>
        <p:nvPicPr>
          <p:cNvPr id="11" name="Picture 10">
            <a:extLst>
              <a:ext uri="{FF2B5EF4-FFF2-40B4-BE49-F238E27FC236}">
                <a16:creationId xmlns:a16="http://schemas.microsoft.com/office/drawing/2014/main" id="{61FE9EA6-4F42-41DF-A9D4-A94ED78012BF}"/>
              </a:ext>
            </a:extLst>
          </p:cNvPr>
          <p:cNvPicPr>
            <a:picLocks noChangeAspect="1"/>
          </p:cNvPicPr>
          <p:nvPr/>
        </p:nvPicPr>
        <p:blipFill>
          <a:blip r:embed="rId4"/>
          <a:stretch>
            <a:fillRect/>
          </a:stretch>
        </p:blipFill>
        <p:spPr>
          <a:xfrm>
            <a:off x="2222774" y="3493300"/>
            <a:ext cx="2349225" cy="1217326"/>
          </a:xfrm>
          <a:prstGeom prst="rect">
            <a:avLst/>
          </a:prstGeom>
        </p:spPr>
      </p:pic>
    </p:spTree>
    <p:extLst>
      <p:ext uri="{BB962C8B-B14F-4D97-AF65-F5344CB8AC3E}">
        <p14:creationId xmlns:p14="http://schemas.microsoft.com/office/powerpoint/2010/main" val="279628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04030-F18D-4256-A11C-07339DFD1E40}"/>
              </a:ext>
            </a:extLst>
          </p:cNvPr>
          <p:cNvPicPr>
            <a:picLocks noChangeAspect="1"/>
          </p:cNvPicPr>
          <p:nvPr/>
        </p:nvPicPr>
        <p:blipFill>
          <a:blip r:embed="rId2"/>
          <a:stretch>
            <a:fillRect/>
          </a:stretch>
        </p:blipFill>
        <p:spPr>
          <a:xfrm>
            <a:off x="6503036" y="1650390"/>
            <a:ext cx="2405187" cy="3470776"/>
          </a:xfrm>
          <a:prstGeom prst="rect">
            <a:avLst/>
          </a:prstGeom>
        </p:spPr>
      </p:pic>
      <p:pic>
        <p:nvPicPr>
          <p:cNvPr id="6" name="Picture 5">
            <a:extLst>
              <a:ext uri="{FF2B5EF4-FFF2-40B4-BE49-F238E27FC236}">
                <a16:creationId xmlns:a16="http://schemas.microsoft.com/office/drawing/2014/main" id="{875CBC41-C329-4628-AD64-96635B096084}"/>
              </a:ext>
            </a:extLst>
          </p:cNvPr>
          <p:cNvPicPr>
            <a:picLocks noChangeAspect="1"/>
          </p:cNvPicPr>
          <p:nvPr/>
        </p:nvPicPr>
        <p:blipFill rotWithShape="1">
          <a:blip r:embed="rId3"/>
          <a:srcRect l="5093" t="18013" r="8446" b="21572"/>
          <a:stretch/>
        </p:blipFill>
        <p:spPr>
          <a:xfrm>
            <a:off x="265696" y="1881554"/>
            <a:ext cx="5899545" cy="3094891"/>
          </a:xfrm>
          <a:prstGeom prst="rect">
            <a:avLst/>
          </a:prstGeom>
        </p:spPr>
      </p:pic>
      <p:sp>
        <p:nvSpPr>
          <p:cNvPr id="8" name="TextBox 7">
            <a:extLst>
              <a:ext uri="{FF2B5EF4-FFF2-40B4-BE49-F238E27FC236}">
                <a16:creationId xmlns:a16="http://schemas.microsoft.com/office/drawing/2014/main" id="{209C7AB0-B126-4AFA-8905-580041395AC8}"/>
              </a:ext>
            </a:extLst>
          </p:cNvPr>
          <p:cNvSpPr txBox="1"/>
          <p:nvPr/>
        </p:nvSpPr>
        <p:spPr>
          <a:xfrm>
            <a:off x="189914" y="1222617"/>
            <a:ext cx="6210886" cy="584775"/>
          </a:xfrm>
          <a:prstGeom prst="rect">
            <a:avLst/>
          </a:prstGeom>
          <a:solidFill>
            <a:schemeClr val="bg1"/>
          </a:solidFill>
        </p:spPr>
        <p:txBody>
          <a:bodyPr wrap="square" rtlCol="0">
            <a:spAutoFit/>
          </a:bodyPr>
          <a:lstStyle/>
          <a:p>
            <a:r>
              <a:rPr lang="en-GB" sz="3200" dirty="0">
                <a:solidFill>
                  <a:srgbClr val="005EB8"/>
                </a:solidFill>
                <a:latin typeface="Arial" panose="020B0604020202020204" pitchFamily="34" charset="0"/>
                <a:cs typeface="Arial" panose="020B0604020202020204" pitchFamily="34" charset="0"/>
              </a:rPr>
              <a:t>The Power of Positive Deviance</a:t>
            </a:r>
          </a:p>
        </p:txBody>
      </p:sp>
      <p:sp>
        <p:nvSpPr>
          <p:cNvPr id="9" name="Rectangle 8">
            <a:extLst>
              <a:ext uri="{FF2B5EF4-FFF2-40B4-BE49-F238E27FC236}">
                <a16:creationId xmlns:a16="http://schemas.microsoft.com/office/drawing/2014/main" id="{0030DB0A-23FB-4468-A94B-3EF780CA18C6}"/>
              </a:ext>
            </a:extLst>
          </p:cNvPr>
          <p:cNvSpPr/>
          <p:nvPr/>
        </p:nvSpPr>
        <p:spPr>
          <a:xfrm>
            <a:off x="414996" y="5121166"/>
            <a:ext cx="8314008" cy="923330"/>
          </a:xfrm>
          <a:prstGeom prst="rect">
            <a:avLst/>
          </a:prstGeom>
        </p:spPr>
        <p:txBody>
          <a:bodyPr wrap="square">
            <a:spAutoFit/>
          </a:bodyPr>
          <a:lstStyle/>
          <a:p>
            <a:r>
              <a:rPr lang="en-GB" dirty="0">
                <a:solidFill>
                  <a:srgbClr val="005EB8"/>
                </a:solidFill>
                <a:latin typeface="Arial" panose="020B0604020202020204" pitchFamily="34" charset="0"/>
                <a:cs typeface="Arial" panose="020B0604020202020204" pitchFamily="34" charset="0"/>
              </a:rPr>
              <a:t>“People remember you by how you make them feel. Consider becoming the type of person that no matter where you go, you always add value to the lives of those around you“. (Paul Devlin)</a:t>
            </a:r>
          </a:p>
        </p:txBody>
      </p:sp>
    </p:spTree>
    <p:extLst>
      <p:ext uri="{BB962C8B-B14F-4D97-AF65-F5344CB8AC3E}">
        <p14:creationId xmlns:p14="http://schemas.microsoft.com/office/powerpoint/2010/main" val="182762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84" y="434677"/>
            <a:ext cx="8058150" cy="611649"/>
          </a:xfrm>
        </p:spPr>
        <p:txBody>
          <a:bodyPr>
            <a:normAutofit/>
          </a:bodyPr>
          <a:lstStyle/>
          <a:p>
            <a:pPr algn="ctr"/>
            <a:r>
              <a:rPr lang="en-GB" sz="3200" dirty="0">
                <a:solidFill>
                  <a:srgbClr val="0072C6"/>
                </a:solidFill>
              </a:rPr>
              <a:t>How it Works</a:t>
            </a:r>
          </a:p>
        </p:txBody>
      </p:sp>
      <p:sp>
        <p:nvSpPr>
          <p:cNvPr id="14" name="Rectangle 13">
            <a:extLst>
              <a:ext uri="{FF2B5EF4-FFF2-40B4-BE49-F238E27FC236}">
                <a16:creationId xmlns:a16="http://schemas.microsoft.com/office/drawing/2014/main" id="{62175679-EF49-4ED0-8881-EA386896A05E}"/>
              </a:ext>
            </a:extLst>
          </p:cNvPr>
          <p:cNvSpPr/>
          <p:nvPr/>
        </p:nvSpPr>
        <p:spPr>
          <a:xfrm>
            <a:off x="640079" y="5599784"/>
            <a:ext cx="7561386" cy="646331"/>
          </a:xfrm>
          <a:prstGeom prst="rect">
            <a:avLst/>
          </a:prstGeom>
        </p:spPr>
        <p:txBody>
          <a:bodyPr wrap="square">
            <a:spAutoFit/>
          </a:bodyPr>
          <a:lstStyle/>
          <a:p>
            <a:pPr algn="ctr"/>
            <a:r>
              <a:rPr lang="en-GB" dirty="0"/>
              <a:t>The survey is repeated 4 to 6 monthly with the aim of evidencing resolution of key issues and a higher average great place to work score</a:t>
            </a:r>
          </a:p>
        </p:txBody>
      </p:sp>
      <p:graphicFrame>
        <p:nvGraphicFramePr>
          <p:cNvPr id="15" name="Table 14">
            <a:extLst>
              <a:ext uri="{FF2B5EF4-FFF2-40B4-BE49-F238E27FC236}">
                <a16:creationId xmlns:a16="http://schemas.microsoft.com/office/drawing/2014/main" id="{0B0C2977-CC20-4AC7-AB49-A01A4C2CCF4A}"/>
              </a:ext>
            </a:extLst>
          </p:cNvPr>
          <p:cNvGraphicFramePr>
            <a:graphicFrameLocks noGrp="1"/>
          </p:cNvGraphicFramePr>
          <p:nvPr>
            <p:extLst>
              <p:ext uri="{D42A27DB-BD31-4B8C-83A1-F6EECF244321}">
                <p14:modId xmlns:p14="http://schemas.microsoft.com/office/powerpoint/2010/main" val="1665821085"/>
              </p:ext>
            </p:extLst>
          </p:nvPr>
        </p:nvGraphicFramePr>
        <p:xfrm>
          <a:off x="419685" y="2257865"/>
          <a:ext cx="8426547" cy="3274792"/>
        </p:xfrm>
        <a:graphic>
          <a:graphicData uri="http://schemas.openxmlformats.org/drawingml/2006/table">
            <a:tbl>
              <a:tblPr firstRow="1" bandRow="1">
                <a:tableStyleId>{5C22544A-7EE6-4342-B048-85BDC9FD1C3A}</a:tableStyleId>
              </a:tblPr>
              <a:tblGrid>
                <a:gridCol w="2808849">
                  <a:extLst>
                    <a:ext uri="{9D8B030D-6E8A-4147-A177-3AD203B41FA5}">
                      <a16:colId xmlns:a16="http://schemas.microsoft.com/office/drawing/2014/main" val="3014431903"/>
                    </a:ext>
                  </a:extLst>
                </a:gridCol>
                <a:gridCol w="2808849">
                  <a:extLst>
                    <a:ext uri="{9D8B030D-6E8A-4147-A177-3AD203B41FA5}">
                      <a16:colId xmlns:a16="http://schemas.microsoft.com/office/drawing/2014/main" val="1689460879"/>
                    </a:ext>
                  </a:extLst>
                </a:gridCol>
                <a:gridCol w="2808849">
                  <a:extLst>
                    <a:ext uri="{9D8B030D-6E8A-4147-A177-3AD203B41FA5}">
                      <a16:colId xmlns:a16="http://schemas.microsoft.com/office/drawing/2014/main" val="3004069881"/>
                    </a:ext>
                  </a:extLst>
                </a:gridCol>
              </a:tblGrid>
              <a:tr h="1607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1. Staff are surveyed and asked on a scale of 1 to 10 how great is it to work here?</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2. A second question is asked if it’s not a 10 what do we need to do to make it a 10?</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3. Results are collated, themed and presented in Pareto format to highlight 80-20 rule issues.</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8266451"/>
                  </a:ext>
                </a:extLst>
              </a:tr>
              <a:tr h="1667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6. Follow up sessions are held to check progress at 30, 60 and 90 days post survey to check progress and hold the gains. </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5. Rapid improvement events are commenced using the model of improvement and tests of change to address the most high impacting priorities.</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4. An mean average great place to work score is calculated for the organisation,  directorates and teams.</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7721762"/>
                  </a:ext>
                </a:extLst>
              </a:tr>
            </a:tbl>
          </a:graphicData>
        </a:graphic>
      </p:graphicFrame>
      <p:sp>
        <p:nvSpPr>
          <p:cNvPr id="16" name="Rectangle 15">
            <a:extLst>
              <a:ext uri="{FF2B5EF4-FFF2-40B4-BE49-F238E27FC236}">
                <a16:creationId xmlns:a16="http://schemas.microsoft.com/office/drawing/2014/main" id="{5E738C42-499E-41E9-B7DE-06B2E8C448BE}"/>
              </a:ext>
            </a:extLst>
          </p:cNvPr>
          <p:cNvSpPr/>
          <p:nvPr/>
        </p:nvSpPr>
        <p:spPr>
          <a:xfrm>
            <a:off x="791307" y="1369140"/>
            <a:ext cx="7561386" cy="646331"/>
          </a:xfrm>
          <a:prstGeom prst="rect">
            <a:avLst/>
          </a:prstGeom>
        </p:spPr>
        <p:txBody>
          <a:bodyPr wrap="square">
            <a:spAutoFit/>
          </a:bodyPr>
          <a:lstStyle/>
          <a:p>
            <a:pPr algn="ctr"/>
            <a:r>
              <a:rPr lang="en-GB" dirty="0">
                <a:solidFill>
                  <a:srgbClr val="FF0000"/>
                </a:solidFill>
              </a:rPr>
              <a:t>A minimum of </a:t>
            </a:r>
            <a:r>
              <a:rPr lang="en-GB" u="sng" dirty="0">
                <a:solidFill>
                  <a:srgbClr val="FF0000"/>
                </a:solidFill>
              </a:rPr>
              <a:t>90%</a:t>
            </a:r>
            <a:r>
              <a:rPr lang="en-GB" dirty="0">
                <a:solidFill>
                  <a:srgbClr val="FF0000"/>
                </a:solidFill>
              </a:rPr>
              <a:t> response rate is required in order to do great place to work. This is achieved by physically asking all team members to take part.</a:t>
            </a:r>
          </a:p>
        </p:txBody>
      </p:sp>
      <p:sp>
        <p:nvSpPr>
          <p:cNvPr id="17" name="Arrow: Right 16">
            <a:extLst>
              <a:ext uri="{FF2B5EF4-FFF2-40B4-BE49-F238E27FC236}">
                <a16:creationId xmlns:a16="http://schemas.microsoft.com/office/drawing/2014/main" id="{32F34906-A620-4961-980A-01C5FC807927}"/>
              </a:ext>
            </a:extLst>
          </p:cNvPr>
          <p:cNvSpPr/>
          <p:nvPr/>
        </p:nvSpPr>
        <p:spPr>
          <a:xfrm>
            <a:off x="1385668" y="3211020"/>
            <a:ext cx="527538" cy="3833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04E717A-F549-450C-8B17-D9BAE98033D7}"/>
              </a:ext>
            </a:extLst>
          </p:cNvPr>
          <p:cNvSpPr/>
          <p:nvPr/>
        </p:nvSpPr>
        <p:spPr>
          <a:xfrm>
            <a:off x="4355121" y="3210433"/>
            <a:ext cx="527538" cy="3833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DCFDD91D-1BBB-45D2-A3F9-70E265E0387A}"/>
              </a:ext>
            </a:extLst>
          </p:cNvPr>
          <p:cNvSpPr/>
          <p:nvPr/>
        </p:nvSpPr>
        <p:spPr>
          <a:xfrm rot="5400000">
            <a:off x="7111802" y="3277841"/>
            <a:ext cx="527538" cy="3833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971476C4-1362-4365-B87E-ADE09621D8B7}"/>
              </a:ext>
            </a:extLst>
          </p:cNvPr>
          <p:cNvSpPr/>
          <p:nvPr/>
        </p:nvSpPr>
        <p:spPr>
          <a:xfrm rot="10800000">
            <a:off x="7039706" y="5020695"/>
            <a:ext cx="527538" cy="38334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2C955451-C71A-4226-9D3B-4EC76D0879C9}"/>
              </a:ext>
            </a:extLst>
          </p:cNvPr>
          <p:cNvSpPr/>
          <p:nvPr/>
        </p:nvSpPr>
        <p:spPr>
          <a:xfrm rot="10800000">
            <a:off x="4157003" y="5020695"/>
            <a:ext cx="527538" cy="38334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FD9DDC3C-F127-4663-9F9E-2E6B10B39A3F}"/>
              </a:ext>
            </a:extLst>
          </p:cNvPr>
          <p:cNvSpPr/>
          <p:nvPr/>
        </p:nvSpPr>
        <p:spPr>
          <a:xfrm rot="16200000">
            <a:off x="1457765" y="4903835"/>
            <a:ext cx="527538" cy="38334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701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D3A5C-762D-420A-A940-F8262993AEDB}"/>
              </a:ext>
            </a:extLst>
          </p:cNvPr>
          <p:cNvSpPr txBox="1"/>
          <p:nvPr/>
        </p:nvSpPr>
        <p:spPr>
          <a:xfrm>
            <a:off x="330591" y="1232965"/>
            <a:ext cx="8010882" cy="5016758"/>
          </a:xfrm>
          <a:prstGeom prst="rect">
            <a:avLst/>
          </a:prstGeom>
          <a:noFill/>
        </p:spPr>
        <p:txBody>
          <a:bodyPr wrap="square" rtlCol="0">
            <a:spAutoFit/>
          </a:bodyPr>
          <a:lstStyle/>
          <a:p>
            <a:pPr defTabSz="457200">
              <a:defRPr sz="2800">
                <a:latin typeface="+mj-lt"/>
                <a:ea typeface="+mj-ea"/>
                <a:cs typeface="+mj-cs"/>
                <a:sym typeface="Helvetica"/>
              </a:defRPr>
            </a:pPr>
            <a:r>
              <a:rPr lang="en-GB" sz="2400" dirty="0">
                <a:solidFill>
                  <a:srgbClr val="005EB8"/>
                </a:solidFill>
                <a:latin typeface="Arial" panose="020B0604020202020204" pitchFamily="34" charset="0"/>
                <a:cs typeface="Arial" panose="020B0604020202020204" pitchFamily="34" charset="0"/>
                <a:sym typeface="Helvetica"/>
              </a:rPr>
              <a:t>Some people are stuck in jobs that they dislike working for people who don’t value them but are too frightened to leave.</a:t>
            </a:r>
          </a:p>
          <a:p>
            <a:pPr defTabSz="457200">
              <a:defRPr sz="2800">
                <a:latin typeface="+mj-lt"/>
                <a:ea typeface="+mj-ea"/>
                <a:cs typeface="+mj-cs"/>
                <a:sym typeface="Helvetica"/>
              </a:defRPr>
            </a:pPr>
            <a:endParaRPr lang="en-GB" sz="2400" dirty="0">
              <a:solidFill>
                <a:srgbClr val="005EB8"/>
              </a:solidFill>
              <a:latin typeface="Arial" panose="020B0604020202020204" pitchFamily="34" charset="0"/>
              <a:cs typeface="Arial" panose="020B0604020202020204" pitchFamily="34" charset="0"/>
              <a:sym typeface="Helvetica"/>
            </a:endParaRPr>
          </a:p>
          <a:p>
            <a:pPr defTabSz="457200">
              <a:defRPr sz="2800">
                <a:latin typeface="+mj-lt"/>
                <a:ea typeface="+mj-ea"/>
                <a:cs typeface="+mj-cs"/>
                <a:sym typeface="Helvetica"/>
              </a:defRPr>
            </a:pPr>
            <a:r>
              <a:rPr lang="en-GB" sz="2400" dirty="0">
                <a:solidFill>
                  <a:srgbClr val="005EB8"/>
                </a:solidFill>
                <a:latin typeface="Arial" panose="020B0604020202020204" pitchFamily="34" charset="0"/>
                <a:cs typeface="Arial" panose="020B0604020202020204" pitchFamily="34" charset="0"/>
                <a:sym typeface="Helvetica"/>
              </a:rPr>
              <a:t>How likely are they to provide excellent care or service?</a:t>
            </a:r>
            <a:br>
              <a:rPr lang="en-GB" sz="2400" dirty="0">
                <a:solidFill>
                  <a:srgbClr val="005EB8"/>
                </a:solidFill>
                <a:latin typeface="Arial" panose="020B0604020202020204" pitchFamily="34" charset="0"/>
                <a:cs typeface="Arial" panose="020B0604020202020204" pitchFamily="34" charset="0"/>
                <a:sym typeface="Helvetica"/>
              </a:rPr>
            </a:br>
            <a:br>
              <a:rPr lang="en-GB" sz="2400" dirty="0">
                <a:solidFill>
                  <a:srgbClr val="005EB8"/>
                </a:solidFill>
                <a:latin typeface="Arial" panose="020B0604020202020204" pitchFamily="34" charset="0"/>
                <a:cs typeface="Arial" panose="020B0604020202020204" pitchFamily="34" charset="0"/>
                <a:sym typeface="Helvetica"/>
              </a:rPr>
            </a:br>
            <a:r>
              <a:rPr lang="en-GB" sz="2400" dirty="0">
                <a:solidFill>
                  <a:srgbClr val="005EB8"/>
                </a:solidFill>
                <a:latin typeface="Arial" panose="020B0604020202020204" pitchFamily="34" charset="0"/>
                <a:cs typeface="Arial" panose="020B0604020202020204" pitchFamily="34" charset="0"/>
                <a:sym typeface="Helvetica"/>
              </a:rPr>
              <a:t>Some people are in jobs that they love working for people who value them and genuinely look forward to coming to work.</a:t>
            </a:r>
            <a:br>
              <a:rPr lang="en-GB" sz="2400" dirty="0">
                <a:solidFill>
                  <a:srgbClr val="005EB8"/>
                </a:solidFill>
                <a:latin typeface="Arial" panose="020B0604020202020204" pitchFamily="34" charset="0"/>
                <a:cs typeface="Arial" panose="020B0604020202020204" pitchFamily="34" charset="0"/>
                <a:sym typeface="Helvetica"/>
              </a:rPr>
            </a:br>
            <a:br>
              <a:rPr lang="en-GB" sz="2400" dirty="0">
                <a:solidFill>
                  <a:srgbClr val="005EB8"/>
                </a:solidFill>
                <a:latin typeface="Arial" panose="020B0604020202020204" pitchFamily="34" charset="0"/>
                <a:cs typeface="Arial" panose="020B0604020202020204" pitchFamily="34" charset="0"/>
                <a:sym typeface="Helvetica"/>
              </a:rPr>
            </a:br>
            <a:r>
              <a:rPr lang="en-GB" sz="2400" dirty="0">
                <a:solidFill>
                  <a:srgbClr val="005EB8"/>
                </a:solidFill>
                <a:latin typeface="Arial" panose="020B0604020202020204" pitchFamily="34" charset="0"/>
                <a:cs typeface="Arial" panose="020B0604020202020204" pitchFamily="34" charset="0"/>
                <a:sym typeface="Helvetica"/>
              </a:rPr>
              <a:t>How likely are they to provide excellent care or service?</a:t>
            </a:r>
            <a:br>
              <a:rPr lang="en-GB" sz="2400" dirty="0">
                <a:latin typeface="Arial" panose="020B0604020202020204" pitchFamily="34" charset="0"/>
                <a:cs typeface="Arial" panose="020B0604020202020204" pitchFamily="34" charset="0"/>
                <a:sym typeface="Helvetica"/>
              </a:rPr>
            </a:br>
            <a:br>
              <a:rPr lang="en-GB" sz="2400" dirty="0">
                <a:latin typeface="Arial" panose="020B0604020202020204" pitchFamily="34" charset="0"/>
                <a:cs typeface="Arial" panose="020B0604020202020204" pitchFamily="34" charset="0"/>
                <a:sym typeface="Helvetica"/>
              </a:rPr>
            </a:br>
            <a:r>
              <a:rPr lang="en-GB" sz="3200" b="1" dirty="0">
                <a:solidFill>
                  <a:srgbClr val="FF0000"/>
                </a:solidFill>
                <a:latin typeface="Arial" panose="020B0604020202020204" pitchFamily="34" charset="0"/>
                <a:cs typeface="Arial" panose="020B0604020202020204" pitchFamily="34" charset="0"/>
                <a:sym typeface="Helvetica"/>
              </a:rPr>
              <a:t>So what’s our point?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51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6CD1B-64B4-4654-B1A1-20DBBC167664}"/>
              </a:ext>
            </a:extLst>
          </p:cNvPr>
          <p:cNvPicPr>
            <a:picLocks noChangeAspect="1"/>
          </p:cNvPicPr>
          <p:nvPr/>
        </p:nvPicPr>
        <p:blipFill>
          <a:blip r:embed="rId2"/>
          <a:stretch>
            <a:fillRect/>
          </a:stretch>
        </p:blipFill>
        <p:spPr>
          <a:xfrm>
            <a:off x="0" y="1484622"/>
            <a:ext cx="9144000" cy="4848817"/>
          </a:xfrm>
          <a:prstGeom prst="rect">
            <a:avLst/>
          </a:prstGeom>
        </p:spPr>
      </p:pic>
      <p:pic>
        <p:nvPicPr>
          <p:cNvPr id="5" name="Picture 4">
            <a:extLst>
              <a:ext uri="{FF2B5EF4-FFF2-40B4-BE49-F238E27FC236}">
                <a16:creationId xmlns:a16="http://schemas.microsoft.com/office/drawing/2014/main" id="{C42BC48A-050A-4345-94AE-5C7B5DC9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 y="105607"/>
            <a:ext cx="2596551" cy="1023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4B90CF-F4AD-4E78-A9D3-485912BD1636}"/>
              </a:ext>
            </a:extLst>
          </p:cNvPr>
          <p:cNvSpPr txBox="1"/>
          <p:nvPr/>
        </p:nvSpPr>
        <p:spPr>
          <a:xfrm>
            <a:off x="7148887" y="141326"/>
            <a:ext cx="1828800" cy="774432"/>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4B3CDDBB-1D6B-4866-82F1-F22090F1F1DC}"/>
              </a:ext>
            </a:extLst>
          </p:cNvPr>
          <p:cNvPicPr>
            <a:picLocks noChangeAspect="1"/>
          </p:cNvPicPr>
          <p:nvPr/>
        </p:nvPicPr>
        <p:blipFill>
          <a:blip r:embed="rId4"/>
          <a:stretch>
            <a:fillRect/>
          </a:stretch>
        </p:blipFill>
        <p:spPr>
          <a:xfrm>
            <a:off x="7533185" y="182167"/>
            <a:ext cx="1463167" cy="579170"/>
          </a:xfrm>
          <a:prstGeom prst="rect">
            <a:avLst/>
          </a:prstGeom>
        </p:spPr>
      </p:pic>
      <p:sp>
        <p:nvSpPr>
          <p:cNvPr id="15" name="Footer Placeholder 3">
            <a:extLst>
              <a:ext uri="{FF2B5EF4-FFF2-40B4-BE49-F238E27FC236}">
                <a16:creationId xmlns:a16="http://schemas.microsoft.com/office/drawing/2014/main" id="{45F96358-3CD2-4674-9283-70C87FD90001}"/>
              </a:ext>
            </a:extLst>
          </p:cNvPr>
          <p:cNvSpPr>
            <a:spLocks noGrp="1"/>
          </p:cNvSpPr>
          <p:nvPr>
            <p:ph type="ftr" sz="quarter" idx="3"/>
          </p:nvPr>
        </p:nvSpPr>
        <p:spPr>
          <a:xfrm>
            <a:off x="690676" y="6333439"/>
            <a:ext cx="5723164" cy="365125"/>
          </a:xfrm>
        </p:spPr>
        <p:txBody>
          <a:bodyPr/>
          <a:lstStyle/>
          <a:p>
            <a:r>
              <a:rPr lang="en-US" dirty="0"/>
              <a:t>NHS Great Place to Work</a:t>
            </a:r>
          </a:p>
        </p:txBody>
      </p:sp>
      <p:pic>
        <p:nvPicPr>
          <p:cNvPr id="3" name="Picture 2">
            <a:extLst>
              <a:ext uri="{FF2B5EF4-FFF2-40B4-BE49-F238E27FC236}">
                <a16:creationId xmlns:a16="http://schemas.microsoft.com/office/drawing/2014/main" id="{B99B02EE-F0BD-4F13-A921-B63B0ED2D9D1}"/>
              </a:ext>
            </a:extLst>
          </p:cNvPr>
          <p:cNvPicPr>
            <a:picLocks noChangeAspect="1"/>
          </p:cNvPicPr>
          <p:nvPr/>
        </p:nvPicPr>
        <p:blipFill rotWithShape="1">
          <a:blip r:embed="rId5"/>
          <a:srcRect l="36193" t="4698" r="1128" b="74379"/>
          <a:stretch/>
        </p:blipFill>
        <p:spPr>
          <a:xfrm>
            <a:off x="297655" y="5210161"/>
            <a:ext cx="8524876" cy="689665"/>
          </a:xfrm>
          <a:prstGeom prst="rect">
            <a:avLst/>
          </a:prstGeom>
        </p:spPr>
      </p:pic>
      <p:sp>
        <p:nvSpPr>
          <p:cNvPr id="14" name="Title 1">
            <a:extLst>
              <a:ext uri="{FF2B5EF4-FFF2-40B4-BE49-F238E27FC236}">
                <a16:creationId xmlns:a16="http://schemas.microsoft.com/office/drawing/2014/main" id="{3678BC75-7CCE-4A2B-9119-48D049112C83}"/>
              </a:ext>
            </a:extLst>
          </p:cNvPr>
          <p:cNvSpPr>
            <a:spLocks noGrp="1"/>
          </p:cNvSpPr>
          <p:nvPr>
            <p:ph type="title"/>
          </p:nvPr>
        </p:nvSpPr>
        <p:spPr>
          <a:xfrm>
            <a:off x="3034087" y="1835645"/>
            <a:ext cx="5788444" cy="1143000"/>
          </a:xfrm>
        </p:spPr>
        <p:txBody>
          <a:bodyPr/>
          <a:lstStyle/>
          <a:p>
            <a:pPr>
              <a:lnSpc>
                <a:spcPts val="4600"/>
              </a:lnSpc>
            </a:pPr>
            <a:r>
              <a:rPr lang="en-GB" sz="2800" i="1" dirty="0">
                <a:solidFill>
                  <a:schemeClr val="bg1"/>
                </a:solidFill>
                <a:latin typeface="Comic Sans MS" panose="030F0702030302020204" pitchFamily="66" charset="0"/>
                <a:cs typeface="Arial" panose="020B0604020202020204" pitchFamily="34" charset="0"/>
              </a:rPr>
              <a:t>People will forget what you said. </a:t>
            </a:r>
            <a:br>
              <a:rPr lang="en-GB" sz="2800" i="1" dirty="0">
                <a:solidFill>
                  <a:schemeClr val="bg1"/>
                </a:solidFill>
                <a:latin typeface="Comic Sans MS" panose="030F0702030302020204" pitchFamily="66" charset="0"/>
                <a:cs typeface="Arial" panose="020B0604020202020204" pitchFamily="34" charset="0"/>
              </a:rPr>
            </a:br>
            <a:r>
              <a:rPr lang="en-GB" sz="2800" i="1" dirty="0">
                <a:solidFill>
                  <a:schemeClr val="bg1"/>
                </a:solidFill>
                <a:latin typeface="Comic Sans MS" panose="030F0702030302020204" pitchFamily="66" charset="0"/>
              </a:rPr>
              <a:t>People will forget what you did. </a:t>
            </a:r>
            <a:br>
              <a:rPr lang="en-GB" sz="2800" i="1" dirty="0">
                <a:solidFill>
                  <a:schemeClr val="bg1"/>
                </a:solidFill>
                <a:latin typeface="Comic Sans MS" panose="030F0702030302020204" pitchFamily="66" charset="0"/>
              </a:rPr>
            </a:br>
            <a:r>
              <a:rPr lang="en-GB" sz="2800" i="1" dirty="0">
                <a:solidFill>
                  <a:schemeClr val="bg1"/>
                </a:solidFill>
                <a:latin typeface="Comic Sans MS" panose="030F0702030302020204" pitchFamily="66" charset="0"/>
              </a:rPr>
              <a:t>But people will never forget </a:t>
            </a:r>
            <a:br>
              <a:rPr lang="en-GB" sz="2800" i="1" dirty="0">
                <a:solidFill>
                  <a:schemeClr val="bg1"/>
                </a:solidFill>
                <a:latin typeface="Comic Sans MS" panose="030F0702030302020204" pitchFamily="66" charset="0"/>
              </a:rPr>
            </a:br>
            <a:r>
              <a:rPr lang="en-GB" sz="2800" i="1" dirty="0">
                <a:solidFill>
                  <a:schemeClr val="bg1"/>
                </a:solidFill>
                <a:latin typeface="Comic Sans MS" panose="030F0702030302020204" pitchFamily="66" charset="0"/>
              </a:rPr>
              <a:t>how you make them feel.</a:t>
            </a:r>
            <a:br>
              <a:rPr lang="en-GB" sz="2800" i="1" dirty="0">
                <a:solidFill>
                  <a:schemeClr val="bg1"/>
                </a:solidFill>
                <a:latin typeface="Comic Sans MS" panose="030F0702030302020204" pitchFamily="66" charset="0"/>
              </a:rPr>
            </a:br>
            <a:br>
              <a:rPr lang="en-GB" sz="800" i="1" dirty="0">
                <a:solidFill>
                  <a:schemeClr val="bg1"/>
                </a:solidFill>
                <a:latin typeface="Comic Sans MS" panose="030F0702030302020204" pitchFamily="66" charset="0"/>
              </a:rPr>
            </a:br>
            <a:endParaRPr lang="en-GB" sz="2800" i="1" dirty="0">
              <a:solidFill>
                <a:schemeClr val="bg1"/>
              </a:solidFill>
              <a:latin typeface="Comic Sans MS" panose="030F0702030302020204" pitchFamily="66" charset="0"/>
              <a:cs typeface="Arial" panose="020B0604020202020204" pitchFamily="34" charset="0"/>
            </a:endParaRPr>
          </a:p>
        </p:txBody>
      </p:sp>
      <p:pic>
        <p:nvPicPr>
          <p:cNvPr id="11" name="Picture 10">
            <a:extLst>
              <a:ext uri="{FF2B5EF4-FFF2-40B4-BE49-F238E27FC236}">
                <a16:creationId xmlns:a16="http://schemas.microsoft.com/office/drawing/2014/main" id="{495E18EC-7BF8-4FA3-A6EF-1F36DB30ADDD}"/>
              </a:ext>
            </a:extLst>
          </p:cNvPr>
          <p:cNvPicPr>
            <a:picLocks noChangeAspect="1"/>
          </p:cNvPicPr>
          <p:nvPr/>
        </p:nvPicPr>
        <p:blipFill rotWithShape="1">
          <a:blip r:embed="rId5"/>
          <a:srcRect l="1" r="63490"/>
          <a:stretch/>
        </p:blipFill>
        <p:spPr>
          <a:xfrm>
            <a:off x="171949" y="1484623"/>
            <a:ext cx="2310811" cy="2425479"/>
          </a:xfrm>
          <a:prstGeom prst="rect">
            <a:avLst/>
          </a:prstGeom>
        </p:spPr>
      </p:pic>
      <p:sp>
        <p:nvSpPr>
          <p:cNvPr id="6" name="Rectangle 5">
            <a:extLst>
              <a:ext uri="{FF2B5EF4-FFF2-40B4-BE49-F238E27FC236}">
                <a16:creationId xmlns:a16="http://schemas.microsoft.com/office/drawing/2014/main" id="{CA0FD98E-5816-4509-B09E-DA1966BA67EA}"/>
              </a:ext>
            </a:extLst>
          </p:cNvPr>
          <p:cNvSpPr/>
          <p:nvPr/>
        </p:nvSpPr>
        <p:spPr>
          <a:xfrm>
            <a:off x="143249" y="4387049"/>
            <a:ext cx="4572000" cy="646331"/>
          </a:xfrm>
          <a:prstGeom prst="rect">
            <a:avLst/>
          </a:prstGeom>
        </p:spPr>
        <p:txBody>
          <a:bodyPr>
            <a:spAutoFit/>
          </a:bodyPr>
          <a:lstStyle/>
          <a:p>
            <a:r>
              <a:rPr lang="en-GB" dirty="0">
                <a:solidFill>
                  <a:schemeClr val="bg1"/>
                </a:solidFill>
                <a:latin typeface="arial" panose="020B0604020202020204" pitchFamily="34" charset="0"/>
              </a:rPr>
              <a:t>Maya Angelou - American poet, memoirist, and civil rights activist. </a:t>
            </a:r>
            <a:endParaRPr lang="en-GB" dirty="0">
              <a:solidFill>
                <a:schemeClr val="bg1"/>
              </a:solidFill>
            </a:endParaRPr>
          </a:p>
        </p:txBody>
      </p:sp>
    </p:spTree>
    <p:extLst>
      <p:ext uri="{BB962C8B-B14F-4D97-AF65-F5344CB8AC3E}">
        <p14:creationId xmlns:p14="http://schemas.microsoft.com/office/powerpoint/2010/main" val="320137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776FEB90-2B74-4386-8AE0-9E4821F4F2C0}"/>
              </a:ext>
            </a:extLst>
          </p:cNvPr>
          <p:cNvPicPr>
            <a:picLocks noChangeAspect="1"/>
          </p:cNvPicPr>
          <p:nvPr/>
        </p:nvPicPr>
        <p:blipFill rotWithShape="1">
          <a:blip r:embed="rId3"/>
          <a:srcRect l="2614" r="41463" b="17355"/>
          <a:stretch/>
        </p:blipFill>
        <p:spPr>
          <a:xfrm>
            <a:off x="3017520" y="1244569"/>
            <a:ext cx="5345722" cy="4439817"/>
          </a:xfrm>
          <a:prstGeom prst="rect">
            <a:avLst/>
          </a:prstGeom>
        </p:spPr>
      </p:pic>
      <p:sp>
        <p:nvSpPr>
          <p:cNvPr id="9" name="Rectangle 8">
            <a:extLst>
              <a:ext uri="{FF2B5EF4-FFF2-40B4-BE49-F238E27FC236}">
                <a16:creationId xmlns:a16="http://schemas.microsoft.com/office/drawing/2014/main" id="{95CED7FE-B80E-4AF3-848B-9F5DB13BDCD6}"/>
              </a:ext>
            </a:extLst>
          </p:cNvPr>
          <p:cNvSpPr/>
          <p:nvPr/>
        </p:nvSpPr>
        <p:spPr>
          <a:xfrm>
            <a:off x="439274" y="5508931"/>
            <a:ext cx="4572000" cy="646331"/>
          </a:xfrm>
          <a:prstGeom prst="rect">
            <a:avLst/>
          </a:prstGeom>
        </p:spPr>
        <p:txBody>
          <a:bodyPr>
            <a:spAutoFit/>
          </a:bodyPr>
          <a:lstStyle/>
          <a:p>
            <a:r>
              <a:rPr lang="pt-BR" dirty="0">
                <a:hlinkClick r:id="rId2"/>
              </a:rPr>
              <a:t>YouTube Webinar </a:t>
            </a:r>
            <a:br>
              <a:rPr lang="pt-BR" dirty="0"/>
            </a:br>
            <a:r>
              <a:rPr lang="pt-BR" dirty="0"/>
              <a:t>https://youtu.be/ZWwq0LMRyUM</a:t>
            </a:r>
            <a:endParaRPr lang="en-GB" dirty="0"/>
          </a:p>
        </p:txBody>
      </p:sp>
      <p:pic>
        <p:nvPicPr>
          <p:cNvPr id="10" name="Picture 9">
            <a:extLst>
              <a:ext uri="{FF2B5EF4-FFF2-40B4-BE49-F238E27FC236}">
                <a16:creationId xmlns:a16="http://schemas.microsoft.com/office/drawing/2014/main" id="{D4B75853-20AE-4B74-A8EA-6083F072591E}"/>
              </a:ext>
            </a:extLst>
          </p:cNvPr>
          <p:cNvPicPr>
            <a:picLocks noChangeAspect="1"/>
          </p:cNvPicPr>
          <p:nvPr/>
        </p:nvPicPr>
        <p:blipFill rotWithShape="1">
          <a:blip r:embed="rId4"/>
          <a:srcRect l="4295" t="17970" r="79770" b="73258"/>
          <a:stretch/>
        </p:blipFill>
        <p:spPr>
          <a:xfrm>
            <a:off x="439274" y="2460666"/>
            <a:ext cx="2025747" cy="926505"/>
          </a:xfrm>
          <a:prstGeom prst="rect">
            <a:avLst/>
          </a:prstGeom>
        </p:spPr>
      </p:pic>
    </p:spTree>
    <p:extLst>
      <p:ext uri="{BB962C8B-B14F-4D97-AF65-F5344CB8AC3E}">
        <p14:creationId xmlns:p14="http://schemas.microsoft.com/office/powerpoint/2010/main" val="355917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8EB19-4FFC-4B0F-977A-E15C518CE511}"/>
              </a:ext>
            </a:extLst>
          </p:cNvPr>
          <p:cNvPicPr>
            <a:picLocks noChangeAspect="1"/>
          </p:cNvPicPr>
          <p:nvPr/>
        </p:nvPicPr>
        <p:blipFill>
          <a:blip r:embed="rId2"/>
          <a:stretch>
            <a:fillRect/>
          </a:stretch>
        </p:blipFill>
        <p:spPr>
          <a:xfrm>
            <a:off x="0" y="1167132"/>
            <a:ext cx="9144000" cy="4953000"/>
          </a:xfrm>
          <a:prstGeom prst="rect">
            <a:avLst/>
          </a:prstGeom>
        </p:spPr>
      </p:pic>
      <p:pic>
        <p:nvPicPr>
          <p:cNvPr id="5" name="Picture 4">
            <a:extLst>
              <a:ext uri="{FF2B5EF4-FFF2-40B4-BE49-F238E27FC236}">
                <a16:creationId xmlns:a16="http://schemas.microsoft.com/office/drawing/2014/main" id="{C42BC48A-050A-4345-94AE-5C7B5DC9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 y="105607"/>
            <a:ext cx="2596551" cy="1023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4B90CF-F4AD-4E78-A9D3-485912BD1636}"/>
              </a:ext>
            </a:extLst>
          </p:cNvPr>
          <p:cNvSpPr txBox="1"/>
          <p:nvPr/>
        </p:nvSpPr>
        <p:spPr>
          <a:xfrm>
            <a:off x="7148887" y="141326"/>
            <a:ext cx="1828800" cy="774432"/>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4B3CDDBB-1D6B-4866-82F1-F22090F1F1DC}"/>
              </a:ext>
            </a:extLst>
          </p:cNvPr>
          <p:cNvPicPr>
            <a:picLocks noChangeAspect="1"/>
          </p:cNvPicPr>
          <p:nvPr/>
        </p:nvPicPr>
        <p:blipFill>
          <a:blip r:embed="rId4"/>
          <a:stretch>
            <a:fillRect/>
          </a:stretch>
        </p:blipFill>
        <p:spPr>
          <a:xfrm>
            <a:off x="7533185" y="182167"/>
            <a:ext cx="1463167" cy="579170"/>
          </a:xfrm>
          <a:prstGeom prst="rect">
            <a:avLst/>
          </a:prstGeom>
        </p:spPr>
      </p:pic>
      <p:sp>
        <p:nvSpPr>
          <p:cNvPr id="15" name="Footer Placeholder 3">
            <a:extLst>
              <a:ext uri="{FF2B5EF4-FFF2-40B4-BE49-F238E27FC236}">
                <a16:creationId xmlns:a16="http://schemas.microsoft.com/office/drawing/2014/main" id="{45F96358-3CD2-4674-9283-70C87FD90001}"/>
              </a:ext>
            </a:extLst>
          </p:cNvPr>
          <p:cNvSpPr>
            <a:spLocks noGrp="1"/>
          </p:cNvSpPr>
          <p:nvPr>
            <p:ph type="ftr" sz="quarter" idx="3"/>
          </p:nvPr>
        </p:nvSpPr>
        <p:spPr>
          <a:xfrm>
            <a:off x="690676" y="6333439"/>
            <a:ext cx="5723164" cy="365125"/>
          </a:xfrm>
        </p:spPr>
        <p:txBody>
          <a:bodyPr/>
          <a:lstStyle/>
          <a:p>
            <a:r>
              <a:rPr lang="en-US" dirty="0"/>
              <a:t>NHS Great Place to Work</a:t>
            </a:r>
          </a:p>
        </p:txBody>
      </p:sp>
      <p:sp>
        <p:nvSpPr>
          <p:cNvPr id="12" name="Title 1">
            <a:extLst>
              <a:ext uri="{FF2B5EF4-FFF2-40B4-BE49-F238E27FC236}">
                <a16:creationId xmlns:a16="http://schemas.microsoft.com/office/drawing/2014/main" id="{20C387D8-841A-40AB-BA9B-0DE84E9DB382}"/>
              </a:ext>
            </a:extLst>
          </p:cNvPr>
          <p:cNvSpPr txBox="1">
            <a:spLocks noGrp="1"/>
          </p:cNvSpPr>
          <p:nvPr>
            <p:ph type="title"/>
          </p:nvPr>
        </p:nvSpPr>
        <p:spPr>
          <a:xfrm>
            <a:off x="2679894" y="1383213"/>
            <a:ext cx="6316457" cy="1488575"/>
          </a:xfrm>
          <a:prstGeom prst="rect">
            <a:avLst/>
          </a:prstGeom>
        </p:spPr>
        <p:txBody>
          <a:bodyPr/>
          <a:lstStyle/>
          <a:p>
            <a:pPr algn="r">
              <a:lnSpc>
                <a:spcPct val="100000"/>
              </a:lnSpc>
            </a:pPr>
            <a:r>
              <a:rPr lang="en-GB" sz="2400" i="1" dirty="0">
                <a:solidFill>
                  <a:schemeClr val="tx1"/>
                </a:solidFill>
                <a:latin typeface="Comic Sans MS" panose="030F0702030302020204" pitchFamily="66" charset="0"/>
              </a:rPr>
              <a:t>Every patient &amp; service user deserves the quality of care that we would expect for ourselves and our families. </a:t>
            </a:r>
            <a:br>
              <a:rPr lang="en-GB" sz="2400" i="1" dirty="0">
                <a:solidFill>
                  <a:schemeClr val="tx1"/>
                </a:solidFill>
                <a:latin typeface="Comic Sans MS" panose="030F0702030302020204" pitchFamily="66" charset="0"/>
              </a:rPr>
            </a:br>
            <a:br>
              <a:rPr lang="en-GB" sz="2400" i="1" dirty="0">
                <a:solidFill>
                  <a:schemeClr val="tx1"/>
                </a:solidFill>
                <a:latin typeface="Comic Sans MS" panose="030F0702030302020204" pitchFamily="66" charset="0"/>
              </a:rPr>
            </a:br>
            <a:br>
              <a:rPr lang="en-GB" sz="2400" i="1" dirty="0">
                <a:solidFill>
                  <a:schemeClr val="tx1"/>
                </a:solidFill>
                <a:latin typeface="Comic Sans MS" panose="030F0702030302020204" pitchFamily="66" charset="0"/>
              </a:rPr>
            </a:br>
            <a:br>
              <a:rPr lang="en-GB" sz="2400" i="1" dirty="0">
                <a:latin typeface="Comic Sans MS" panose="030F0702030302020204" pitchFamily="66" charset="0"/>
              </a:rPr>
            </a:br>
            <a:br>
              <a:rPr lang="en-GB" sz="2400" i="1" dirty="0">
                <a:latin typeface="Comic Sans MS" panose="030F0702030302020204" pitchFamily="66" charset="0"/>
              </a:rPr>
            </a:br>
            <a:endParaRPr sz="2400" b="1" i="1" dirty="0">
              <a:latin typeface="Comic Sans MS" panose="030F0702030302020204" pitchFamily="66" charset="0"/>
            </a:endParaRPr>
          </a:p>
        </p:txBody>
      </p:sp>
      <p:sp>
        <p:nvSpPr>
          <p:cNvPr id="3" name="Rectangle 2">
            <a:extLst>
              <a:ext uri="{FF2B5EF4-FFF2-40B4-BE49-F238E27FC236}">
                <a16:creationId xmlns:a16="http://schemas.microsoft.com/office/drawing/2014/main" id="{CAAAC9F0-AA00-4058-8B40-41FBB2032D01}"/>
              </a:ext>
            </a:extLst>
          </p:cNvPr>
          <p:cNvSpPr/>
          <p:nvPr/>
        </p:nvSpPr>
        <p:spPr>
          <a:xfrm>
            <a:off x="4119937" y="4604442"/>
            <a:ext cx="4857750" cy="1477328"/>
          </a:xfrm>
          <a:prstGeom prst="rect">
            <a:avLst/>
          </a:prstGeom>
        </p:spPr>
        <p:txBody>
          <a:bodyPr wrap="square">
            <a:spAutoFit/>
          </a:bodyPr>
          <a:lstStyle/>
          <a:p>
            <a:r>
              <a:rPr lang="en-GB" i="1" dirty="0">
                <a:latin typeface="Comic Sans MS" panose="030F0702030302020204" pitchFamily="66" charset="0"/>
              </a:rPr>
              <a:t>For that to happen, we must create positive and supportive environments where our teams can perform at their best. </a:t>
            </a:r>
            <a:br>
              <a:rPr lang="en-GB" i="1" dirty="0">
                <a:latin typeface="Comic Sans MS" panose="030F0702030302020204" pitchFamily="66" charset="0"/>
              </a:rPr>
            </a:br>
            <a:br>
              <a:rPr lang="en-GB" sz="1200" i="1" dirty="0">
                <a:latin typeface="Comic Sans MS" panose="030F0702030302020204" pitchFamily="66" charset="0"/>
              </a:rPr>
            </a:br>
            <a:r>
              <a:rPr lang="en-GB" sz="2400" b="1" i="1" dirty="0">
                <a:latin typeface="Comic Sans MS" panose="030F0702030302020204" pitchFamily="66" charset="0"/>
              </a:rPr>
              <a:t>Make it a great place to work!</a:t>
            </a:r>
            <a:endParaRPr lang="en-GB" sz="2400" dirty="0"/>
          </a:p>
        </p:txBody>
      </p:sp>
    </p:spTree>
    <p:extLst>
      <p:ext uri="{BB962C8B-B14F-4D97-AF65-F5344CB8AC3E}">
        <p14:creationId xmlns:p14="http://schemas.microsoft.com/office/powerpoint/2010/main" val="19196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FB738B4-C54F-4A4F-9EC3-96A59AFA97F1}"/>
              </a:ext>
            </a:extLst>
          </p:cNvPr>
          <p:cNvSpPr txBox="1">
            <a:spLocks/>
          </p:cNvSpPr>
          <p:nvPr/>
        </p:nvSpPr>
        <p:spPr>
          <a:xfrm>
            <a:off x="428625" y="3719557"/>
            <a:ext cx="8458200" cy="3279335"/>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endParaRPr lang="en-GB" sz="3200" dirty="0"/>
          </a:p>
          <a:p>
            <a:r>
              <a:rPr lang="en-GB" sz="3000" dirty="0"/>
              <a:t>BBC Radio 2 Jeremy Vine show:</a:t>
            </a:r>
          </a:p>
          <a:p>
            <a:r>
              <a:rPr lang="en-GB" sz="3000" dirty="0"/>
              <a:t>If the NHS recruited every school leaver for the next five years it still wouldn’t be able to fill its’ vacancy rate! </a:t>
            </a:r>
          </a:p>
        </p:txBody>
      </p:sp>
      <p:pic>
        <p:nvPicPr>
          <p:cNvPr id="13" name="Picture 12">
            <a:extLst>
              <a:ext uri="{FF2B5EF4-FFF2-40B4-BE49-F238E27FC236}">
                <a16:creationId xmlns:a16="http://schemas.microsoft.com/office/drawing/2014/main" id="{8DBDA803-791A-4BD0-BEBE-723DD8706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4" y="105607"/>
            <a:ext cx="2596551" cy="10234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0550EEE-7E3F-43F3-8386-590839FC241D}"/>
              </a:ext>
            </a:extLst>
          </p:cNvPr>
          <p:cNvPicPr>
            <a:picLocks noChangeAspect="1"/>
          </p:cNvPicPr>
          <p:nvPr/>
        </p:nvPicPr>
        <p:blipFill>
          <a:blip r:embed="rId3"/>
          <a:stretch>
            <a:fillRect/>
          </a:stretch>
        </p:blipFill>
        <p:spPr>
          <a:xfrm>
            <a:off x="519112" y="1431131"/>
            <a:ext cx="3538538" cy="2459876"/>
          </a:xfrm>
          <a:prstGeom prst="rect">
            <a:avLst/>
          </a:prstGeom>
        </p:spPr>
      </p:pic>
      <p:pic>
        <p:nvPicPr>
          <p:cNvPr id="3" name="Picture 2">
            <a:extLst>
              <a:ext uri="{FF2B5EF4-FFF2-40B4-BE49-F238E27FC236}">
                <a16:creationId xmlns:a16="http://schemas.microsoft.com/office/drawing/2014/main" id="{3B975EDF-E75E-4A57-8F99-01BE803E73B8}"/>
              </a:ext>
            </a:extLst>
          </p:cNvPr>
          <p:cNvPicPr>
            <a:picLocks noChangeAspect="1"/>
          </p:cNvPicPr>
          <p:nvPr/>
        </p:nvPicPr>
        <p:blipFill>
          <a:blip r:embed="rId4"/>
          <a:stretch>
            <a:fillRect/>
          </a:stretch>
        </p:blipFill>
        <p:spPr>
          <a:xfrm>
            <a:off x="4491037" y="1431130"/>
            <a:ext cx="4377992" cy="2459875"/>
          </a:xfrm>
          <a:prstGeom prst="rect">
            <a:avLst/>
          </a:prstGeom>
        </p:spPr>
      </p:pic>
      <p:sp>
        <p:nvSpPr>
          <p:cNvPr id="6" name="TextBox 5">
            <a:extLst>
              <a:ext uri="{FF2B5EF4-FFF2-40B4-BE49-F238E27FC236}">
                <a16:creationId xmlns:a16="http://schemas.microsoft.com/office/drawing/2014/main" id="{861C0E5F-B0D6-4F48-A874-836E6BC377C3}"/>
              </a:ext>
            </a:extLst>
          </p:cNvPr>
          <p:cNvSpPr txBox="1"/>
          <p:nvPr/>
        </p:nvSpPr>
        <p:spPr>
          <a:xfrm>
            <a:off x="7148887" y="141326"/>
            <a:ext cx="1828800" cy="774432"/>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9C3B86A2-A4F1-427A-BF21-BFE754961D84}"/>
              </a:ext>
            </a:extLst>
          </p:cNvPr>
          <p:cNvPicPr>
            <a:picLocks noChangeAspect="1"/>
          </p:cNvPicPr>
          <p:nvPr/>
        </p:nvPicPr>
        <p:blipFill>
          <a:blip r:embed="rId5"/>
          <a:stretch>
            <a:fillRect/>
          </a:stretch>
        </p:blipFill>
        <p:spPr>
          <a:xfrm>
            <a:off x="7533185" y="182167"/>
            <a:ext cx="1463167" cy="579170"/>
          </a:xfrm>
          <a:prstGeom prst="rect">
            <a:avLst/>
          </a:prstGeom>
        </p:spPr>
      </p:pic>
      <p:sp>
        <p:nvSpPr>
          <p:cNvPr id="8" name="Footer Placeholder 3">
            <a:extLst>
              <a:ext uri="{FF2B5EF4-FFF2-40B4-BE49-F238E27FC236}">
                <a16:creationId xmlns:a16="http://schemas.microsoft.com/office/drawing/2014/main" id="{0E9C00BD-5721-442E-9463-10D8ED5B5E7C}"/>
              </a:ext>
            </a:extLst>
          </p:cNvPr>
          <p:cNvSpPr>
            <a:spLocks noGrp="1"/>
          </p:cNvSpPr>
          <p:nvPr>
            <p:ph type="ftr" sz="quarter" idx="3"/>
          </p:nvPr>
        </p:nvSpPr>
        <p:spPr>
          <a:xfrm>
            <a:off x="690676" y="6333439"/>
            <a:ext cx="5723164" cy="365125"/>
          </a:xfrm>
        </p:spPr>
        <p:txBody>
          <a:bodyPr/>
          <a:lstStyle/>
          <a:p>
            <a:r>
              <a:rPr lang="en-US" dirty="0"/>
              <a:t>NHS Great Place to Work</a:t>
            </a:r>
          </a:p>
        </p:txBody>
      </p:sp>
    </p:spTree>
    <p:extLst>
      <p:ext uri="{BB962C8B-B14F-4D97-AF65-F5344CB8AC3E}">
        <p14:creationId xmlns:p14="http://schemas.microsoft.com/office/powerpoint/2010/main" val="150296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Happiness</a:t>
            </a:r>
          </a:p>
        </p:txBody>
      </p:sp>
      <p:sp>
        <p:nvSpPr>
          <p:cNvPr id="7" name="Title 6">
            <a:extLst>
              <a:ext uri="{FF2B5EF4-FFF2-40B4-BE49-F238E27FC236}">
                <a16:creationId xmlns:a16="http://schemas.microsoft.com/office/drawing/2014/main" id="{EEFD9DD9-72F1-4B83-94A3-682F699AA744}"/>
              </a:ext>
            </a:extLst>
          </p:cNvPr>
          <p:cNvSpPr>
            <a:spLocks noGrp="1"/>
          </p:cNvSpPr>
          <p:nvPr>
            <p:ph type="title"/>
          </p:nvPr>
        </p:nvSpPr>
        <p:spPr>
          <a:xfrm>
            <a:off x="464344" y="1239295"/>
            <a:ext cx="8208169" cy="611649"/>
          </a:xfrm>
        </p:spPr>
        <p:txBody>
          <a:bodyPr/>
          <a:lstStyle/>
          <a:p>
            <a:r>
              <a:rPr lang="en-GB" sz="3200" dirty="0"/>
              <a:t>Strategy for attracting and retaining talented people diverse in background and thought. </a:t>
            </a:r>
          </a:p>
        </p:txBody>
      </p:sp>
      <p:pic>
        <p:nvPicPr>
          <p:cNvPr id="3" name="Picture 2">
            <a:extLst>
              <a:ext uri="{FF2B5EF4-FFF2-40B4-BE49-F238E27FC236}">
                <a16:creationId xmlns:a16="http://schemas.microsoft.com/office/drawing/2014/main" id="{D85C0F60-339B-4497-809B-0BC56B676579}"/>
              </a:ext>
            </a:extLst>
          </p:cNvPr>
          <p:cNvPicPr>
            <a:picLocks noChangeAspect="1"/>
          </p:cNvPicPr>
          <p:nvPr/>
        </p:nvPicPr>
        <p:blipFill>
          <a:blip r:embed="rId2"/>
          <a:stretch>
            <a:fillRect/>
          </a:stretch>
        </p:blipFill>
        <p:spPr>
          <a:xfrm>
            <a:off x="1033576" y="2301571"/>
            <a:ext cx="6824549" cy="2985740"/>
          </a:xfrm>
          <a:prstGeom prst="rect">
            <a:avLst/>
          </a:prstGeom>
        </p:spPr>
      </p:pic>
      <p:sp>
        <p:nvSpPr>
          <p:cNvPr id="5" name="TextBox 4">
            <a:extLst>
              <a:ext uri="{FF2B5EF4-FFF2-40B4-BE49-F238E27FC236}">
                <a16:creationId xmlns:a16="http://schemas.microsoft.com/office/drawing/2014/main" id="{4BF42E47-DB86-44DC-94CF-E536C51F1B7A}"/>
              </a:ext>
            </a:extLst>
          </p:cNvPr>
          <p:cNvSpPr txBox="1"/>
          <p:nvPr/>
        </p:nvSpPr>
        <p:spPr>
          <a:xfrm>
            <a:off x="392907" y="5547992"/>
            <a:ext cx="8472191" cy="646331"/>
          </a:xfrm>
          <a:prstGeom prst="rect">
            <a:avLst/>
          </a:prstGeom>
          <a:noFill/>
        </p:spPr>
        <p:txBody>
          <a:bodyPr wrap="none" rtlCol="0">
            <a:spAutoFit/>
          </a:bodyPr>
          <a:lstStyle/>
          <a:p>
            <a:r>
              <a:rPr lang="en-GB" sz="3600" dirty="0">
                <a:solidFill>
                  <a:srgbClr val="00B050"/>
                </a:solidFill>
                <a:latin typeface="Comic Sans MS" panose="030F0702030302020204" pitchFamily="66" charset="0"/>
              </a:rPr>
              <a:t>Be </a:t>
            </a:r>
            <a:r>
              <a:rPr lang="en-GB" sz="3600" dirty="0">
                <a:solidFill>
                  <a:srgbClr val="FF0000"/>
                </a:solidFill>
                <a:latin typeface="Comic Sans MS" panose="030F0702030302020204" pitchFamily="66" charset="0"/>
              </a:rPr>
              <a:t>Kind</a:t>
            </a:r>
            <a:r>
              <a:rPr lang="en-GB" sz="3600" dirty="0">
                <a:solidFill>
                  <a:srgbClr val="00B050"/>
                </a:solidFill>
                <a:latin typeface="Comic Sans MS" panose="030F0702030302020204" pitchFamily="66" charset="0"/>
              </a:rPr>
              <a:t> </a:t>
            </a:r>
            <a:r>
              <a:rPr lang="en-GB" sz="3600" dirty="0">
                <a:solidFill>
                  <a:srgbClr val="FF9900"/>
                </a:solidFill>
                <a:latin typeface="Comic Sans MS" panose="030F0702030302020204" pitchFamily="66" charset="0"/>
              </a:rPr>
              <a:t>Be Positive</a:t>
            </a:r>
            <a:r>
              <a:rPr lang="en-GB" sz="3600" dirty="0">
                <a:latin typeface="Comic Sans MS" panose="030F0702030302020204" pitchFamily="66" charset="0"/>
              </a:rPr>
              <a:t> </a:t>
            </a:r>
            <a:r>
              <a:rPr lang="en-GB" sz="3600" dirty="0">
                <a:solidFill>
                  <a:srgbClr val="005EB8"/>
                </a:solidFill>
                <a:latin typeface="Comic Sans MS" panose="030F0702030302020204" pitchFamily="66" charset="0"/>
              </a:rPr>
              <a:t>Build</a:t>
            </a:r>
            <a:r>
              <a:rPr lang="en-GB" sz="3600" dirty="0">
                <a:latin typeface="Comic Sans MS" panose="030F0702030302020204" pitchFamily="66" charset="0"/>
              </a:rPr>
              <a:t> </a:t>
            </a:r>
            <a:r>
              <a:rPr lang="en-GB" sz="3600" dirty="0">
                <a:solidFill>
                  <a:srgbClr val="CC0099"/>
                </a:solidFill>
                <a:latin typeface="Comic Sans MS" panose="030F0702030302020204" pitchFamily="66" charset="0"/>
              </a:rPr>
              <a:t>Self</a:t>
            </a:r>
            <a:r>
              <a:rPr lang="en-GB" sz="3600" dirty="0">
                <a:latin typeface="Comic Sans MS" panose="030F0702030302020204" pitchFamily="66" charset="0"/>
              </a:rPr>
              <a:t>-Esteem </a:t>
            </a:r>
          </a:p>
        </p:txBody>
      </p:sp>
    </p:spTree>
    <p:extLst>
      <p:ext uri="{BB962C8B-B14F-4D97-AF65-F5344CB8AC3E}">
        <p14:creationId xmlns:p14="http://schemas.microsoft.com/office/powerpoint/2010/main" val="404484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4C984-0B5C-496D-8B67-D6ED4A63254D}"/>
              </a:ext>
            </a:extLst>
          </p:cNvPr>
          <p:cNvSpPr txBox="1"/>
          <p:nvPr/>
        </p:nvSpPr>
        <p:spPr>
          <a:xfrm>
            <a:off x="379827" y="1456005"/>
            <a:ext cx="8482820" cy="1569660"/>
          </a:xfrm>
          <a:prstGeom prst="rect">
            <a:avLst/>
          </a:prstGeom>
          <a:noFill/>
        </p:spPr>
        <p:txBody>
          <a:bodyPr wrap="square" rtlCol="0">
            <a:spAutoFit/>
          </a:bodyPr>
          <a:lstStyle/>
          <a:p>
            <a:r>
              <a:rPr lang="en-GB" sz="3200" dirty="0">
                <a:solidFill>
                  <a:srgbClr val="005EB8"/>
                </a:solidFill>
              </a:rPr>
              <a:t>How we behave towards each other is the single greatest factor in how well </a:t>
            </a:r>
            <a:r>
              <a:rPr lang="en-GB" sz="3200" dirty="0">
                <a:solidFill>
                  <a:srgbClr val="005EB8"/>
                </a:solidFill>
                <a:latin typeface="Arial" panose="020B0604020202020204" pitchFamily="34" charset="0"/>
                <a:cs typeface="Arial" panose="020B0604020202020204" pitchFamily="34" charset="0"/>
              </a:rPr>
              <a:t>competent</a:t>
            </a:r>
            <a:r>
              <a:rPr lang="en-GB" sz="3200" dirty="0">
                <a:solidFill>
                  <a:srgbClr val="005EB8"/>
                </a:solidFill>
              </a:rPr>
              <a:t> teams perform.</a:t>
            </a:r>
          </a:p>
        </p:txBody>
      </p:sp>
      <p:sp>
        <p:nvSpPr>
          <p:cNvPr id="4" name="Rectangle 3">
            <a:extLst>
              <a:ext uri="{FF2B5EF4-FFF2-40B4-BE49-F238E27FC236}">
                <a16:creationId xmlns:a16="http://schemas.microsoft.com/office/drawing/2014/main" id="{44C519CC-8F54-4EA7-8E46-AA0061F34C85}"/>
              </a:ext>
            </a:extLst>
          </p:cNvPr>
          <p:cNvSpPr/>
          <p:nvPr/>
        </p:nvSpPr>
        <p:spPr>
          <a:xfrm>
            <a:off x="379827" y="3360869"/>
            <a:ext cx="4572000" cy="1938992"/>
          </a:xfrm>
          <a:prstGeom prst="rect">
            <a:avLst/>
          </a:prstGeom>
        </p:spPr>
        <p:txBody>
          <a:bodyPr>
            <a:spAutoFit/>
          </a:bodyPr>
          <a:lstStyle/>
          <a:p>
            <a:r>
              <a:rPr lang="en-GB" sz="2400" i="1" dirty="0">
                <a:solidFill>
                  <a:srgbClr val="005EB8"/>
                </a:solidFill>
                <a:latin typeface="Arial" panose="020B0604020202020204" pitchFamily="34" charset="0"/>
                <a:cs typeface="Arial" panose="020B0604020202020204" pitchFamily="34" charset="0"/>
              </a:rPr>
              <a:t>“Bullying and harassment in the </a:t>
            </a:r>
            <a:r>
              <a:rPr lang="en-GB" sz="2400" b="1" i="1" dirty="0">
                <a:solidFill>
                  <a:srgbClr val="005EB8"/>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a:t>
            </a:r>
            <a:r>
              <a:rPr lang="en-GB" sz="2400" i="1" dirty="0">
                <a:solidFill>
                  <a:srgbClr val="005EB8"/>
                </a:solidFill>
                <a:latin typeface="Arial" panose="020B0604020202020204" pitchFamily="34" charset="0"/>
                <a:cs typeface="Arial" panose="020B0604020202020204" pitchFamily="34" charset="0"/>
              </a:rPr>
              <a:t> could be costing the health service more than £2 billion a year in England alone, research suggests”.</a:t>
            </a:r>
          </a:p>
        </p:txBody>
      </p:sp>
      <p:pic>
        <p:nvPicPr>
          <p:cNvPr id="2" name="Picture 1">
            <a:extLst>
              <a:ext uri="{FF2B5EF4-FFF2-40B4-BE49-F238E27FC236}">
                <a16:creationId xmlns:a16="http://schemas.microsoft.com/office/drawing/2014/main" id="{B9AE06F8-6266-4D7F-9ECB-C684710FF694}"/>
              </a:ext>
            </a:extLst>
          </p:cNvPr>
          <p:cNvPicPr>
            <a:picLocks noChangeAspect="1"/>
          </p:cNvPicPr>
          <p:nvPr/>
        </p:nvPicPr>
        <p:blipFill>
          <a:blip r:embed="rId3"/>
          <a:stretch>
            <a:fillRect/>
          </a:stretch>
        </p:blipFill>
        <p:spPr>
          <a:xfrm>
            <a:off x="5082458" y="3147786"/>
            <a:ext cx="3231160" cy="2152075"/>
          </a:xfrm>
          <a:prstGeom prst="rect">
            <a:avLst/>
          </a:prstGeom>
        </p:spPr>
      </p:pic>
      <p:sp>
        <p:nvSpPr>
          <p:cNvPr id="5" name="Rectangle 4">
            <a:extLst>
              <a:ext uri="{FF2B5EF4-FFF2-40B4-BE49-F238E27FC236}">
                <a16:creationId xmlns:a16="http://schemas.microsoft.com/office/drawing/2014/main" id="{9F185510-710B-44D9-BAE4-1921EE8F9C2C}"/>
              </a:ext>
            </a:extLst>
          </p:cNvPr>
          <p:cNvSpPr/>
          <p:nvPr/>
        </p:nvSpPr>
        <p:spPr>
          <a:xfrm>
            <a:off x="357602" y="5856160"/>
            <a:ext cx="9087273"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4"/>
              </a:rPr>
              <a:t>https://www.dailymail.co.uk/health/article-6321383/Bullying-costs-NHS-2-BILLION-year.html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8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44744-197C-4908-932E-835BB90320C1}"/>
              </a:ext>
            </a:extLst>
          </p:cNvPr>
          <p:cNvSpPr/>
          <p:nvPr/>
        </p:nvSpPr>
        <p:spPr>
          <a:xfrm>
            <a:off x="1150032" y="1158996"/>
            <a:ext cx="6594231" cy="1138773"/>
          </a:xfrm>
          <a:prstGeom prst="rect">
            <a:avLst/>
          </a:prstGeom>
        </p:spPr>
        <p:txBody>
          <a:bodyPr wrap="square">
            <a:spAutoFit/>
          </a:bodyPr>
          <a:lstStyle/>
          <a:p>
            <a:pPr algn="ctr"/>
            <a:r>
              <a:rPr lang="en-GB" sz="4000" dirty="0">
                <a:solidFill>
                  <a:srgbClr val="005EB8"/>
                </a:solidFill>
                <a:latin typeface="Arial" panose="020B0604020202020204" pitchFamily="34" charset="0"/>
                <a:cs typeface="Arial" panose="020B0604020202020204" pitchFamily="34" charset="0"/>
                <a:sym typeface="Helvetica"/>
              </a:rPr>
              <a:t>Impact of Incivility</a:t>
            </a:r>
          </a:p>
          <a:p>
            <a:pPr algn="ctr"/>
            <a:endParaRPr lang="en-GB" sz="800" dirty="0">
              <a:solidFill>
                <a:srgbClr val="FF0000"/>
              </a:solidFill>
              <a:latin typeface="Arial" panose="020B0604020202020204" pitchFamily="34" charset="0"/>
              <a:cs typeface="Arial" panose="020B0604020202020204" pitchFamily="34" charset="0"/>
            </a:endParaRPr>
          </a:p>
          <a:p>
            <a:pPr algn="ctr"/>
            <a:r>
              <a:rPr lang="en-GB" sz="2000" dirty="0">
                <a:solidFill>
                  <a:srgbClr val="005EB8"/>
                </a:solidFill>
                <a:latin typeface="Arial" panose="020B0604020202020204" pitchFamily="34" charset="0"/>
                <a:cs typeface="Arial" panose="020B0604020202020204" pitchFamily="34" charset="0"/>
              </a:rPr>
              <a:t>https://www.civilitysaveslives.com/</a:t>
            </a:r>
          </a:p>
        </p:txBody>
      </p:sp>
      <p:sp>
        <p:nvSpPr>
          <p:cNvPr id="5" name="Content Placeholder 2">
            <a:extLst>
              <a:ext uri="{FF2B5EF4-FFF2-40B4-BE49-F238E27FC236}">
                <a16:creationId xmlns:a16="http://schemas.microsoft.com/office/drawing/2014/main" id="{DDA76ABE-545E-4D48-9A4A-4DE060026975}"/>
              </a:ext>
            </a:extLst>
          </p:cNvPr>
          <p:cNvSpPr txBox="1">
            <a:spLocks/>
          </p:cNvSpPr>
          <p:nvPr/>
        </p:nvSpPr>
        <p:spPr>
          <a:xfrm>
            <a:off x="5233181" y="2665613"/>
            <a:ext cx="3706837" cy="362911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bg2"/>
                </a:solidFill>
              </a:rPr>
              <a:t>Staff Onlookers</a:t>
            </a:r>
          </a:p>
          <a:p>
            <a:pPr marL="0" indent="0">
              <a:buNone/>
            </a:pPr>
            <a:r>
              <a:rPr lang="en-GB" sz="2000" dirty="0">
                <a:solidFill>
                  <a:schemeClr val="bg2"/>
                </a:solidFill>
              </a:rPr>
              <a:t>20% decrease in performance</a:t>
            </a:r>
          </a:p>
          <a:p>
            <a:pPr marL="0" indent="0">
              <a:buNone/>
            </a:pPr>
            <a:r>
              <a:rPr lang="en-GB" sz="2000" dirty="0">
                <a:solidFill>
                  <a:schemeClr val="bg2"/>
                </a:solidFill>
              </a:rPr>
              <a:t>50% reduction in willingness to help others</a:t>
            </a:r>
          </a:p>
          <a:p>
            <a:pPr marL="0" indent="0">
              <a:buNone/>
            </a:pPr>
            <a:r>
              <a:rPr lang="en-GB" sz="2000" b="1" dirty="0">
                <a:solidFill>
                  <a:schemeClr val="bg2"/>
                </a:solidFill>
              </a:rPr>
              <a:t>Patients &amp; Relatives</a:t>
            </a:r>
          </a:p>
          <a:p>
            <a:pPr marL="0" indent="0">
              <a:buNone/>
            </a:pPr>
            <a:r>
              <a:rPr lang="en-GB" sz="2000" dirty="0">
                <a:solidFill>
                  <a:schemeClr val="bg2"/>
                </a:solidFill>
              </a:rPr>
              <a:t>75% less enthusiasm for the organisation</a:t>
            </a:r>
          </a:p>
          <a:p>
            <a:pPr marL="0" indent="0">
              <a:buNone/>
            </a:pPr>
            <a:r>
              <a:rPr lang="en-GB" sz="2000" dirty="0">
                <a:solidFill>
                  <a:schemeClr val="bg2"/>
                </a:solidFill>
              </a:rPr>
              <a:t>66% feel anxious dealing with employees</a:t>
            </a:r>
          </a:p>
          <a:p>
            <a:pPr marL="0" indent="0">
              <a:buNone/>
            </a:pPr>
            <a:endParaRPr lang="en-GB" sz="2000" dirty="0">
              <a:solidFill>
                <a:schemeClr val="bg2"/>
              </a:solidFill>
            </a:endParaRPr>
          </a:p>
          <a:p>
            <a:endParaRPr lang="en-GB" dirty="0"/>
          </a:p>
        </p:txBody>
      </p:sp>
      <p:sp>
        <p:nvSpPr>
          <p:cNvPr id="7" name="TextBox 6">
            <a:extLst>
              <a:ext uri="{FF2B5EF4-FFF2-40B4-BE49-F238E27FC236}">
                <a16:creationId xmlns:a16="http://schemas.microsoft.com/office/drawing/2014/main" id="{BD568F3E-040A-48F2-9A97-0F5304C2EBC0}"/>
              </a:ext>
            </a:extLst>
          </p:cNvPr>
          <p:cNvSpPr txBox="1"/>
          <p:nvPr/>
        </p:nvSpPr>
        <p:spPr>
          <a:xfrm>
            <a:off x="276077" y="2532594"/>
            <a:ext cx="4612446" cy="3449406"/>
          </a:xfrm>
          <a:prstGeom prst="rect">
            <a:avLst/>
          </a:prstGeom>
          <a:noFill/>
        </p:spPr>
        <p:txBody>
          <a:bodyPr wrap="square" rtlCol="0">
            <a:spAutoFit/>
          </a:bodyPr>
          <a:lstStyle/>
          <a:p>
            <a:r>
              <a:rPr lang="en-GB" sz="2000" b="1" dirty="0">
                <a:solidFill>
                  <a:schemeClr val="bg2"/>
                </a:solidFill>
              </a:rPr>
              <a:t>Recipients</a:t>
            </a:r>
          </a:p>
          <a:p>
            <a:pPr>
              <a:lnSpc>
                <a:spcPts val="3000"/>
              </a:lnSpc>
            </a:pPr>
            <a:r>
              <a:rPr lang="en-GB" sz="2000" dirty="0">
                <a:solidFill>
                  <a:schemeClr val="bg2"/>
                </a:solidFill>
              </a:rPr>
              <a:t>80% lose time worrying about this</a:t>
            </a:r>
          </a:p>
          <a:p>
            <a:pPr>
              <a:lnSpc>
                <a:spcPts val="3000"/>
              </a:lnSpc>
            </a:pPr>
            <a:r>
              <a:rPr lang="en-GB" sz="2000" dirty="0">
                <a:solidFill>
                  <a:schemeClr val="bg2"/>
                </a:solidFill>
              </a:rPr>
              <a:t>78% reduce their commitment to work</a:t>
            </a:r>
          </a:p>
          <a:p>
            <a:pPr>
              <a:lnSpc>
                <a:spcPts val="3000"/>
              </a:lnSpc>
            </a:pPr>
            <a:r>
              <a:rPr lang="en-GB" sz="2000" dirty="0">
                <a:solidFill>
                  <a:schemeClr val="bg2"/>
                </a:solidFill>
              </a:rPr>
              <a:t>63% lose time avoiding the offender</a:t>
            </a:r>
          </a:p>
          <a:p>
            <a:pPr>
              <a:lnSpc>
                <a:spcPts val="3000"/>
              </a:lnSpc>
            </a:pPr>
            <a:r>
              <a:rPr lang="en-GB" sz="2000" dirty="0">
                <a:solidFill>
                  <a:schemeClr val="bg2"/>
                </a:solidFill>
              </a:rPr>
              <a:t>48% reduce their time at work</a:t>
            </a:r>
          </a:p>
          <a:p>
            <a:pPr>
              <a:lnSpc>
                <a:spcPts val="3000"/>
              </a:lnSpc>
            </a:pPr>
            <a:r>
              <a:rPr lang="en-GB" sz="2000" dirty="0">
                <a:solidFill>
                  <a:schemeClr val="bg2"/>
                </a:solidFill>
              </a:rPr>
              <a:t>38% reduce the quality of their work (deliberately)</a:t>
            </a:r>
          </a:p>
          <a:p>
            <a:pPr>
              <a:lnSpc>
                <a:spcPts val="3000"/>
              </a:lnSpc>
            </a:pPr>
            <a:r>
              <a:rPr lang="en-GB" sz="2000" dirty="0">
                <a:solidFill>
                  <a:schemeClr val="bg2"/>
                </a:solidFill>
              </a:rPr>
              <a:t>25% take it out on patients/ service users</a:t>
            </a:r>
          </a:p>
          <a:p>
            <a:pPr>
              <a:lnSpc>
                <a:spcPts val="3000"/>
              </a:lnSpc>
            </a:pPr>
            <a:r>
              <a:rPr lang="en-GB" sz="2000" dirty="0">
                <a:solidFill>
                  <a:schemeClr val="bg2"/>
                </a:solidFill>
              </a:rPr>
              <a:t>12% leave</a:t>
            </a:r>
            <a:endParaRPr lang="en-GB" sz="2000" dirty="0"/>
          </a:p>
        </p:txBody>
      </p:sp>
    </p:spTree>
    <p:extLst>
      <p:ext uri="{BB962C8B-B14F-4D97-AF65-F5344CB8AC3E}">
        <p14:creationId xmlns:p14="http://schemas.microsoft.com/office/powerpoint/2010/main" val="275371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Happiness</a:t>
            </a:r>
          </a:p>
        </p:txBody>
      </p:sp>
      <p:sp>
        <p:nvSpPr>
          <p:cNvPr id="7" name="Title 6">
            <a:extLst>
              <a:ext uri="{FF2B5EF4-FFF2-40B4-BE49-F238E27FC236}">
                <a16:creationId xmlns:a16="http://schemas.microsoft.com/office/drawing/2014/main" id="{EEFD9DD9-72F1-4B83-94A3-682F699AA744}"/>
              </a:ext>
            </a:extLst>
          </p:cNvPr>
          <p:cNvSpPr>
            <a:spLocks noGrp="1"/>
          </p:cNvSpPr>
          <p:nvPr>
            <p:ph type="title"/>
          </p:nvPr>
        </p:nvSpPr>
        <p:spPr>
          <a:xfrm>
            <a:off x="464344" y="1153571"/>
            <a:ext cx="6317241" cy="611649"/>
          </a:xfrm>
        </p:spPr>
        <p:txBody>
          <a:bodyPr/>
          <a:lstStyle/>
          <a:p>
            <a:r>
              <a:rPr lang="en-GB" dirty="0"/>
              <a:t>The Case for Kindness</a:t>
            </a:r>
          </a:p>
        </p:txBody>
      </p:sp>
      <p:sp>
        <p:nvSpPr>
          <p:cNvPr id="2" name="Rectangle 1">
            <a:extLst>
              <a:ext uri="{FF2B5EF4-FFF2-40B4-BE49-F238E27FC236}">
                <a16:creationId xmlns:a16="http://schemas.microsoft.com/office/drawing/2014/main" id="{2D163D64-E5A0-4799-830A-7EAD351BA8DD}"/>
              </a:ext>
            </a:extLst>
          </p:cNvPr>
          <p:cNvSpPr/>
          <p:nvPr/>
        </p:nvSpPr>
        <p:spPr>
          <a:xfrm>
            <a:off x="578644" y="2023205"/>
            <a:ext cx="7886700" cy="4739759"/>
          </a:xfrm>
          <a:prstGeom prst="rect">
            <a:avLst/>
          </a:prstGeom>
        </p:spPr>
        <p:txBody>
          <a:bodyPr wrap="square">
            <a:spAutoFit/>
          </a:bodyPr>
          <a:lstStyle/>
          <a:p>
            <a:r>
              <a:rPr lang="en-GB" sz="2800" dirty="0">
                <a:solidFill>
                  <a:schemeClr val="bg2"/>
                </a:solidFill>
                <a:latin typeface="Arial" panose="020B0604020202020204" pitchFamily="34" charset="0"/>
                <a:cs typeface="Arial" panose="020B0604020202020204" pitchFamily="34" charset="0"/>
              </a:rPr>
              <a:t>Kindness can be defined as the quality of being friendly, generous, and considerate. </a:t>
            </a:r>
          </a:p>
          <a:p>
            <a:endParaRPr lang="en-GB" sz="1400" dirty="0">
              <a:solidFill>
                <a:schemeClr val="bg2"/>
              </a:solidFill>
              <a:latin typeface="Arial" panose="020B0604020202020204" pitchFamily="34" charset="0"/>
              <a:cs typeface="Arial" panose="020B0604020202020204" pitchFamily="34" charset="0"/>
            </a:endParaRPr>
          </a:p>
          <a:p>
            <a:r>
              <a:rPr lang="en-GB" sz="2800" dirty="0">
                <a:solidFill>
                  <a:schemeClr val="bg2"/>
                </a:solidFill>
                <a:latin typeface="Arial" panose="020B0604020202020204" pitchFamily="34" charset="0"/>
                <a:cs typeface="Arial" panose="020B0604020202020204" pitchFamily="34" charset="0"/>
              </a:rPr>
              <a:t>When you consider those traits, it starts to seem obvious that kindness should form the baseline of any civil workplace exchange.</a:t>
            </a:r>
          </a:p>
          <a:p>
            <a:endParaRPr lang="en-GB" sz="1400" dirty="0">
              <a:solidFill>
                <a:schemeClr val="bg2"/>
              </a:solidFill>
              <a:latin typeface="Arial" panose="020B0604020202020204" pitchFamily="34" charset="0"/>
              <a:cs typeface="Arial" panose="020B0604020202020204" pitchFamily="34" charset="0"/>
            </a:endParaRPr>
          </a:p>
          <a:p>
            <a:r>
              <a:rPr lang="en-GB" sz="2800" dirty="0">
                <a:solidFill>
                  <a:srgbClr val="FF0000"/>
                </a:solidFill>
                <a:latin typeface="Arial" panose="020B0604020202020204" pitchFamily="34" charset="0"/>
                <a:cs typeface="Arial" panose="020B0604020202020204" pitchFamily="34" charset="0"/>
              </a:rPr>
              <a:t>However, it’s also obvious that this isn’t the case in practice. </a:t>
            </a:r>
          </a:p>
          <a:p>
            <a:endParaRPr lang="en-GB" sz="1400" b="1" dirty="0">
              <a:solidFill>
                <a:srgbClr val="FF0000"/>
              </a:solidFill>
              <a:latin typeface="Arial" panose="020B0604020202020204" pitchFamily="34" charset="0"/>
              <a:cs typeface="Arial" panose="020B0604020202020204" pitchFamily="34" charset="0"/>
            </a:endParaRPr>
          </a:p>
          <a:p>
            <a:r>
              <a:rPr lang="en-GB" sz="4000" b="1" dirty="0">
                <a:solidFill>
                  <a:srgbClr val="00B050"/>
                </a:solidFill>
                <a:latin typeface="Arial" panose="020B0604020202020204" pitchFamily="34" charset="0"/>
                <a:cs typeface="Arial" panose="020B0604020202020204" pitchFamily="34" charset="0"/>
              </a:rPr>
              <a:t>But it should be!!</a:t>
            </a:r>
          </a:p>
          <a:p>
            <a:endParaRPr lang="en-GB"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47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14076-1598-471B-9731-F8032DC3B243}"/>
              </a:ext>
            </a:extLst>
          </p:cNvPr>
          <p:cNvPicPr>
            <a:picLocks noChangeAspect="1"/>
          </p:cNvPicPr>
          <p:nvPr/>
        </p:nvPicPr>
        <p:blipFill>
          <a:blip r:embed="rId2"/>
          <a:stretch>
            <a:fillRect/>
          </a:stretch>
        </p:blipFill>
        <p:spPr>
          <a:xfrm>
            <a:off x="4572000" y="2566659"/>
            <a:ext cx="3929062" cy="3793342"/>
          </a:xfrm>
          <a:prstGeom prst="rect">
            <a:avLst/>
          </a:prstGeom>
        </p:spPr>
      </p:pic>
      <p:sp>
        <p:nvSpPr>
          <p:cNvPr id="4" name="Footer Placeholder 3"/>
          <p:cNvSpPr>
            <a:spLocks noGrp="1"/>
          </p:cNvSpPr>
          <p:nvPr>
            <p:ph type="ftr" sz="quarter" idx="3"/>
          </p:nvPr>
        </p:nvSpPr>
        <p:spPr>
          <a:xfrm>
            <a:off x="690676" y="6390589"/>
            <a:ext cx="5723164" cy="365125"/>
          </a:xfrm>
        </p:spPr>
        <p:txBody>
          <a:bodyPr/>
          <a:lstStyle/>
          <a:p>
            <a:r>
              <a:rPr lang="en-US" dirty="0"/>
              <a:t>Happiness</a:t>
            </a:r>
          </a:p>
        </p:txBody>
      </p:sp>
      <p:sp>
        <p:nvSpPr>
          <p:cNvPr id="2" name="Rectangle 1">
            <a:extLst>
              <a:ext uri="{FF2B5EF4-FFF2-40B4-BE49-F238E27FC236}">
                <a16:creationId xmlns:a16="http://schemas.microsoft.com/office/drawing/2014/main" id="{2D163D64-E5A0-4799-830A-7EAD351BA8DD}"/>
              </a:ext>
            </a:extLst>
          </p:cNvPr>
          <p:cNvSpPr/>
          <p:nvPr/>
        </p:nvSpPr>
        <p:spPr>
          <a:xfrm>
            <a:off x="628650" y="1140252"/>
            <a:ext cx="7886700" cy="1569660"/>
          </a:xfrm>
          <a:prstGeom prst="rect">
            <a:avLst/>
          </a:prstGeom>
        </p:spPr>
        <p:txBody>
          <a:bodyPr wrap="square">
            <a:spAutoFit/>
          </a:bodyPr>
          <a:lstStyle/>
          <a:p>
            <a:pPr marL="457200" indent="-457200">
              <a:buFont typeface="Arial" panose="020B0604020202020204" pitchFamily="34" charset="0"/>
              <a:buChar char="•"/>
            </a:pPr>
            <a:r>
              <a:rPr lang="en-GB" sz="2400" dirty="0">
                <a:solidFill>
                  <a:schemeClr val="bg2"/>
                </a:solidFill>
                <a:latin typeface="Arial" panose="020B0604020202020204" pitchFamily="34" charset="0"/>
                <a:cs typeface="Arial" panose="020B0604020202020204" pitchFamily="34" charset="0"/>
              </a:rPr>
              <a:t>Kindness creates positivity</a:t>
            </a:r>
          </a:p>
          <a:p>
            <a:pPr marL="457200" indent="-457200">
              <a:buFont typeface="Arial" panose="020B0604020202020204" pitchFamily="34" charset="0"/>
              <a:buChar char="•"/>
            </a:pPr>
            <a:r>
              <a:rPr lang="en-GB" sz="2400" dirty="0">
                <a:solidFill>
                  <a:schemeClr val="bg2"/>
                </a:solidFill>
                <a:latin typeface="Arial" panose="020B0604020202020204" pitchFamily="34" charset="0"/>
                <a:cs typeface="Arial" panose="020B0604020202020204" pitchFamily="34" charset="0"/>
              </a:rPr>
              <a:t>Positivity builds self esteem</a:t>
            </a:r>
          </a:p>
          <a:p>
            <a:pPr marL="457200" indent="-457200">
              <a:buFont typeface="Arial" panose="020B0604020202020204" pitchFamily="34" charset="0"/>
              <a:buChar char="•"/>
            </a:pPr>
            <a:r>
              <a:rPr lang="en-GB" sz="2400" dirty="0">
                <a:solidFill>
                  <a:schemeClr val="bg2"/>
                </a:solidFill>
                <a:latin typeface="Arial" panose="020B0604020202020204" pitchFamily="34" charset="0"/>
                <a:cs typeface="Arial" panose="020B0604020202020204" pitchFamily="34" charset="0"/>
              </a:rPr>
              <a:t>Self esteem builds confidence</a:t>
            </a:r>
          </a:p>
          <a:p>
            <a:pPr marL="457200" indent="-457200">
              <a:buFont typeface="Arial" panose="020B0604020202020204" pitchFamily="34" charset="0"/>
              <a:buChar char="•"/>
            </a:pPr>
            <a:r>
              <a:rPr lang="en-GB" sz="2400" dirty="0">
                <a:solidFill>
                  <a:schemeClr val="bg2"/>
                </a:solidFill>
                <a:latin typeface="Arial" panose="020B0604020202020204" pitchFamily="34" charset="0"/>
                <a:cs typeface="Arial" panose="020B0604020202020204" pitchFamily="34" charset="0"/>
              </a:rPr>
              <a:t>Confidence inspires action &amp; fosters success  </a:t>
            </a:r>
          </a:p>
        </p:txBody>
      </p:sp>
      <p:pic>
        <p:nvPicPr>
          <p:cNvPr id="5" name="Picture 4">
            <a:extLst>
              <a:ext uri="{FF2B5EF4-FFF2-40B4-BE49-F238E27FC236}">
                <a16:creationId xmlns:a16="http://schemas.microsoft.com/office/drawing/2014/main" id="{B9D0BCBE-F87A-4B5F-85E0-22858AF7301D}"/>
              </a:ext>
            </a:extLst>
          </p:cNvPr>
          <p:cNvPicPr>
            <a:picLocks noChangeAspect="1"/>
          </p:cNvPicPr>
          <p:nvPr/>
        </p:nvPicPr>
        <p:blipFill>
          <a:blip r:embed="rId3"/>
          <a:stretch>
            <a:fillRect/>
          </a:stretch>
        </p:blipFill>
        <p:spPr>
          <a:xfrm>
            <a:off x="378617" y="2888923"/>
            <a:ext cx="4029075" cy="3471078"/>
          </a:xfrm>
          <a:prstGeom prst="rect">
            <a:avLst/>
          </a:prstGeom>
        </p:spPr>
      </p:pic>
    </p:spTree>
    <p:extLst>
      <p:ext uri="{BB962C8B-B14F-4D97-AF65-F5344CB8AC3E}">
        <p14:creationId xmlns:p14="http://schemas.microsoft.com/office/powerpoint/2010/main" val="2625853017"/>
      </p:ext>
    </p:extLst>
  </p:cSld>
  <p:clrMapOvr>
    <a:masterClrMapping/>
  </p:clrMapOvr>
</p:sld>
</file>

<file path=ppt/theme/theme1.xml><?xml version="1.0" encoding="utf-8"?>
<a:theme xmlns:a="http://schemas.openxmlformats.org/drawingml/2006/main" name="NHS_PowerPoint_TEMPLATE_GENERAL">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id="{80C64545-6D2C-418A-B917-A86E34F1D105}" vid="{23D51FCE-9BF6-494B-87D4-C4DDB8B0E9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33C9125836614B8B376FD7F7CA1C81" ma:contentTypeVersion="1" ma:contentTypeDescription="Create a new document." ma:contentTypeScope="" ma:versionID="683ac1627f2c9c98775818dc97df424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2CC47C-C143-4AE4-B5B8-EF94BF42C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NHS_PowerPoint_TEMPLATE_GENERAL</Template>
  <TotalTime>1944</TotalTime>
  <Words>1379</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Calibri</vt:lpstr>
      <vt:lpstr>Calibri Light</vt:lpstr>
      <vt:lpstr>Comic Sans MS</vt:lpstr>
      <vt:lpstr>NHS_PowerPoint_TEMPLATE_GENERAL</vt:lpstr>
      <vt:lpstr>NHS Great Place to Work       A unprecedented approach to creating a environment for our staff to flourish!  Paul Devlin - Creator NHS Great Place to Work  YouTube Webinar    </vt:lpstr>
      <vt:lpstr>PowerPoint Presentation</vt:lpstr>
      <vt:lpstr>Every patient &amp; service user deserves the quality of care that we would expect for ourselves and our families.      </vt:lpstr>
      <vt:lpstr>PowerPoint Presentation</vt:lpstr>
      <vt:lpstr>Strategy for attracting and retaining talented people diverse in background and thought. </vt:lpstr>
      <vt:lpstr>PowerPoint Presentation</vt:lpstr>
      <vt:lpstr>PowerPoint Presentation</vt:lpstr>
      <vt:lpstr>The Case for Kindness</vt:lpstr>
      <vt:lpstr>PowerPoint Presentation</vt:lpstr>
      <vt:lpstr>PowerPoint Presentation</vt:lpstr>
      <vt:lpstr>            </vt:lpstr>
      <vt:lpstr>PowerPoint Presentation</vt:lpstr>
      <vt:lpstr>            </vt:lpstr>
      <vt:lpstr>Benefits of being happy at work  Happiness at work defined as ‘a mindset which enables action to maximise performance and achieve potential’1. </vt:lpstr>
      <vt:lpstr>GPTW is a continuous improvement tool designed to address the key constraints that prevent teams from performing at their best. It can be used at all levels of the organisation.   There’s no need to duplicate we can integrate the questions with staff pulse surveys.   Note: Typically a response rate of at least 90% is required. This increase the leverage for taking action and addressing key issues.     </vt:lpstr>
      <vt:lpstr>PowerPoint Presentation</vt:lpstr>
      <vt:lpstr>Transforming results by changing beliefs and behaviours</vt:lpstr>
      <vt:lpstr>PowerPoint Presentation</vt:lpstr>
      <vt:lpstr>How it Works</vt:lpstr>
      <vt:lpstr>People will forget what you said.  People will forget what you did.  But people will never forget  how you make them feel.  </vt:lpstr>
      <vt:lpstr>PowerPoint Presentation</vt:lpstr>
    </vt:vector>
  </TitlesOfParts>
  <Company>NHSI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Manel Louaka</dc:creator>
  <cp:lastModifiedBy>DEVLIN, Paul (NHS ENGLAND &amp; NHS IMPROVEMENT - T1520)</cp:lastModifiedBy>
  <cp:revision>109</cp:revision>
  <dcterms:created xsi:type="dcterms:W3CDTF">2018-03-13T08:40:02Z</dcterms:created>
  <dcterms:modified xsi:type="dcterms:W3CDTF">2021-11-29T11:55:17Z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0x010100D033C9125836614B8B376FD7F7CA1C81</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