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18" r:id="rId2"/>
    <p:sldId id="312" r:id="rId3"/>
    <p:sldId id="413" r:id="rId4"/>
    <p:sldId id="465" r:id="rId5"/>
    <p:sldId id="546" r:id="rId6"/>
    <p:sldId id="547" r:id="rId7"/>
    <p:sldId id="548" r:id="rId8"/>
    <p:sldId id="549" r:id="rId9"/>
    <p:sldId id="550" r:id="rId10"/>
    <p:sldId id="551" r:id="rId11"/>
    <p:sldId id="552" r:id="rId12"/>
    <p:sldId id="461" r:id="rId13"/>
    <p:sldId id="432" r:id="rId14"/>
    <p:sldId id="433" r:id="rId15"/>
    <p:sldId id="477" r:id="rId16"/>
    <p:sldId id="439" r:id="rId17"/>
    <p:sldId id="441" r:id="rId18"/>
    <p:sldId id="442" r:id="rId19"/>
    <p:sldId id="445" r:id="rId20"/>
    <p:sldId id="444" r:id="rId21"/>
    <p:sldId id="446" r:id="rId22"/>
    <p:sldId id="448" r:id="rId23"/>
    <p:sldId id="451" r:id="rId24"/>
    <p:sldId id="293" r:id="rId25"/>
    <p:sldId id="485" r:id="rId26"/>
    <p:sldId id="486" r:id="rId27"/>
    <p:sldId id="484" r:id="rId28"/>
    <p:sldId id="500" r:id="rId29"/>
    <p:sldId id="481" r:id="rId30"/>
    <p:sldId id="487" r:id="rId31"/>
    <p:sldId id="491" r:id="rId32"/>
    <p:sldId id="493" r:id="rId33"/>
    <p:sldId id="488" r:id="rId34"/>
    <p:sldId id="494" r:id="rId35"/>
    <p:sldId id="501" r:id="rId36"/>
    <p:sldId id="497" r:id="rId37"/>
    <p:sldId id="498" r:id="rId38"/>
    <p:sldId id="502" r:id="rId39"/>
    <p:sldId id="499" r:id="rId40"/>
    <p:sldId id="592" r:id="rId41"/>
    <p:sldId id="593" r:id="rId42"/>
    <p:sldId id="553"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569" r:id="rId56"/>
    <p:sldId id="570" r:id="rId57"/>
    <p:sldId id="571" r:id="rId58"/>
    <p:sldId id="572" r:id="rId59"/>
    <p:sldId id="573" r:id="rId60"/>
    <p:sldId id="574" r:id="rId61"/>
    <p:sldId id="575" r:id="rId62"/>
    <p:sldId id="576" r:id="rId63"/>
    <p:sldId id="577" r:id="rId64"/>
    <p:sldId id="578" r:id="rId65"/>
    <p:sldId id="580" r:id="rId66"/>
    <p:sldId id="581" r:id="rId67"/>
    <p:sldId id="582" r:id="rId68"/>
    <p:sldId id="583" r:id="rId69"/>
    <p:sldId id="584" r:id="rId70"/>
    <p:sldId id="585" r:id="rId71"/>
    <p:sldId id="586" r:id="rId72"/>
    <p:sldId id="587" r:id="rId73"/>
    <p:sldId id="589" r:id="rId74"/>
    <p:sldId id="590" r:id="rId75"/>
    <p:sldId id="591" r:id="rId76"/>
    <p:sldId id="436" r:id="rId77"/>
    <p:sldId id="470"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9900"/>
    <a:srgbClr val="CC99FF"/>
    <a:srgbClr val="009999"/>
    <a:srgbClr val="5B9FAD"/>
    <a:srgbClr val="00CC99"/>
    <a:srgbClr val="33CC33"/>
    <a:srgbClr val="F5EA0B"/>
    <a:srgbClr val="0CD4F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72" d="100"/>
          <a:sy n="72" d="100"/>
        </p:scale>
        <p:origin x="5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4B916-5B73-425A-B985-918162525A30}" type="datetimeFigureOut">
              <a:rPr lang="en-GB" smtClean="0"/>
              <a:t>03/02/2021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CD2BD-F15F-4837-886E-3143ECD19F70}" type="slidenum">
              <a:rPr lang="en-GB" smtClean="0"/>
              <a:t>‹#›</a:t>
            </a:fld>
            <a:endParaRPr lang="en-GB"/>
          </a:p>
        </p:txBody>
      </p:sp>
    </p:spTree>
    <p:extLst>
      <p:ext uri="{BB962C8B-B14F-4D97-AF65-F5344CB8AC3E}">
        <p14:creationId xmlns:p14="http://schemas.microsoft.com/office/powerpoint/2010/main" val="256874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698DBA-F412-41C9-93D3-2FA3C5773BC1}" type="slidenum">
              <a:rPr lang="en-GB" smtClean="0"/>
              <a:pPr/>
              <a:t>1</a:t>
            </a:fld>
            <a:endParaRPr lang="en-GB"/>
          </a:p>
        </p:txBody>
      </p:sp>
    </p:spTree>
    <p:extLst>
      <p:ext uri="{BB962C8B-B14F-4D97-AF65-F5344CB8AC3E}">
        <p14:creationId xmlns:p14="http://schemas.microsoft.com/office/powerpoint/2010/main" val="191609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698DBA-F412-41C9-93D3-2FA3C5773BC1}" type="slidenum">
              <a:rPr lang="en-GB" smtClean="0"/>
              <a:pPr/>
              <a:t>42</a:t>
            </a:fld>
            <a:endParaRPr lang="en-GB"/>
          </a:p>
        </p:txBody>
      </p:sp>
    </p:spTree>
    <p:extLst>
      <p:ext uri="{BB962C8B-B14F-4D97-AF65-F5344CB8AC3E}">
        <p14:creationId xmlns:p14="http://schemas.microsoft.com/office/powerpoint/2010/main" val="262607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E14C-EAFA-4D3E-A297-7F4E22BEA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AEA9FD-6CF8-414F-9D68-080CAC7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F0E44A-A6EA-4703-924D-544B222093E7}"/>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212B8D58-670A-487A-9745-0689EBF731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AF9BA3-20C0-4018-ABD7-098E212FD3A2}"/>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199827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3105-EF46-4EE9-9CC2-97E3033C33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0D7419-BC95-4688-BC05-87FC532EE7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3B6DB0-7F40-4705-A53D-729A05ED1E00}"/>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792ED62F-BC6D-492F-9A8C-DE357BCF49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FFFC03-EA4B-4B92-B8DC-B27A4678C6B9}"/>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964213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7354F-109C-4C9A-9DA6-42FD79547D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58AA72-44D3-43B0-8690-EA353F2F03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929DAE-0B70-4B41-80F5-AFDF7FD0AF1B}"/>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7C92C404-77DE-498C-9FB1-267478657E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D29A21-15D1-40CE-B938-F55AF0A962E0}"/>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278721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643B-F6B8-43A7-BD79-5CF872BDA4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D5DD96-ECDD-4490-9EAD-F67130219D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6E8BE-CA52-4E40-89DB-B0165F261C67}"/>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1B3B6329-FD32-42B1-9BE5-2A835F0F05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A16602-D69A-4CC0-8E69-4BF16CA19265}"/>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3905788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FA54-751C-4ADB-BC94-398CD6026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13F578-7FAB-453F-8A62-8B7BA3E05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1170C2-F5AA-4551-81CA-F83E3520B72C}"/>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3A68EB52-A3F0-42CD-9A56-7E059A0EDE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8DDAB-FA96-4597-8AD2-DCF6443E544F}"/>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427126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7904-2886-447C-ADED-5A747EC56C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42A188-DC91-47F6-BC5D-1E1DC5511C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63E670-496C-4AA4-B690-DF9BC851C9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60022D-D340-4AE3-8525-D064130DAAAA}"/>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6" name="Footer Placeholder 5">
            <a:extLst>
              <a:ext uri="{FF2B5EF4-FFF2-40B4-BE49-F238E27FC236}">
                <a16:creationId xmlns:a16="http://schemas.microsoft.com/office/drawing/2014/main" id="{73D239C1-097B-4130-9A94-B5DA98DC7D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8D5529-D919-4196-9394-80D4F8D72393}"/>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413951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2495-03DA-47CD-AAA4-36BD7B3392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ADEF88-FEF1-4655-BF9B-BBE3A4D9F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EB6CD3-E0EE-4C2A-B479-A4BC91140B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C3D96D-A0A0-48F2-8211-3A3F82D80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73C7F9-D23D-4C2C-83B5-A62DF68356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643CC6-7AAB-465D-9820-0D76FE84FE8B}"/>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8" name="Footer Placeholder 7">
            <a:extLst>
              <a:ext uri="{FF2B5EF4-FFF2-40B4-BE49-F238E27FC236}">
                <a16:creationId xmlns:a16="http://schemas.microsoft.com/office/drawing/2014/main" id="{2783EBEB-8DBF-4201-9D21-DC03AFC395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899A8F-7427-4AB5-ACAC-DAA66B6E0C97}"/>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229882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698B-DED2-4A36-9BBA-2FF54C993F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BB4C00-52F8-4A57-B17D-6EE5E317FF17}"/>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4" name="Footer Placeholder 3">
            <a:extLst>
              <a:ext uri="{FF2B5EF4-FFF2-40B4-BE49-F238E27FC236}">
                <a16:creationId xmlns:a16="http://schemas.microsoft.com/office/drawing/2014/main" id="{BA867AB5-DDE1-4CFE-8B10-9E85102FD5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E92A02-3FCC-4AE9-AD36-47772385B350}"/>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360814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52C54-CD3C-4E76-9F1F-F3A353E96F0E}"/>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3" name="Footer Placeholder 2">
            <a:extLst>
              <a:ext uri="{FF2B5EF4-FFF2-40B4-BE49-F238E27FC236}">
                <a16:creationId xmlns:a16="http://schemas.microsoft.com/office/drawing/2014/main" id="{E0690F71-3C43-4768-8697-A9061A20BB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8D6274-0074-4F86-BC2D-6075E1995DEF}"/>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287122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7C47-00B7-427C-BBDC-E5337FCCB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E1DB49-D68A-4B7B-A723-2F3BEF530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A87D7AA-6588-4474-9CB8-3FCEC1EBB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E1632-EE56-43E6-9C2E-4D9632DDD350}"/>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6" name="Footer Placeholder 5">
            <a:extLst>
              <a:ext uri="{FF2B5EF4-FFF2-40B4-BE49-F238E27FC236}">
                <a16:creationId xmlns:a16="http://schemas.microsoft.com/office/drawing/2014/main" id="{B700AE89-05DB-4AB6-A6B7-E35255BDCF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14AC04-2BBD-4641-903F-50E6316D66B9}"/>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1041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0961-DD99-4C09-BF7F-088F7666E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61D77E-4BFA-45C8-98B2-9B052682A5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B5DEE7-A94B-44E1-9BF0-13A58983B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726EDA-7947-4226-9006-4D4366B929C1}"/>
              </a:ext>
            </a:extLst>
          </p:cNvPr>
          <p:cNvSpPr>
            <a:spLocks noGrp="1"/>
          </p:cNvSpPr>
          <p:nvPr>
            <p:ph type="dt" sz="half" idx="10"/>
          </p:nvPr>
        </p:nvSpPr>
        <p:spPr/>
        <p:txBody>
          <a:bodyPr/>
          <a:lstStyle/>
          <a:p>
            <a:fld id="{AF50F455-AF11-4F7A-A9D7-21AC3CE4308A}" type="datetimeFigureOut">
              <a:rPr lang="en-GB" smtClean="0"/>
              <a:t>03/02/2021</a:t>
            </a:fld>
            <a:endParaRPr lang="en-GB"/>
          </a:p>
        </p:txBody>
      </p:sp>
      <p:sp>
        <p:nvSpPr>
          <p:cNvPr id="6" name="Footer Placeholder 5">
            <a:extLst>
              <a:ext uri="{FF2B5EF4-FFF2-40B4-BE49-F238E27FC236}">
                <a16:creationId xmlns:a16="http://schemas.microsoft.com/office/drawing/2014/main" id="{A6A78E36-7AEB-4ABE-B970-555ED944A0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4F4568-C06E-4370-B8B9-935DDBF05C59}"/>
              </a:ext>
            </a:extLst>
          </p:cNvPr>
          <p:cNvSpPr>
            <a:spLocks noGrp="1"/>
          </p:cNvSpPr>
          <p:nvPr>
            <p:ph type="sldNum" sz="quarter" idx="12"/>
          </p:nvPr>
        </p:nvSpPr>
        <p:spPr/>
        <p:txBody>
          <a:bodyPr/>
          <a:lstStyle/>
          <a:p>
            <a:fld id="{F046891E-23D7-4A38-9F33-EBEE623DD016}" type="slidenum">
              <a:rPr lang="en-GB" smtClean="0"/>
              <a:t>‹#›</a:t>
            </a:fld>
            <a:endParaRPr lang="en-GB"/>
          </a:p>
        </p:txBody>
      </p:sp>
    </p:spTree>
    <p:extLst>
      <p:ext uri="{BB962C8B-B14F-4D97-AF65-F5344CB8AC3E}">
        <p14:creationId xmlns:p14="http://schemas.microsoft.com/office/powerpoint/2010/main" val="370856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85BEF-3758-4106-81AD-6E7DCA723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F31006-A488-44B6-9C7B-5DF79C5853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6EB914-5D95-4E66-82F2-CC6B545DD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0F455-AF11-4F7A-A9D7-21AC3CE4308A}" type="datetimeFigureOut">
              <a:rPr lang="en-GB" smtClean="0"/>
              <a:t>03/02/2021</a:t>
            </a:fld>
            <a:endParaRPr lang="en-GB"/>
          </a:p>
        </p:txBody>
      </p:sp>
      <p:sp>
        <p:nvSpPr>
          <p:cNvPr id="5" name="Footer Placeholder 4">
            <a:extLst>
              <a:ext uri="{FF2B5EF4-FFF2-40B4-BE49-F238E27FC236}">
                <a16:creationId xmlns:a16="http://schemas.microsoft.com/office/drawing/2014/main" id="{9B1CEA50-D86F-4A1D-9EAC-E99C89B24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5C5D6F-593C-4B3A-ACA6-A9F0433CB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6891E-23D7-4A38-9F33-EBEE623DD016}" type="slidenum">
              <a:rPr lang="en-GB" smtClean="0"/>
              <a:t>‹#›</a:t>
            </a:fld>
            <a:endParaRPr lang="en-GB"/>
          </a:p>
        </p:txBody>
      </p:sp>
    </p:spTree>
    <p:extLst>
      <p:ext uri="{BB962C8B-B14F-4D97-AF65-F5344CB8AC3E}">
        <p14:creationId xmlns:p14="http://schemas.microsoft.com/office/powerpoint/2010/main" val="3016505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png"/><Relationship Id="rId1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image" Target="../media/image20.png"/><Relationship Id="rId16"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hyperlink" Target="https://www.youtube.com/watch?v=LS37SNYjg8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youtube.com/watch?v=jv3Ztrm73FQ&amp;feature=emb_logo"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improvement.nhs.uk/documents/6005/Delivering_same_sex_accommodation_sep2019.pdf" TargetMode="External"/><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DblX_WXhHr4" TargetMode="Externa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94.png"/><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65.png"/><Relationship Id="rId10" Type="http://schemas.openxmlformats.org/officeDocument/2006/relationships/image" Target="../media/image93.png"/><Relationship Id="rId4" Type="http://schemas.openxmlformats.org/officeDocument/2006/relationships/image" Target="../media/image15.png"/><Relationship Id="rId9"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jv3Ztrm73FQ&amp;feature=emb_logo" TargetMode="External"/><Relationship Id="rId3" Type="http://schemas.openxmlformats.org/officeDocument/2006/relationships/hyperlink" Target="https://www.businessinsider.com/26-sexist-ads-of-the-mad-men-era-2014-5?r=US&amp;IR=T" TargetMode="External"/><Relationship Id="rId7" Type="http://schemas.openxmlformats.org/officeDocument/2006/relationships/hyperlink" Target="http://www.legislation.gov.uk/ukpga/2004/7" TargetMode="External"/><Relationship Id="rId2" Type="http://schemas.openxmlformats.org/officeDocument/2006/relationships/hyperlink" Target="https://www.pinterest.co.uk/pin/210191507588941170/" TargetMode="External"/><Relationship Id="rId1" Type="http://schemas.openxmlformats.org/officeDocument/2006/relationships/slideLayout" Target="../slideLayouts/slideLayout7.xml"/><Relationship Id="rId6" Type="http://schemas.openxmlformats.org/officeDocument/2006/relationships/hyperlink" Target="https://www.youtube.com/watch?v=LS37SNYjg8w" TargetMode="External"/><Relationship Id="rId5" Type="http://schemas.openxmlformats.org/officeDocument/2006/relationships/hyperlink" Target="https://www.youtube.com/watch?v=qlYtj0sf6ec" TargetMode="External"/><Relationship Id="rId4" Type="http://schemas.openxmlformats.org/officeDocument/2006/relationships/hyperlink" Target="https://www.bl.uk/lgbtq-histories/articles/a-short-history-of-lgbt-rights-in-the-uk" TargetMode="External"/><Relationship Id="rId9" Type="http://schemas.openxmlformats.org/officeDocument/2006/relationships/hyperlink" Target="https://www.healthwatch.co.uk/blog/2020-03-11/trans-healthcare-what-can-we-learn-people%E2%80%99s-experience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transactual.org.uk/inclusive-healthcare" TargetMode="External"/><Relationship Id="rId3" Type="http://schemas.openxmlformats.org/officeDocument/2006/relationships/hyperlink" Target="https://www.ons.gov.uk/economy/environmentalaccounts/articles/whatisthedifferencebetweensexandgender/2019-02-21" TargetMode="External"/><Relationship Id="rId7" Type="http://schemas.openxmlformats.org/officeDocument/2006/relationships/hyperlink" Target="https://www.stonewall.org.uk/system/files/lgbt_in_britain_health.pdf" TargetMode="External"/><Relationship Id="rId2" Type="http://schemas.openxmlformats.org/officeDocument/2006/relationships/hyperlink" Target="https://improvement.nhs.uk/documents/6005/Delivering_same_sex_accommodation_sep2019.pdf" TargetMode="External"/><Relationship Id="rId1" Type="http://schemas.openxmlformats.org/officeDocument/2006/relationships/slideLayout" Target="../slideLayouts/slideLayout7.xml"/><Relationship Id="rId6" Type="http://schemas.openxmlformats.org/officeDocument/2006/relationships/hyperlink" Target="https://www.stonewall.org.uk/system/files/the_school_report_2017.pdf" TargetMode="External"/><Relationship Id="rId5" Type="http://schemas.openxmlformats.org/officeDocument/2006/relationships/hyperlink" Target="https://www.simplypsychology.org/gender-biology.html" TargetMode="External"/><Relationship Id="rId4" Type="http://schemas.openxmlformats.org/officeDocument/2006/relationships/hyperlink" Target="https://transstudent.org/gend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qlYtj0sf6ec"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png"/><Relationship Id="rId14" Type="http://schemas.openxmlformats.org/officeDocument/2006/relationships/image" Target="../media/image32.jpeg"/></Relationships>
</file>

<file path=ppt/slides/_rels/slide52.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image" Target="../media/image20.png"/><Relationship Id="rId16"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hyperlink" Target="https://www.youtube.com/watch?v=LS37SNYjg8w"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youtube.com/watch?v=jv3Ztrm73FQ&amp;feature=emb_log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improvement.nhs.uk/documents/6005/Delivering_same_sex_accommodation_sep2019.pdf" TargetMode="External"/><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DblX_WXhHr4" TargetMode="Externa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94.png"/><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65.png"/><Relationship Id="rId10" Type="http://schemas.openxmlformats.org/officeDocument/2006/relationships/image" Target="../media/image93.png"/><Relationship Id="rId4" Type="http://schemas.openxmlformats.org/officeDocument/2006/relationships/image" Target="../media/image15.png"/><Relationship Id="rId9"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jv3Ztrm73FQ&amp;feature=emb_logo" TargetMode="External"/><Relationship Id="rId3" Type="http://schemas.openxmlformats.org/officeDocument/2006/relationships/hyperlink" Target="https://www.businessinsider.com/26-sexist-ads-of-the-mad-men-era-2014-5?r=US&amp;IR=T" TargetMode="External"/><Relationship Id="rId7" Type="http://schemas.openxmlformats.org/officeDocument/2006/relationships/hyperlink" Target="http://www.legislation.gov.uk/ukpga/2004/7" TargetMode="External"/><Relationship Id="rId2" Type="http://schemas.openxmlformats.org/officeDocument/2006/relationships/hyperlink" Target="https://www.pinterest.co.uk/pin/210191507588941170/" TargetMode="External"/><Relationship Id="rId1" Type="http://schemas.openxmlformats.org/officeDocument/2006/relationships/slideLayout" Target="../slideLayouts/slideLayout7.xml"/><Relationship Id="rId6" Type="http://schemas.openxmlformats.org/officeDocument/2006/relationships/hyperlink" Target="https://www.youtube.com/watch?v=LS37SNYjg8w" TargetMode="External"/><Relationship Id="rId5" Type="http://schemas.openxmlformats.org/officeDocument/2006/relationships/hyperlink" Target="https://www.youtube.com/watch?v=qlYtj0sf6ec" TargetMode="External"/><Relationship Id="rId4" Type="http://schemas.openxmlformats.org/officeDocument/2006/relationships/hyperlink" Target="https://www.bl.uk/lgbtq-histories/articles/a-short-history-of-lgbt-rights-in-the-uk" TargetMode="External"/><Relationship Id="rId9" Type="http://schemas.openxmlformats.org/officeDocument/2006/relationships/hyperlink" Target="https://www.healthwatch.co.uk/blog/2020-03-11/trans-healthcare-what-can-we-learn-people%E2%80%99s-experiences"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transactual.org.uk/inclusive-healthcare" TargetMode="External"/><Relationship Id="rId3" Type="http://schemas.openxmlformats.org/officeDocument/2006/relationships/hyperlink" Target="https://www.ons.gov.uk/economy/environmentalaccounts/articles/whatisthedifferencebetweensexandgender/2019-02-21" TargetMode="External"/><Relationship Id="rId7" Type="http://schemas.openxmlformats.org/officeDocument/2006/relationships/hyperlink" Target="https://www.stonewall.org.uk/system/files/lgbt_in_britain_health.pdf" TargetMode="External"/><Relationship Id="rId2" Type="http://schemas.openxmlformats.org/officeDocument/2006/relationships/hyperlink" Target="https://improvement.nhs.uk/documents/6005/Delivering_same_sex_accommodation_sep2019.pdf" TargetMode="External"/><Relationship Id="rId1" Type="http://schemas.openxmlformats.org/officeDocument/2006/relationships/slideLayout" Target="../slideLayouts/slideLayout7.xml"/><Relationship Id="rId6" Type="http://schemas.openxmlformats.org/officeDocument/2006/relationships/hyperlink" Target="https://www.stonewall.org.uk/system/files/the_school_report_2017.pdf" TargetMode="External"/><Relationship Id="rId5" Type="http://schemas.openxmlformats.org/officeDocument/2006/relationships/hyperlink" Target="https://www.simplypsychology.org/gender-biology.html" TargetMode="External"/><Relationship Id="rId4" Type="http://schemas.openxmlformats.org/officeDocument/2006/relationships/hyperlink" Target="https://transstudent.org/gend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lYtj0sf6ec"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B1D142-F5BF-450C-95C7-E2CB2FC6485D}"/>
              </a:ext>
            </a:extLst>
          </p:cNvPr>
          <p:cNvSpPr>
            <a:spLocks noGrp="1"/>
          </p:cNvSpPr>
          <p:nvPr>
            <p:ph type="sldNum" sz="quarter" idx="12"/>
          </p:nvPr>
        </p:nvSpPr>
        <p:spPr/>
        <p:txBody>
          <a:bodyPr/>
          <a:lstStyle/>
          <a:p>
            <a:fld id="{D9A90762-97D7-49DC-8F83-B017C849E511}" type="slidenum">
              <a:rPr lang="en-GB" smtClean="0"/>
              <a:pPr/>
              <a:t>1</a:t>
            </a:fld>
            <a:endParaRPr lang="en-GB"/>
          </a:p>
        </p:txBody>
      </p:sp>
      <p:pic>
        <p:nvPicPr>
          <p:cNvPr id="104450" name="Picture 2" descr="https://cdn.shopify.com/s/files/1/0255/4661/files/Passionate_life_large.png?v=1472417752"/>
          <p:cNvPicPr>
            <a:picLocks noChangeAspect="1" noChangeArrowheads="1"/>
          </p:cNvPicPr>
          <p:nvPr/>
        </p:nvPicPr>
        <p:blipFill>
          <a:blip r:embed="rId3" cstate="print"/>
          <a:srcRect/>
          <a:stretch>
            <a:fillRect/>
          </a:stretch>
        </p:blipFill>
        <p:spPr bwMode="auto">
          <a:xfrm>
            <a:off x="6872798" y="1983977"/>
            <a:ext cx="4612593" cy="4554935"/>
          </a:xfrm>
          <a:prstGeom prst="rect">
            <a:avLst/>
          </a:prstGeom>
          <a:noFill/>
        </p:spPr>
      </p:pic>
      <p:pic>
        <p:nvPicPr>
          <p:cNvPr id="9" name="Picture 8">
            <a:extLst>
              <a:ext uri="{FF2B5EF4-FFF2-40B4-BE49-F238E27FC236}">
                <a16:creationId xmlns:a16="http://schemas.microsoft.com/office/drawing/2014/main" id="{EDD8E432-3287-4473-AF00-903884FCDAB6}"/>
              </a:ext>
            </a:extLst>
          </p:cNvPr>
          <p:cNvPicPr>
            <a:picLocks noChangeAspect="1"/>
          </p:cNvPicPr>
          <p:nvPr/>
        </p:nvPicPr>
        <p:blipFill>
          <a:blip r:embed="rId4"/>
          <a:stretch>
            <a:fillRect/>
          </a:stretch>
        </p:blipFill>
        <p:spPr>
          <a:xfrm>
            <a:off x="7207464" y="136524"/>
            <a:ext cx="4984536" cy="1756171"/>
          </a:xfrm>
          <a:prstGeom prst="rect">
            <a:avLst/>
          </a:prstGeom>
        </p:spPr>
      </p:pic>
      <p:sp>
        <p:nvSpPr>
          <p:cNvPr id="3" name="TextBox 2">
            <a:extLst>
              <a:ext uri="{FF2B5EF4-FFF2-40B4-BE49-F238E27FC236}">
                <a16:creationId xmlns:a16="http://schemas.microsoft.com/office/drawing/2014/main" id="{C0A1D267-2E01-49EB-A68B-9C098D19EECB}"/>
              </a:ext>
            </a:extLst>
          </p:cNvPr>
          <p:cNvSpPr txBox="1"/>
          <p:nvPr/>
        </p:nvSpPr>
        <p:spPr>
          <a:xfrm>
            <a:off x="9730620" y="829943"/>
            <a:ext cx="1895448" cy="369332"/>
          </a:xfrm>
          <a:prstGeom prst="rect">
            <a:avLst/>
          </a:prstGeom>
          <a:noFill/>
        </p:spPr>
        <p:txBody>
          <a:bodyPr wrap="square" rtlCol="0">
            <a:spAutoFit/>
          </a:bodyPr>
          <a:lstStyle/>
          <a:p>
            <a:pPr algn="r"/>
            <a:r>
              <a:rPr lang="en-GB" b="1" dirty="0">
                <a:latin typeface="Bradley Hand ITC" panose="03070402050302030203" pitchFamily="66" charset="0"/>
              </a:rPr>
              <a:t>Rachel Symons</a:t>
            </a:r>
          </a:p>
        </p:txBody>
      </p:sp>
      <p:sp>
        <p:nvSpPr>
          <p:cNvPr id="4" name="TextBox 3">
            <a:extLst>
              <a:ext uri="{FF2B5EF4-FFF2-40B4-BE49-F238E27FC236}">
                <a16:creationId xmlns:a16="http://schemas.microsoft.com/office/drawing/2014/main" id="{FC65D7AE-5676-4B82-B890-F90B4A4555FF}"/>
              </a:ext>
            </a:extLst>
          </p:cNvPr>
          <p:cNvSpPr txBox="1"/>
          <p:nvPr/>
        </p:nvSpPr>
        <p:spPr>
          <a:xfrm flipH="1">
            <a:off x="7528066" y="1525466"/>
            <a:ext cx="4098002" cy="369332"/>
          </a:xfrm>
          <a:prstGeom prst="rect">
            <a:avLst/>
          </a:prstGeom>
          <a:noFill/>
        </p:spPr>
        <p:txBody>
          <a:bodyPr wrap="square" rtlCol="0">
            <a:spAutoFit/>
          </a:bodyPr>
          <a:lstStyle/>
          <a:p>
            <a:pPr algn="r"/>
            <a:r>
              <a:rPr lang="en-GB" dirty="0"/>
              <a:t>www.thrivingfutures.co.uk</a:t>
            </a:r>
          </a:p>
        </p:txBody>
      </p:sp>
      <p:pic>
        <p:nvPicPr>
          <p:cNvPr id="8" name="Picture 7">
            <a:extLst>
              <a:ext uri="{FF2B5EF4-FFF2-40B4-BE49-F238E27FC236}">
                <a16:creationId xmlns:a16="http://schemas.microsoft.com/office/drawing/2014/main" id="{F5F6ABFF-3EA6-4FA7-8867-03E7A95E3333}"/>
              </a:ext>
            </a:extLst>
          </p:cNvPr>
          <p:cNvPicPr>
            <a:picLocks noChangeAspect="1"/>
          </p:cNvPicPr>
          <p:nvPr/>
        </p:nvPicPr>
        <p:blipFill>
          <a:blip r:embed="rId5"/>
          <a:stretch>
            <a:fillRect/>
          </a:stretch>
        </p:blipFill>
        <p:spPr>
          <a:xfrm>
            <a:off x="4222364" y="658760"/>
            <a:ext cx="2650433" cy="2650433"/>
          </a:xfrm>
          <a:prstGeom prst="rect">
            <a:avLst/>
          </a:prstGeom>
        </p:spPr>
      </p:pic>
      <p:sp>
        <p:nvSpPr>
          <p:cNvPr id="11" name="TextBox 10">
            <a:extLst>
              <a:ext uri="{FF2B5EF4-FFF2-40B4-BE49-F238E27FC236}">
                <a16:creationId xmlns:a16="http://schemas.microsoft.com/office/drawing/2014/main" id="{E2F4898F-23F3-427D-8CD4-552941983C73}"/>
              </a:ext>
            </a:extLst>
          </p:cNvPr>
          <p:cNvSpPr txBox="1"/>
          <p:nvPr/>
        </p:nvSpPr>
        <p:spPr>
          <a:xfrm>
            <a:off x="525035" y="293567"/>
            <a:ext cx="6682430" cy="892552"/>
          </a:xfrm>
          <a:prstGeom prst="rect">
            <a:avLst/>
          </a:prstGeom>
          <a:noFill/>
        </p:spPr>
        <p:txBody>
          <a:bodyPr wrap="square" rtlCol="0">
            <a:spAutoFit/>
          </a:bodyPr>
          <a:lstStyle/>
          <a:p>
            <a:r>
              <a:rPr lang="en-GB" sz="2800" b="1" dirty="0">
                <a:latin typeface="Comic Sans MS" panose="030F0702030302020204" pitchFamily="66" charset="0"/>
              </a:rPr>
              <a:t>More than just a lanyard: </a:t>
            </a:r>
            <a:r>
              <a:rPr lang="en-GB" sz="2400" dirty="0">
                <a:latin typeface="Comic Sans MS" panose="030F0702030302020204" pitchFamily="66" charset="0"/>
              </a:rPr>
              <a:t>Meeting the needs of LGBT+ patients</a:t>
            </a:r>
            <a:endParaRPr lang="en-GB" sz="2800" dirty="0">
              <a:latin typeface="Comic Sans MS" panose="030F0702030302020204" pitchFamily="66" charset="0"/>
            </a:endParaRPr>
          </a:p>
        </p:txBody>
      </p:sp>
      <p:sp>
        <p:nvSpPr>
          <p:cNvPr id="12" name="TextBox 11">
            <a:extLst>
              <a:ext uri="{FF2B5EF4-FFF2-40B4-BE49-F238E27FC236}">
                <a16:creationId xmlns:a16="http://schemas.microsoft.com/office/drawing/2014/main" id="{51DC7B7A-2473-48CD-946A-7A76D8868695}"/>
              </a:ext>
            </a:extLst>
          </p:cNvPr>
          <p:cNvSpPr txBox="1"/>
          <p:nvPr/>
        </p:nvSpPr>
        <p:spPr>
          <a:xfrm>
            <a:off x="525035" y="2801531"/>
            <a:ext cx="6216172" cy="3554819"/>
          </a:xfrm>
          <a:prstGeom prst="rect">
            <a:avLst/>
          </a:prstGeom>
          <a:noFill/>
        </p:spPr>
        <p:txBody>
          <a:bodyPr wrap="square" rtlCol="0">
            <a:spAutoFit/>
          </a:bodyPr>
          <a:lstStyle/>
          <a:p>
            <a:pPr>
              <a:spcAft>
                <a:spcPts val="600"/>
              </a:spcAft>
            </a:pPr>
            <a:r>
              <a:rPr lang="en-GB" sz="2000" b="1" dirty="0"/>
              <a:t>Part One:  Getting to grips with gender</a:t>
            </a:r>
          </a:p>
          <a:p>
            <a:pPr>
              <a:spcAft>
                <a:spcPts val="1800"/>
              </a:spcAft>
            </a:pPr>
            <a:r>
              <a:rPr lang="en-GB" sz="2000" dirty="0"/>
              <a:t>This session explores the importance of addressing the needs of LGBT+ patients, what we mean by the term ‘gender’ and how this differs from ‘sex’.  It also demystifies all the confusing terminology around transgender.</a:t>
            </a:r>
            <a:endParaRPr lang="en-GB" sz="2000" dirty="0">
              <a:solidFill>
                <a:prstClr val="black"/>
              </a:solidFill>
            </a:endParaRPr>
          </a:p>
          <a:p>
            <a:pPr>
              <a:spcAft>
                <a:spcPts val="600"/>
              </a:spcAft>
            </a:pPr>
            <a:r>
              <a:rPr lang="en-GB" sz="2000" b="1" dirty="0"/>
              <a:t>Part Two: Responding to the needs of LGBT+ patients </a:t>
            </a:r>
          </a:p>
          <a:p>
            <a:r>
              <a:rPr lang="en-GB" sz="2000" dirty="0"/>
              <a:t>This session examines the experiences some LGBT+ patients have had within healthcare before looking at how services can be improved. The specific needs of older LGBT+ patients are also considered.</a:t>
            </a:r>
          </a:p>
        </p:txBody>
      </p:sp>
      <p:sp>
        <p:nvSpPr>
          <p:cNvPr id="15" name="TextBox 14">
            <a:extLst>
              <a:ext uri="{FF2B5EF4-FFF2-40B4-BE49-F238E27FC236}">
                <a16:creationId xmlns:a16="http://schemas.microsoft.com/office/drawing/2014/main" id="{8C3CE93F-63F7-49AD-BF36-BFA86053702C}"/>
              </a:ext>
            </a:extLst>
          </p:cNvPr>
          <p:cNvSpPr txBox="1"/>
          <p:nvPr/>
        </p:nvSpPr>
        <p:spPr>
          <a:xfrm>
            <a:off x="389974" y="1415384"/>
            <a:ext cx="3967452" cy="1107996"/>
          </a:xfrm>
          <a:prstGeom prst="rect">
            <a:avLst/>
          </a:prstGeom>
          <a:noFill/>
        </p:spPr>
        <p:txBody>
          <a:bodyPr wrap="square" rtlCol="0">
            <a:spAutoFit/>
          </a:bodyPr>
          <a:lstStyle/>
          <a:p>
            <a:pPr algn="ctr"/>
            <a:r>
              <a:rPr lang="en-GB" sz="2200" b="1" dirty="0"/>
              <a:t>A two and half hour workshop exploring the experiences and needs of LGBT+ patients.</a:t>
            </a:r>
          </a:p>
        </p:txBody>
      </p:sp>
    </p:spTree>
    <p:extLst>
      <p:ext uri="{BB962C8B-B14F-4D97-AF65-F5344CB8AC3E}">
        <p14:creationId xmlns:p14="http://schemas.microsoft.com/office/powerpoint/2010/main" val="4264172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40044-01B6-451B-BF8B-872A90F6FC0A}"/>
              </a:ext>
            </a:extLst>
          </p:cNvPr>
          <p:cNvSpPr txBox="1"/>
          <p:nvPr/>
        </p:nvSpPr>
        <p:spPr>
          <a:xfrm>
            <a:off x="318052" y="225287"/>
            <a:ext cx="7460974" cy="400110"/>
          </a:xfrm>
          <a:prstGeom prst="rect">
            <a:avLst/>
          </a:prstGeom>
          <a:noFill/>
        </p:spPr>
        <p:txBody>
          <a:bodyPr wrap="square" rtlCol="0">
            <a:spAutoFit/>
          </a:bodyPr>
          <a:lstStyle/>
          <a:p>
            <a:r>
              <a:rPr lang="en-GB" sz="2000" dirty="0">
                <a:latin typeface="Arial Black" panose="020B0A04020102020204" pitchFamily="34" charset="0"/>
              </a:rPr>
              <a:t>The difference between sex and gender</a:t>
            </a:r>
          </a:p>
        </p:txBody>
      </p:sp>
      <p:sp>
        <p:nvSpPr>
          <p:cNvPr id="3" name="TextBox 2">
            <a:extLst>
              <a:ext uri="{FF2B5EF4-FFF2-40B4-BE49-F238E27FC236}">
                <a16:creationId xmlns:a16="http://schemas.microsoft.com/office/drawing/2014/main" id="{33BA3A47-F92F-4E61-BBCD-A3A4F358C160}"/>
              </a:ext>
            </a:extLst>
          </p:cNvPr>
          <p:cNvSpPr txBox="1"/>
          <p:nvPr/>
        </p:nvSpPr>
        <p:spPr>
          <a:xfrm>
            <a:off x="318052" y="615891"/>
            <a:ext cx="11515846" cy="1200200"/>
          </a:xfrm>
          <a:prstGeom prst="rect">
            <a:avLst/>
          </a:prstGeom>
          <a:noFill/>
        </p:spPr>
        <p:txBody>
          <a:bodyPr wrap="square" rtlCol="0">
            <a:spAutoFit/>
          </a:bodyPr>
          <a:lstStyle/>
          <a:p>
            <a:pPr>
              <a:lnSpc>
                <a:spcPct val="110000"/>
              </a:lnSpc>
            </a:pPr>
            <a:r>
              <a:rPr lang="en-GB" sz="2200" dirty="0"/>
              <a:t>The sex of a baby is the first thing someone usually asks when someone has had a baby.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Sex is determined by 2 factors:</a:t>
            </a:r>
          </a:p>
          <a:p>
            <a:pPr>
              <a:lnSpc>
                <a:spcPct val="110000"/>
              </a:lnSpc>
            </a:pPr>
            <a:endParaRPr lang="en-GB" sz="2200" dirty="0"/>
          </a:p>
        </p:txBody>
      </p:sp>
      <p:sp>
        <p:nvSpPr>
          <p:cNvPr id="5" name="TextBox 4">
            <a:extLst>
              <a:ext uri="{FF2B5EF4-FFF2-40B4-BE49-F238E27FC236}">
                <a16:creationId xmlns:a16="http://schemas.microsoft.com/office/drawing/2014/main" id="{4DB3491A-F08D-4BBD-8BEA-3E1C577D9233}"/>
              </a:ext>
            </a:extLst>
          </p:cNvPr>
          <p:cNvSpPr txBox="1"/>
          <p:nvPr/>
        </p:nvSpPr>
        <p:spPr>
          <a:xfrm>
            <a:off x="3307237" y="4315886"/>
            <a:ext cx="8740654" cy="23544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200" b="1" dirty="0"/>
              <a:t>Hormones</a:t>
            </a:r>
          </a:p>
          <a:p>
            <a:pPr lvl="1">
              <a:spcAft>
                <a:spcPts val="600"/>
              </a:spcAft>
            </a:pPr>
            <a:r>
              <a:rPr lang="en-GB" sz="2200" dirty="0"/>
              <a:t>If the embryo is male</a:t>
            </a:r>
            <a:r>
              <a:rPr lang="en-GB" sz="2200" b="1" dirty="0"/>
              <a:t>, testosterone </a:t>
            </a:r>
            <a:r>
              <a:rPr lang="en-GB" sz="2200" dirty="0"/>
              <a:t>is released to help develop the male genitalia, this also has an impact on the way the brain develops.</a:t>
            </a:r>
          </a:p>
          <a:p>
            <a:pPr lvl="1">
              <a:spcAft>
                <a:spcPts val="600"/>
              </a:spcAft>
            </a:pPr>
            <a:r>
              <a:rPr lang="en-GB" sz="2200" dirty="0"/>
              <a:t>During adolescence it is these hormones that are responsible for puberty and the changes in the body that this creates.</a:t>
            </a:r>
          </a:p>
          <a:p>
            <a:pPr lvl="1">
              <a:spcAft>
                <a:spcPts val="600"/>
              </a:spcAft>
            </a:pPr>
            <a:endParaRPr lang="en-GB" sz="2200" dirty="0"/>
          </a:p>
        </p:txBody>
      </p:sp>
      <p:sp>
        <p:nvSpPr>
          <p:cNvPr id="8" name="TextBox 7">
            <a:extLst>
              <a:ext uri="{FF2B5EF4-FFF2-40B4-BE49-F238E27FC236}">
                <a16:creationId xmlns:a16="http://schemas.microsoft.com/office/drawing/2014/main" id="{C4D7E8D2-692A-4D4B-B96B-04F15D927D13}"/>
              </a:ext>
            </a:extLst>
          </p:cNvPr>
          <p:cNvSpPr txBox="1"/>
          <p:nvPr/>
        </p:nvSpPr>
        <p:spPr>
          <a:xfrm>
            <a:off x="3286247" y="1361231"/>
            <a:ext cx="5412986" cy="295465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Chromosomes</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The normal human body contains 23 pairs of chromosomes, the 23</a:t>
            </a:r>
            <a:r>
              <a:rPr kumimoji="0" lang="en-GB" sz="22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pair determine whether a child is female (XX chromosome, or male (XY chromosomes)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At 6 weeks, the Y chromosomes causes the embryo (developing baby) to develop testes if it is to become a boy.</a:t>
            </a:r>
          </a:p>
        </p:txBody>
      </p:sp>
      <p:sp>
        <p:nvSpPr>
          <p:cNvPr id="11" name="TextBox 10">
            <a:extLst>
              <a:ext uri="{FF2B5EF4-FFF2-40B4-BE49-F238E27FC236}">
                <a16:creationId xmlns:a16="http://schemas.microsoft.com/office/drawing/2014/main" id="{B2D1F5C9-35AC-4752-AC0E-AB06A68C2300}"/>
              </a:ext>
            </a:extLst>
          </p:cNvPr>
          <p:cNvSpPr txBox="1"/>
          <p:nvPr/>
        </p:nvSpPr>
        <p:spPr>
          <a:xfrm>
            <a:off x="9927543" y="6396411"/>
            <a:ext cx="2120348" cy="307777"/>
          </a:xfrm>
          <a:prstGeom prst="rect">
            <a:avLst/>
          </a:prstGeom>
          <a:noFill/>
        </p:spPr>
        <p:txBody>
          <a:bodyPr wrap="square" rtlCol="0">
            <a:spAutoFit/>
          </a:bodyPr>
          <a:lstStyle/>
          <a:p>
            <a:r>
              <a:rPr lang="en-GB" sz="1400" i="1" dirty="0"/>
              <a:t>(Simply Psychology, 2014)</a:t>
            </a:r>
          </a:p>
        </p:txBody>
      </p:sp>
      <p:pic>
        <p:nvPicPr>
          <p:cNvPr id="4" name="Picture 3">
            <a:extLst>
              <a:ext uri="{FF2B5EF4-FFF2-40B4-BE49-F238E27FC236}">
                <a16:creationId xmlns:a16="http://schemas.microsoft.com/office/drawing/2014/main" id="{95703008-F35A-49BC-AD9F-410EE050A28E}"/>
              </a:ext>
            </a:extLst>
          </p:cNvPr>
          <p:cNvPicPr>
            <a:picLocks noChangeAspect="1"/>
          </p:cNvPicPr>
          <p:nvPr/>
        </p:nvPicPr>
        <p:blipFill rotWithShape="1">
          <a:blip r:embed="rId2"/>
          <a:srcRect b="-1461"/>
          <a:stretch/>
        </p:blipFill>
        <p:spPr>
          <a:xfrm>
            <a:off x="8843342" y="1603431"/>
            <a:ext cx="3348658" cy="2470253"/>
          </a:xfrm>
          <a:prstGeom prst="rect">
            <a:avLst/>
          </a:prstGeom>
        </p:spPr>
      </p:pic>
      <p:pic>
        <p:nvPicPr>
          <p:cNvPr id="7" name="Picture 6">
            <a:extLst>
              <a:ext uri="{FF2B5EF4-FFF2-40B4-BE49-F238E27FC236}">
                <a16:creationId xmlns:a16="http://schemas.microsoft.com/office/drawing/2014/main" id="{84D90A06-74B6-47AE-A009-D2B0D66EA0E6}"/>
              </a:ext>
            </a:extLst>
          </p:cNvPr>
          <p:cNvPicPr>
            <a:picLocks noChangeAspect="1"/>
          </p:cNvPicPr>
          <p:nvPr/>
        </p:nvPicPr>
        <p:blipFill>
          <a:blip r:embed="rId3"/>
          <a:stretch>
            <a:fillRect/>
          </a:stretch>
        </p:blipFill>
        <p:spPr>
          <a:xfrm>
            <a:off x="296307" y="1603431"/>
            <a:ext cx="3011685" cy="4761389"/>
          </a:xfrm>
          <a:prstGeom prst="rect">
            <a:avLst/>
          </a:prstGeom>
        </p:spPr>
      </p:pic>
    </p:spTree>
    <p:extLst>
      <p:ext uri="{BB962C8B-B14F-4D97-AF65-F5344CB8AC3E}">
        <p14:creationId xmlns:p14="http://schemas.microsoft.com/office/powerpoint/2010/main" val="4223139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9595D-7E0C-4145-B52B-73BE6072697E}"/>
              </a:ext>
            </a:extLst>
          </p:cNvPr>
          <p:cNvSpPr txBox="1"/>
          <p:nvPr/>
        </p:nvSpPr>
        <p:spPr>
          <a:xfrm>
            <a:off x="1431236" y="242335"/>
            <a:ext cx="9011478" cy="523220"/>
          </a:xfrm>
          <a:prstGeom prst="rect">
            <a:avLst/>
          </a:prstGeom>
          <a:noFill/>
        </p:spPr>
        <p:txBody>
          <a:bodyPr wrap="square" rtlCol="0">
            <a:spAutoFit/>
          </a:bodyPr>
          <a:lstStyle/>
          <a:p>
            <a:r>
              <a:rPr lang="en-GB" sz="2800" dirty="0">
                <a:latin typeface="Arial Black" panose="020B0A04020102020204" pitchFamily="34" charset="0"/>
              </a:rPr>
              <a:t>Gender expectations</a:t>
            </a:r>
          </a:p>
        </p:txBody>
      </p:sp>
      <p:sp>
        <p:nvSpPr>
          <p:cNvPr id="4" name="TextBox 3">
            <a:extLst>
              <a:ext uri="{FF2B5EF4-FFF2-40B4-BE49-F238E27FC236}">
                <a16:creationId xmlns:a16="http://schemas.microsoft.com/office/drawing/2014/main" id="{04577E23-0EED-4FFD-928F-0C9077EEAC44}"/>
              </a:ext>
            </a:extLst>
          </p:cNvPr>
          <p:cNvSpPr txBox="1"/>
          <p:nvPr/>
        </p:nvSpPr>
        <p:spPr>
          <a:xfrm>
            <a:off x="1431236" y="807262"/>
            <a:ext cx="9958713" cy="769441"/>
          </a:xfrm>
          <a:prstGeom prst="rect">
            <a:avLst/>
          </a:prstGeom>
          <a:noFill/>
        </p:spPr>
        <p:txBody>
          <a:bodyPr wrap="square" rtlCol="0">
            <a:spAutoFit/>
          </a:bodyPr>
          <a:lstStyle/>
          <a:p>
            <a:r>
              <a:rPr lang="en-GB" sz="2200" dirty="0"/>
              <a:t>Whilst a person’s sex is decided whilst still in the womb, the implications their gender has on a person’s life, is decided by parents and society.</a:t>
            </a:r>
          </a:p>
        </p:txBody>
      </p:sp>
      <p:sp>
        <p:nvSpPr>
          <p:cNvPr id="8" name="TextBox 7">
            <a:extLst>
              <a:ext uri="{FF2B5EF4-FFF2-40B4-BE49-F238E27FC236}">
                <a16:creationId xmlns:a16="http://schemas.microsoft.com/office/drawing/2014/main" id="{F1859C31-2EE0-4FA2-8E19-39F7392800A5}"/>
              </a:ext>
            </a:extLst>
          </p:cNvPr>
          <p:cNvSpPr txBox="1"/>
          <p:nvPr/>
        </p:nvSpPr>
        <p:spPr>
          <a:xfrm>
            <a:off x="482411" y="1930867"/>
            <a:ext cx="5532725" cy="1723549"/>
          </a:xfrm>
          <a:prstGeom prst="rect">
            <a:avLst/>
          </a:prstGeom>
          <a:noFill/>
        </p:spPr>
        <p:txBody>
          <a:bodyPr wrap="square">
            <a:spAutoFit/>
          </a:bodyPr>
          <a:lstStyle/>
          <a:p>
            <a:pPr algn="ctr"/>
            <a:r>
              <a:rPr lang="en-GB" sz="2200" dirty="0"/>
              <a:t>The </a:t>
            </a:r>
            <a:r>
              <a:rPr lang="en-GB" sz="2200" b="1" i="1" dirty="0"/>
              <a:t>UK government defines gender </a:t>
            </a:r>
            <a:r>
              <a:rPr lang="en-GB" sz="2200" dirty="0"/>
              <a:t>as:</a:t>
            </a:r>
          </a:p>
          <a:p>
            <a:pPr algn="ctr"/>
            <a:r>
              <a:rPr lang="en-GB" sz="2200" i="1" dirty="0"/>
              <a:t>“a social construction relating to behaviours and attributes based on labels of masculinity and femininity”</a:t>
            </a:r>
            <a:r>
              <a:rPr lang="en-GB" sz="2200" b="1" i="1" dirty="0"/>
              <a:t> </a:t>
            </a:r>
          </a:p>
          <a:p>
            <a:pPr algn="r"/>
            <a:r>
              <a:rPr lang="en-GB" sz="1600" i="1" dirty="0"/>
              <a:t>(ONS, 2019)</a:t>
            </a:r>
            <a:endParaRPr lang="en-GB" sz="2000" i="1" dirty="0"/>
          </a:p>
        </p:txBody>
      </p:sp>
      <p:pic>
        <p:nvPicPr>
          <p:cNvPr id="9" name="Picture 8">
            <a:extLst>
              <a:ext uri="{FF2B5EF4-FFF2-40B4-BE49-F238E27FC236}">
                <a16:creationId xmlns:a16="http://schemas.microsoft.com/office/drawing/2014/main" id="{8D488843-7101-449B-BDCD-CB75E8775DCE}"/>
              </a:ext>
            </a:extLst>
          </p:cNvPr>
          <p:cNvPicPr>
            <a:picLocks noChangeAspect="1"/>
          </p:cNvPicPr>
          <p:nvPr/>
        </p:nvPicPr>
        <p:blipFill rotWithShape="1">
          <a:blip r:embed="rId2"/>
          <a:srcRect t="-765" b="-1799"/>
          <a:stretch/>
        </p:blipFill>
        <p:spPr>
          <a:xfrm>
            <a:off x="326872" y="165770"/>
            <a:ext cx="950358" cy="1428600"/>
          </a:xfrm>
          <a:prstGeom prst="rect">
            <a:avLst/>
          </a:prstGeom>
        </p:spPr>
      </p:pic>
      <p:pic>
        <p:nvPicPr>
          <p:cNvPr id="10" name="Picture 9">
            <a:extLst>
              <a:ext uri="{FF2B5EF4-FFF2-40B4-BE49-F238E27FC236}">
                <a16:creationId xmlns:a16="http://schemas.microsoft.com/office/drawing/2014/main" id="{6A767053-15A6-4717-BC07-21364F545ED4}"/>
              </a:ext>
            </a:extLst>
          </p:cNvPr>
          <p:cNvPicPr>
            <a:picLocks noChangeAspect="1"/>
          </p:cNvPicPr>
          <p:nvPr/>
        </p:nvPicPr>
        <p:blipFill>
          <a:blip r:embed="rId3"/>
          <a:stretch>
            <a:fillRect/>
          </a:stretch>
        </p:blipFill>
        <p:spPr>
          <a:xfrm>
            <a:off x="6146754" y="2045532"/>
            <a:ext cx="1354881" cy="1263784"/>
          </a:xfrm>
          <a:prstGeom prst="rect">
            <a:avLst/>
          </a:prstGeom>
        </p:spPr>
      </p:pic>
      <p:sp>
        <p:nvSpPr>
          <p:cNvPr id="11" name="TextBox 10">
            <a:extLst>
              <a:ext uri="{FF2B5EF4-FFF2-40B4-BE49-F238E27FC236}">
                <a16:creationId xmlns:a16="http://schemas.microsoft.com/office/drawing/2014/main" id="{09BCF618-F94F-4C7F-AA4E-98B6D2E5A6C8}"/>
              </a:ext>
            </a:extLst>
          </p:cNvPr>
          <p:cNvSpPr txBox="1"/>
          <p:nvPr/>
        </p:nvSpPr>
        <p:spPr>
          <a:xfrm>
            <a:off x="7633252" y="2077259"/>
            <a:ext cx="3868302" cy="1200329"/>
          </a:xfrm>
          <a:prstGeom prst="rect">
            <a:avLst/>
          </a:prstGeom>
          <a:noFill/>
        </p:spPr>
        <p:txBody>
          <a:bodyPr wrap="square" rtlCol="0">
            <a:spAutoFit/>
          </a:bodyPr>
          <a:lstStyle/>
          <a:p>
            <a:pPr algn="ctr"/>
            <a:r>
              <a:rPr lang="en-GB" sz="2400" b="1" dirty="0"/>
              <a:t>Gender is based on how society/ culture view the roles of men and women.</a:t>
            </a:r>
          </a:p>
        </p:txBody>
      </p:sp>
      <p:sp>
        <p:nvSpPr>
          <p:cNvPr id="13" name="TextBox 12">
            <a:extLst>
              <a:ext uri="{FF2B5EF4-FFF2-40B4-BE49-F238E27FC236}">
                <a16:creationId xmlns:a16="http://schemas.microsoft.com/office/drawing/2014/main" id="{2F27CA93-4CF5-4510-AB27-81FA18A69A88}"/>
              </a:ext>
            </a:extLst>
          </p:cNvPr>
          <p:cNvSpPr txBox="1"/>
          <p:nvPr/>
        </p:nvSpPr>
        <p:spPr>
          <a:xfrm>
            <a:off x="326872" y="3778145"/>
            <a:ext cx="9877231" cy="2862322"/>
          </a:xfrm>
          <a:prstGeom prst="rect">
            <a:avLst/>
          </a:prstGeom>
          <a:noFill/>
          <a:ln w="19050">
            <a:solidFill>
              <a:srgbClr val="7030A0"/>
            </a:solidFill>
          </a:ln>
        </p:spPr>
        <p:txBody>
          <a:bodyPr wrap="square" rtlCol="0">
            <a:spAutoFit/>
          </a:bodyPr>
          <a:lstStyle/>
          <a:p>
            <a:pPr>
              <a:spcAft>
                <a:spcPts val="600"/>
              </a:spcAft>
            </a:pPr>
            <a:r>
              <a:rPr lang="en-GB" sz="2000" b="1" dirty="0"/>
              <a:t>Task</a:t>
            </a:r>
          </a:p>
          <a:p>
            <a:pPr>
              <a:spcAft>
                <a:spcPts val="600"/>
              </a:spcAft>
            </a:pPr>
            <a:r>
              <a:rPr lang="en-GB" sz="2000" dirty="0"/>
              <a:t>Toys are an excellent indicator of society’s expectations of men and women.</a:t>
            </a:r>
          </a:p>
          <a:p>
            <a:pPr marL="342900" indent="-342900">
              <a:spcAft>
                <a:spcPts val="600"/>
              </a:spcAft>
              <a:buFont typeface="Arial" panose="020B0604020202020204" pitchFamily="34" charset="0"/>
              <a:buChar char="•"/>
            </a:pPr>
            <a:r>
              <a:rPr lang="en-GB" sz="2000" dirty="0"/>
              <a:t>The next slide has been split in 2 with ‘boys’ on the top of one half, then ‘girls’ on the other.</a:t>
            </a:r>
          </a:p>
          <a:p>
            <a:pPr marL="342900" indent="-342900">
              <a:spcAft>
                <a:spcPts val="600"/>
              </a:spcAft>
              <a:buFont typeface="Arial" panose="020B0604020202020204" pitchFamily="34" charset="0"/>
              <a:buChar char="•"/>
            </a:pPr>
            <a:r>
              <a:rPr lang="en-GB" sz="2000" dirty="0"/>
              <a:t>You will be shown 2 slides with pictures of toys aimed at boys, then girls. </a:t>
            </a:r>
            <a:r>
              <a:rPr lang="en-GB" sz="2000" b="1" dirty="0"/>
              <a:t>Each slide will be on the screen for 3 minutes</a:t>
            </a:r>
            <a:r>
              <a:rPr lang="en-GB" sz="2000" dirty="0"/>
              <a:t>.</a:t>
            </a:r>
          </a:p>
          <a:p>
            <a:pPr marL="342900" indent="-342900">
              <a:spcAft>
                <a:spcPts val="600"/>
              </a:spcAft>
              <a:buFont typeface="Arial" panose="020B0604020202020204" pitchFamily="34" charset="0"/>
              <a:buChar char="•"/>
            </a:pPr>
            <a:r>
              <a:rPr lang="en-GB" sz="2000" dirty="0"/>
              <a:t>List the qualities that the toys reveal about what is expected of boys, then girls, e.g. adventurous, logical etc. You may work in pairs/ groups if you wish.</a:t>
            </a:r>
          </a:p>
        </p:txBody>
      </p:sp>
      <p:pic>
        <p:nvPicPr>
          <p:cNvPr id="3" name="Picture 2">
            <a:extLst>
              <a:ext uri="{FF2B5EF4-FFF2-40B4-BE49-F238E27FC236}">
                <a16:creationId xmlns:a16="http://schemas.microsoft.com/office/drawing/2014/main" id="{F949CA19-5ECD-4AFE-8B77-B34A4296DA65}"/>
              </a:ext>
            </a:extLst>
          </p:cNvPr>
          <p:cNvPicPr>
            <a:picLocks noChangeAspect="1"/>
          </p:cNvPicPr>
          <p:nvPr/>
        </p:nvPicPr>
        <p:blipFill rotWithShape="1">
          <a:blip r:embed="rId4"/>
          <a:srcRect l="7983"/>
          <a:stretch/>
        </p:blipFill>
        <p:spPr>
          <a:xfrm>
            <a:off x="10369532" y="3880380"/>
            <a:ext cx="1528432" cy="2837031"/>
          </a:xfrm>
          <a:prstGeom prst="rect">
            <a:avLst/>
          </a:prstGeom>
        </p:spPr>
      </p:pic>
    </p:spTree>
    <p:extLst>
      <p:ext uri="{BB962C8B-B14F-4D97-AF65-F5344CB8AC3E}">
        <p14:creationId xmlns:p14="http://schemas.microsoft.com/office/powerpoint/2010/main" val="1418888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379F1-92C0-4C5E-84EB-8B7DD1F4A126}"/>
              </a:ext>
            </a:extLst>
          </p:cNvPr>
          <p:cNvPicPr>
            <a:picLocks noChangeAspect="1"/>
          </p:cNvPicPr>
          <p:nvPr/>
        </p:nvPicPr>
        <p:blipFill>
          <a:blip r:embed="rId2"/>
          <a:stretch>
            <a:fillRect/>
          </a:stretch>
        </p:blipFill>
        <p:spPr>
          <a:xfrm>
            <a:off x="55060" y="4843669"/>
            <a:ext cx="1057391" cy="2014330"/>
          </a:xfrm>
          <a:prstGeom prst="rect">
            <a:avLst/>
          </a:prstGeom>
        </p:spPr>
      </p:pic>
      <p:pic>
        <p:nvPicPr>
          <p:cNvPr id="3" name="Picture 2">
            <a:extLst>
              <a:ext uri="{FF2B5EF4-FFF2-40B4-BE49-F238E27FC236}">
                <a16:creationId xmlns:a16="http://schemas.microsoft.com/office/drawing/2014/main" id="{AD7A9F19-03B0-4096-A5C2-A225C68CE1DD}"/>
              </a:ext>
            </a:extLst>
          </p:cNvPr>
          <p:cNvPicPr>
            <a:picLocks noChangeAspect="1"/>
          </p:cNvPicPr>
          <p:nvPr/>
        </p:nvPicPr>
        <p:blipFill>
          <a:blip r:embed="rId3"/>
          <a:stretch>
            <a:fillRect/>
          </a:stretch>
        </p:blipFill>
        <p:spPr>
          <a:xfrm>
            <a:off x="11134609" y="4843669"/>
            <a:ext cx="1057391" cy="2014330"/>
          </a:xfrm>
          <a:prstGeom prst="rect">
            <a:avLst/>
          </a:prstGeom>
        </p:spPr>
      </p:pic>
      <p:cxnSp>
        <p:nvCxnSpPr>
          <p:cNvPr id="5" name="Straight Connector 4">
            <a:extLst>
              <a:ext uri="{FF2B5EF4-FFF2-40B4-BE49-F238E27FC236}">
                <a16:creationId xmlns:a16="http://schemas.microsoft.com/office/drawing/2014/main" id="{E25A9EAA-DF74-4D3A-8F48-14D501793DCC}"/>
              </a:ext>
            </a:extLst>
          </p:cNvPr>
          <p:cNvCxnSpPr/>
          <p:nvPr/>
        </p:nvCxnSpPr>
        <p:spPr>
          <a:xfrm>
            <a:off x="6109252" y="0"/>
            <a:ext cx="0" cy="6858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2AB6A81-13AA-4B66-BBCC-471854568921}"/>
              </a:ext>
            </a:extLst>
          </p:cNvPr>
          <p:cNvSpPr txBox="1"/>
          <p:nvPr/>
        </p:nvSpPr>
        <p:spPr>
          <a:xfrm>
            <a:off x="2392016" y="198783"/>
            <a:ext cx="1179443" cy="400110"/>
          </a:xfrm>
          <a:prstGeom prst="rect">
            <a:avLst/>
          </a:prstGeom>
          <a:noFill/>
        </p:spPr>
        <p:txBody>
          <a:bodyPr wrap="square" rtlCol="0">
            <a:spAutoFit/>
          </a:bodyPr>
          <a:lstStyle/>
          <a:p>
            <a:pPr algn="ctr"/>
            <a:r>
              <a:rPr lang="en-GB" sz="2000" dirty="0">
                <a:solidFill>
                  <a:srgbClr val="0070C0"/>
                </a:solidFill>
                <a:latin typeface="Arial Black" panose="020B0A04020102020204" pitchFamily="34" charset="0"/>
              </a:rPr>
              <a:t>BOY</a:t>
            </a:r>
          </a:p>
        </p:txBody>
      </p:sp>
      <p:sp>
        <p:nvSpPr>
          <p:cNvPr id="7" name="TextBox 6">
            <a:extLst>
              <a:ext uri="{FF2B5EF4-FFF2-40B4-BE49-F238E27FC236}">
                <a16:creationId xmlns:a16="http://schemas.microsoft.com/office/drawing/2014/main" id="{7370C89F-D5C4-4EF2-8FA7-9D790F015CA0}"/>
              </a:ext>
            </a:extLst>
          </p:cNvPr>
          <p:cNvSpPr txBox="1"/>
          <p:nvPr/>
        </p:nvSpPr>
        <p:spPr>
          <a:xfrm>
            <a:off x="8620541" y="198783"/>
            <a:ext cx="1179443" cy="400110"/>
          </a:xfrm>
          <a:prstGeom prst="rect">
            <a:avLst/>
          </a:prstGeom>
          <a:noFill/>
        </p:spPr>
        <p:txBody>
          <a:bodyPr wrap="square" rtlCol="0">
            <a:spAutoFit/>
          </a:bodyPr>
          <a:lstStyle/>
          <a:p>
            <a:pPr algn="ctr"/>
            <a:r>
              <a:rPr lang="en-GB" sz="2000" dirty="0">
                <a:solidFill>
                  <a:srgbClr val="FF0066"/>
                </a:solidFill>
                <a:latin typeface="Arial Black" panose="020B0A04020102020204" pitchFamily="34" charset="0"/>
              </a:rPr>
              <a:t>GIRL</a:t>
            </a:r>
          </a:p>
        </p:txBody>
      </p:sp>
      <p:sp>
        <p:nvSpPr>
          <p:cNvPr id="8" name="TextBox 7">
            <a:extLst>
              <a:ext uri="{FF2B5EF4-FFF2-40B4-BE49-F238E27FC236}">
                <a16:creationId xmlns:a16="http://schemas.microsoft.com/office/drawing/2014/main" id="{57FED969-C5E8-4EDA-AC33-03E7B900C0EA}"/>
              </a:ext>
            </a:extLst>
          </p:cNvPr>
          <p:cNvSpPr txBox="1"/>
          <p:nvPr/>
        </p:nvSpPr>
        <p:spPr>
          <a:xfrm>
            <a:off x="238538" y="887896"/>
            <a:ext cx="5645423" cy="923330"/>
          </a:xfrm>
          <a:prstGeom prst="rect">
            <a:avLst/>
          </a:prstGeom>
          <a:noFill/>
        </p:spPr>
        <p:txBody>
          <a:bodyPr wrap="square" rtlCol="0">
            <a:spAutoFit/>
          </a:bodyPr>
          <a:lstStyle/>
          <a:p>
            <a:r>
              <a:rPr lang="en-GB" dirty="0">
                <a:latin typeface="Comic Sans MS" panose="030F0702030302020204" pitchFamily="66" charset="0"/>
              </a:rPr>
              <a:t>Brave</a:t>
            </a:r>
          </a:p>
          <a:p>
            <a:r>
              <a:rPr lang="en-GB" dirty="0">
                <a:latin typeface="Comic Sans MS" panose="030F0702030302020204" pitchFamily="66" charset="0"/>
              </a:rPr>
              <a:t>Outdoors</a:t>
            </a:r>
          </a:p>
          <a:p>
            <a:r>
              <a:rPr lang="en-GB" dirty="0">
                <a:latin typeface="Comic Sans MS" panose="030F0702030302020204" pitchFamily="66" charset="0"/>
              </a:rPr>
              <a:t>Adventure…</a:t>
            </a:r>
          </a:p>
        </p:txBody>
      </p:sp>
      <p:sp>
        <p:nvSpPr>
          <p:cNvPr id="9" name="TextBox 8">
            <a:extLst>
              <a:ext uri="{FF2B5EF4-FFF2-40B4-BE49-F238E27FC236}">
                <a16:creationId xmlns:a16="http://schemas.microsoft.com/office/drawing/2014/main" id="{40DE81F2-806D-4FDC-B921-BC395AA9550B}"/>
              </a:ext>
            </a:extLst>
          </p:cNvPr>
          <p:cNvSpPr txBox="1"/>
          <p:nvPr/>
        </p:nvSpPr>
        <p:spPr>
          <a:xfrm>
            <a:off x="6387550" y="881270"/>
            <a:ext cx="5645423" cy="923330"/>
          </a:xfrm>
          <a:prstGeom prst="rect">
            <a:avLst/>
          </a:prstGeom>
          <a:noFill/>
        </p:spPr>
        <p:txBody>
          <a:bodyPr wrap="square" rtlCol="0">
            <a:spAutoFit/>
          </a:bodyPr>
          <a:lstStyle/>
          <a:p>
            <a:r>
              <a:rPr lang="en-GB" dirty="0">
                <a:latin typeface="Comic Sans MS" panose="030F0702030302020204" pitchFamily="66" charset="0"/>
              </a:rPr>
              <a:t>Caring</a:t>
            </a:r>
          </a:p>
          <a:p>
            <a:r>
              <a:rPr lang="en-GB" dirty="0">
                <a:latin typeface="Comic Sans MS" panose="030F0702030302020204" pitchFamily="66" charset="0"/>
              </a:rPr>
              <a:t>Soft</a:t>
            </a:r>
          </a:p>
          <a:p>
            <a:r>
              <a:rPr lang="en-GB" dirty="0">
                <a:latin typeface="Comic Sans MS" panose="030F0702030302020204" pitchFamily="66" charset="0"/>
              </a:rPr>
              <a:t>Beauty…</a:t>
            </a:r>
          </a:p>
        </p:txBody>
      </p:sp>
    </p:spTree>
    <p:extLst>
      <p:ext uri="{BB962C8B-B14F-4D97-AF65-F5344CB8AC3E}">
        <p14:creationId xmlns:p14="http://schemas.microsoft.com/office/powerpoint/2010/main" val="3029772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678C0-FC11-479E-8CE4-681A46B6E0AD}"/>
              </a:ext>
            </a:extLst>
          </p:cNvPr>
          <p:cNvPicPr>
            <a:picLocks noChangeAspect="1"/>
          </p:cNvPicPr>
          <p:nvPr/>
        </p:nvPicPr>
        <p:blipFill>
          <a:blip r:embed="rId2"/>
          <a:stretch>
            <a:fillRect/>
          </a:stretch>
        </p:blipFill>
        <p:spPr>
          <a:xfrm>
            <a:off x="6848675" y="3899712"/>
            <a:ext cx="2853033" cy="2853033"/>
          </a:xfrm>
          <a:prstGeom prst="rect">
            <a:avLst/>
          </a:prstGeom>
        </p:spPr>
      </p:pic>
      <p:pic>
        <p:nvPicPr>
          <p:cNvPr id="4" name="Picture 3">
            <a:extLst>
              <a:ext uri="{FF2B5EF4-FFF2-40B4-BE49-F238E27FC236}">
                <a16:creationId xmlns:a16="http://schemas.microsoft.com/office/drawing/2014/main" id="{6EED7C1F-7E64-4F73-851B-5CFA4C35F821}"/>
              </a:ext>
            </a:extLst>
          </p:cNvPr>
          <p:cNvPicPr>
            <a:picLocks noChangeAspect="1"/>
          </p:cNvPicPr>
          <p:nvPr/>
        </p:nvPicPr>
        <p:blipFill>
          <a:blip r:embed="rId3"/>
          <a:stretch>
            <a:fillRect/>
          </a:stretch>
        </p:blipFill>
        <p:spPr>
          <a:xfrm>
            <a:off x="5013680" y="2260532"/>
            <a:ext cx="1502619" cy="1506703"/>
          </a:xfrm>
          <a:prstGeom prst="rect">
            <a:avLst/>
          </a:prstGeom>
        </p:spPr>
      </p:pic>
      <p:pic>
        <p:nvPicPr>
          <p:cNvPr id="7" name="Picture 6">
            <a:extLst>
              <a:ext uri="{FF2B5EF4-FFF2-40B4-BE49-F238E27FC236}">
                <a16:creationId xmlns:a16="http://schemas.microsoft.com/office/drawing/2014/main" id="{9C02150F-9166-4B71-9990-5244B3B9925E}"/>
              </a:ext>
            </a:extLst>
          </p:cNvPr>
          <p:cNvPicPr>
            <a:picLocks noChangeAspect="1"/>
          </p:cNvPicPr>
          <p:nvPr/>
        </p:nvPicPr>
        <p:blipFill>
          <a:blip r:embed="rId4"/>
          <a:stretch>
            <a:fillRect/>
          </a:stretch>
        </p:blipFill>
        <p:spPr>
          <a:xfrm>
            <a:off x="55060" y="104888"/>
            <a:ext cx="3544940" cy="6753111"/>
          </a:xfrm>
          <a:prstGeom prst="rect">
            <a:avLst/>
          </a:prstGeom>
        </p:spPr>
      </p:pic>
      <p:pic>
        <p:nvPicPr>
          <p:cNvPr id="13" name="Picture 12">
            <a:extLst>
              <a:ext uri="{FF2B5EF4-FFF2-40B4-BE49-F238E27FC236}">
                <a16:creationId xmlns:a16="http://schemas.microsoft.com/office/drawing/2014/main" id="{053B9874-634D-4BE9-ABC1-373D7EC09282}"/>
              </a:ext>
            </a:extLst>
          </p:cNvPr>
          <p:cNvPicPr>
            <a:picLocks noChangeAspect="1"/>
          </p:cNvPicPr>
          <p:nvPr/>
        </p:nvPicPr>
        <p:blipFill rotWithShape="1">
          <a:blip r:embed="rId5"/>
          <a:srcRect l="-1" r="5422" b="16632"/>
          <a:stretch/>
        </p:blipFill>
        <p:spPr>
          <a:xfrm>
            <a:off x="8082428" y="886690"/>
            <a:ext cx="2123780" cy="1877683"/>
          </a:xfrm>
          <a:prstGeom prst="rect">
            <a:avLst/>
          </a:prstGeom>
        </p:spPr>
      </p:pic>
      <p:pic>
        <p:nvPicPr>
          <p:cNvPr id="14" name="Picture 13">
            <a:extLst>
              <a:ext uri="{FF2B5EF4-FFF2-40B4-BE49-F238E27FC236}">
                <a16:creationId xmlns:a16="http://schemas.microsoft.com/office/drawing/2014/main" id="{244D9D1E-1CDC-4C36-9C8F-99404C6ABE35}"/>
              </a:ext>
            </a:extLst>
          </p:cNvPr>
          <p:cNvPicPr>
            <a:picLocks noChangeAspect="1"/>
          </p:cNvPicPr>
          <p:nvPr/>
        </p:nvPicPr>
        <p:blipFill rotWithShape="1">
          <a:blip r:embed="rId6"/>
          <a:srcRect l="6322" t="8480" r="5987" b="6199"/>
          <a:stretch/>
        </p:blipFill>
        <p:spPr>
          <a:xfrm rot="20096510">
            <a:off x="3407632" y="4733730"/>
            <a:ext cx="2008473" cy="1954164"/>
          </a:xfrm>
          <a:prstGeom prst="rect">
            <a:avLst/>
          </a:prstGeom>
        </p:spPr>
      </p:pic>
      <p:pic>
        <p:nvPicPr>
          <p:cNvPr id="15" name="Picture 14">
            <a:extLst>
              <a:ext uri="{FF2B5EF4-FFF2-40B4-BE49-F238E27FC236}">
                <a16:creationId xmlns:a16="http://schemas.microsoft.com/office/drawing/2014/main" id="{3508B3B6-C00A-4162-99DB-270A3E23AB5A}"/>
              </a:ext>
            </a:extLst>
          </p:cNvPr>
          <p:cNvPicPr>
            <a:picLocks noChangeAspect="1"/>
          </p:cNvPicPr>
          <p:nvPr/>
        </p:nvPicPr>
        <p:blipFill>
          <a:blip r:embed="rId7"/>
          <a:stretch>
            <a:fillRect/>
          </a:stretch>
        </p:blipFill>
        <p:spPr>
          <a:xfrm rot="303837">
            <a:off x="6505128" y="148706"/>
            <a:ext cx="1782808" cy="2005658"/>
          </a:xfrm>
          <a:prstGeom prst="rect">
            <a:avLst/>
          </a:prstGeom>
        </p:spPr>
      </p:pic>
      <p:pic>
        <p:nvPicPr>
          <p:cNvPr id="17" name="Picture 16">
            <a:extLst>
              <a:ext uri="{FF2B5EF4-FFF2-40B4-BE49-F238E27FC236}">
                <a16:creationId xmlns:a16="http://schemas.microsoft.com/office/drawing/2014/main" id="{F771D372-213E-44F9-BEAC-DE83FF846822}"/>
              </a:ext>
            </a:extLst>
          </p:cNvPr>
          <p:cNvPicPr>
            <a:picLocks noChangeAspect="1"/>
          </p:cNvPicPr>
          <p:nvPr/>
        </p:nvPicPr>
        <p:blipFill rotWithShape="1">
          <a:blip r:embed="rId8"/>
          <a:srcRect t="4278" r="55368" b="17707"/>
          <a:stretch/>
        </p:blipFill>
        <p:spPr>
          <a:xfrm rot="20507746">
            <a:off x="3533778" y="2606069"/>
            <a:ext cx="1464156" cy="1707601"/>
          </a:xfrm>
          <a:prstGeom prst="rect">
            <a:avLst/>
          </a:prstGeom>
        </p:spPr>
      </p:pic>
      <p:pic>
        <p:nvPicPr>
          <p:cNvPr id="6" name="Picture 5">
            <a:extLst>
              <a:ext uri="{FF2B5EF4-FFF2-40B4-BE49-F238E27FC236}">
                <a16:creationId xmlns:a16="http://schemas.microsoft.com/office/drawing/2014/main" id="{13AB9728-5F70-402B-BFC6-B21CF34E071C}"/>
              </a:ext>
            </a:extLst>
          </p:cNvPr>
          <p:cNvPicPr>
            <a:picLocks noChangeAspect="1"/>
          </p:cNvPicPr>
          <p:nvPr/>
        </p:nvPicPr>
        <p:blipFill>
          <a:blip r:embed="rId9"/>
          <a:stretch>
            <a:fillRect/>
          </a:stretch>
        </p:blipFill>
        <p:spPr>
          <a:xfrm rot="1349192">
            <a:off x="6639236" y="2354807"/>
            <a:ext cx="1502619" cy="1539216"/>
          </a:xfrm>
          <a:prstGeom prst="rect">
            <a:avLst/>
          </a:prstGeom>
        </p:spPr>
      </p:pic>
      <p:pic>
        <p:nvPicPr>
          <p:cNvPr id="19" name="Picture 18">
            <a:extLst>
              <a:ext uri="{FF2B5EF4-FFF2-40B4-BE49-F238E27FC236}">
                <a16:creationId xmlns:a16="http://schemas.microsoft.com/office/drawing/2014/main" id="{5E2E677A-B7F3-44F7-B516-C291EFC4C494}"/>
              </a:ext>
            </a:extLst>
          </p:cNvPr>
          <p:cNvPicPr>
            <a:picLocks noChangeAspect="1"/>
          </p:cNvPicPr>
          <p:nvPr/>
        </p:nvPicPr>
        <p:blipFill>
          <a:blip r:embed="rId10"/>
          <a:stretch>
            <a:fillRect/>
          </a:stretch>
        </p:blipFill>
        <p:spPr>
          <a:xfrm rot="21304477">
            <a:off x="9476834" y="4173300"/>
            <a:ext cx="2172362" cy="2197118"/>
          </a:xfrm>
          <a:prstGeom prst="rect">
            <a:avLst/>
          </a:prstGeom>
        </p:spPr>
      </p:pic>
      <p:pic>
        <p:nvPicPr>
          <p:cNvPr id="20" name="Picture 19">
            <a:extLst>
              <a:ext uri="{FF2B5EF4-FFF2-40B4-BE49-F238E27FC236}">
                <a16:creationId xmlns:a16="http://schemas.microsoft.com/office/drawing/2014/main" id="{610EC4D3-7F6E-451D-BBDD-3DF6F1BB547D}"/>
              </a:ext>
            </a:extLst>
          </p:cNvPr>
          <p:cNvPicPr>
            <a:picLocks noChangeAspect="1"/>
          </p:cNvPicPr>
          <p:nvPr/>
        </p:nvPicPr>
        <p:blipFill>
          <a:blip r:embed="rId11"/>
          <a:stretch>
            <a:fillRect/>
          </a:stretch>
        </p:blipFill>
        <p:spPr>
          <a:xfrm>
            <a:off x="10088506" y="1889553"/>
            <a:ext cx="1886295" cy="1877682"/>
          </a:xfrm>
          <a:prstGeom prst="rect">
            <a:avLst/>
          </a:prstGeom>
        </p:spPr>
      </p:pic>
      <p:pic>
        <p:nvPicPr>
          <p:cNvPr id="22" name="Picture 21">
            <a:extLst>
              <a:ext uri="{FF2B5EF4-FFF2-40B4-BE49-F238E27FC236}">
                <a16:creationId xmlns:a16="http://schemas.microsoft.com/office/drawing/2014/main" id="{2E4FABF6-83C6-4470-A47D-1320AF9C67D2}"/>
              </a:ext>
            </a:extLst>
          </p:cNvPr>
          <p:cNvPicPr>
            <a:picLocks noChangeAspect="1"/>
          </p:cNvPicPr>
          <p:nvPr/>
        </p:nvPicPr>
        <p:blipFill rotWithShape="1">
          <a:blip r:embed="rId12"/>
          <a:srcRect b="8584"/>
          <a:stretch/>
        </p:blipFill>
        <p:spPr>
          <a:xfrm rot="427797">
            <a:off x="8298782" y="2921186"/>
            <a:ext cx="2387116" cy="1094451"/>
          </a:xfrm>
          <a:prstGeom prst="rect">
            <a:avLst/>
          </a:prstGeom>
        </p:spPr>
      </p:pic>
      <p:pic>
        <p:nvPicPr>
          <p:cNvPr id="21" name="Picture 20">
            <a:extLst>
              <a:ext uri="{FF2B5EF4-FFF2-40B4-BE49-F238E27FC236}">
                <a16:creationId xmlns:a16="http://schemas.microsoft.com/office/drawing/2014/main" id="{27E9F679-98EC-4E7D-A7BD-EC16142BDF49}"/>
              </a:ext>
            </a:extLst>
          </p:cNvPr>
          <p:cNvPicPr>
            <a:picLocks noChangeAspect="1"/>
          </p:cNvPicPr>
          <p:nvPr/>
        </p:nvPicPr>
        <p:blipFill>
          <a:blip r:embed="rId13"/>
          <a:stretch>
            <a:fillRect/>
          </a:stretch>
        </p:blipFill>
        <p:spPr>
          <a:xfrm>
            <a:off x="3761410" y="54211"/>
            <a:ext cx="2876422" cy="2091943"/>
          </a:xfrm>
          <a:prstGeom prst="rect">
            <a:avLst/>
          </a:prstGeom>
        </p:spPr>
      </p:pic>
      <p:pic>
        <p:nvPicPr>
          <p:cNvPr id="3076" name="Picture 4" descr="Tub Playsets - Space Toys. Fantastic Space Toy for Boys from Deluxebase.  Set Includes Astronauts, Planets, Toy Rocket, Space Shuttle, Satellite and  a Space Moon Rock!: Amazon.co.uk: Toys &amp; Games">
            <a:extLst>
              <a:ext uri="{FF2B5EF4-FFF2-40B4-BE49-F238E27FC236}">
                <a16:creationId xmlns:a16="http://schemas.microsoft.com/office/drawing/2014/main" id="{4FB03575-075D-4E82-8FF0-6BBE0CBE96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702" y="4198186"/>
            <a:ext cx="2044998" cy="2098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FB333AA-C9D2-4307-94EA-132FD7D7521F}"/>
              </a:ext>
            </a:extLst>
          </p:cNvPr>
          <p:cNvPicPr>
            <a:picLocks noChangeAspect="1"/>
          </p:cNvPicPr>
          <p:nvPr/>
        </p:nvPicPr>
        <p:blipFill>
          <a:blip r:embed="rId15"/>
          <a:stretch>
            <a:fillRect/>
          </a:stretch>
        </p:blipFill>
        <p:spPr>
          <a:xfrm rot="1814453">
            <a:off x="9310877" y="82615"/>
            <a:ext cx="1503347" cy="1503347"/>
          </a:xfrm>
          <a:prstGeom prst="rect">
            <a:avLst/>
          </a:prstGeom>
        </p:spPr>
      </p:pic>
      <p:pic>
        <p:nvPicPr>
          <p:cNvPr id="27" name="Picture 6" descr="Special Offers toy electric train set list and get free shipping - a955">
            <a:extLst>
              <a:ext uri="{FF2B5EF4-FFF2-40B4-BE49-F238E27FC236}">
                <a16:creationId xmlns:a16="http://schemas.microsoft.com/office/drawing/2014/main" id="{86DC021C-DA1C-496F-BD58-705421F6CA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7336" y="184078"/>
            <a:ext cx="1489500" cy="156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5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DA744F-D010-4958-B33E-B563C1ADFC5E}"/>
              </a:ext>
            </a:extLst>
          </p:cNvPr>
          <p:cNvPicPr>
            <a:picLocks noChangeAspect="1"/>
          </p:cNvPicPr>
          <p:nvPr/>
        </p:nvPicPr>
        <p:blipFill>
          <a:blip r:embed="rId2"/>
          <a:stretch>
            <a:fillRect/>
          </a:stretch>
        </p:blipFill>
        <p:spPr>
          <a:xfrm>
            <a:off x="-22242" y="0"/>
            <a:ext cx="3600000" cy="6858000"/>
          </a:xfrm>
          <a:prstGeom prst="rect">
            <a:avLst/>
          </a:prstGeom>
        </p:spPr>
      </p:pic>
      <p:pic>
        <p:nvPicPr>
          <p:cNvPr id="11" name="Picture 10">
            <a:extLst>
              <a:ext uri="{FF2B5EF4-FFF2-40B4-BE49-F238E27FC236}">
                <a16:creationId xmlns:a16="http://schemas.microsoft.com/office/drawing/2014/main" id="{413AB244-4AE9-4373-BC2D-1A7DEDE08DF4}"/>
              </a:ext>
            </a:extLst>
          </p:cNvPr>
          <p:cNvPicPr>
            <a:picLocks noChangeAspect="1"/>
          </p:cNvPicPr>
          <p:nvPr/>
        </p:nvPicPr>
        <p:blipFill>
          <a:blip r:embed="rId3"/>
          <a:stretch>
            <a:fillRect/>
          </a:stretch>
        </p:blipFill>
        <p:spPr>
          <a:xfrm>
            <a:off x="8850111" y="93543"/>
            <a:ext cx="1803332" cy="1803332"/>
          </a:xfrm>
          <a:prstGeom prst="rect">
            <a:avLst/>
          </a:prstGeom>
        </p:spPr>
      </p:pic>
      <p:pic>
        <p:nvPicPr>
          <p:cNvPr id="12" name="Picture 11">
            <a:extLst>
              <a:ext uri="{FF2B5EF4-FFF2-40B4-BE49-F238E27FC236}">
                <a16:creationId xmlns:a16="http://schemas.microsoft.com/office/drawing/2014/main" id="{184F715D-9C4F-43DC-B73C-F016E601D6F8}"/>
              </a:ext>
            </a:extLst>
          </p:cNvPr>
          <p:cNvPicPr>
            <a:picLocks noChangeAspect="1"/>
          </p:cNvPicPr>
          <p:nvPr/>
        </p:nvPicPr>
        <p:blipFill rotWithShape="1">
          <a:blip r:embed="rId4"/>
          <a:srcRect l="16700"/>
          <a:stretch/>
        </p:blipFill>
        <p:spPr>
          <a:xfrm rot="20847182">
            <a:off x="3495120" y="5164171"/>
            <a:ext cx="2138221" cy="1443873"/>
          </a:xfrm>
          <a:prstGeom prst="rect">
            <a:avLst/>
          </a:prstGeom>
        </p:spPr>
      </p:pic>
      <p:pic>
        <p:nvPicPr>
          <p:cNvPr id="13" name="Picture 12">
            <a:extLst>
              <a:ext uri="{FF2B5EF4-FFF2-40B4-BE49-F238E27FC236}">
                <a16:creationId xmlns:a16="http://schemas.microsoft.com/office/drawing/2014/main" id="{0FB677D2-309D-4A4F-A94F-5AB5AC6CF6EF}"/>
              </a:ext>
            </a:extLst>
          </p:cNvPr>
          <p:cNvPicPr>
            <a:picLocks noChangeAspect="1"/>
          </p:cNvPicPr>
          <p:nvPr/>
        </p:nvPicPr>
        <p:blipFill rotWithShape="1">
          <a:blip r:embed="rId5"/>
          <a:srcRect l="11084" r="9832" b="11081"/>
          <a:stretch/>
        </p:blipFill>
        <p:spPr>
          <a:xfrm rot="908853">
            <a:off x="6316814" y="1639634"/>
            <a:ext cx="1853914" cy="1388566"/>
          </a:xfrm>
          <a:prstGeom prst="rect">
            <a:avLst/>
          </a:prstGeom>
        </p:spPr>
      </p:pic>
      <p:pic>
        <p:nvPicPr>
          <p:cNvPr id="14" name="Picture 13">
            <a:extLst>
              <a:ext uri="{FF2B5EF4-FFF2-40B4-BE49-F238E27FC236}">
                <a16:creationId xmlns:a16="http://schemas.microsoft.com/office/drawing/2014/main" id="{77C28287-3B13-47DA-AF18-5C2EB3B07DA8}"/>
              </a:ext>
            </a:extLst>
          </p:cNvPr>
          <p:cNvPicPr>
            <a:picLocks noChangeAspect="1"/>
          </p:cNvPicPr>
          <p:nvPr/>
        </p:nvPicPr>
        <p:blipFill>
          <a:blip r:embed="rId6"/>
          <a:stretch>
            <a:fillRect/>
          </a:stretch>
        </p:blipFill>
        <p:spPr>
          <a:xfrm>
            <a:off x="7762174" y="4697804"/>
            <a:ext cx="2035792" cy="2035792"/>
          </a:xfrm>
          <a:prstGeom prst="rect">
            <a:avLst/>
          </a:prstGeom>
        </p:spPr>
      </p:pic>
      <p:pic>
        <p:nvPicPr>
          <p:cNvPr id="15" name="Picture 14">
            <a:extLst>
              <a:ext uri="{FF2B5EF4-FFF2-40B4-BE49-F238E27FC236}">
                <a16:creationId xmlns:a16="http://schemas.microsoft.com/office/drawing/2014/main" id="{FBD6D466-5412-4F5E-9459-B0275BB829BE}"/>
              </a:ext>
            </a:extLst>
          </p:cNvPr>
          <p:cNvPicPr>
            <a:picLocks noChangeAspect="1"/>
          </p:cNvPicPr>
          <p:nvPr/>
        </p:nvPicPr>
        <p:blipFill>
          <a:blip r:embed="rId7"/>
          <a:stretch>
            <a:fillRect/>
          </a:stretch>
        </p:blipFill>
        <p:spPr>
          <a:xfrm rot="20655469">
            <a:off x="3332194" y="224841"/>
            <a:ext cx="2639090" cy="1689018"/>
          </a:xfrm>
          <a:prstGeom prst="rect">
            <a:avLst/>
          </a:prstGeom>
        </p:spPr>
      </p:pic>
      <p:pic>
        <p:nvPicPr>
          <p:cNvPr id="4098" name="Picture 2" descr="Children Science Kits: Science Toys for Boys &amp; Girls | ImagineToys.com">
            <a:extLst>
              <a:ext uri="{FF2B5EF4-FFF2-40B4-BE49-F238E27FC236}">
                <a16:creationId xmlns:a16="http://schemas.microsoft.com/office/drawing/2014/main" id="{CD078BFF-3F9C-49A5-B6E6-19BE7506A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4" t="14879" r="2657" b="8406"/>
          <a:stretch/>
        </p:blipFill>
        <p:spPr bwMode="auto">
          <a:xfrm rot="20376187">
            <a:off x="7976717" y="2338903"/>
            <a:ext cx="2218170" cy="18045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aby and Toys for Girls - YouTube">
            <a:extLst>
              <a:ext uri="{FF2B5EF4-FFF2-40B4-BE49-F238E27FC236}">
                <a16:creationId xmlns:a16="http://schemas.microsoft.com/office/drawing/2014/main" id="{5AF897A8-CBAF-41FF-B801-3C1B2CEA19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31" r="2362"/>
          <a:stretch/>
        </p:blipFill>
        <p:spPr bwMode="auto">
          <a:xfrm rot="360064">
            <a:off x="5497614" y="3159818"/>
            <a:ext cx="2682344" cy="16894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0 popular toys for kids in 2020">
            <a:extLst>
              <a:ext uri="{FF2B5EF4-FFF2-40B4-BE49-F238E27FC236}">
                <a16:creationId xmlns:a16="http://schemas.microsoft.com/office/drawing/2014/main" id="{FC07577A-2FB8-4DD4-AD0C-71ED5C313DE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40" r="1937" b="3855"/>
          <a:stretch/>
        </p:blipFill>
        <p:spPr bwMode="auto">
          <a:xfrm>
            <a:off x="5625476" y="4714767"/>
            <a:ext cx="2041651" cy="20357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ink toys 'damaging' for girls">
            <a:extLst>
              <a:ext uri="{FF2B5EF4-FFF2-40B4-BE49-F238E27FC236}">
                <a16:creationId xmlns:a16="http://schemas.microsoft.com/office/drawing/2014/main" id="{1C4114CA-B3E1-43DA-A406-9116A5D883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5065" y="54030"/>
            <a:ext cx="2656819" cy="1663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ccount Suspended | Hello kitty kitchen, Toys for girls, Hello kitty">
            <a:extLst>
              <a:ext uri="{FF2B5EF4-FFF2-40B4-BE49-F238E27FC236}">
                <a16:creationId xmlns:a16="http://schemas.microsoft.com/office/drawing/2014/main" id="{B99F04BD-A5E4-49E9-8292-1D2FB52E00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531" r="7480" b="9420"/>
          <a:stretch/>
        </p:blipFill>
        <p:spPr bwMode="auto">
          <a:xfrm>
            <a:off x="9751777" y="2835034"/>
            <a:ext cx="2284110" cy="2463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0CAC414-3C56-4188-A58E-278683585F69}"/>
              </a:ext>
            </a:extLst>
          </p:cNvPr>
          <p:cNvPicPr>
            <a:picLocks noChangeAspect="1"/>
          </p:cNvPicPr>
          <p:nvPr/>
        </p:nvPicPr>
        <p:blipFill rotWithShape="1">
          <a:blip r:embed="rId13"/>
          <a:srcRect t="10309" r="4476"/>
          <a:stretch/>
        </p:blipFill>
        <p:spPr>
          <a:xfrm>
            <a:off x="4726688" y="1320876"/>
            <a:ext cx="1735484" cy="1629527"/>
          </a:xfrm>
          <a:prstGeom prst="rect">
            <a:avLst/>
          </a:prstGeom>
        </p:spPr>
      </p:pic>
      <p:pic>
        <p:nvPicPr>
          <p:cNvPr id="22" name="Picture 21">
            <a:extLst>
              <a:ext uri="{FF2B5EF4-FFF2-40B4-BE49-F238E27FC236}">
                <a16:creationId xmlns:a16="http://schemas.microsoft.com/office/drawing/2014/main" id="{63514EE1-D14B-42D4-AC7F-DBAFFB44C261}"/>
              </a:ext>
            </a:extLst>
          </p:cNvPr>
          <p:cNvPicPr>
            <a:picLocks noChangeAspect="1"/>
          </p:cNvPicPr>
          <p:nvPr/>
        </p:nvPicPr>
        <p:blipFill>
          <a:blip r:embed="rId14"/>
          <a:stretch>
            <a:fillRect/>
          </a:stretch>
        </p:blipFill>
        <p:spPr>
          <a:xfrm>
            <a:off x="3834011" y="2686579"/>
            <a:ext cx="1487592" cy="1962356"/>
          </a:xfrm>
          <a:prstGeom prst="rect">
            <a:avLst/>
          </a:prstGeom>
        </p:spPr>
      </p:pic>
      <p:pic>
        <p:nvPicPr>
          <p:cNvPr id="23" name="Picture 8" descr="Best Toys and Gift Ideas for a 7-Year-Old Girl [2021 Edition]">
            <a:extLst>
              <a:ext uri="{FF2B5EF4-FFF2-40B4-BE49-F238E27FC236}">
                <a16:creationId xmlns:a16="http://schemas.microsoft.com/office/drawing/2014/main" id="{71640317-D0A0-476F-8973-9CEFB84663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01301">
            <a:off x="10270416" y="5014276"/>
            <a:ext cx="1632533" cy="16325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isney Frozen girls toys Dressing makeup toy set kids makeup pretend toy  gift UK | eBay">
            <a:extLst>
              <a:ext uri="{FF2B5EF4-FFF2-40B4-BE49-F238E27FC236}">
                <a16:creationId xmlns:a16="http://schemas.microsoft.com/office/drawing/2014/main" id="{3A401A63-55F0-41C4-BA6E-3E1AB9266F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723365">
            <a:off x="10082413" y="699831"/>
            <a:ext cx="2008540" cy="206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44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30823C-7536-4CAE-8294-63321782F682}"/>
              </a:ext>
            </a:extLst>
          </p:cNvPr>
          <p:cNvPicPr>
            <a:picLocks noChangeAspect="1"/>
          </p:cNvPicPr>
          <p:nvPr/>
        </p:nvPicPr>
        <p:blipFill>
          <a:blip r:embed="rId2"/>
          <a:stretch>
            <a:fillRect/>
          </a:stretch>
        </p:blipFill>
        <p:spPr>
          <a:xfrm>
            <a:off x="371060" y="2423573"/>
            <a:ext cx="6374297" cy="4241662"/>
          </a:xfrm>
          <a:prstGeom prst="rect">
            <a:avLst/>
          </a:prstGeom>
        </p:spPr>
      </p:pic>
      <p:sp>
        <p:nvSpPr>
          <p:cNvPr id="9" name="TextBox 8">
            <a:extLst>
              <a:ext uri="{FF2B5EF4-FFF2-40B4-BE49-F238E27FC236}">
                <a16:creationId xmlns:a16="http://schemas.microsoft.com/office/drawing/2014/main" id="{248491DB-42C7-4FFE-930F-00FA7913627B}"/>
              </a:ext>
            </a:extLst>
          </p:cNvPr>
          <p:cNvSpPr txBox="1"/>
          <p:nvPr/>
        </p:nvSpPr>
        <p:spPr>
          <a:xfrm>
            <a:off x="371060" y="96139"/>
            <a:ext cx="8150088" cy="430887"/>
          </a:xfrm>
          <a:prstGeom prst="rect">
            <a:avLst/>
          </a:prstGeom>
          <a:noFill/>
        </p:spPr>
        <p:txBody>
          <a:bodyPr wrap="square" rtlCol="0">
            <a:spAutoFit/>
          </a:bodyPr>
          <a:lstStyle/>
          <a:p>
            <a:r>
              <a:rPr lang="en-GB" sz="2200" dirty="0">
                <a:latin typeface="Arial Black" panose="020B0A04020102020204" pitchFamily="34" charset="0"/>
              </a:rPr>
              <a:t>Do we judge men and women differently?</a:t>
            </a:r>
          </a:p>
        </p:txBody>
      </p:sp>
      <p:sp>
        <p:nvSpPr>
          <p:cNvPr id="11" name="TextBox 10">
            <a:extLst>
              <a:ext uri="{FF2B5EF4-FFF2-40B4-BE49-F238E27FC236}">
                <a16:creationId xmlns:a16="http://schemas.microsoft.com/office/drawing/2014/main" id="{E09344D0-A090-4EDB-A939-281ACE1F6AA9}"/>
              </a:ext>
            </a:extLst>
          </p:cNvPr>
          <p:cNvSpPr txBox="1"/>
          <p:nvPr/>
        </p:nvSpPr>
        <p:spPr>
          <a:xfrm>
            <a:off x="6957392" y="2545322"/>
            <a:ext cx="4598501" cy="3785652"/>
          </a:xfrm>
          <a:prstGeom prst="rect">
            <a:avLst/>
          </a:prstGeom>
          <a:noFill/>
        </p:spPr>
        <p:txBody>
          <a:bodyPr wrap="square">
            <a:spAutoFit/>
          </a:bodyPr>
          <a:lstStyle/>
          <a:p>
            <a:pPr>
              <a:spcAft>
                <a:spcPts val="1200"/>
              </a:spcAft>
            </a:pPr>
            <a:r>
              <a:rPr lang="en-GB" sz="2000" b="1" dirty="0"/>
              <a:t>Joanna Dennehy</a:t>
            </a:r>
            <a:r>
              <a:rPr lang="en-GB" sz="2000" dirty="0"/>
              <a:t>, mother of 2, brutally murdered three men in Peterborough in just ten days in 2013. </a:t>
            </a:r>
          </a:p>
          <a:p>
            <a:pPr>
              <a:spcAft>
                <a:spcPts val="1200"/>
              </a:spcAft>
            </a:pPr>
            <a:r>
              <a:rPr lang="en-GB" sz="2000" b="1" dirty="0"/>
              <a:t>Rose West</a:t>
            </a:r>
            <a:r>
              <a:rPr lang="en-GB" sz="2000" dirty="0"/>
              <a:t>, together with her husband Fred West, tortured and murdered at least nine young women between 1973 and 1987. </a:t>
            </a:r>
          </a:p>
          <a:p>
            <a:pPr>
              <a:spcAft>
                <a:spcPts val="1200"/>
              </a:spcAft>
            </a:pPr>
            <a:r>
              <a:rPr lang="en-GB" sz="2000" b="1" dirty="0"/>
              <a:t>Myra Hindley</a:t>
            </a:r>
            <a:r>
              <a:rPr lang="en-GB" sz="2000" dirty="0"/>
              <a:t>, together with her partner Ian Brady, raped and murdered five small children between July 1963 and October 1965</a:t>
            </a:r>
          </a:p>
        </p:txBody>
      </p:sp>
      <p:sp>
        <p:nvSpPr>
          <p:cNvPr id="12" name="TextBox 11">
            <a:extLst>
              <a:ext uri="{FF2B5EF4-FFF2-40B4-BE49-F238E27FC236}">
                <a16:creationId xmlns:a16="http://schemas.microsoft.com/office/drawing/2014/main" id="{36D271FC-0690-4E46-BBC7-E2FA6A5E09E1}"/>
              </a:ext>
            </a:extLst>
          </p:cNvPr>
          <p:cNvSpPr txBox="1"/>
          <p:nvPr/>
        </p:nvSpPr>
        <p:spPr>
          <a:xfrm>
            <a:off x="371060" y="527026"/>
            <a:ext cx="11476382" cy="1785104"/>
          </a:xfrm>
          <a:prstGeom prst="rect">
            <a:avLst/>
          </a:prstGeom>
          <a:noFill/>
        </p:spPr>
        <p:txBody>
          <a:bodyPr wrap="square" rtlCol="0">
            <a:spAutoFit/>
          </a:bodyPr>
          <a:lstStyle/>
          <a:p>
            <a:pPr>
              <a:spcAft>
                <a:spcPts val="600"/>
              </a:spcAft>
            </a:pPr>
            <a:r>
              <a:rPr lang="en-GB" sz="2100" dirty="0"/>
              <a:t>Perhaps one of the most noticeable differences in our expectations of gender, is in our attitudes to violent crime. The news is quick to report on anyone who is thought to have murdered more than one person, but especially so with women, and even more so should their victims be children. </a:t>
            </a:r>
          </a:p>
          <a:p>
            <a:pPr>
              <a:spcAft>
                <a:spcPts val="600"/>
              </a:spcAft>
            </a:pPr>
            <a:r>
              <a:rPr lang="en-GB" sz="2100" dirty="0"/>
              <a:t>The realities of a killer and the contrast between society’s expectations is greater for a woman than a man, therefore we are more fascinated by them and judge them more harshly. </a:t>
            </a:r>
          </a:p>
        </p:txBody>
      </p:sp>
    </p:spTree>
    <p:extLst>
      <p:ext uri="{BB962C8B-B14F-4D97-AF65-F5344CB8AC3E}">
        <p14:creationId xmlns:p14="http://schemas.microsoft.com/office/powerpoint/2010/main" val="268551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7F8A6-3773-4689-A34F-ECDA3E93445E}"/>
              </a:ext>
            </a:extLst>
          </p:cNvPr>
          <p:cNvPicPr>
            <a:picLocks noChangeAspect="1"/>
          </p:cNvPicPr>
          <p:nvPr/>
        </p:nvPicPr>
        <p:blipFill>
          <a:blip r:embed="rId2"/>
          <a:stretch>
            <a:fillRect/>
          </a:stretch>
        </p:blipFill>
        <p:spPr>
          <a:xfrm>
            <a:off x="2520424" y="820728"/>
            <a:ext cx="5883964" cy="4751514"/>
          </a:xfrm>
          <a:prstGeom prst="rect">
            <a:avLst/>
          </a:prstGeom>
        </p:spPr>
      </p:pic>
      <p:pic>
        <p:nvPicPr>
          <p:cNvPr id="9" name="Picture 8">
            <a:extLst>
              <a:ext uri="{FF2B5EF4-FFF2-40B4-BE49-F238E27FC236}">
                <a16:creationId xmlns:a16="http://schemas.microsoft.com/office/drawing/2014/main" id="{8AA352DB-DB11-469A-987C-7360AA10305E}"/>
              </a:ext>
            </a:extLst>
          </p:cNvPr>
          <p:cNvPicPr>
            <a:picLocks noChangeAspect="1"/>
          </p:cNvPicPr>
          <p:nvPr/>
        </p:nvPicPr>
        <p:blipFill rotWithShape="1">
          <a:blip r:embed="rId3"/>
          <a:srcRect t="5604" b="11085"/>
          <a:stretch/>
        </p:blipFill>
        <p:spPr>
          <a:xfrm>
            <a:off x="8705831" y="120524"/>
            <a:ext cx="3186562" cy="6477640"/>
          </a:xfrm>
          <a:prstGeom prst="rect">
            <a:avLst/>
          </a:prstGeom>
        </p:spPr>
      </p:pic>
      <p:sp>
        <p:nvSpPr>
          <p:cNvPr id="11" name="TextBox 10">
            <a:extLst>
              <a:ext uri="{FF2B5EF4-FFF2-40B4-BE49-F238E27FC236}">
                <a16:creationId xmlns:a16="http://schemas.microsoft.com/office/drawing/2014/main" id="{4B2AB155-6A41-4D34-A8A3-9C9D6F46EA78}"/>
              </a:ext>
            </a:extLst>
          </p:cNvPr>
          <p:cNvSpPr txBox="1"/>
          <p:nvPr/>
        </p:nvSpPr>
        <p:spPr>
          <a:xfrm>
            <a:off x="171360" y="108526"/>
            <a:ext cx="8406224" cy="430887"/>
          </a:xfrm>
          <a:prstGeom prst="rect">
            <a:avLst/>
          </a:prstGeom>
          <a:noFill/>
        </p:spPr>
        <p:txBody>
          <a:bodyPr wrap="square" rtlCol="0">
            <a:spAutoFit/>
          </a:bodyPr>
          <a:lstStyle/>
          <a:p>
            <a:r>
              <a:rPr lang="en-GB" sz="2200" dirty="0">
                <a:latin typeface="Arial Black" panose="020B0A04020102020204" pitchFamily="34" charset="0"/>
              </a:rPr>
              <a:t>Where do our expectations and attitudes come from?</a:t>
            </a:r>
          </a:p>
        </p:txBody>
      </p:sp>
      <p:sp>
        <p:nvSpPr>
          <p:cNvPr id="12" name="TextBox 11">
            <a:extLst>
              <a:ext uri="{FF2B5EF4-FFF2-40B4-BE49-F238E27FC236}">
                <a16:creationId xmlns:a16="http://schemas.microsoft.com/office/drawing/2014/main" id="{D62A5FD0-3DED-4892-A01C-512DC2558B2E}"/>
              </a:ext>
            </a:extLst>
          </p:cNvPr>
          <p:cNvSpPr txBox="1"/>
          <p:nvPr/>
        </p:nvSpPr>
        <p:spPr>
          <a:xfrm>
            <a:off x="173127" y="642349"/>
            <a:ext cx="2204809" cy="5478423"/>
          </a:xfrm>
          <a:prstGeom prst="rect">
            <a:avLst/>
          </a:prstGeom>
          <a:noFill/>
        </p:spPr>
        <p:txBody>
          <a:bodyPr wrap="square" rtlCol="0">
            <a:spAutoFit/>
          </a:bodyPr>
          <a:lstStyle/>
          <a:p>
            <a:pPr>
              <a:spcAft>
                <a:spcPts val="600"/>
              </a:spcAft>
            </a:pPr>
            <a:r>
              <a:rPr lang="en-GB" sz="2000" dirty="0"/>
              <a:t>Gender roles are very much about what our society and culture expect.</a:t>
            </a:r>
          </a:p>
          <a:p>
            <a:pPr>
              <a:spcAft>
                <a:spcPts val="600"/>
              </a:spcAft>
            </a:pPr>
            <a:r>
              <a:rPr lang="en-GB" sz="2000" dirty="0"/>
              <a:t>We’ve already seen how targeted toys still shape boys and girls expectations, but thankfully things do change.  </a:t>
            </a:r>
          </a:p>
          <a:p>
            <a:pPr>
              <a:spcAft>
                <a:spcPts val="600"/>
              </a:spcAft>
            </a:pPr>
            <a:r>
              <a:rPr lang="en-GB" sz="2000" dirty="0"/>
              <a:t>These adverts show how shocking old attitudes are today – what used to be considered ‘normal’ has changed. </a:t>
            </a:r>
          </a:p>
        </p:txBody>
      </p:sp>
      <p:sp>
        <p:nvSpPr>
          <p:cNvPr id="14" name="TextBox 13">
            <a:extLst>
              <a:ext uri="{FF2B5EF4-FFF2-40B4-BE49-F238E27FC236}">
                <a16:creationId xmlns:a16="http://schemas.microsoft.com/office/drawing/2014/main" id="{19740D9D-4AE5-4211-8366-EE9416448D9F}"/>
              </a:ext>
            </a:extLst>
          </p:cNvPr>
          <p:cNvSpPr txBox="1"/>
          <p:nvPr/>
        </p:nvSpPr>
        <p:spPr>
          <a:xfrm>
            <a:off x="299608" y="6237342"/>
            <a:ext cx="8104780"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Women haven’t changed </a:t>
            </a:r>
            <a:r>
              <a:rPr lang="en-GB" sz="2200" b="1" dirty="0">
                <a:solidFill>
                  <a:prstClr val="black"/>
                </a:solidFill>
                <a:latin typeface="Calibri" panose="020F0502020204030204"/>
              </a:rPr>
              <a:t> but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attitudes and expectations have.</a:t>
            </a:r>
            <a:endParaRPr lang="en-GB" sz="2200" b="1" dirty="0"/>
          </a:p>
        </p:txBody>
      </p:sp>
      <p:sp>
        <p:nvSpPr>
          <p:cNvPr id="15" name="TextBox 14">
            <a:extLst>
              <a:ext uri="{FF2B5EF4-FFF2-40B4-BE49-F238E27FC236}">
                <a16:creationId xmlns:a16="http://schemas.microsoft.com/office/drawing/2014/main" id="{6C250975-A7A3-4D60-B0B7-0577DB0B0BDC}"/>
              </a:ext>
            </a:extLst>
          </p:cNvPr>
          <p:cNvSpPr txBox="1"/>
          <p:nvPr/>
        </p:nvSpPr>
        <p:spPr>
          <a:xfrm>
            <a:off x="5553192" y="5672281"/>
            <a:ext cx="2867663"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179724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7103B-A33B-482F-80F0-2B28F14C9709}"/>
              </a:ext>
            </a:extLst>
          </p:cNvPr>
          <p:cNvPicPr>
            <a:picLocks noChangeAspect="1"/>
          </p:cNvPicPr>
          <p:nvPr/>
        </p:nvPicPr>
        <p:blipFill rotWithShape="1">
          <a:blip r:embed="rId2"/>
          <a:srcRect t="2705"/>
          <a:stretch/>
        </p:blipFill>
        <p:spPr>
          <a:xfrm>
            <a:off x="6677004" y="0"/>
            <a:ext cx="5332471" cy="6626087"/>
          </a:xfrm>
          <a:prstGeom prst="rect">
            <a:avLst/>
          </a:prstGeom>
        </p:spPr>
      </p:pic>
      <p:pic>
        <p:nvPicPr>
          <p:cNvPr id="5" name="Picture 4">
            <a:extLst>
              <a:ext uri="{FF2B5EF4-FFF2-40B4-BE49-F238E27FC236}">
                <a16:creationId xmlns:a16="http://schemas.microsoft.com/office/drawing/2014/main" id="{5D13A363-5BE8-465D-B659-4E5D613E6CED}"/>
              </a:ext>
            </a:extLst>
          </p:cNvPr>
          <p:cNvPicPr>
            <a:picLocks noChangeAspect="1"/>
          </p:cNvPicPr>
          <p:nvPr/>
        </p:nvPicPr>
        <p:blipFill>
          <a:blip r:embed="rId3"/>
          <a:stretch>
            <a:fillRect/>
          </a:stretch>
        </p:blipFill>
        <p:spPr>
          <a:xfrm>
            <a:off x="0" y="0"/>
            <a:ext cx="5833050" cy="6858000"/>
          </a:xfrm>
          <a:prstGeom prst="rect">
            <a:avLst/>
          </a:prstGeom>
        </p:spPr>
      </p:pic>
      <p:sp>
        <p:nvSpPr>
          <p:cNvPr id="7" name="TextBox 6">
            <a:extLst>
              <a:ext uri="{FF2B5EF4-FFF2-40B4-BE49-F238E27FC236}">
                <a16:creationId xmlns:a16="http://schemas.microsoft.com/office/drawing/2014/main" id="{17D0E6AC-FC62-4C01-9135-4FCCED6DCA42}"/>
              </a:ext>
            </a:extLst>
          </p:cNvPr>
          <p:cNvSpPr txBox="1"/>
          <p:nvPr/>
        </p:nvSpPr>
        <p:spPr>
          <a:xfrm>
            <a:off x="9141812" y="6550223"/>
            <a:ext cx="2867663"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380714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6EABA-3601-4686-8A2B-4CE2608BF551}"/>
              </a:ext>
            </a:extLst>
          </p:cNvPr>
          <p:cNvPicPr>
            <a:picLocks noChangeAspect="1"/>
          </p:cNvPicPr>
          <p:nvPr/>
        </p:nvPicPr>
        <p:blipFill rotWithShape="1">
          <a:blip r:embed="rId2"/>
          <a:srcRect t="3409"/>
          <a:stretch/>
        </p:blipFill>
        <p:spPr>
          <a:xfrm>
            <a:off x="6096000" y="152135"/>
            <a:ext cx="5360170" cy="3801719"/>
          </a:xfrm>
          <a:prstGeom prst="rect">
            <a:avLst/>
          </a:prstGeom>
        </p:spPr>
      </p:pic>
      <p:pic>
        <p:nvPicPr>
          <p:cNvPr id="3" name="Picture 2">
            <a:extLst>
              <a:ext uri="{FF2B5EF4-FFF2-40B4-BE49-F238E27FC236}">
                <a16:creationId xmlns:a16="http://schemas.microsoft.com/office/drawing/2014/main" id="{A845072F-5ABD-4A42-A541-F60FFF576CAE}"/>
              </a:ext>
            </a:extLst>
          </p:cNvPr>
          <p:cNvPicPr>
            <a:picLocks noChangeAspect="1"/>
          </p:cNvPicPr>
          <p:nvPr/>
        </p:nvPicPr>
        <p:blipFill>
          <a:blip r:embed="rId3"/>
          <a:stretch>
            <a:fillRect/>
          </a:stretch>
        </p:blipFill>
        <p:spPr>
          <a:xfrm>
            <a:off x="166072" y="152135"/>
            <a:ext cx="5552240" cy="6452418"/>
          </a:xfrm>
          <a:prstGeom prst="rect">
            <a:avLst/>
          </a:prstGeom>
        </p:spPr>
      </p:pic>
      <p:pic>
        <p:nvPicPr>
          <p:cNvPr id="4" name="Picture 3">
            <a:hlinkClick r:id="rId4"/>
            <a:extLst>
              <a:ext uri="{FF2B5EF4-FFF2-40B4-BE49-F238E27FC236}">
                <a16:creationId xmlns:a16="http://schemas.microsoft.com/office/drawing/2014/main" id="{AD92E93E-0E1F-4C84-9C94-CE77B06AB534}"/>
              </a:ext>
            </a:extLst>
          </p:cNvPr>
          <p:cNvPicPr>
            <a:picLocks noChangeAspect="1"/>
          </p:cNvPicPr>
          <p:nvPr/>
        </p:nvPicPr>
        <p:blipFill>
          <a:blip r:embed="rId5"/>
          <a:stretch>
            <a:fillRect/>
          </a:stretch>
        </p:blipFill>
        <p:spPr>
          <a:xfrm>
            <a:off x="8491164" y="4004510"/>
            <a:ext cx="3399183" cy="2549387"/>
          </a:xfrm>
          <a:prstGeom prst="rect">
            <a:avLst/>
          </a:prstGeom>
        </p:spPr>
      </p:pic>
      <p:sp>
        <p:nvSpPr>
          <p:cNvPr id="5" name="TextBox 4">
            <a:extLst>
              <a:ext uri="{FF2B5EF4-FFF2-40B4-BE49-F238E27FC236}">
                <a16:creationId xmlns:a16="http://schemas.microsoft.com/office/drawing/2014/main" id="{BB85623D-D0DC-4004-96FB-DE3D95425482}"/>
              </a:ext>
            </a:extLst>
          </p:cNvPr>
          <p:cNvSpPr txBox="1"/>
          <p:nvPr/>
        </p:nvSpPr>
        <p:spPr>
          <a:xfrm>
            <a:off x="5963478" y="4401297"/>
            <a:ext cx="2527686" cy="1938992"/>
          </a:xfrm>
          <a:prstGeom prst="rect">
            <a:avLst/>
          </a:prstGeom>
          <a:noFill/>
        </p:spPr>
        <p:txBody>
          <a:bodyPr wrap="square" rtlCol="0">
            <a:spAutoFit/>
          </a:bodyPr>
          <a:lstStyle/>
          <a:p>
            <a:r>
              <a:rPr lang="en-GB" sz="2400" dirty="0"/>
              <a:t>Harry Enfield summed up the attitude to women perfectly in this </a:t>
            </a:r>
            <a:r>
              <a:rPr lang="en-GB" sz="2400" dirty="0">
                <a:hlinkClick r:id="rId4"/>
              </a:rPr>
              <a:t>comedy clip</a:t>
            </a:r>
            <a:endParaRPr lang="en-GB" sz="2400" dirty="0"/>
          </a:p>
        </p:txBody>
      </p:sp>
      <p:sp>
        <p:nvSpPr>
          <p:cNvPr id="6" name="TextBox 5">
            <a:extLst>
              <a:ext uri="{FF2B5EF4-FFF2-40B4-BE49-F238E27FC236}">
                <a16:creationId xmlns:a16="http://schemas.microsoft.com/office/drawing/2014/main" id="{48BFC25A-AEC9-4AFC-8299-8B0528AD96F5}"/>
              </a:ext>
            </a:extLst>
          </p:cNvPr>
          <p:cNvSpPr txBox="1"/>
          <p:nvPr/>
        </p:nvSpPr>
        <p:spPr>
          <a:xfrm>
            <a:off x="10389704" y="6550223"/>
            <a:ext cx="1500643" cy="307777"/>
          </a:xfrm>
          <a:prstGeom prst="rect">
            <a:avLst/>
          </a:prstGeom>
          <a:noFill/>
        </p:spPr>
        <p:txBody>
          <a:bodyPr wrap="square" rtlCol="0">
            <a:spAutoFit/>
          </a:bodyPr>
          <a:lstStyle/>
          <a:p>
            <a:pPr algn="r"/>
            <a:r>
              <a:rPr lang="en-GB" sz="1400" i="1" dirty="0"/>
              <a:t>(Enfield, 2008)</a:t>
            </a:r>
          </a:p>
        </p:txBody>
      </p:sp>
      <p:sp>
        <p:nvSpPr>
          <p:cNvPr id="7" name="TextBox 6">
            <a:extLst>
              <a:ext uri="{FF2B5EF4-FFF2-40B4-BE49-F238E27FC236}">
                <a16:creationId xmlns:a16="http://schemas.microsoft.com/office/drawing/2014/main" id="{D731279A-409A-47F6-99DE-4D07CABA4834}"/>
              </a:ext>
            </a:extLst>
          </p:cNvPr>
          <p:cNvSpPr txBox="1"/>
          <p:nvPr/>
        </p:nvSpPr>
        <p:spPr>
          <a:xfrm>
            <a:off x="6215270" y="3879912"/>
            <a:ext cx="2275894"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855407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9D668-4FDD-41A1-9460-2A78EC75C228}"/>
              </a:ext>
            </a:extLst>
          </p:cNvPr>
          <p:cNvSpPr txBox="1"/>
          <p:nvPr/>
        </p:nvSpPr>
        <p:spPr>
          <a:xfrm>
            <a:off x="1603513" y="4648029"/>
            <a:ext cx="8984974" cy="1646605"/>
          </a:xfrm>
          <a:prstGeom prst="rect">
            <a:avLst/>
          </a:prstGeom>
          <a:noFill/>
          <a:ln w="28575">
            <a:solidFill>
              <a:srgbClr val="C00000"/>
            </a:solidFill>
          </a:ln>
        </p:spPr>
        <p:txBody>
          <a:bodyPr wrap="square" rtlCol="0">
            <a:spAutoFit/>
          </a:bodyPr>
          <a:lstStyle/>
          <a:p>
            <a:pPr>
              <a:spcAft>
                <a:spcPts val="600"/>
              </a:spcAft>
            </a:pPr>
            <a:r>
              <a:rPr lang="en-GB" sz="2400" dirty="0"/>
              <a:t>In reality we know that not all men are hard &amp; macho, and not all women are gentle &amp; caring. We recognise that people are somewhere on a spectrum between ‘girly girl’ and ‘macho man’.</a:t>
            </a:r>
          </a:p>
          <a:p>
            <a:pPr algn="ctr">
              <a:spcAft>
                <a:spcPts val="600"/>
              </a:spcAft>
            </a:pPr>
            <a:r>
              <a:rPr lang="en-GB" sz="2400" dirty="0"/>
              <a:t>We tend to view this spectrum as a straight line.</a:t>
            </a:r>
          </a:p>
        </p:txBody>
      </p:sp>
      <p:pic>
        <p:nvPicPr>
          <p:cNvPr id="3" name="Picture 2">
            <a:extLst>
              <a:ext uri="{FF2B5EF4-FFF2-40B4-BE49-F238E27FC236}">
                <a16:creationId xmlns:a16="http://schemas.microsoft.com/office/drawing/2014/main" id="{208AE859-692E-48A1-A9C3-14013D48A4AD}"/>
              </a:ext>
            </a:extLst>
          </p:cNvPr>
          <p:cNvPicPr>
            <a:picLocks noChangeAspect="1"/>
          </p:cNvPicPr>
          <p:nvPr/>
        </p:nvPicPr>
        <p:blipFill>
          <a:blip r:embed="rId2"/>
          <a:stretch>
            <a:fillRect/>
          </a:stretch>
        </p:blipFill>
        <p:spPr>
          <a:xfrm>
            <a:off x="9649996" y="925097"/>
            <a:ext cx="1924206" cy="2884866"/>
          </a:xfrm>
          <a:prstGeom prst="rect">
            <a:avLst/>
          </a:prstGeom>
        </p:spPr>
      </p:pic>
      <p:pic>
        <p:nvPicPr>
          <p:cNvPr id="4" name="Picture 3">
            <a:extLst>
              <a:ext uri="{FF2B5EF4-FFF2-40B4-BE49-F238E27FC236}">
                <a16:creationId xmlns:a16="http://schemas.microsoft.com/office/drawing/2014/main" id="{8100235D-7E39-400B-85EC-8116BB71481D}"/>
              </a:ext>
            </a:extLst>
          </p:cNvPr>
          <p:cNvPicPr>
            <a:picLocks noChangeAspect="1"/>
          </p:cNvPicPr>
          <p:nvPr/>
        </p:nvPicPr>
        <p:blipFill rotWithShape="1">
          <a:blip r:embed="rId3"/>
          <a:srcRect l="15508" r="12608"/>
          <a:stretch/>
        </p:blipFill>
        <p:spPr>
          <a:xfrm>
            <a:off x="318052" y="1408611"/>
            <a:ext cx="2709571" cy="2280499"/>
          </a:xfrm>
          <a:prstGeom prst="rect">
            <a:avLst/>
          </a:prstGeom>
        </p:spPr>
      </p:pic>
      <p:sp>
        <p:nvSpPr>
          <p:cNvPr id="5" name="TextBox 4">
            <a:extLst>
              <a:ext uri="{FF2B5EF4-FFF2-40B4-BE49-F238E27FC236}">
                <a16:creationId xmlns:a16="http://schemas.microsoft.com/office/drawing/2014/main" id="{9655EA16-80C3-46DC-B8B2-C6E5C7205A11}"/>
              </a:ext>
            </a:extLst>
          </p:cNvPr>
          <p:cNvSpPr txBox="1"/>
          <p:nvPr/>
        </p:nvSpPr>
        <p:spPr>
          <a:xfrm>
            <a:off x="318053" y="225287"/>
            <a:ext cx="4373218"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cxnSp>
        <p:nvCxnSpPr>
          <p:cNvPr id="7" name="Straight Arrow Connector 6">
            <a:extLst>
              <a:ext uri="{FF2B5EF4-FFF2-40B4-BE49-F238E27FC236}">
                <a16:creationId xmlns:a16="http://schemas.microsoft.com/office/drawing/2014/main" id="{3B7F75A9-C559-4FAD-9F80-686BABF585AD}"/>
              </a:ext>
            </a:extLst>
          </p:cNvPr>
          <p:cNvCxnSpPr>
            <a:cxnSpLocks/>
            <a:endCxn id="3" idx="1"/>
          </p:cNvCxnSpPr>
          <p:nvPr/>
        </p:nvCxnSpPr>
        <p:spPr>
          <a:xfrm>
            <a:off x="3027623" y="2367530"/>
            <a:ext cx="6622373" cy="0"/>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B5E60CA-566A-4CD2-9AA1-165782AB11CF}"/>
              </a:ext>
            </a:extLst>
          </p:cNvPr>
          <p:cNvPicPr>
            <a:picLocks noChangeAspect="1"/>
          </p:cNvPicPr>
          <p:nvPr/>
        </p:nvPicPr>
        <p:blipFill rotWithShape="1">
          <a:blip r:embed="rId4"/>
          <a:srcRect l="14963" t="11264" r="13222"/>
          <a:stretch/>
        </p:blipFill>
        <p:spPr>
          <a:xfrm>
            <a:off x="5737194" y="1287758"/>
            <a:ext cx="1144744" cy="2120267"/>
          </a:xfrm>
          <a:prstGeom prst="rect">
            <a:avLst/>
          </a:prstGeom>
        </p:spPr>
      </p:pic>
    </p:spTree>
    <p:extLst>
      <p:ext uri="{BB962C8B-B14F-4D97-AF65-F5344CB8AC3E}">
        <p14:creationId xmlns:p14="http://schemas.microsoft.com/office/powerpoint/2010/main" val="355198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B833-A821-444C-AD7A-211FFE85F4AC}"/>
              </a:ext>
            </a:extLst>
          </p:cNvPr>
          <p:cNvSpPr txBox="1"/>
          <p:nvPr/>
        </p:nvSpPr>
        <p:spPr>
          <a:xfrm>
            <a:off x="399247" y="171077"/>
            <a:ext cx="5869031" cy="400110"/>
          </a:xfrm>
          <a:prstGeom prst="rect">
            <a:avLst/>
          </a:prstGeom>
          <a:noFill/>
        </p:spPr>
        <p:txBody>
          <a:bodyPr wrap="square" rtlCol="0">
            <a:spAutoFit/>
          </a:bodyPr>
          <a:lstStyle/>
          <a:p>
            <a:r>
              <a:rPr lang="en-GB" sz="2000" dirty="0">
                <a:latin typeface="Arial Black" panose="020B0A04020102020204" pitchFamily="34" charset="0"/>
              </a:rPr>
              <a:t>Part One: Getting to Grips with Gender</a:t>
            </a:r>
            <a:endParaRPr lang="en-GB" dirty="0"/>
          </a:p>
        </p:txBody>
      </p:sp>
      <p:graphicFrame>
        <p:nvGraphicFramePr>
          <p:cNvPr id="5" name="Table 4">
            <a:extLst>
              <a:ext uri="{FF2B5EF4-FFF2-40B4-BE49-F238E27FC236}">
                <a16:creationId xmlns:a16="http://schemas.microsoft.com/office/drawing/2014/main" id="{110A5131-C026-4CCF-B7D3-44764F93E582}"/>
              </a:ext>
            </a:extLst>
          </p:cNvPr>
          <p:cNvGraphicFramePr>
            <a:graphicFrameLocks noGrp="1"/>
          </p:cNvGraphicFramePr>
          <p:nvPr>
            <p:extLst>
              <p:ext uri="{D42A27DB-BD31-4B8C-83A1-F6EECF244321}">
                <p14:modId xmlns:p14="http://schemas.microsoft.com/office/powerpoint/2010/main" val="1673850264"/>
              </p:ext>
            </p:extLst>
          </p:nvPr>
        </p:nvGraphicFramePr>
        <p:xfrm>
          <a:off x="399247" y="2816215"/>
          <a:ext cx="11211340" cy="3585266"/>
        </p:xfrm>
        <a:graphic>
          <a:graphicData uri="http://schemas.openxmlformats.org/drawingml/2006/table">
            <a:tbl>
              <a:tblPr firstRow="1" bandRow="1">
                <a:tableStyleId>{5C22544A-7EE6-4342-B048-85BDC9FD1C3A}</a:tableStyleId>
              </a:tblPr>
              <a:tblGrid>
                <a:gridCol w="636104">
                  <a:extLst>
                    <a:ext uri="{9D8B030D-6E8A-4147-A177-3AD203B41FA5}">
                      <a16:colId xmlns:a16="http://schemas.microsoft.com/office/drawing/2014/main" val="1032866568"/>
                    </a:ext>
                  </a:extLst>
                </a:gridCol>
                <a:gridCol w="674179">
                  <a:extLst>
                    <a:ext uri="{9D8B030D-6E8A-4147-A177-3AD203B41FA5}">
                      <a16:colId xmlns:a16="http://schemas.microsoft.com/office/drawing/2014/main" val="942254359"/>
                    </a:ext>
                  </a:extLst>
                </a:gridCol>
                <a:gridCol w="9901057">
                  <a:extLst>
                    <a:ext uri="{9D8B030D-6E8A-4147-A177-3AD203B41FA5}">
                      <a16:colId xmlns:a16="http://schemas.microsoft.com/office/drawing/2014/main" val="2277348157"/>
                    </a:ext>
                  </a:extLst>
                </a:gridCol>
              </a:tblGrid>
              <a:tr h="416880">
                <a:tc>
                  <a:txBody>
                    <a:bodyPr/>
                    <a:lstStyle/>
                    <a:p>
                      <a:r>
                        <a:rPr lang="en-GB" sz="1500" dirty="0"/>
                        <a:t>Slide</a:t>
                      </a:r>
                    </a:p>
                  </a:txBody>
                  <a:tcPr/>
                </a:tc>
                <a:tc>
                  <a:txBody>
                    <a:bodyPr/>
                    <a:lstStyle/>
                    <a:p>
                      <a:r>
                        <a:rPr lang="en-GB" sz="1500" dirty="0"/>
                        <a:t>Time</a:t>
                      </a:r>
                    </a:p>
                  </a:txBody>
                  <a:tcPr/>
                </a:tc>
                <a:tc>
                  <a:txBody>
                    <a:bodyPr/>
                    <a:lstStyle/>
                    <a:p>
                      <a:r>
                        <a:rPr lang="en-GB" sz="1500" dirty="0"/>
                        <a:t>Activity</a:t>
                      </a:r>
                    </a:p>
                  </a:txBody>
                  <a:tcPr/>
                </a:tc>
                <a:extLst>
                  <a:ext uri="{0D108BD9-81ED-4DB2-BD59-A6C34878D82A}">
                    <a16:rowId xmlns:a16="http://schemas.microsoft.com/office/drawing/2014/main" val="2843991019"/>
                  </a:ext>
                </a:extLst>
              </a:tr>
              <a:tr h="349753">
                <a:tc>
                  <a:txBody>
                    <a:bodyPr/>
                    <a:lstStyle/>
                    <a:p>
                      <a:r>
                        <a:rPr lang="en-GB" sz="1500" dirty="0"/>
                        <a:t>5</a:t>
                      </a:r>
                    </a:p>
                  </a:txBody>
                  <a:tcPr/>
                </a:tc>
                <a:tc>
                  <a:txBody>
                    <a:bodyPr/>
                    <a:lstStyle/>
                    <a:p>
                      <a:r>
                        <a:rPr lang="en-GB" sz="1500" dirty="0"/>
                        <a:t>5 min</a:t>
                      </a:r>
                    </a:p>
                  </a:txBody>
                  <a:tcPr/>
                </a:tc>
                <a:tc>
                  <a:txBody>
                    <a:bodyPr/>
                    <a:lstStyle/>
                    <a:p>
                      <a:r>
                        <a:rPr lang="en-GB" sz="1500" dirty="0"/>
                        <a:t>Have slide 5 on screen as people are entering. Spend just a few minutes explaining the purpose of the workshop.</a:t>
                      </a:r>
                    </a:p>
                  </a:txBody>
                  <a:tcPr/>
                </a:tc>
                <a:extLst>
                  <a:ext uri="{0D108BD9-81ED-4DB2-BD59-A6C34878D82A}">
                    <a16:rowId xmlns:a16="http://schemas.microsoft.com/office/drawing/2014/main" val="3481856289"/>
                  </a:ext>
                </a:extLst>
              </a:tr>
              <a:tr h="349753">
                <a:tc>
                  <a:txBody>
                    <a:bodyPr/>
                    <a:lstStyle/>
                    <a:p>
                      <a:r>
                        <a:rPr lang="en-GB" sz="1500" dirty="0"/>
                        <a:t>6-7</a:t>
                      </a:r>
                    </a:p>
                  </a:txBody>
                  <a:tcPr/>
                </a:tc>
                <a:tc>
                  <a:txBody>
                    <a:bodyPr/>
                    <a:lstStyle/>
                    <a:p>
                      <a:r>
                        <a:rPr lang="en-GB" sz="1500" dirty="0"/>
                        <a:t>5 min</a:t>
                      </a:r>
                    </a:p>
                  </a:txBody>
                  <a:tcPr/>
                </a:tc>
                <a:tc>
                  <a:txBody>
                    <a:bodyPr/>
                    <a:lstStyle/>
                    <a:p>
                      <a:r>
                        <a:rPr lang="en-GB" sz="1500" dirty="0"/>
                        <a:t>Impress the importance of exploring the needs of LGBT+ patients by examining and discussing the statistics on the 2 slides.</a:t>
                      </a:r>
                    </a:p>
                  </a:txBody>
                  <a:tcPr/>
                </a:tc>
                <a:extLst>
                  <a:ext uri="{0D108BD9-81ED-4DB2-BD59-A6C34878D82A}">
                    <a16:rowId xmlns:a16="http://schemas.microsoft.com/office/drawing/2014/main" val="3152802868"/>
                  </a:ext>
                </a:extLst>
              </a:tr>
              <a:tr h="349753">
                <a:tc>
                  <a:txBody>
                    <a:bodyPr/>
                    <a:lstStyle/>
                    <a:p>
                      <a:r>
                        <a:rPr lang="en-GB" sz="1500" dirty="0"/>
                        <a:t>8-9 </a:t>
                      </a:r>
                    </a:p>
                  </a:txBody>
                  <a:tcPr/>
                </a:tc>
                <a:tc>
                  <a:txBody>
                    <a:bodyPr/>
                    <a:lstStyle/>
                    <a:p>
                      <a:r>
                        <a:rPr lang="en-GB" sz="1500" dirty="0"/>
                        <a:t>10 min</a:t>
                      </a:r>
                    </a:p>
                  </a:txBody>
                  <a:tcPr/>
                </a:tc>
                <a:tc>
                  <a:txBody>
                    <a:bodyPr/>
                    <a:lstStyle/>
                    <a:p>
                      <a:r>
                        <a:rPr lang="en-GB" sz="1500" dirty="0"/>
                        <a:t>Read through the terminology and watch the clip on slide 8.</a:t>
                      </a:r>
                    </a:p>
                    <a:p>
                      <a:r>
                        <a:rPr lang="en-GB" sz="1500" dirty="0"/>
                        <a:t>Highlight that with gender identity, the way someone expresses themself can vary – a female for example my present as a woman but wear mainly jeans and jumpers whilst another may be ultra girly with makeup &amp; jewellery. </a:t>
                      </a:r>
                    </a:p>
                  </a:txBody>
                  <a:tcPr/>
                </a:tc>
                <a:extLst>
                  <a:ext uri="{0D108BD9-81ED-4DB2-BD59-A6C34878D82A}">
                    <a16:rowId xmlns:a16="http://schemas.microsoft.com/office/drawing/2014/main" val="2158427463"/>
                  </a:ext>
                </a:extLst>
              </a:tr>
              <a:tr h="388781">
                <a:tc>
                  <a:txBody>
                    <a:bodyPr/>
                    <a:lstStyle/>
                    <a:p>
                      <a:r>
                        <a:rPr lang="en-GB" sz="1500" dirty="0"/>
                        <a:t>10</a:t>
                      </a:r>
                    </a:p>
                  </a:txBody>
                  <a:tcPr/>
                </a:tc>
                <a:tc>
                  <a:txBody>
                    <a:bodyPr/>
                    <a:lstStyle/>
                    <a:p>
                      <a:r>
                        <a:rPr lang="en-GB" sz="1500" dirty="0"/>
                        <a:t>5 mins</a:t>
                      </a:r>
                    </a:p>
                  </a:txBody>
                  <a:tcPr/>
                </a:tc>
                <a:tc>
                  <a:txBody>
                    <a:bodyPr/>
                    <a:lstStyle/>
                    <a:p>
                      <a:r>
                        <a:rPr lang="en-GB" sz="1500" b="0" dirty="0"/>
                        <a:t>Read through and discuss the information about the difference between boys and girls. In case the topic is raised, the following info on biological variations may be helpful:</a:t>
                      </a:r>
                    </a:p>
                    <a:p>
                      <a:pPr lvl="0"/>
                      <a:r>
                        <a:rPr lang="en-GB" sz="1500" b="1" i="1" dirty="0"/>
                        <a:t>Turner's syndrome </a:t>
                      </a:r>
                      <a:r>
                        <a:rPr lang="en-GB" sz="1500" b="0" dirty="0"/>
                        <a:t>- this occurs when females develop with only one X chromosome on chromosome 23 (1 in 5000 chance). This leads to a lack of maturity into a woman’s body at puberty.</a:t>
                      </a:r>
                    </a:p>
                    <a:p>
                      <a:pPr lvl="0"/>
                      <a:r>
                        <a:rPr lang="en-GB" sz="1500" b="1" i="1" dirty="0"/>
                        <a:t>Klinefelter's syndrome </a:t>
                      </a:r>
                      <a:r>
                        <a:rPr lang="en-GB" sz="1500" b="0" dirty="0"/>
                        <a:t>(XXY) affects 1 in every 750 males. In addition to having a Y chromosome, these men also have an additional X on the 23rd chromosome, leading to the arrangement XXY. Physically they appear male, though the effect of the additional X chromosome causes less body hair and under-developed genitals. </a:t>
                      </a:r>
                    </a:p>
                  </a:txBody>
                  <a:tcPr/>
                </a:tc>
                <a:extLst>
                  <a:ext uri="{0D108BD9-81ED-4DB2-BD59-A6C34878D82A}">
                    <a16:rowId xmlns:a16="http://schemas.microsoft.com/office/drawing/2014/main" val="3372226210"/>
                  </a:ext>
                </a:extLst>
              </a:tr>
            </a:tbl>
          </a:graphicData>
        </a:graphic>
      </p:graphicFrame>
      <p:sp>
        <p:nvSpPr>
          <p:cNvPr id="7" name="TextBox 6">
            <a:extLst>
              <a:ext uri="{FF2B5EF4-FFF2-40B4-BE49-F238E27FC236}">
                <a16:creationId xmlns:a16="http://schemas.microsoft.com/office/drawing/2014/main" id="{F8B443A7-D468-4DDB-A52A-C0A76F947671}"/>
              </a:ext>
            </a:extLst>
          </p:cNvPr>
          <p:cNvSpPr txBox="1"/>
          <p:nvPr/>
        </p:nvSpPr>
        <p:spPr>
          <a:xfrm>
            <a:off x="399247" y="1455887"/>
            <a:ext cx="8267675" cy="1137491"/>
          </a:xfrm>
          <a:prstGeom prst="rect">
            <a:avLst/>
          </a:prstGeom>
          <a:noFill/>
          <a:ln>
            <a:solidFill>
              <a:schemeClr val="tx1"/>
            </a:solidFill>
          </a:ln>
        </p:spPr>
        <p:txBody>
          <a:bodyPr wrap="square" rtlCol="0">
            <a:spAutoFit/>
          </a:bodyPr>
          <a:lstStyle/>
          <a:p>
            <a:pPr lvl="0"/>
            <a:r>
              <a:rPr lang="en-GB" sz="1600" b="1" dirty="0">
                <a:solidFill>
                  <a:prstClr val="black"/>
                </a:solidFill>
              </a:rPr>
              <a:t>Learning Objectives: </a:t>
            </a:r>
          </a:p>
          <a:p>
            <a:pPr marL="324000" indent="-324000">
              <a:lnSpc>
                <a:spcPct val="110000"/>
              </a:lnSpc>
              <a:buAutoNum type="arabicPeriod"/>
            </a:pPr>
            <a:r>
              <a:rPr lang="en-GB" sz="1600" dirty="0">
                <a:solidFill>
                  <a:prstClr val="black"/>
                </a:solidFill>
              </a:rPr>
              <a:t>To recognise the need to meet the specific healthcare needs of LGBT+ patients.</a:t>
            </a:r>
          </a:p>
          <a:p>
            <a:pPr marL="324000" indent="-324000">
              <a:lnSpc>
                <a:spcPct val="110000"/>
              </a:lnSpc>
              <a:buAutoNum type="arabicPeriod"/>
            </a:pPr>
            <a:r>
              <a:rPr lang="en-GB" sz="1600" dirty="0">
                <a:solidFill>
                  <a:prstClr val="black"/>
                </a:solidFill>
              </a:rPr>
              <a:t>To understand what is meant by the terminology and ‘gender spectrum’.</a:t>
            </a:r>
          </a:p>
          <a:p>
            <a:pPr marL="324000" indent="-324000">
              <a:lnSpc>
                <a:spcPct val="110000"/>
              </a:lnSpc>
              <a:buFontTx/>
              <a:buAutoNum type="arabicPeriod"/>
            </a:pPr>
            <a:r>
              <a:rPr lang="en-GB" sz="1600" dirty="0">
                <a:solidFill>
                  <a:prstClr val="black"/>
                </a:solidFill>
              </a:rPr>
              <a:t>To explore how society’s attitudes towards men, women and LGBT+ have changed over time.</a:t>
            </a:r>
          </a:p>
        </p:txBody>
      </p:sp>
      <p:sp>
        <p:nvSpPr>
          <p:cNvPr id="2" name="TextBox 1">
            <a:extLst>
              <a:ext uri="{FF2B5EF4-FFF2-40B4-BE49-F238E27FC236}">
                <a16:creationId xmlns:a16="http://schemas.microsoft.com/office/drawing/2014/main" id="{A19352F3-07A0-429A-BFE4-2D981483E0FE}"/>
              </a:ext>
            </a:extLst>
          </p:cNvPr>
          <p:cNvSpPr txBox="1"/>
          <p:nvPr/>
        </p:nvSpPr>
        <p:spPr>
          <a:xfrm>
            <a:off x="7991061" y="126337"/>
            <a:ext cx="3670853" cy="1200329"/>
          </a:xfrm>
          <a:prstGeom prst="rect">
            <a:avLst/>
          </a:prstGeom>
          <a:noFill/>
          <a:ln w="28575">
            <a:solidFill>
              <a:srgbClr val="FF0066"/>
            </a:solidFill>
          </a:ln>
        </p:spPr>
        <p:txBody>
          <a:bodyPr wrap="square" rtlCol="0">
            <a:spAutoFit/>
          </a:bodyPr>
          <a:lstStyle/>
          <a:p>
            <a:r>
              <a:rPr lang="en-GB" b="1" dirty="0"/>
              <a:t>Resources:</a:t>
            </a:r>
          </a:p>
          <a:p>
            <a:r>
              <a:rPr lang="en-GB" dirty="0"/>
              <a:t>Print out </a:t>
            </a:r>
            <a:r>
              <a:rPr lang="en-GB" b="1" dirty="0"/>
              <a:t>slides 42-77 </a:t>
            </a:r>
            <a:r>
              <a:rPr lang="en-GB" dirty="0"/>
              <a:t>as notes for participants - recommended </a:t>
            </a:r>
            <a:r>
              <a:rPr lang="en-GB" b="1" dirty="0"/>
              <a:t>2 slides to a page</a:t>
            </a:r>
            <a:r>
              <a:rPr lang="en-GB" dirty="0"/>
              <a:t>.</a:t>
            </a:r>
          </a:p>
        </p:txBody>
      </p:sp>
      <p:sp>
        <p:nvSpPr>
          <p:cNvPr id="10" name="TextBox 9">
            <a:extLst>
              <a:ext uri="{FF2B5EF4-FFF2-40B4-BE49-F238E27FC236}">
                <a16:creationId xmlns:a16="http://schemas.microsoft.com/office/drawing/2014/main" id="{51CB16AF-94A9-4A31-87AF-E0E9A5AC795B}"/>
              </a:ext>
            </a:extLst>
          </p:cNvPr>
          <p:cNvSpPr txBox="1"/>
          <p:nvPr/>
        </p:nvSpPr>
        <p:spPr>
          <a:xfrm>
            <a:off x="399247" y="531772"/>
            <a:ext cx="7591814" cy="830997"/>
          </a:xfrm>
          <a:prstGeom prst="rect">
            <a:avLst/>
          </a:prstGeom>
          <a:noFill/>
        </p:spPr>
        <p:txBody>
          <a:bodyPr wrap="square">
            <a:spAutoFit/>
          </a:bodyPr>
          <a:lstStyle/>
          <a:p>
            <a:r>
              <a:rPr lang="en-GB" sz="1600" dirty="0"/>
              <a:t>This session explores the importance of addressing the specific needs of LGBT+ patients, what we mean by the term ‘gender’ and how this differs from ‘sex’.  It also demystifies all the confusing terminology around transgender.</a:t>
            </a:r>
            <a:endParaRPr lang="en-GB" sz="1600" dirty="0">
              <a:solidFill>
                <a:prstClr val="black"/>
              </a:solidFill>
            </a:endParaRPr>
          </a:p>
        </p:txBody>
      </p:sp>
      <p:sp>
        <p:nvSpPr>
          <p:cNvPr id="3" name="TextBox 2">
            <a:extLst>
              <a:ext uri="{FF2B5EF4-FFF2-40B4-BE49-F238E27FC236}">
                <a16:creationId xmlns:a16="http://schemas.microsoft.com/office/drawing/2014/main" id="{AFA4D7A9-8CD6-435F-8161-2E251FA5C5BA}"/>
              </a:ext>
            </a:extLst>
          </p:cNvPr>
          <p:cNvSpPr txBox="1"/>
          <p:nvPr/>
        </p:nvSpPr>
        <p:spPr>
          <a:xfrm>
            <a:off x="8786191" y="1451973"/>
            <a:ext cx="2824396" cy="1200329"/>
          </a:xfrm>
          <a:prstGeom prst="rect">
            <a:avLst/>
          </a:prstGeom>
          <a:noFill/>
        </p:spPr>
        <p:txBody>
          <a:bodyPr wrap="square" rtlCol="0">
            <a:spAutoFit/>
          </a:bodyPr>
          <a:lstStyle/>
          <a:p>
            <a:r>
              <a:rPr lang="en-GB" b="1" dirty="0"/>
              <a:t>NB: </a:t>
            </a:r>
            <a:r>
              <a:rPr lang="en-GB" dirty="0"/>
              <a:t>These timing are a rough guide.  </a:t>
            </a:r>
          </a:p>
          <a:p>
            <a:r>
              <a:rPr lang="en-GB" dirty="0"/>
              <a:t>Part One should take around </a:t>
            </a:r>
            <a:r>
              <a:rPr lang="en-GB" b="1" dirty="0"/>
              <a:t>1 hour 25 minutes.</a:t>
            </a:r>
            <a:endParaRPr lang="en-GB" dirty="0"/>
          </a:p>
        </p:txBody>
      </p:sp>
    </p:spTree>
    <p:extLst>
      <p:ext uri="{BB962C8B-B14F-4D97-AF65-F5344CB8AC3E}">
        <p14:creationId xmlns:p14="http://schemas.microsoft.com/office/powerpoint/2010/main" val="1450788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55EA16-80C3-46DC-B8B2-C6E5C7205A11}"/>
              </a:ext>
            </a:extLst>
          </p:cNvPr>
          <p:cNvSpPr txBox="1"/>
          <p:nvPr/>
        </p:nvSpPr>
        <p:spPr>
          <a:xfrm>
            <a:off x="318052" y="225287"/>
            <a:ext cx="4585113"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pic>
        <p:nvPicPr>
          <p:cNvPr id="17" name="Picture 16">
            <a:extLst>
              <a:ext uri="{FF2B5EF4-FFF2-40B4-BE49-F238E27FC236}">
                <a16:creationId xmlns:a16="http://schemas.microsoft.com/office/drawing/2014/main" id="{5D974AEF-3266-4357-9728-0F9E9A0EFB1A}"/>
              </a:ext>
            </a:extLst>
          </p:cNvPr>
          <p:cNvPicPr>
            <a:picLocks noChangeAspect="1"/>
          </p:cNvPicPr>
          <p:nvPr/>
        </p:nvPicPr>
        <p:blipFill rotWithShape="1">
          <a:blip r:embed="rId2"/>
          <a:srcRect l="33696"/>
          <a:stretch/>
        </p:blipFill>
        <p:spPr>
          <a:xfrm>
            <a:off x="329138" y="1415482"/>
            <a:ext cx="2553387" cy="2782957"/>
          </a:xfrm>
          <a:prstGeom prst="rect">
            <a:avLst/>
          </a:prstGeom>
        </p:spPr>
      </p:pic>
      <p:pic>
        <p:nvPicPr>
          <p:cNvPr id="19" name="Picture 18">
            <a:extLst>
              <a:ext uri="{FF2B5EF4-FFF2-40B4-BE49-F238E27FC236}">
                <a16:creationId xmlns:a16="http://schemas.microsoft.com/office/drawing/2014/main" id="{293811EC-D699-4743-A255-4EA619423357}"/>
              </a:ext>
            </a:extLst>
          </p:cNvPr>
          <p:cNvPicPr>
            <a:picLocks noChangeAspect="1"/>
          </p:cNvPicPr>
          <p:nvPr/>
        </p:nvPicPr>
        <p:blipFill rotWithShape="1">
          <a:blip r:embed="rId3"/>
          <a:srcRect b="18840"/>
          <a:stretch/>
        </p:blipFill>
        <p:spPr>
          <a:xfrm>
            <a:off x="2886110" y="1415482"/>
            <a:ext cx="1676400" cy="2782957"/>
          </a:xfrm>
          <a:prstGeom prst="rect">
            <a:avLst/>
          </a:prstGeom>
        </p:spPr>
      </p:pic>
      <p:pic>
        <p:nvPicPr>
          <p:cNvPr id="20" name="Picture 19">
            <a:extLst>
              <a:ext uri="{FF2B5EF4-FFF2-40B4-BE49-F238E27FC236}">
                <a16:creationId xmlns:a16="http://schemas.microsoft.com/office/drawing/2014/main" id="{9F5A3D40-73D3-45C2-AF63-915EF3DECB30}"/>
              </a:ext>
            </a:extLst>
          </p:cNvPr>
          <p:cNvPicPr>
            <a:picLocks noChangeAspect="1"/>
          </p:cNvPicPr>
          <p:nvPr/>
        </p:nvPicPr>
        <p:blipFill>
          <a:blip r:embed="rId4"/>
          <a:stretch>
            <a:fillRect/>
          </a:stretch>
        </p:blipFill>
        <p:spPr>
          <a:xfrm>
            <a:off x="7288835" y="225287"/>
            <a:ext cx="4439339" cy="2882786"/>
          </a:xfrm>
          <a:prstGeom prst="rect">
            <a:avLst/>
          </a:prstGeom>
        </p:spPr>
      </p:pic>
      <p:pic>
        <p:nvPicPr>
          <p:cNvPr id="22" name="Picture 21">
            <a:extLst>
              <a:ext uri="{FF2B5EF4-FFF2-40B4-BE49-F238E27FC236}">
                <a16:creationId xmlns:a16="http://schemas.microsoft.com/office/drawing/2014/main" id="{021DE90E-D220-406C-AEC9-C0E904F5058A}"/>
              </a:ext>
            </a:extLst>
          </p:cNvPr>
          <p:cNvPicPr>
            <a:picLocks noChangeAspect="1"/>
          </p:cNvPicPr>
          <p:nvPr/>
        </p:nvPicPr>
        <p:blipFill rotWithShape="1">
          <a:blip r:embed="rId5"/>
          <a:srcRect l="6869" r="16347"/>
          <a:stretch/>
        </p:blipFill>
        <p:spPr>
          <a:xfrm>
            <a:off x="321992" y="4590194"/>
            <a:ext cx="2760912" cy="2157439"/>
          </a:xfrm>
          <a:prstGeom prst="rect">
            <a:avLst/>
          </a:prstGeom>
        </p:spPr>
      </p:pic>
      <p:pic>
        <p:nvPicPr>
          <p:cNvPr id="24" name="Picture 23">
            <a:extLst>
              <a:ext uri="{FF2B5EF4-FFF2-40B4-BE49-F238E27FC236}">
                <a16:creationId xmlns:a16="http://schemas.microsoft.com/office/drawing/2014/main" id="{0A3123B7-02C0-4846-80B5-C42BC1B13D91}"/>
              </a:ext>
            </a:extLst>
          </p:cNvPr>
          <p:cNvPicPr>
            <a:picLocks noChangeAspect="1"/>
          </p:cNvPicPr>
          <p:nvPr/>
        </p:nvPicPr>
        <p:blipFill rotWithShape="1">
          <a:blip r:embed="rId6"/>
          <a:srcRect l="9505" r="12898"/>
          <a:stretch/>
        </p:blipFill>
        <p:spPr>
          <a:xfrm>
            <a:off x="3303870" y="4590194"/>
            <a:ext cx="2517281" cy="2157439"/>
          </a:xfrm>
          <a:prstGeom prst="rect">
            <a:avLst/>
          </a:prstGeom>
        </p:spPr>
      </p:pic>
      <p:sp>
        <p:nvSpPr>
          <p:cNvPr id="25" name="TextBox 24">
            <a:extLst>
              <a:ext uri="{FF2B5EF4-FFF2-40B4-BE49-F238E27FC236}">
                <a16:creationId xmlns:a16="http://schemas.microsoft.com/office/drawing/2014/main" id="{AF16E00D-4DC9-4D18-8976-72EB65CF9809}"/>
              </a:ext>
            </a:extLst>
          </p:cNvPr>
          <p:cNvSpPr txBox="1"/>
          <p:nvPr/>
        </p:nvSpPr>
        <p:spPr>
          <a:xfrm>
            <a:off x="7288754" y="3108073"/>
            <a:ext cx="4574108" cy="1785104"/>
          </a:xfrm>
          <a:prstGeom prst="rect">
            <a:avLst/>
          </a:prstGeom>
          <a:noFill/>
        </p:spPr>
        <p:txBody>
          <a:bodyPr wrap="square" rtlCol="0">
            <a:spAutoFit/>
          </a:bodyPr>
          <a:lstStyle/>
          <a:p>
            <a:r>
              <a:rPr lang="en-GB" sz="2000" b="1" dirty="0"/>
              <a:t>RuPaul</a:t>
            </a:r>
            <a:r>
              <a:rPr lang="en-GB" sz="2000" dirty="0"/>
              <a:t> </a:t>
            </a:r>
            <a:r>
              <a:rPr lang="en-GB" dirty="0"/>
              <a:t>is credited with being the first drag queen to host an American talk show. This  shows bravery, changing the way things are done takes courage, something which contravenes the stereotype of men wearing clothes being ‘weird’ and ‘weak’. </a:t>
            </a:r>
          </a:p>
        </p:txBody>
      </p:sp>
      <p:sp>
        <p:nvSpPr>
          <p:cNvPr id="26" name="TextBox 25">
            <a:extLst>
              <a:ext uri="{FF2B5EF4-FFF2-40B4-BE49-F238E27FC236}">
                <a16:creationId xmlns:a16="http://schemas.microsoft.com/office/drawing/2014/main" id="{4A9E6E88-2959-4EA5-B5C4-F53DE2DD0B6A}"/>
              </a:ext>
            </a:extLst>
          </p:cNvPr>
          <p:cNvSpPr txBox="1"/>
          <p:nvPr/>
        </p:nvSpPr>
        <p:spPr>
          <a:xfrm>
            <a:off x="5919563" y="5124608"/>
            <a:ext cx="5808611" cy="1508105"/>
          </a:xfrm>
          <a:prstGeom prst="rect">
            <a:avLst/>
          </a:prstGeom>
          <a:noFill/>
        </p:spPr>
        <p:txBody>
          <a:bodyPr wrap="square" rtlCol="0">
            <a:spAutoFit/>
          </a:bodyPr>
          <a:lstStyle/>
          <a:p>
            <a:r>
              <a:rPr lang="en-GB" sz="2000" b="1" dirty="0"/>
              <a:t>Gareth Thomas </a:t>
            </a:r>
            <a:r>
              <a:rPr lang="en-GB" dirty="0"/>
              <a:t>is the former captain of the Welsh rugby team. He has played 100 test matches for Rugby Union. He led a double life for a sometime, he was married but he knew he was gay. He came out in 2009 whilst he was still playing rugby. He has since revealed he is HIV positive.</a:t>
            </a:r>
          </a:p>
        </p:txBody>
      </p:sp>
      <p:sp>
        <p:nvSpPr>
          <p:cNvPr id="27" name="TextBox 26">
            <a:extLst>
              <a:ext uri="{FF2B5EF4-FFF2-40B4-BE49-F238E27FC236}">
                <a16:creationId xmlns:a16="http://schemas.microsoft.com/office/drawing/2014/main" id="{ABD0D680-0D13-453B-A4B7-47F6AFC37219}"/>
              </a:ext>
            </a:extLst>
          </p:cNvPr>
          <p:cNvSpPr txBox="1"/>
          <p:nvPr/>
        </p:nvSpPr>
        <p:spPr>
          <a:xfrm>
            <a:off x="4571094" y="1415482"/>
            <a:ext cx="2517281" cy="2923877"/>
          </a:xfrm>
          <a:prstGeom prst="rect">
            <a:avLst/>
          </a:prstGeom>
          <a:noFill/>
        </p:spPr>
        <p:txBody>
          <a:bodyPr wrap="square" rtlCol="0">
            <a:spAutoFit/>
          </a:bodyPr>
          <a:lstStyle/>
          <a:p>
            <a:r>
              <a:rPr lang="en-GB" sz="2000" b="1" dirty="0"/>
              <a:t>Stephanie Houghton </a:t>
            </a:r>
            <a:r>
              <a:rPr lang="en-GB" sz="2000" dirty="0"/>
              <a:t>is </a:t>
            </a:r>
            <a:r>
              <a:rPr lang="en-GB" dirty="0"/>
              <a:t>the captain of Manchester City and the England football team. </a:t>
            </a:r>
          </a:p>
          <a:p>
            <a:r>
              <a:rPr lang="en-GB" dirty="0"/>
              <a:t>There is a stereotype that women in sport, especially football, must be lesbian. However, Stephanie is married and has a son.</a:t>
            </a:r>
          </a:p>
        </p:txBody>
      </p:sp>
      <p:sp>
        <p:nvSpPr>
          <p:cNvPr id="2" name="TextBox 1">
            <a:extLst>
              <a:ext uri="{FF2B5EF4-FFF2-40B4-BE49-F238E27FC236}">
                <a16:creationId xmlns:a16="http://schemas.microsoft.com/office/drawing/2014/main" id="{221E6A10-9A7E-4410-B524-1330336B6546}"/>
              </a:ext>
            </a:extLst>
          </p:cNvPr>
          <p:cNvSpPr txBox="1"/>
          <p:nvPr/>
        </p:nvSpPr>
        <p:spPr>
          <a:xfrm>
            <a:off x="289081" y="625397"/>
            <a:ext cx="6880985" cy="738664"/>
          </a:xfrm>
          <a:prstGeom prst="rect">
            <a:avLst/>
          </a:prstGeom>
          <a:noFill/>
        </p:spPr>
        <p:txBody>
          <a:bodyPr wrap="square" rtlCol="0">
            <a:spAutoFit/>
          </a:bodyPr>
          <a:lstStyle/>
          <a:p>
            <a:r>
              <a:rPr lang="en-GB" sz="2200" b="1" i="1" dirty="0"/>
              <a:t>However</a:t>
            </a:r>
            <a:r>
              <a:rPr lang="en-GB" b="1" i="1" dirty="0"/>
              <a:t>, </a:t>
            </a:r>
            <a:r>
              <a:rPr lang="en-GB" sz="2000" b="1" i="1" dirty="0"/>
              <a:t>the gender spectrum is problematic as people don’t tend to fit neatly onto it:</a:t>
            </a:r>
            <a:endParaRPr lang="en-GB" b="1" i="1" dirty="0"/>
          </a:p>
        </p:txBody>
      </p:sp>
    </p:spTree>
    <p:extLst>
      <p:ext uri="{BB962C8B-B14F-4D97-AF65-F5344CB8AC3E}">
        <p14:creationId xmlns:p14="http://schemas.microsoft.com/office/powerpoint/2010/main" val="428335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1D5605-33A7-44D5-A24E-2513AA94B7C3}"/>
              </a:ext>
            </a:extLst>
          </p:cNvPr>
          <p:cNvSpPr txBox="1"/>
          <p:nvPr/>
        </p:nvSpPr>
        <p:spPr>
          <a:xfrm>
            <a:off x="318052" y="225287"/>
            <a:ext cx="6612835"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pic>
        <p:nvPicPr>
          <p:cNvPr id="26" name="Picture 25">
            <a:extLst>
              <a:ext uri="{FF2B5EF4-FFF2-40B4-BE49-F238E27FC236}">
                <a16:creationId xmlns:a16="http://schemas.microsoft.com/office/drawing/2014/main" id="{0E4F7838-FC27-4211-8B19-B9C9BE425FA9}"/>
              </a:ext>
            </a:extLst>
          </p:cNvPr>
          <p:cNvPicPr>
            <a:picLocks noChangeAspect="1"/>
          </p:cNvPicPr>
          <p:nvPr/>
        </p:nvPicPr>
        <p:blipFill>
          <a:blip r:embed="rId2"/>
          <a:stretch>
            <a:fillRect/>
          </a:stretch>
        </p:blipFill>
        <p:spPr>
          <a:xfrm>
            <a:off x="86180" y="1786182"/>
            <a:ext cx="4824681" cy="4885305"/>
          </a:xfrm>
          <a:prstGeom prst="rect">
            <a:avLst/>
          </a:prstGeom>
        </p:spPr>
      </p:pic>
      <p:sp>
        <p:nvSpPr>
          <p:cNvPr id="29" name="TextBox 28">
            <a:extLst>
              <a:ext uri="{FF2B5EF4-FFF2-40B4-BE49-F238E27FC236}">
                <a16:creationId xmlns:a16="http://schemas.microsoft.com/office/drawing/2014/main" id="{3E6465A0-3746-4AF4-B1DB-2189CEC16936}"/>
              </a:ext>
            </a:extLst>
          </p:cNvPr>
          <p:cNvSpPr txBox="1"/>
          <p:nvPr/>
        </p:nvSpPr>
        <p:spPr>
          <a:xfrm>
            <a:off x="318052" y="652111"/>
            <a:ext cx="11105322" cy="1175706"/>
          </a:xfrm>
          <a:prstGeom prst="rect">
            <a:avLst/>
          </a:prstGeom>
          <a:noFill/>
        </p:spPr>
        <p:txBody>
          <a:bodyPr wrap="square">
            <a:spAutoFit/>
          </a:bodyPr>
          <a:lstStyle/>
          <a:p>
            <a:pPr>
              <a:lnSpc>
                <a:spcPct val="120000"/>
              </a:lnSpc>
              <a:spcAft>
                <a:spcPts val="600"/>
              </a:spcAft>
            </a:pPr>
            <a:r>
              <a:rPr lang="en-GB" sz="2000" dirty="0"/>
              <a:t>Gender is complex, therefore it is helpful to view it less as a straight line and more of a spider web like the ones shown below.  As the examination of toys shows, we assign certain attributes to men and women, boys and girls, some of which are included on the ‘web’ below.</a:t>
            </a:r>
          </a:p>
        </p:txBody>
      </p:sp>
      <p:pic>
        <p:nvPicPr>
          <p:cNvPr id="82" name="Picture 81">
            <a:extLst>
              <a:ext uri="{FF2B5EF4-FFF2-40B4-BE49-F238E27FC236}">
                <a16:creationId xmlns:a16="http://schemas.microsoft.com/office/drawing/2014/main" id="{736F537E-344C-4FA3-BF3D-628A330DF531}"/>
              </a:ext>
            </a:extLst>
          </p:cNvPr>
          <p:cNvPicPr>
            <a:picLocks noChangeAspect="1"/>
          </p:cNvPicPr>
          <p:nvPr/>
        </p:nvPicPr>
        <p:blipFill>
          <a:blip r:embed="rId3"/>
          <a:stretch>
            <a:fillRect/>
          </a:stretch>
        </p:blipFill>
        <p:spPr>
          <a:xfrm>
            <a:off x="8356856" y="1444823"/>
            <a:ext cx="3298390" cy="3339706"/>
          </a:xfrm>
          <a:prstGeom prst="rect">
            <a:avLst/>
          </a:prstGeom>
        </p:spPr>
      </p:pic>
      <p:pic>
        <p:nvPicPr>
          <p:cNvPr id="112" name="Picture 111">
            <a:extLst>
              <a:ext uri="{FF2B5EF4-FFF2-40B4-BE49-F238E27FC236}">
                <a16:creationId xmlns:a16="http://schemas.microsoft.com/office/drawing/2014/main" id="{8087ABE4-A016-4E25-AB45-CCB0477BC453}"/>
              </a:ext>
            </a:extLst>
          </p:cNvPr>
          <p:cNvPicPr>
            <a:picLocks noChangeAspect="1"/>
          </p:cNvPicPr>
          <p:nvPr/>
        </p:nvPicPr>
        <p:blipFill>
          <a:blip r:embed="rId4"/>
          <a:stretch>
            <a:fillRect/>
          </a:stretch>
        </p:blipFill>
        <p:spPr>
          <a:xfrm>
            <a:off x="4910861" y="3331570"/>
            <a:ext cx="3436839" cy="3479889"/>
          </a:xfrm>
          <a:prstGeom prst="rect">
            <a:avLst/>
          </a:prstGeom>
        </p:spPr>
      </p:pic>
      <p:sp>
        <p:nvSpPr>
          <p:cNvPr id="11" name="TextBox 10">
            <a:extLst>
              <a:ext uri="{FF2B5EF4-FFF2-40B4-BE49-F238E27FC236}">
                <a16:creationId xmlns:a16="http://schemas.microsoft.com/office/drawing/2014/main" id="{D05412C9-E928-4FFA-A9C9-43871110936E}"/>
              </a:ext>
            </a:extLst>
          </p:cNvPr>
          <p:cNvSpPr txBox="1"/>
          <p:nvPr/>
        </p:nvSpPr>
        <p:spPr>
          <a:xfrm>
            <a:off x="8147084" y="5851946"/>
            <a:ext cx="2797378" cy="707886"/>
          </a:xfrm>
          <a:prstGeom prst="rect">
            <a:avLst/>
          </a:prstGeom>
          <a:noFill/>
        </p:spPr>
        <p:txBody>
          <a:bodyPr wrap="square" rtlCol="0">
            <a:spAutoFit/>
          </a:bodyPr>
          <a:lstStyle/>
          <a:p>
            <a:r>
              <a:rPr lang="en-GB" sz="2000" dirty="0"/>
              <a:t>The ‘perfect’ </a:t>
            </a:r>
            <a:r>
              <a:rPr lang="en-GB" sz="2000" b="1" dirty="0">
                <a:solidFill>
                  <a:srgbClr val="FF0066"/>
                </a:solidFill>
              </a:rPr>
              <a:t>girl</a:t>
            </a:r>
            <a:r>
              <a:rPr lang="en-GB" sz="2000" dirty="0"/>
              <a:t> would be more like this.</a:t>
            </a:r>
          </a:p>
        </p:txBody>
      </p:sp>
      <p:sp>
        <p:nvSpPr>
          <p:cNvPr id="12" name="TextBox 11">
            <a:extLst>
              <a:ext uri="{FF2B5EF4-FFF2-40B4-BE49-F238E27FC236}">
                <a16:creationId xmlns:a16="http://schemas.microsoft.com/office/drawing/2014/main" id="{C59BBCEA-7DF1-4D00-BF9D-A5BEEE01E76F}"/>
              </a:ext>
            </a:extLst>
          </p:cNvPr>
          <p:cNvSpPr txBox="1"/>
          <p:nvPr/>
        </p:nvSpPr>
        <p:spPr>
          <a:xfrm>
            <a:off x="5196325" y="2005226"/>
            <a:ext cx="3469123" cy="707886"/>
          </a:xfrm>
          <a:prstGeom prst="rect">
            <a:avLst/>
          </a:prstGeom>
          <a:noFill/>
        </p:spPr>
        <p:txBody>
          <a:bodyPr wrap="square" rtlCol="0">
            <a:spAutoFit/>
          </a:bodyPr>
          <a:lstStyle/>
          <a:p>
            <a:r>
              <a:rPr lang="en-GB" sz="2000" dirty="0"/>
              <a:t>Going by the stereotype the ‘perfect’ </a:t>
            </a:r>
            <a:r>
              <a:rPr lang="en-GB" sz="2000" b="1" dirty="0">
                <a:solidFill>
                  <a:schemeClr val="accent1">
                    <a:lumMod val="50000"/>
                  </a:schemeClr>
                </a:solidFill>
              </a:rPr>
              <a:t>boy</a:t>
            </a:r>
            <a:r>
              <a:rPr lang="en-GB" sz="2000" dirty="0"/>
              <a:t> would look like:</a:t>
            </a:r>
          </a:p>
        </p:txBody>
      </p:sp>
    </p:spTree>
    <p:extLst>
      <p:ext uri="{BB962C8B-B14F-4D97-AF65-F5344CB8AC3E}">
        <p14:creationId xmlns:p14="http://schemas.microsoft.com/office/powerpoint/2010/main" val="2265578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1D5605-33A7-44D5-A24E-2513AA94B7C3}"/>
              </a:ext>
            </a:extLst>
          </p:cNvPr>
          <p:cNvSpPr txBox="1"/>
          <p:nvPr/>
        </p:nvSpPr>
        <p:spPr>
          <a:xfrm>
            <a:off x="216452" y="272014"/>
            <a:ext cx="6612835" cy="400110"/>
          </a:xfrm>
          <a:prstGeom prst="rect">
            <a:avLst/>
          </a:prstGeom>
          <a:noFill/>
        </p:spPr>
        <p:txBody>
          <a:bodyPr wrap="square" rtlCol="0">
            <a:spAutoFit/>
          </a:bodyPr>
          <a:lstStyle/>
          <a:p>
            <a:r>
              <a:rPr lang="en-GB" sz="2000" dirty="0">
                <a:latin typeface="Arial Black" panose="020B0A04020102020204" pitchFamily="34" charset="0"/>
              </a:rPr>
              <a:t>The Gender Spectrum</a:t>
            </a:r>
          </a:p>
        </p:txBody>
      </p:sp>
      <p:pic>
        <p:nvPicPr>
          <p:cNvPr id="2" name="Picture 1">
            <a:extLst>
              <a:ext uri="{FF2B5EF4-FFF2-40B4-BE49-F238E27FC236}">
                <a16:creationId xmlns:a16="http://schemas.microsoft.com/office/drawing/2014/main" id="{70B68829-8297-4193-ACC6-CF5EEEAC45CC}"/>
              </a:ext>
            </a:extLst>
          </p:cNvPr>
          <p:cNvPicPr>
            <a:picLocks noChangeAspect="1"/>
          </p:cNvPicPr>
          <p:nvPr/>
        </p:nvPicPr>
        <p:blipFill>
          <a:blip r:embed="rId2"/>
          <a:stretch>
            <a:fillRect/>
          </a:stretch>
        </p:blipFill>
        <p:spPr>
          <a:xfrm>
            <a:off x="8981651" y="113870"/>
            <a:ext cx="3081605" cy="3120327"/>
          </a:xfrm>
          <a:prstGeom prst="rect">
            <a:avLst/>
          </a:prstGeom>
        </p:spPr>
      </p:pic>
      <p:sp>
        <p:nvSpPr>
          <p:cNvPr id="6" name="TextBox 5">
            <a:extLst>
              <a:ext uri="{FF2B5EF4-FFF2-40B4-BE49-F238E27FC236}">
                <a16:creationId xmlns:a16="http://schemas.microsoft.com/office/drawing/2014/main" id="{1F49346D-83EE-4413-9788-D72CECD224E5}"/>
              </a:ext>
            </a:extLst>
          </p:cNvPr>
          <p:cNvSpPr txBox="1"/>
          <p:nvPr/>
        </p:nvSpPr>
        <p:spPr>
          <a:xfrm>
            <a:off x="263325" y="1407925"/>
            <a:ext cx="2641058" cy="437043"/>
          </a:xfrm>
          <a:prstGeom prst="rect">
            <a:avLst/>
          </a:prstGeom>
          <a:noFill/>
        </p:spPr>
        <p:txBody>
          <a:bodyPr wrap="square" rtlCol="0">
            <a:spAutoFit/>
          </a:bodyPr>
          <a:lstStyle/>
          <a:p>
            <a:pPr>
              <a:lnSpc>
                <a:spcPct val="120000"/>
              </a:lnSpc>
              <a:spcAft>
                <a:spcPts val="600"/>
              </a:spcAft>
            </a:pPr>
            <a:r>
              <a:rPr lang="en-GB" sz="2000" b="1" dirty="0"/>
              <a:t>Stephanie Houghton </a:t>
            </a:r>
          </a:p>
        </p:txBody>
      </p:sp>
      <p:pic>
        <p:nvPicPr>
          <p:cNvPr id="3" name="Picture 2">
            <a:extLst>
              <a:ext uri="{FF2B5EF4-FFF2-40B4-BE49-F238E27FC236}">
                <a16:creationId xmlns:a16="http://schemas.microsoft.com/office/drawing/2014/main" id="{33EA52D5-FC5B-4449-AC8F-6FDB3E0FE25A}"/>
              </a:ext>
            </a:extLst>
          </p:cNvPr>
          <p:cNvPicPr>
            <a:picLocks noChangeAspect="1"/>
          </p:cNvPicPr>
          <p:nvPr/>
        </p:nvPicPr>
        <p:blipFill>
          <a:blip r:embed="rId3"/>
          <a:stretch>
            <a:fillRect/>
          </a:stretch>
        </p:blipFill>
        <p:spPr>
          <a:xfrm>
            <a:off x="327338" y="1885050"/>
            <a:ext cx="2641058" cy="1732838"/>
          </a:xfrm>
          <a:prstGeom prst="rect">
            <a:avLst/>
          </a:prstGeom>
        </p:spPr>
      </p:pic>
      <p:sp>
        <p:nvSpPr>
          <p:cNvPr id="8" name="TextBox 7">
            <a:extLst>
              <a:ext uri="{FF2B5EF4-FFF2-40B4-BE49-F238E27FC236}">
                <a16:creationId xmlns:a16="http://schemas.microsoft.com/office/drawing/2014/main" id="{69E21E69-BF37-4AAF-A9D2-95741B6CC044}"/>
              </a:ext>
            </a:extLst>
          </p:cNvPr>
          <p:cNvSpPr txBox="1"/>
          <p:nvPr/>
        </p:nvSpPr>
        <p:spPr>
          <a:xfrm>
            <a:off x="3114117" y="1691380"/>
            <a:ext cx="5867534" cy="1900264"/>
          </a:xfrm>
          <a:prstGeom prst="rect">
            <a:avLst/>
          </a:prstGeom>
          <a:noFill/>
        </p:spPr>
        <p:txBody>
          <a:bodyPr wrap="square" rtlCol="0">
            <a:spAutoFit/>
          </a:bodyPr>
          <a:lstStyle/>
          <a:p>
            <a:pPr>
              <a:lnSpc>
                <a:spcPct val="120000"/>
              </a:lnSpc>
              <a:spcAft>
                <a:spcPts val="600"/>
              </a:spcAft>
            </a:pPr>
            <a:r>
              <a:rPr lang="en-GB" sz="1900" dirty="0"/>
              <a:t>The qualities Stephanie would be expected to show during a match would be very different to those shown at home with her family. </a:t>
            </a:r>
          </a:p>
          <a:p>
            <a:pPr>
              <a:lnSpc>
                <a:spcPct val="120000"/>
              </a:lnSpc>
              <a:spcAft>
                <a:spcPts val="600"/>
              </a:spcAft>
            </a:pPr>
            <a:r>
              <a:rPr lang="en-GB" sz="1900" dirty="0"/>
              <a:t>Up until recently, girl’s football was frowned upon – the qualities needed were thought too masculine.</a:t>
            </a:r>
          </a:p>
        </p:txBody>
      </p:sp>
      <p:pic>
        <p:nvPicPr>
          <p:cNvPr id="9" name="Picture 8">
            <a:extLst>
              <a:ext uri="{FF2B5EF4-FFF2-40B4-BE49-F238E27FC236}">
                <a16:creationId xmlns:a16="http://schemas.microsoft.com/office/drawing/2014/main" id="{85CCA2E3-3A6C-4726-90DB-30055A74BA6F}"/>
              </a:ext>
            </a:extLst>
          </p:cNvPr>
          <p:cNvPicPr>
            <a:picLocks noChangeAspect="1"/>
          </p:cNvPicPr>
          <p:nvPr/>
        </p:nvPicPr>
        <p:blipFill>
          <a:blip r:embed="rId4"/>
          <a:stretch>
            <a:fillRect/>
          </a:stretch>
        </p:blipFill>
        <p:spPr>
          <a:xfrm>
            <a:off x="263325" y="4444940"/>
            <a:ext cx="2668479" cy="1732838"/>
          </a:xfrm>
          <a:prstGeom prst="rect">
            <a:avLst/>
          </a:prstGeom>
        </p:spPr>
      </p:pic>
      <p:sp>
        <p:nvSpPr>
          <p:cNvPr id="4" name="TextBox 3">
            <a:extLst>
              <a:ext uri="{FF2B5EF4-FFF2-40B4-BE49-F238E27FC236}">
                <a16:creationId xmlns:a16="http://schemas.microsoft.com/office/drawing/2014/main" id="{8B1CF7C4-9806-4943-AEEB-EAB054B08CCD}"/>
              </a:ext>
            </a:extLst>
          </p:cNvPr>
          <p:cNvSpPr txBox="1"/>
          <p:nvPr/>
        </p:nvSpPr>
        <p:spPr>
          <a:xfrm>
            <a:off x="313628" y="3882331"/>
            <a:ext cx="2641058" cy="400110"/>
          </a:xfrm>
          <a:prstGeom prst="rect">
            <a:avLst/>
          </a:prstGeom>
          <a:noFill/>
        </p:spPr>
        <p:txBody>
          <a:bodyPr wrap="square" rtlCol="0">
            <a:spAutoFit/>
          </a:bodyPr>
          <a:lstStyle/>
          <a:p>
            <a:r>
              <a:rPr lang="en-GB" sz="2000" b="1" dirty="0"/>
              <a:t>RuPaul</a:t>
            </a:r>
          </a:p>
        </p:txBody>
      </p:sp>
      <p:sp>
        <p:nvSpPr>
          <p:cNvPr id="11" name="TextBox 10">
            <a:extLst>
              <a:ext uri="{FF2B5EF4-FFF2-40B4-BE49-F238E27FC236}">
                <a16:creationId xmlns:a16="http://schemas.microsoft.com/office/drawing/2014/main" id="{EE8D1740-999B-4160-B70C-79C8D4CAE4B8}"/>
              </a:ext>
            </a:extLst>
          </p:cNvPr>
          <p:cNvSpPr txBox="1"/>
          <p:nvPr/>
        </p:nvSpPr>
        <p:spPr>
          <a:xfrm>
            <a:off x="2954687" y="4006879"/>
            <a:ext cx="4549200" cy="2525050"/>
          </a:xfrm>
          <a:prstGeom prst="rect">
            <a:avLst/>
          </a:prstGeom>
          <a:noFill/>
        </p:spPr>
        <p:txBody>
          <a:bodyPr wrap="square" rtlCol="0">
            <a:spAutoFit/>
          </a:bodyPr>
          <a:lstStyle/>
          <a:p>
            <a:pPr>
              <a:lnSpc>
                <a:spcPct val="120000"/>
              </a:lnSpc>
              <a:spcAft>
                <a:spcPts val="600"/>
              </a:spcAft>
            </a:pPr>
            <a:r>
              <a:rPr lang="en-GB" sz="1900" dirty="0"/>
              <a:t>A man in a dress is traditionally frowned upon as ‘weak’ as it’s seen as feminine but think how much strength and courage that must have taken. How independent and assertive would he have had to be to get his ideas approved? All traditionally ‘masculine’ qualities. </a:t>
            </a:r>
          </a:p>
        </p:txBody>
      </p:sp>
      <p:sp>
        <p:nvSpPr>
          <p:cNvPr id="12" name="TextBox 11">
            <a:extLst>
              <a:ext uri="{FF2B5EF4-FFF2-40B4-BE49-F238E27FC236}">
                <a16:creationId xmlns:a16="http://schemas.microsoft.com/office/drawing/2014/main" id="{4C170E44-0311-4068-AF1C-36E28D49DE20}"/>
              </a:ext>
            </a:extLst>
          </p:cNvPr>
          <p:cNvSpPr txBox="1"/>
          <p:nvPr/>
        </p:nvSpPr>
        <p:spPr>
          <a:xfrm>
            <a:off x="216452" y="646681"/>
            <a:ext cx="8765199" cy="806375"/>
          </a:xfrm>
          <a:prstGeom prst="rect">
            <a:avLst/>
          </a:prstGeom>
          <a:noFill/>
        </p:spPr>
        <p:txBody>
          <a:bodyPr wrap="square" rtlCol="0">
            <a:spAutoFit/>
          </a:bodyPr>
          <a:lstStyle/>
          <a:p>
            <a:pPr>
              <a:lnSpc>
                <a:spcPct val="120000"/>
              </a:lnSpc>
              <a:spcAft>
                <a:spcPts val="600"/>
              </a:spcAft>
            </a:pPr>
            <a:r>
              <a:rPr lang="en-GB" sz="2000" dirty="0"/>
              <a:t>The reality is we have all these qualities and the amount of each that we reveal or use will vary depending on where we are, who we are with and what we are doing.</a:t>
            </a:r>
          </a:p>
        </p:txBody>
      </p:sp>
      <p:pic>
        <p:nvPicPr>
          <p:cNvPr id="13" name="Picture 12">
            <a:extLst>
              <a:ext uri="{FF2B5EF4-FFF2-40B4-BE49-F238E27FC236}">
                <a16:creationId xmlns:a16="http://schemas.microsoft.com/office/drawing/2014/main" id="{28D9BEF3-6AB0-4E46-B27D-624F7865816B}"/>
              </a:ext>
            </a:extLst>
          </p:cNvPr>
          <p:cNvPicPr>
            <a:picLocks noChangeAspect="1"/>
          </p:cNvPicPr>
          <p:nvPr/>
        </p:nvPicPr>
        <p:blipFill rotWithShape="1">
          <a:blip r:embed="rId5"/>
          <a:srcRect l="13303" r="23123"/>
          <a:stretch/>
        </p:blipFill>
        <p:spPr>
          <a:xfrm>
            <a:off x="7607885" y="3503932"/>
            <a:ext cx="1663559" cy="1570080"/>
          </a:xfrm>
          <a:prstGeom prst="rect">
            <a:avLst/>
          </a:prstGeom>
        </p:spPr>
      </p:pic>
      <p:pic>
        <p:nvPicPr>
          <p:cNvPr id="14" name="Picture 13">
            <a:extLst>
              <a:ext uri="{FF2B5EF4-FFF2-40B4-BE49-F238E27FC236}">
                <a16:creationId xmlns:a16="http://schemas.microsoft.com/office/drawing/2014/main" id="{6E1D9DB1-902E-4A67-84EE-0BE8D61BD5B2}"/>
              </a:ext>
            </a:extLst>
          </p:cNvPr>
          <p:cNvPicPr>
            <a:picLocks noChangeAspect="1"/>
          </p:cNvPicPr>
          <p:nvPr/>
        </p:nvPicPr>
        <p:blipFill rotWithShape="1">
          <a:blip r:embed="rId6"/>
          <a:srcRect l="12882" r="16652"/>
          <a:stretch/>
        </p:blipFill>
        <p:spPr>
          <a:xfrm>
            <a:off x="7607885" y="5074010"/>
            <a:ext cx="1663559" cy="1570079"/>
          </a:xfrm>
          <a:prstGeom prst="rect">
            <a:avLst/>
          </a:prstGeom>
        </p:spPr>
      </p:pic>
      <p:sp>
        <p:nvSpPr>
          <p:cNvPr id="15" name="TextBox 14">
            <a:extLst>
              <a:ext uri="{FF2B5EF4-FFF2-40B4-BE49-F238E27FC236}">
                <a16:creationId xmlns:a16="http://schemas.microsoft.com/office/drawing/2014/main" id="{038F6A67-EF2C-4BF6-9AF5-F38D50645226}"/>
              </a:ext>
            </a:extLst>
          </p:cNvPr>
          <p:cNvSpPr txBox="1"/>
          <p:nvPr/>
        </p:nvSpPr>
        <p:spPr>
          <a:xfrm>
            <a:off x="9375442" y="3503932"/>
            <a:ext cx="2641058" cy="400110"/>
          </a:xfrm>
          <a:prstGeom prst="rect">
            <a:avLst/>
          </a:prstGeom>
          <a:noFill/>
        </p:spPr>
        <p:txBody>
          <a:bodyPr wrap="square" rtlCol="0">
            <a:spAutoFit/>
          </a:bodyPr>
          <a:lstStyle/>
          <a:p>
            <a:r>
              <a:rPr lang="en-GB" sz="2000" b="1" dirty="0"/>
              <a:t>Gareth Thomas</a:t>
            </a:r>
          </a:p>
        </p:txBody>
      </p:sp>
      <p:sp>
        <p:nvSpPr>
          <p:cNvPr id="16" name="TextBox 15">
            <a:extLst>
              <a:ext uri="{FF2B5EF4-FFF2-40B4-BE49-F238E27FC236}">
                <a16:creationId xmlns:a16="http://schemas.microsoft.com/office/drawing/2014/main" id="{979F0F0F-9CD4-4229-90E0-52DE77C841EE}"/>
              </a:ext>
            </a:extLst>
          </p:cNvPr>
          <p:cNvSpPr txBox="1"/>
          <p:nvPr/>
        </p:nvSpPr>
        <p:spPr>
          <a:xfrm>
            <a:off x="9375442" y="3882331"/>
            <a:ext cx="2502929" cy="2525050"/>
          </a:xfrm>
          <a:prstGeom prst="rect">
            <a:avLst/>
          </a:prstGeom>
          <a:noFill/>
        </p:spPr>
        <p:txBody>
          <a:bodyPr wrap="square" rtlCol="0">
            <a:spAutoFit/>
          </a:bodyPr>
          <a:lstStyle/>
          <a:p>
            <a:pPr>
              <a:lnSpc>
                <a:spcPct val="120000"/>
              </a:lnSpc>
              <a:spcAft>
                <a:spcPts val="600"/>
              </a:spcAft>
            </a:pPr>
            <a:r>
              <a:rPr lang="en-GB" sz="1900" dirty="0"/>
              <a:t>Whilst playing rugby, Gareth was displaying all the attributes expected of a ‘man’, this is in total contrast to the stereotypes of gay men.</a:t>
            </a:r>
          </a:p>
        </p:txBody>
      </p:sp>
    </p:spTree>
    <p:extLst>
      <p:ext uri="{BB962C8B-B14F-4D97-AF65-F5344CB8AC3E}">
        <p14:creationId xmlns:p14="http://schemas.microsoft.com/office/powerpoint/2010/main" val="2652791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2A6A72-EAE6-417E-9BB9-0F90171EDF92}"/>
              </a:ext>
            </a:extLst>
          </p:cNvPr>
          <p:cNvPicPr>
            <a:picLocks noChangeAspect="1"/>
          </p:cNvPicPr>
          <p:nvPr/>
        </p:nvPicPr>
        <p:blipFill rotWithShape="1">
          <a:blip r:embed="rId2"/>
          <a:srcRect t="1796" b="2073"/>
          <a:stretch/>
        </p:blipFill>
        <p:spPr>
          <a:xfrm>
            <a:off x="3542056" y="109242"/>
            <a:ext cx="3474886" cy="3382453"/>
          </a:xfrm>
          <a:prstGeom prst="rect">
            <a:avLst/>
          </a:prstGeom>
        </p:spPr>
      </p:pic>
      <p:pic>
        <p:nvPicPr>
          <p:cNvPr id="9" name="Picture 8">
            <a:extLst>
              <a:ext uri="{FF2B5EF4-FFF2-40B4-BE49-F238E27FC236}">
                <a16:creationId xmlns:a16="http://schemas.microsoft.com/office/drawing/2014/main" id="{430913F4-4A56-464E-AB73-B1F222C1C1E5}"/>
              </a:ext>
            </a:extLst>
          </p:cNvPr>
          <p:cNvPicPr>
            <a:picLocks noChangeAspect="1"/>
          </p:cNvPicPr>
          <p:nvPr/>
        </p:nvPicPr>
        <p:blipFill rotWithShape="1">
          <a:blip r:embed="rId2"/>
          <a:srcRect l="1052" t="1796" r="-1"/>
          <a:stretch/>
        </p:blipFill>
        <p:spPr>
          <a:xfrm>
            <a:off x="6047578" y="3300538"/>
            <a:ext cx="3438322" cy="3455354"/>
          </a:xfrm>
          <a:prstGeom prst="rect">
            <a:avLst/>
          </a:prstGeom>
        </p:spPr>
      </p:pic>
      <p:pic>
        <p:nvPicPr>
          <p:cNvPr id="11" name="Picture 10">
            <a:extLst>
              <a:ext uri="{FF2B5EF4-FFF2-40B4-BE49-F238E27FC236}">
                <a16:creationId xmlns:a16="http://schemas.microsoft.com/office/drawing/2014/main" id="{F7CD0E37-AF6A-40B1-97D6-2CC379507B91}"/>
              </a:ext>
            </a:extLst>
          </p:cNvPr>
          <p:cNvPicPr>
            <a:picLocks noChangeAspect="1"/>
          </p:cNvPicPr>
          <p:nvPr/>
        </p:nvPicPr>
        <p:blipFill>
          <a:blip r:embed="rId2"/>
          <a:stretch>
            <a:fillRect/>
          </a:stretch>
        </p:blipFill>
        <p:spPr>
          <a:xfrm>
            <a:off x="372360" y="2866331"/>
            <a:ext cx="3652507" cy="3698403"/>
          </a:xfrm>
          <a:prstGeom prst="rect">
            <a:avLst/>
          </a:prstGeom>
        </p:spPr>
      </p:pic>
      <p:pic>
        <p:nvPicPr>
          <p:cNvPr id="12" name="Picture 11">
            <a:extLst>
              <a:ext uri="{FF2B5EF4-FFF2-40B4-BE49-F238E27FC236}">
                <a16:creationId xmlns:a16="http://schemas.microsoft.com/office/drawing/2014/main" id="{998D68BE-87EC-43A9-A36E-330F6D7C05CA}"/>
              </a:ext>
            </a:extLst>
          </p:cNvPr>
          <p:cNvPicPr>
            <a:picLocks noChangeAspect="1"/>
          </p:cNvPicPr>
          <p:nvPr/>
        </p:nvPicPr>
        <p:blipFill>
          <a:blip r:embed="rId2"/>
          <a:stretch>
            <a:fillRect/>
          </a:stretch>
        </p:blipFill>
        <p:spPr>
          <a:xfrm>
            <a:off x="8747897" y="155614"/>
            <a:ext cx="3390238" cy="3432838"/>
          </a:xfrm>
          <a:prstGeom prst="rect">
            <a:avLst/>
          </a:prstGeom>
        </p:spPr>
      </p:pic>
      <p:sp>
        <p:nvSpPr>
          <p:cNvPr id="13" name="TextBox 12">
            <a:extLst>
              <a:ext uri="{FF2B5EF4-FFF2-40B4-BE49-F238E27FC236}">
                <a16:creationId xmlns:a16="http://schemas.microsoft.com/office/drawing/2014/main" id="{2A29608A-BE4E-4F42-9A58-496E93A1B5C9}"/>
              </a:ext>
            </a:extLst>
          </p:cNvPr>
          <p:cNvSpPr txBox="1"/>
          <p:nvPr/>
        </p:nvSpPr>
        <p:spPr>
          <a:xfrm>
            <a:off x="5433735" y="46547"/>
            <a:ext cx="1834795" cy="369332"/>
          </a:xfrm>
          <a:prstGeom prst="rect">
            <a:avLst/>
          </a:prstGeom>
          <a:noFill/>
        </p:spPr>
        <p:txBody>
          <a:bodyPr wrap="square" rtlCol="0">
            <a:spAutoFit/>
          </a:bodyPr>
          <a:lstStyle/>
          <a:p>
            <a:pPr algn="r"/>
            <a:r>
              <a:rPr lang="en-GB" b="1" dirty="0"/>
              <a:t>At work</a:t>
            </a:r>
          </a:p>
        </p:txBody>
      </p:sp>
      <p:sp>
        <p:nvSpPr>
          <p:cNvPr id="14" name="TextBox 13">
            <a:extLst>
              <a:ext uri="{FF2B5EF4-FFF2-40B4-BE49-F238E27FC236}">
                <a16:creationId xmlns:a16="http://schemas.microsoft.com/office/drawing/2014/main" id="{2BAB3340-47AF-4B5E-9A20-9A73305D5E85}"/>
              </a:ext>
            </a:extLst>
          </p:cNvPr>
          <p:cNvSpPr txBox="1"/>
          <p:nvPr/>
        </p:nvSpPr>
        <p:spPr>
          <a:xfrm>
            <a:off x="7651105" y="201146"/>
            <a:ext cx="1834795" cy="369332"/>
          </a:xfrm>
          <a:prstGeom prst="rect">
            <a:avLst/>
          </a:prstGeom>
          <a:noFill/>
        </p:spPr>
        <p:txBody>
          <a:bodyPr wrap="square" rtlCol="0">
            <a:spAutoFit/>
          </a:bodyPr>
          <a:lstStyle/>
          <a:p>
            <a:pPr algn="r"/>
            <a:r>
              <a:rPr lang="en-GB" b="1" dirty="0"/>
              <a:t>When alone</a:t>
            </a:r>
          </a:p>
        </p:txBody>
      </p:sp>
      <p:sp>
        <p:nvSpPr>
          <p:cNvPr id="16" name="TextBox 15">
            <a:extLst>
              <a:ext uri="{FF2B5EF4-FFF2-40B4-BE49-F238E27FC236}">
                <a16:creationId xmlns:a16="http://schemas.microsoft.com/office/drawing/2014/main" id="{BC3F4960-444E-4F63-BE61-B17AB61A67AC}"/>
              </a:ext>
            </a:extLst>
          </p:cNvPr>
          <p:cNvSpPr txBox="1"/>
          <p:nvPr/>
        </p:nvSpPr>
        <p:spPr>
          <a:xfrm>
            <a:off x="150388" y="6231145"/>
            <a:ext cx="1305256" cy="369332"/>
          </a:xfrm>
          <a:prstGeom prst="rect">
            <a:avLst/>
          </a:prstGeom>
          <a:noFill/>
        </p:spPr>
        <p:txBody>
          <a:bodyPr wrap="square" rtlCol="0">
            <a:spAutoFit/>
          </a:bodyPr>
          <a:lstStyle/>
          <a:p>
            <a:pPr algn="r"/>
            <a:r>
              <a:rPr lang="en-GB" b="1" dirty="0"/>
              <a:t>With family</a:t>
            </a:r>
          </a:p>
        </p:txBody>
      </p:sp>
      <p:sp>
        <p:nvSpPr>
          <p:cNvPr id="18" name="TextBox 17">
            <a:extLst>
              <a:ext uri="{FF2B5EF4-FFF2-40B4-BE49-F238E27FC236}">
                <a16:creationId xmlns:a16="http://schemas.microsoft.com/office/drawing/2014/main" id="{EB772FBF-93EF-4FF1-9934-5C55810F3172}"/>
              </a:ext>
            </a:extLst>
          </p:cNvPr>
          <p:cNvSpPr txBox="1"/>
          <p:nvPr/>
        </p:nvSpPr>
        <p:spPr>
          <a:xfrm>
            <a:off x="406615" y="1009623"/>
            <a:ext cx="2554060" cy="1323439"/>
          </a:xfrm>
          <a:prstGeom prst="rect">
            <a:avLst/>
          </a:prstGeom>
          <a:noFill/>
          <a:ln w="19050">
            <a:solidFill>
              <a:srgbClr val="C00000"/>
            </a:solidFill>
          </a:ln>
        </p:spPr>
        <p:txBody>
          <a:bodyPr wrap="square" rtlCol="0">
            <a:spAutoFit/>
          </a:bodyPr>
          <a:lstStyle/>
          <a:p>
            <a:r>
              <a:rPr lang="en-GB" sz="2000" b="1" dirty="0"/>
              <a:t>Task</a:t>
            </a:r>
          </a:p>
          <a:p>
            <a:r>
              <a:rPr lang="en-GB" sz="2000" dirty="0"/>
              <a:t>Think about the qualities you display in different situations. </a:t>
            </a:r>
          </a:p>
        </p:txBody>
      </p:sp>
      <p:sp>
        <p:nvSpPr>
          <p:cNvPr id="21" name="TextBox 20">
            <a:extLst>
              <a:ext uri="{FF2B5EF4-FFF2-40B4-BE49-F238E27FC236}">
                <a16:creationId xmlns:a16="http://schemas.microsoft.com/office/drawing/2014/main" id="{B3D75870-B2F8-40C1-971C-438AA35CF656}"/>
              </a:ext>
            </a:extLst>
          </p:cNvPr>
          <p:cNvSpPr txBox="1"/>
          <p:nvPr/>
        </p:nvSpPr>
        <p:spPr>
          <a:xfrm>
            <a:off x="204170" y="355785"/>
            <a:ext cx="3074502" cy="461665"/>
          </a:xfrm>
          <a:prstGeom prst="rect">
            <a:avLst/>
          </a:prstGeom>
          <a:noFill/>
        </p:spPr>
        <p:txBody>
          <a:bodyPr wrap="square" rtlCol="0">
            <a:spAutoFit/>
          </a:bodyPr>
          <a:lstStyle/>
          <a:p>
            <a:r>
              <a:rPr lang="en-GB" sz="2400" dirty="0">
                <a:latin typeface="Arial Black" panose="020B0A04020102020204" pitchFamily="34" charset="0"/>
              </a:rPr>
              <a:t>What about you?</a:t>
            </a:r>
          </a:p>
        </p:txBody>
      </p:sp>
      <p:sp>
        <p:nvSpPr>
          <p:cNvPr id="2" name="TextBox 1">
            <a:extLst>
              <a:ext uri="{FF2B5EF4-FFF2-40B4-BE49-F238E27FC236}">
                <a16:creationId xmlns:a16="http://schemas.microsoft.com/office/drawing/2014/main" id="{2A8AF173-8C49-4F60-9301-FC1E7A45D943}"/>
              </a:ext>
            </a:extLst>
          </p:cNvPr>
          <p:cNvSpPr txBox="1"/>
          <p:nvPr/>
        </p:nvSpPr>
        <p:spPr>
          <a:xfrm>
            <a:off x="9634880" y="3794121"/>
            <a:ext cx="2354274" cy="2723823"/>
          </a:xfrm>
          <a:prstGeom prst="rect">
            <a:avLst/>
          </a:prstGeom>
          <a:noFill/>
          <a:ln w="19050">
            <a:solidFill>
              <a:srgbClr val="A50021"/>
            </a:solidFill>
          </a:ln>
        </p:spPr>
        <p:txBody>
          <a:bodyPr wrap="square" rtlCol="0">
            <a:spAutoFit/>
          </a:bodyPr>
          <a:lstStyle/>
          <a:p>
            <a:pPr>
              <a:spcAft>
                <a:spcPts val="600"/>
              </a:spcAft>
            </a:pPr>
            <a:r>
              <a:rPr lang="en-GB" sz="1900" dirty="0"/>
              <a:t>The hardest situation to think about is probably the one when you’re alone. That is because there are no cultural rules for you to fit into. How do you know how to be?</a:t>
            </a:r>
          </a:p>
        </p:txBody>
      </p:sp>
      <p:pic>
        <p:nvPicPr>
          <p:cNvPr id="3" name="Picture 2">
            <a:extLst>
              <a:ext uri="{FF2B5EF4-FFF2-40B4-BE49-F238E27FC236}">
                <a16:creationId xmlns:a16="http://schemas.microsoft.com/office/drawing/2014/main" id="{B14BE07C-D308-488C-BE39-6B09BFC454BC}"/>
              </a:ext>
            </a:extLst>
          </p:cNvPr>
          <p:cNvPicPr>
            <a:picLocks noChangeAspect="1"/>
          </p:cNvPicPr>
          <p:nvPr/>
        </p:nvPicPr>
        <p:blipFill rotWithShape="1">
          <a:blip r:embed="rId3"/>
          <a:srcRect l="12541" r="10541"/>
          <a:stretch/>
        </p:blipFill>
        <p:spPr>
          <a:xfrm>
            <a:off x="4333996" y="3502705"/>
            <a:ext cx="789743" cy="3189065"/>
          </a:xfrm>
          <a:prstGeom prst="rect">
            <a:avLst/>
          </a:prstGeom>
        </p:spPr>
      </p:pic>
      <p:sp>
        <p:nvSpPr>
          <p:cNvPr id="15" name="TextBox 14">
            <a:extLst>
              <a:ext uri="{FF2B5EF4-FFF2-40B4-BE49-F238E27FC236}">
                <a16:creationId xmlns:a16="http://schemas.microsoft.com/office/drawing/2014/main" id="{CB09BC11-02FC-427B-B3DB-6698378FBF3C}"/>
              </a:ext>
            </a:extLst>
          </p:cNvPr>
          <p:cNvSpPr txBox="1"/>
          <p:nvPr/>
        </p:nvSpPr>
        <p:spPr>
          <a:xfrm>
            <a:off x="4845289" y="6012971"/>
            <a:ext cx="1505843" cy="369332"/>
          </a:xfrm>
          <a:prstGeom prst="rect">
            <a:avLst/>
          </a:prstGeom>
          <a:noFill/>
        </p:spPr>
        <p:txBody>
          <a:bodyPr wrap="square" rtlCol="0">
            <a:spAutoFit/>
          </a:bodyPr>
          <a:lstStyle/>
          <a:p>
            <a:pPr algn="r"/>
            <a:r>
              <a:rPr lang="en-GB" b="1" dirty="0"/>
              <a:t>With friends</a:t>
            </a:r>
          </a:p>
        </p:txBody>
      </p:sp>
    </p:spTree>
    <p:extLst>
      <p:ext uri="{BB962C8B-B14F-4D97-AF65-F5344CB8AC3E}">
        <p14:creationId xmlns:p14="http://schemas.microsoft.com/office/powerpoint/2010/main" val="364107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557" y="2331610"/>
            <a:ext cx="5499652" cy="1323439"/>
          </a:xfrm>
          <a:prstGeom prst="rect">
            <a:avLst/>
          </a:prstGeom>
          <a:solidFill>
            <a:schemeClr val="accent2">
              <a:lumMod val="40000"/>
              <a:lumOff val="60000"/>
            </a:schemeClr>
          </a:solidFill>
          <a:ln w="19050">
            <a:solidFill>
              <a:srgbClr val="FF0000"/>
            </a:solidFill>
          </a:ln>
        </p:spPr>
        <p:txBody>
          <a:bodyPr wrap="square" rtlCol="0">
            <a:spAutoFit/>
          </a:bodyPr>
          <a:lstStyle/>
          <a:p>
            <a:r>
              <a:rPr lang="en-GB" sz="2200" dirty="0"/>
              <a:t>“In modern societies survival depends on social acceptance and social status; it is very stressful when these things are at stake.”</a:t>
            </a:r>
          </a:p>
          <a:p>
            <a:pPr algn="r"/>
            <a:r>
              <a:rPr lang="en-GB" sz="1400" dirty="0"/>
              <a:t>(Gerhardt, 2015)</a:t>
            </a:r>
          </a:p>
        </p:txBody>
      </p:sp>
      <p:sp>
        <p:nvSpPr>
          <p:cNvPr id="3" name="TextBox 2">
            <a:extLst>
              <a:ext uri="{FF2B5EF4-FFF2-40B4-BE49-F238E27FC236}">
                <a16:creationId xmlns:a16="http://schemas.microsoft.com/office/drawing/2014/main" id="{3D28C481-4B70-468D-9141-A0849B48796B}"/>
              </a:ext>
            </a:extLst>
          </p:cNvPr>
          <p:cNvSpPr txBox="1"/>
          <p:nvPr/>
        </p:nvSpPr>
        <p:spPr>
          <a:xfrm>
            <a:off x="344557" y="188122"/>
            <a:ext cx="5989981" cy="461665"/>
          </a:xfrm>
          <a:prstGeom prst="rect">
            <a:avLst/>
          </a:prstGeom>
          <a:noFill/>
        </p:spPr>
        <p:txBody>
          <a:bodyPr wrap="square" rtlCol="0">
            <a:spAutoFit/>
          </a:bodyPr>
          <a:lstStyle/>
          <a:p>
            <a:pPr>
              <a:spcAft>
                <a:spcPts val="1000"/>
              </a:spcAft>
            </a:pPr>
            <a:r>
              <a:rPr lang="en-GB" sz="2400" dirty="0">
                <a:latin typeface="Arial Black" pitchFamily="34" charset="0"/>
              </a:rPr>
              <a:t>The impact of expectations</a:t>
            </a:r>
          </a:p>
        </p:txBody>
      </p:sp>
      <p:sp>
        <p:nvSpPr>
          <p:cNvPr id="4" name="TextBox 3"/>
          <p:cNvSpPr txBox="1"/>
          <p:nvPr/>
        </p:nvSpPr>
        <p:spPr>
          <a:xfrm>
            <a:off x="344558" y="736182"/>
            <a:ext cx="5499652" cy="1323439"/>
          </a:xfrm>
          <a:prstGeom prst="rect">
            <a:avLst/>
          </a:prstGeom>
          <a:noFill/>
        </p:spPr>
        <p:txBody>
          <a:bodyPr wrap="square" rtlCol="0">
            <a:spAutoFit/>
          </a:bodyPr>
          <a:lstStyle/>
          <a:p>
            <a:r>
              <a:rPr lang="en-GB" sz="2000" dirty="0"/>
              <a:t>As a species we have evolved to be part of a group, in cavemen times our very survival depended on it. Just like in the nature programmes, a lone animal is at greater risk than a pack one.</a:t>
            </a:r>
          </a:p>
        </p:txBody>
      </p:sp>
      <p:sp>
        <p:nvSpPr>
          <p:cNvPr id="5" name="TextBox 4"/>
          <p:cNvSpPr txBox="1"/>
          <p:nvPr/>
        </p:nvSpPr>
        <p:spPr>
          <a:xfrm>
            <a:off x="6099160" y="284720"/>
            <a:ext cx="2488392" cy="1938992"/>
          </a:xfrm>
          <a:prstGeom prst="rect">
            <a:avLst/>
          </a:prstGeom>
          <a:noFill/>
        </p:spPr>
        <p:txBody>
          <a:bodyPr wrap="square" rtlCol="0">
            <a:spAutoFit/>
          </a:bodyPr>
          <a:lstStyle/>
          <a:p>
            <a:pPr>
              <a:spcAft>
                <a:spcPts val="600"/>
              </a:spcAft>
            </a:pPr>
            <a:r>
              <a:rPr lang="en-GB" sz="2000" dirty="0"/>
              <a:t>Sapolsky also discovered that </a:t>
            </a:r>
            <a:r>
              <a:rPr lang="en-GB" sz="2000" b="1" dirty="0"/>
              <a:t>the more uncertain their position in the group, the more cortisol  the baboon produced</a:t>
            </a:r>
            <a:r>
              <a:rPr lang="en-GB" sz="2000" dirty="0"/>
              <a:t>.  </a:t>
            </a:r>
          </a:p>
        </p:txBody>
      </p:sp>
      <p:sp>
        <p:nvSpPr>
          <p:cNvPr id="6" name="TextBox 5"/>
          <p:cNvSpPr txBox="1"/>
          <p:nvPr/>
        </p:nvSpPr>
        <p:spPr>
          <a:xfrm>
            <a:off x="344557" y="4886755"/>
            <a:ext cx="5499650" cy="1661993"/>
          </a:xfrm>
          <a:prstGeom prst="rect">
            <a:avLst/>
          </a:prstGeom>
          <a:solidFill>
            <a:schemeClr val="accent2">
              <a:lumMod val="40000"/>
              <a:lumOff val="60000"/>
            </a:schemeClr>
          </a:solidFill>
          <a:ln w="19050">
            <a:solidFill>
              <a:srgbClr val="FF0000"/>
            </a:solidFill>
          </a:ln>
        </p:spPr>
        <p:txBody>
          <a:bodyPr wrap="square" rtlCol="0">
            <a:spAutoFit/>
          </a:bodyPr>
          <a:lstStyle/>
          <a:p>
            <a:r>
              <a:rPr lang="en-GB" sz="2200" dirty="0"/>
              <a:t>In 1995, a scientist, Robert Sapolsky, did some work with baboons. He found the higher their status in the group, the lower their cortisol levels and vice versa.</a:t>
            </a:r>
          </a:p>
          <a:p>
            <a:pPr algn="r"/>
            <a:r>
              <a:rPr lang="en-GB" sz="1400" i="1" dirty="0"/>
              <a:t>(Gerhardt,2015)</a:t>
            </a:r>
          </a:p>
        </p:txBody>
      </p:sp>
      <p:pic>
        <p:nvPicPr>
          <p:cNvPr id="1026" name="Picture 2" descr="File:Gelada group.jpg"/>
          <p:cNvPicPr>
            <a:picLocks noChangeAspect="1" noChangeArrowheads="1"/>
          </p:cNvPicPr>
          <p:nvPr/>
        </p:nvPicPr>
        <p:blipFill rotWithShape="1">
          <a:blip r:embed="rId2" cstate="print"/>
          <a:srcRect t="8701" r="11798" b="9094"/>
          <a:stretch/>
        </p:blipFill>
        <p:spPr bwMode="auto">
          <a:xfrm>
            <a:off x="8587552" y="210498"/>
            <a:ext cx="3380812" cy="1987382"/>
          </a:xfrm>
          <a:prstGeom prst="rect">
            <a:avLst/>
          </a:prstGeom>
          <a:noFill/>
        </p:spPr>
      </p:pic>
      <p:sp>
        <p:nvSpPr>
          <p:cNvPr id="8" name="TextBox 7"/>
          <p:cNvSpPr txBox="1"/>
          <p:nvPr/>
        </p:nvSpPr>
        <p:spPr>
          <a:xfrm>
            <a:off x="10388043" y="2153122"/>
            <a:ext cx="1623391" cy="276999"/>
          </a:xfrm>
          <a:prstGeom prst="rect">
            <a:avLst/>
          </a:prstGeom>
          <a:noFill/>
        </p:spPr>
        <p:txBody>
          <a:bodyPr wrap="square" rtlCol="0">
            <a:spAutoFit/>
          </a:bodyPr>
          <a:lstStyle/>
          <a:p>
            <a:pPr algn="r"/>
            <a:r>
              <a:rPr lang="en-GB" sz="1200" i="1" dirty="0"/>
              <a:t>(Watts, 2009)</a:t>
            </a:r>
          </a:p>
        </p:txBody>
      </p:sp>
      <p:sp>
        <p:nvSpPr>
          <p:cNvPr id="11" name="TextBox 10">
            <a:extLst>
              <a:ext uri="{FF2B5EF4-FFF2-40B4-BE49-F238E27FC236}">
                <a16:creationId xmlns:a16="http://schemas.microsoft.com/office/drawing/2014/main" id="{0F275B3D-EF0E-4480-8AB2-8CC874169965}"/>
              </a:ext>
            </a:extLst>
          </p:cNvPr>
          <p:cNvSpPr txBox="1"/>
          <p:nvPr/>
        </p:nvSpPr>
        <p:spPr>
          <a:xfrm>
            <a:off x="344557" y="3927038"/>
            <a:ext cx="5499651" cy="707886"/>
          </a:xfrm>
          <a:prstGeom prst="rect">
            <a:avLst/>
          </a:prstGeom>
          <a:noFill/>
        </p:spPr>
        <p:txBody>
          <a:bodyPr wrap="square">
            <a:spAutoFit/>
          </a:bodyPr>
          <a:lstStyle/>
          <a:p>
            <a:r>
              <a:rPr lang="en-GB" sz="2000" dirty="0"/>
              <a:t>If our position amongst our group is at threat, then that creates stress. Stress creates cortisol.</a:t>
            </a:r>
          </a:p>
        </p:txBody>
      </p:sp>
      <p:sp>
        <p:nvSpPr>
          <p:cNvPr id="13" name="TextBox 12">
            <a:extLst>
              <a:ext uri="{FF2B5EF4-FFF2-40B4-BE49-F238E27FC236}">
                <a16:creationId xmlns:a16="http://schemas.microsoft.com/office/drawing/2014/main" id="{EEE39C79-C7AD-4BD5-8173-EAA5F9A9947D}"/>
              </a:ext>
            </a:extLst>
          </p:cNvPr>
          <p:cNvSpPr txBox="1"/>
          <p:nvPr/>
        </p:nvSpPr>
        <p:spPr>
          <a:xfrm>
            <a:off x="6096000" y="3168216"/>
            <a:ext cx="5647916" cy="3293209"/>
          </a:xfrm>
          <a:prstGeom prst="rect">
            <a:avLst/>
          </a:prstGeom>
          <a:noFill/>
        </p:spPr>
        <p:txBody>
          <a:bodyPr wrap="square">
            <a:spAutoFit/>
          </a:bodyPr>
          <a:lstStyle/>
          <a:p>
            <a:pPr>
              <a:spcAft>
                <a:spcPts val="1200"/>
              </a:spcAft>
            </a:pPr>
            <a:r>
              <a:rPr lang="en-GB" sz="2000" dirty="0"/>
              <a:t>If we don’t naturally fit into a group or are shunned because we don’t meet society’s expectations, then our group position is under threat, creating cortisol. </a:t>
            </a:r>
          </a:p>
          <a:p>
            <a:pPr>
              <a:spcAft>
                <a:spcPts val="1200"/>
              </a:spcAft>
            </a:pPr>
            <a:r>
              <a:rPr lang="en-GB" sz="2000" dirty="0"/>
              <a:t>Excessive and uncontrolled cortisol can lead to anxiety disorders, in part explaining the increased percentage of mental health disorders seen amongst the LGBT+ community.</a:t>
            </a:r>
          </a:p>
          <a:p>
            <a:pPr>
              <a:spcAft>
                <a:spcPts val="1200"/>
              </a:spcAft>
            </a:pPr>
            <a:r>
              <a:rPr lang="en-GB" sz="2200" b="1" dirty="0"/>
              <a:t>Attitudes and acceptance have an impact on mental health</a:t>
            </a:r>
            <a:r>
              <a:rPr lang="en-GB" sz="2200" dirty="0"/>
              <a:t>.</a:t>
            </a:r>
          </a:p>
        </p:txBody>
      </p:sp>
      <p:sp>
        <p:nvSpPr>
          <p:cNvPr id="15" name="TextBox 14">
            <a:extLst>
              <a:ext uri="{FF2B5EF4-FFF2-40B4-BE49-F238E27FC236}">
                <a16:creationId xmlns:a16="http://schemas.microsoft.com/office/drawing/2014/main" id="{BA5144A8-42FC-4AAA-AC23-408E7AD91ED7}"/>
              </a:ext>
            </a:extLst>
          </p:cNvPr>
          <p:cNvSpPr txBox="1"/>
          <p:nvPr/>
        </p:nvSpPr>
        <p:spPr>
          <a:xfrm>
            <a:off x="6096000" y="2351769"/>
            <a:ext cx="5872364" cy="707886"/>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Equally, the lower our position within  our social  group, the more cortisol we create. </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5B8E6F-0C05-4D9B-B6E2-5AABA2385A1D}"/>
              </a:ext>
            </a:extLst>
          </p:cNvPr>
          <p:cNvPicPr>
            <a:picLocks noChangeAspect="1"/>
          </p:cNvPicPr>
          <p:nvPr/>
        </p:nvPicPr>
        <p:blipFill>
          <a:blip r:embed="rId2"/>
          <a:stretch>
            <a:fillRect/>
          </a:stretch>
        </p:blipFill>
        <p:spPr>
          <a:xfrm>
            <a:off x="10124661" y="129572"/>
            <a:ext cx="1934817" cy="1315676"/>
          </a:xfrm>
          <a:prstGeom prst="rect">
            <a:avLst/>
          </a:prstGeom>
        </p:spPr>
      </p:pic>
      <p:sp>
        <p:nvSpPr>
          <p:cNvPr id="3" name="TextBox 2">
            <a:extLst>
              <a:ext uri="{FF2B5EF4-FFF2-40B4-BE49-F238E27FC236}">
                <a16:creationId xmlns:a16="http://schemas.microsoft.com/office/drawing/2014/main" id="{DEB8804D-733F-4206-AFC1-C7D25579E20C}"/>
              </a:ext>
            </a:extLst>
          </p:cNvPr>
          <p:cNvSpPr txBox="1"/>
          <p:nvPr/>
        </p:nvSpPr>
        <p:spPr>
          <a:xfrm>
            <a:off x="238540" y="129572"/>
            <a:ext cx="3684104" cy="469937"/>
          </a:xfrm>
          <a:prstGeom prst="rect">
            <a:avLst/>
          </a:prstGeom>
          <a:noFill/>
        </p:spPr>
        <p:txBody>
          <a:bodyPr wrap="square">
            <a:spAutoFit/>
          </a:bodyPr>
          <a:lstStyle/>
          <a:p>
            <a:pPr algn="just">
              <a:lnSpc>
                <a:spcPct val="107000"/>
              </a:lnSpc>
              <a:spcAft>
                <a:spcPts val="800"/>
              </a:spcAft>
            </a:pPr>
            <a:r>
              <a:rPr lang="en-GB" sz="2400" dirty="0">
                <a:effectLst/>
                <a:latin typeface="Arial Black" panose="020B0A04020102020204" pitchFamily="34" charset="0"/>
                <a:ea typeface="Calibri" panose="020F0502020204030204" pitchFamily="34" charset="0"/>
                <a:cs typeface="Times New Roman" panose="02020603050405020304" pitchFamily="18" charset="0"/>
              </a:rPr>
              <a:t>Time to Transgress?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6D75086-7FA3-44D9-BEA7-289AC3F662DE}"/>
              </a:ext>
            </a:extLst>
          </p:cNvPr>
          <p:cNvSpPr txBox="1"/>
          <p:nvPr/>
        </p:nvSpPr>
        <p:spPr>
          <a:xfrm>
            <a:off x="238541" y="806008"/>
            <a:ext cx="5353878" cy="5408275"/>
          </a:xfrm>
          <a:prstGeom prst="rect">
            <a:avLst/>
          </a:prstGeom>
          <a:noFill/>
        </p:spPr>
        <p:txBody>
          <a:bodyPr wrap="square">
            <a:spAutoFit/>
          </a:bodyPr>
          <a:lstStyle/>
          <a:p>
            <a:pPr>
              <a:lnSpc>
                <a:spcPct val="120000"/>
              </a:lnSpc>
            </a:pPr>
            <a:r>
              <a:rPr lang="en-GB" sz="1700" b="1" i="1" dirty="0">
                <a:effectLst/>
                <a:latin typeface="Calibri" panose="020F0502020204030204" pitchFamily="34" charset="0"/>
                <a:ea typeface="Calibri" panose="020F0502020204030204" pitchFamily="34" charset="0"/>
                <a:cs typeface="Times New Roman" panose="02020603050405020304" pitchFamily="18" charset="0"/>
              </a:rPr>
              <a:t>Transgress</a:t>
            </a:r>
            <a:r>
              <a:rPr lang="en-GB" sz="1700" b="1" i="1" dirty="0">
                <a:latin typeface="Calibri" panose="020F0502020204030204" pitchFamily="34" charset="0"/>
                <a:ea typeface="Calibri" panose="020F0502020204030204" pitchFamily="34" charset="0"/>
                <a:cs typeface="Times New Roman" panose="02020603050405020304" pitchFamily="18" charset="0"/>
              </a:rPr>
              <a:t> [verb]: </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 to go beyond the limits of what is morally, socially, or legally acceptable.</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Do you know yet, if it’s a boy or a girl?</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What does it matter? Let’s see what unfurls.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But how will you know what colours to use?</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Does it really matter, the colours we choose?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What going on? </a:t>
            </a:r>
            <a:r>
              <a:rPr lang="en-GB" sz="1700" i="1" dirty="0">
                <a:latin typeface="Calibri" panose="020F0502020204030204" pitchFamily="34" charset="0"/>
                <a:ea typeface="Calibri" panose="020F0502020204030204" pitchFamily="34" charset="0"/>
                <a:cs typeface="Times New Roman" panose="02020603050405020304" pitchFamily="18" charset="0"/>
              </a:rPr>
              <a:t>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he can’t play with trains!</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Why on earth not? She’s created a game.</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Boys can’t have dolls, it’s simply not right!</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It’s okay, I’ve checked, they’re not real, they won’t bite.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Why are you allowing your boy to wear pink?</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Will the world stop, due to colour d’you think?</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Too old for a tomboy, it’s time she moved on!</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I’m glad she climbs trees and plays out having fun.</a:t>
            </a:r>
          </a:p>
        </p:txBody>
      </p:sp>
      <p:sp>
        <p:nvSpPr>
          <p:cNvPr id="7" name="TextBox 6">
            <a:extLst>
              <a:ext uri="{FF2B5EF4-FFF2-40B4-BE49-F238E27FC236}">
                <a16:creationId xmlns:a16="http://schemas.microsoft.com/office/drawing/2014/main" id="{A4F7E2FA-D3D5-4F4C-8293-AFBE77C9B967}"/>
              </a:ext>
            </a:extLst>
          </p:cNvPr>
          <p:cNvSpPr txBox="1"/>
          <p:nvPr/>
        </p:nvSpPr>
        <p:spPr>
          <a:xfrm>
            <a:off x="5698436" y="410930"/>
            <a:ext cx="5751443" cy="6036140"/>
          </a:xfrm>
          <a:prstGeom prst="rect">
            <a:avLst/>
          </a:prstGeom>
          <a:noFill/>
        </p:spPr>
        <p:txBody>
          <a:bodyPr wrap="square">
            <a:spAutoFit/>
          </a:bodyPr>
          <a:lstStyle/>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I’d far rather that, than sit alone in her room,</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Posting selfies on Insta, for others to approve,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I’d far rather my son, be happy in his skin,</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Than be changing himself, trying in vain to fit in.</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A hundred years ago, women couldn’t vote,</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They all wore long skirts, men controlled when they spoke.</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In some countries now, you’re killed if you’re gay,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Girls denied rights to school and to play.</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These things, they are wrong and we’re bound to be shocked,</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Our culture has changed, what’s now right once was mocked.</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In a hundred years’ time, will it still matter d’you think?</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If a boy puts on make up or chooses to wear pink?</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Should your gender define you whole sense of being?</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Should it rule life, limit the future you’re dreaming?</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Will the world end, if someone’s different to you?</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Or should we transgress, the traditional views?</a:t>
            </a:r>
          </a:p>
        </p:txBody>
      </p:sp>
    </p:spTree>
    <p:extLst>
      <p:ext uri="{BB962C8B-B14F-4D97-AF65-F5344CB8AC3E}">
        <p14:creationId xmlns:p14="http://schemas.microsoft.com/office/powerpoint/2010/main" val="219533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43FFB-B8FF-48CB-810B-DCBCE73D6F0B}"/>
              </a:ext>
            </a:extLst>
          </p:cNvPr>
          <p:cNvSpPr txBox="1"/>
          <p:nvPr/>
        </p:nvSpPr>
        <p:spPr>
          <a:xfrm>
            <a:off x="150091" y="189025"/>
            <a:ext cx="4951996" cy="469937"/>
          </a:xfrm>
          <a:prstGeom prst="rect">
            <a:avLst/>
          </a:prstGeom>
          <a:noFill/>
        </p:spPr>
        <p:txBody>
          <a:bodyPr wrap="square">
            <a:spAutoFit/>
          </a:bodyPr>
          <a:lstStyle/>
          <a:p>
            <a:pPr>
              <a:lnSpc>
                <a:spcPct val="107000"/>
              </a:lnSpc>
              <a:spcAft>
                <a:spcPts val="800"/>
              </a:spcAft>
            </a:pPr>
            <a:r>
              <a:rPr lang="en-GB" sz="2400" dirty="0">
                <a:effectLst/>
                <a:latin typeface="Arial Black" panose="020B0A04020102020204" pitchFamily="34" charset="0"/>
                <a:ea typeface="Calibri" panose="020F0502020204030204" pitchFamily="34" charset="0"/>
                <a:cs typeface="Times New Roman" panose="02020603050405020304" pitchFamily="18" charset="0"/>
              </a:rPr>
              <a:t>Time to Transgress?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BCD5489-929E-438F-BF79-BE2953365477}"/>
              </a:ext>
            </a:extLst>
          </p:cNvPr>
          <p:cNvSpPr txBox="1"/>
          <p:nvPr/>
        </p:nvSpPr>
        <p:spPr>
          <a:xfrm>
            <a:off x="2476366" y="1032880"/>
            <a:ext cx="6864625" cy="4105611"/>
          </a:xfrm>
          <a:prstGeom prst="rect">
            <a:avLst/>
          </a:prstGeom>
          <a:noFill/>
          <a:ln w="28575">
            <a:solidFill>
              <a:srgbClr val="7030A0"/>
            </a:solidFill>
          </a:ln>
        </p:spPr>
        <p:txBody>
          <a:bodyPr wrap="square" rtlCol="0">
            <a:spAutoFit/>
          </a:bodyPr>
          <a:lstStyle/>
          <a:p>
            <a:pPr marL="342900" indent="-342900">
              <a:lnSpc>
                <a:spcPct val="110000"/>
              </a:lnSpc>
              <a:spcAft>
                <a:spcPts val="1200"/>
              </a:spcAft>
              <a:buFont typeface="+mj-lt"/>
              <a:buAutoNum type="arabicPeriod"/>
            </a:pPr>
            <a:r>
              <a:rPr lang="en-GB" sz="2200" dirty="0"/>
              <a:t>The first half of the poem looks at the expectations of girls and boys.  Is it more socially acceptable for a girl play with ‘boys’ toys than the other way round? Why is this? </a:t>
            </a:r>
          </a:p>
          <a:p>
            <a:pPr marL="342900" indent="-342900">
              <a:lnSpc>
                <a:spcPct val="110000"/>
              </a:lnSpc>
              <a:spcAft>
                <a:spcPts val="1200"/>
              </a:spcAft>
              <a:buFont typeface="+mj-lt"/>
              <a:buAutoNum type="arabicPeriod"/>
            </a:pPr>
            <a:r>
              <a:rPr lang="en-GB" sz="2200" dirty="0"/>
              <a:t>Verse 5 looks at the peer pressure to fit in. What impact does this have on mental health?</a:t>
            </a:r>
          </a:p>
          <a:p>
            <a:pPr marL="342900" indent="-342900">
              <a:lnSpc>
                <a:spcPct val="110000"/>
              </a:lnSpc>
              <a:spcAft>
                <a:spcPts val="1200"/>
              </a:spcAft>
              <a:buFont typeface="+mj-lt"/>
              <a:buAutoNum type="arabicPeriod"/>
            </a:pPr>
            <a:r>
              <a:rPr lang="en-GB" sz="2200" dirty="0"/>
              <a:t>The poem contains lots of rhetorical questions (questions designed to make you think). After reading the poem and thinking about the questions, has it challenged your views on gender?</a:t>
            </a:r>
          </a:p>
        </p:txBody>
      </p:sp>
      <p:pic>
        <p:nvPicPr>
          <p:cNvPr id="3074" name="Picture 2" descr="What a Woman may be, and yet not have the Vote....' — Google Arts &amp; Culture">
            <a:extLst>
              <a:ext uri="{FF2B5EF4-FFF2-40B4-BE49-F238E27FC236}">
                <a16:creationId xmlns:a16="http://schemas.microsoft.com/office/drawing/2014/main" id="{56BE5A65-A391-43DC-A874-1A1BD2F7C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680"/>
          <a:stretch/>
        </p:blipFill>
        <p:spPr bwMode="auto">
          <a:xfrm>
            <a:off x="4080676" y="5413680"/>
            <a:ext cx="3705627" cy="11982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rst Woman to Officially Run Boston Marathon Makes Triumphant Return - NBC  News">
            <a:extLst>
              <a:ext uri="{FF2B5EF4-FFF2-40B4-BE49-F238E27FC236}">
                <a16:creationId xmlns:a16="http://schemas.microsoft.com/office/drawing/2014/main" id="{B1EE2673-D041-4F1A-AE25-57E1D3267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926" y="320086"/>
            <a:ext cx="2560983" cy="2096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3FF6DD-B8D3-463C-9480-EBD31E5DA7A2}"/>
              </a:ext>
            </a:extLst>
          </p:cNvPr>
          <p:cNvSpPr txBox="1"/>
          <p:nvPr/>
        </p:nvSpPr>
        <p:spPr>
          <a:xfrm>
            <a:off x="9480926" y="2416375"/>
            <a:ext cx="2560983" cy="584775"/>
          </a:xfrm>
          <a:prstGeom prst="rect">
            <a:avLst/>
          </a:prstGeom>
          <a:noFill/>
        </p:spPr>
        <p:txBody>
          <a:bodyPr wrap="square" rtlCol="0">
            <a:spAutoFit/>
          </a:bodyPr>
          <a:lstStyle/>
          <a:p>
            <a:r>
              <a:rPr lang="en-GB" sz="1600" i="1" dirty="0"/>
              <a:t>Men trying to stop a woman running a marathon.</a:t>
            </a:r>
          </a:p>
        </p:txBody>
      </p:sp>
      <p:pic>
        <p:nvPicPr>
          <p:cNvPr id="7" name="Picture 2" descr="What a Woman may be, and yet not have the Vote....' — Google Arts &amp; Culture">
            <a:extLst>
              <a:ext uri="{FF2B5EF4-FFF2-40B4-BE49-F238E27FC236}">
                <a16:creationId xmlns:a16="http://schemas.microsoft.com/office/drawing/2014/main" id="{CEDDBAA4-A515-43F8-84FE-F0C8FDDBB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43" b="-1"/>
          <a:stretch/>
        </p:blipFill>
        <p:spPr bwMode="auto">
          <a:xfrm>
            <a:off x="7786303" y="5413680"/>
            <a:ext cx="3657277" cy="12210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eter school's uniform resolve melts after boys' skirt protest | Schools |  The Guardian">
            <a:extLst>
              <a:ext uri="{FF2B5EF4-FFF2-40B4-BE49-F238E27FC236}">
                <a16:creationId xmlns:a16="http://schemas.microsoft.com/office/drawing/2014/main" id="{37C84479-E9D0-4D87-8482-8003D045A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5" r="23104"/>
          <a:stretch/>
        </p:blipFill>
        <p:spPr bwMode="auto">
          <a:xfrm>
            <a:off x="240937" y="818502"/>
            <a:ext cx="1971260" cy="27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53E65A-221B-4FAA-8337-053E2CBFF81F}"/>
              </a:ext>
            </a:extLst>
          </p:cNvPr>
          <p:cNvPicPr>
            <a:picLocks noChangeAspect="1"/>
          </p:cNvPicPr>
          <p:nvPr/>
        </p:nvPicPr>
        <p:blipFill>
          <a:blip r:embed="rId5"/>
          <a:stretch>
            <a:fillRect/>
          </a:stretch>
        </p:blipFill>
        <p:spPr>
          <a:xfrm>
            <a:off x="9887776" y="3168770"/>
            <a:ext cx="1555804" cy="2077290"/>
          </a:xfrm>
          <a:prstGeom prst="rect">
            <a:avLst/>
          </a:prstGeom>
        </p:spPr>
      </p:pic>
      <p:pic>
        <p:nvPicPr>
          <p:cNvPr id="9" name="Picture 8">
            <a:extLst>
              <a:ext uri="{FF2B5EF4-FFF2-40B4-BE49-F238E27FC236}">
                <a16:creationId xmlns:a16="http://schemas.microsoft.com/office/drawing/2014/main" id="{161A5482-CA53-4BF2-8609-E592FC47A285}"/>
              </a:ext>
            </a:extLst>
          </p:cNvPr>
          <p:cNvPicPr>
            <a:picLocks noChangeAspect="1"/>
          </p:cNvPicPr>
          <p:nvPr/>
        </p:nvPicPr>
        <p:blipFill rotWithShape="1">
          <a:blip r:embed="rId6"/>
          <a:srcRect l="13290" r="17828"/>
          <a:stretch/>
        </p:blipFill>
        <p:spPr>
          <a:xfrm>
            <a:off x="523364" y="3829073"/>
            <a:ext cx="1406218" cy="2835585"/>
          </a:xfrm>
          <a:prstGeom prst="rect">
            <a:avLst/>
          </a:prstGeom>
        </p:spPr>
      </p:pic>
      <p:sp>
        <p:nvSpPr>
          <p:cNvPr id="10" name="TextBox 9">
            <a:extLst>
              <a:ext uri="{FF2B5EF4-FFF2-40B4-BE49-F238E27FC236}">
                <a16:creationId xmlns:a16="http://schemas.microsoft.com/office/drawing/2014/main" id="{C0D51642-C694-4BA1-881C-8F973F9CD7FA}"/>
              </a:ext>
            </a:extLst>
          </p:cNvPr>
          <p:cNvSpPr txBox="1"/>
          <p:nvPr/>
        </p:nvSpPr>
        <p:spPr>
          <a:xfrm>
            <a:off x="1929582" y="5833661"/>
            <a:ext cx="1757836" cy="830997"/>
          </a:xfrm>
          <a:prstGeom prst="rect">
            <a:avLst/>
          </a:prstGeom>
          <a:noFill/>
        </p:spPr>
        <p:txBody>
          <a:bodyPr wrap="square" rtlCol="0">
            <a:spAutoFit/>
          </a:bodyPr>
          <a:lstStyle/>
          <a:p>
            <a:r>
              <a:rPr lang="en-GB" sz="1600" i="1" dirty="0"/>
              <a:t>Women tennis players wore this at Wimbledon.</a:t>
            </a:r>
          </a:p>
        </p:txBody>
      </p:sp>
      <p:pic>
        <p:nvPicPr>
          <p:cNvPr id="14" name="Picture 13">
            <a:extLst>
              <a:ext uri="{FF2B5EF4-FFF2-40B4-BE49-F238E27FC236}">
                <a16:creationId xmlns:a16="http://schemas.microsoft.com/office/drawing/2014/main" id="{FA9301D9-E664-48DE-93FC-926F6FF8C7C8}"/>
              </a:ext>
            </a:extLst>
          </p:cNvPr>
          <p:cNvPicPr>
            <a:picLocks noChangeAspect="1"/>
          </p:cNvPicPr>
          <p:nvPr/>
        </p:nvPicPr>
        <p:blipFill>
          <a:blip r:embed="rId7"/>
          <a:stretch>
            <a:fillRect/>
          </a:stretch>
        </p:blipFill>
        <p:spPr>
          <a:xfrm>
            <a:off x="5393635" y="189025"/>
            <a:ext cx="3051285" cy="709339"/>
          </a:xfrm>
          <a:prstGeom prst="rect">
            <a:avLst/>
          </a:prstGeom>
        </p:spPr>
      </p:pic>
    </p:spTree>
    <p:extLst>
      <p:ext uri="{BB962C8B-B14F-4D97-AF65-F5344CB8AC3E}">
        <p14:creationId xmlns:p14="http://schemas.microsoft.com/office/powerpoint/2010/main" val="190372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ACA2B3-9FD7-4CE3-949E-73C77FEB624C}"/>
              </a:ext>
            </a:extLst>
          </p:cNvPr>
          <p:cNvPicPr>
            <a:picLocks noChangeAspect="1"/>
          </p:cNvPicPr>
          <p:nvPr/>
        </p:nvPicPr>
        <p:blipFill>
          <a:blip r:embed="rId2"/>
          <a:stretch>
            <a:fillRect/>
          </a:stretch>
        </p:blipFill>
        <p:spPr>
          <a:xfrm>
            <a:off x="2675281" y="596347"/>
            <a:ext cx="7075714" cy="3962400"/>
          </a:xfrm>
          <a:prstGeom prst="rect">
            <a:avLst/>
          </a:prstGeom>
        </p:spPr>
      </p:pic>
      <p:sp>
        <p:nvSpPr>
          <p:cNvPr id="3" name="TextBox 2">
            <a:extLst>
              <a:ext uri="{FF2B5EF4-FFF2-40B4-BE49-F238E27FC236}">
                <a16:creationId xmlns:a16="http://schemas.microsoft.com/office/drawing/2014/main" id="{E6459626-7E05-4B70-9969-8A358B2A57AC}"/>
              </a:ext>
            </a:extLst>
          </p:cNvPr>
          <p:cNvSpPr txBox="1"/>
          <p:nvPr/>
        </p:nvSpPr>
        <p:spPr>
          <a:xfrm>
            <a:off x="2675281" y="5062331"/>
            <a:ext cx="7075714" cy="584775"/>
          </a:xfrm>
          <a:prstGeom prst="rect">
            <a:avLst/>
          </a:prstGeom>
          <a:noFill/>
        </p:spPr>
        <p:txBody>
          <a:bodyPr wrap="square" rtlCol="0">
            <a:spAutoFit/>
          </a:bodyPr>
          <a:lstStyle/>
          <a:p>
            <a:pPr algn="ctr"/>
            <a:r>
              <a:rPr lang="en-GB" sz="3200" dirty="0">
                <a:latin typeface="Arial Black" panose="020B0A04020102020204" pitchFamily="34" charset="0"/>
              </a:rPr>
              <a:t>Be back in _______ minutes.</a:t>
            </a:r>
          </a:p>
        </p:txBody>
      </p:sp>
    </p:spTree>
    <p:extLst>
      <p:ext uri="{BB962C8B-B14F-4D97-AF65-F5344CB8AC3E}">
        <p14:creationId xmlns:p14="http://schemas.microsoft.com/office/powerpoint/2010/main" val="4041564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dn.shopify.com/s/files/1/0255/4661/files/Passionate_life_large.png?v=1472417752"/>
          <p:cNvPicPr>
            <a:picLocks noChangeAspect="1" noChangeArrowheads="1"/>
          </p:cNvPicPr>
          <p:nvPr/>
        </p:nvPicPr>
        <p:blipFill>
          <a:blip r:embed="rId2" cstate="print"/>
          <a:srcRect/>
          <a:stretch>
            <a:fillRect/>
          </a:stretch>
        </p:blipFill>
        <p:spPr bwMode="auto">
          <a:xfrm>
            <a:off x="9568725" y="202008"/>
            <a:ext cx="2347065" cy="2317727"/>
          </a:xfrm>
          <a:prstGeom prst="rect">
            <a:avLst/>
          </a:prstGeom>
          <a:noFill/>
        </p:spPr>
      </p:pic>
      <p:pic>
        <p:nvPicPr>
          <p:cNvPr id="10" name="Picture 9">
            <a:extLst>
              <a:ext uri="{FF2B5EF4-FFF2-40B4-BE49-F238E27FC236}">
                <a16:creationId xmlns:a16="http://schemas.microsoft.com/office/drawing/2014/main" id="{933516E4-4A39-47AE-815A-4BA5A475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 y="0"/>
            <a:ext cx="1128521" cy="905011"/>
          </a:xfrm>
          <a:prstGeom prst="rect">
            <a:avLst/>
          </a:prstGeom>
        </p:spPr>
      </p:pic>
      <p:sp>
        <p:nvSpPr>
          <p:cNvPr id="13" name="Title 1">
            <a:extLst>
              <a:ext uri="{FF2B5EF4-FFF2-40B4-BE49-F238E27FC236}">
                <a16:creationId xmlns:a16="http://schemas.microsoft.com/office/drawing/2014/main" id="{DAE1A581-A045-40D4-9045-46DC623037F9}"/>
              </a:ext>
            </a:extLst>
          </p:cNvPr>
          <p:cNvSpPr txBox="1">
            <a:spLocks/>
          </p:cNvSpPr>
          <p:nvPr/>
        </p:nvSpPr>
        <p:spPr>
          <a:xfrm>
            <a:off x="942038" y="121893"/>
            <a:ext cx="7864337" cy="17401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endParaRPr lang="en-GB" sz="2800" b="1" dirty="0">
              <a:latin typeface="Comic Sans MS" panose="030F0702030302020204" pitchFamily="66" charset="0"/>
            </a:endParaRPr>
          </a:p>
        </p:txBody>
      </p:sp>
      <p:pic>
        <p:nvPicPr>
          <p:cNvPr id="14" name="Picture 13">
            <a:extLst>
              <a:ext uri="{FF2B5EF4-FFF2-40B4-BE49-F238E27FC236}">
                <a16:creationId xmlns:a16="http://schemas.microsoft.com/office/drawing/2014/main" id="{66E237F0-716C-45F8-AC48-623E407C850A}"/>
              </a:ext>
            </a:extLst>
          </p:cNvPr>
          <p:cNvPicPr>
            <a:picLocks noChangeAspect="1"/>
          </p:cNvPicPr>
          <p:nvPr/>
        </p:nvPicPr>
        <p:blipFill>
          <a:blip r:embed="rId4"/>
          <a:stretch>
            <a:fillRect/>
          </a:stretch>
        </p:blipFill>
        <p:spPr>
          <a:xfrm>
            <a:off x="9517189" y="5882636"/>
            <a:ext cx="2596727" cy="914889"/>
          </a:xfrm>
          <a:prstGeom prst="rect">
            <a:avLst/>
          </a:prstGeom>
        </p:spPr>
      </p:pic>
      <p:sp>
        <p:nvSpPr>
          <p:cNvPr id="15" name="TextBox 14">
            <a:extLst>
              <a:ext uri="{FF2B5EF4-FFF2-40B4-BE49-F238E27FC236}">
                <a16:creationId xmlns:a16="http://schemas.microsoft.com/office/drawing/2014/main" id="{24EEC343-D4CC-4451-B2CD-A7125C8B21BA}"/>
              </a:ext>
            </a:extLst>
          </p:cNvPr>
          <p:cNvSpPr txBox="1"/>
          <p:nvPr/>
        </p:nvSpPr>
        <p:spPr>
          <a:xfrm>
            <a:off x="10020342" y="6186191"/>
            <a:ext cx="1895448" cy="307777"/>
          </a:xfrm>
          <a:prstGeom prst="rect">
            <a:avLst/>
          </a:prstGeom>
          <a:noFill/>
        </p:spPr>
        <p:txBody>
          <a:bodyPr wrap="square" rtlCol="0">
            <a:spAutoFit/>
          </a:bodyPr>
          <a:lstStyle/>
          <a:p>
            <a:pPr algn="r"/>
            <a:r>
              <a:rPr lang="en-GB" sz="1400" dirty="0">
                <a:latin typeface="Bradley Hand ITC" panose="03070402050302030203" pitchFamily="66" charset="0"/>
              </a:rPr>
              <a:t>Rachel Symons</a:t>
            </a:r>
          </a:p>
        </p:txBody>
      </p:sp>
      <p:sp>
        <p:nvSpPr>
          <p:cNvPr id="2" name="Rectangle 1">
            <a:extLst>
              <a:ext uri="{FF2B5EF4-FFF2-40B4-BE49-F238E27FC236}">
                <a16:creationId xmlns:a16="http://schemas.microsoft.com/office/drawing/2014/main" id="{5AB3C1B9-3E7F-4CE6-B8B1-C8D2B0795300}"/>
              </a:ext>
            </a:extLst>
          </p:cNvPr>
          <p:cNvSpPr/>
          <p:nvPr/>
        </p:nvSpPr>
        <p:spPr>
          <a:xfrm>
            <a:off x="1017628" y="416280"/>
            <a:ext cx="8272146" cy="461665"/>
          </a:xfrm>
          <a:prstGeom prst="rect">
            <a:avLst/>
          </a:prstGeom>
        </p:spPr>
        <p:txBody>
          <a:bodyPr wrap="square">
            <a:spAutoFit/>
          </a:bodyPr>
          <a:lstStyle/>
          <a:p>
            <a:pPr>
              <a:spcAft>
                <a:spcPts val="1200"/>
              </a:spcAft>
            </a:pPr>
            <a:r>
              <a:rPr lang="en-GB" sz="2400" b="1" dirty="0">
                <a:latin typeface="Comic Sans MS" panose="030F0702030302020204" pitchFamily="66" charset="0"/>
              </a:rPr>
              <a:t>Part Two: Responding to the needs of LGBT+ patients</a:t>
            </a:r>
          </a:p>
        </p:txBody>
      </p:sp>
      <p:sp>
        <p:nvSpPr>
          <p:cNvPr id="18" name="TextBox 17">
            <a:extLst>
              <a:ext uri="{FF2B5EF4-FFF2-40B4-BE49-F238E27FC236}">
                <a16:creationId xmlns:a16="http://schemas.microsoft.com/office/drawing/2014/main" id="{6BA6CCE8-974C-410D-B84A-B2AFADB3B582}"/>
              </a:ext>
            </a:extLst>
          </p:cNvPr>
          <p:cNvSpPr txBox="1"/>
          <p:nvPr/>
        </p:nvSpPr>
        <p:spPr>
          <a:xfrm>
            <a:off x="5996362" y="3390109"/>
            <a:ext cx="5919428" cy="1935786"/>
          </a:xfrm>
          <a:prstGeom prst="rect">
            <a:avLst/>
          </a:prstGeom>
          <a:noFill/>
          <a:ln>
            <a:solidFill>
              <a:srgbClr val="C00000"/>
            </a:solidFill>
          </a:ln>
        </p:spPr>
        <p:txBody>
          <a:bodyPr wrap="square" rtlCol="0">
            <a:spAutoFit/>
          </a:bodyPr>
          <a:lstStyle/>
          <a:p>
            <a:pPr>
              <a:lnSpc>
                <a:spcPct val="110000"/>
              </a:lnSpc>
            </a:pPr>
            <a:r>
              <a:rPr lang="en-GB" sz="2200" dirty="0">
                <a:solidFill>
                  <a:prstClr val="black"/>
                </a:solidFill>
              </a:rPr>
              <a:t>This session, is designed to help you understand:</a:t>
            </a:r>
          </a:p>
          <a:p>
            <a:pPr marL="457200" indent="-457200">
              <a:lnSpc>
                <a:spcPct val="110000"/>
              </a:lnSpc>
              <a:buAutoNum type="arabicPeriod"/>
            </a:pPr>
            <a:r>
              <a:rPr lang="en-GB" sz="2200" dirty="0">
                <a:solidFill>
                  <a:prstClr val="black"/>
                </a:solidFill>
              </a:rPr>
              <a:t>The experiences some LGBT+ patients have had within healthcare.</a:t>
            </a:r>
          </a:p>
          <a:p>
            <a:pPr marL="457200" indent="-457200">
              <a:lnSpc>
                <a:spcPct val="110000"/>
              </a:lnSpc>
              <a:buAutoNum type="arabicPeriod"/>
            </a:pPr>
            <a:r>
              <a:rPr lang="en-GB" sz="2200" dirty="0">
                <a:solidFill>
                  <a:prstClr val="black"/>
                </a:solidFill>
              </a:rPr>
              <a:t>How to improve services for LGBT+ patients.</a:t>
            </a:r>
          </a:p>
          <a:p>
            <a:pPr marL="457200" indent="-457200">
              <a:lnSpc>
                <a:spcPct val="110000"/>
              </a:lnSpc>
              <a:buAutoNum type="arabicPeriod"/>
            </a:pPr>
            <a:r>
              <a:rPr lang="en-GB" sz="2200" dirty="0">
                <a:solidFill>
                  <a:prstClr val="black"/>
                </a:solidFill>
              </a:rPr>
              <a:t>The specific needs of older LGBT+ patients.</a:t>
            </a:r>
          </a:p>
        </p:txBody>
      </p:sp>
      <p:pic>
        <p:nvPicPr>
          <p:cNvPr id="3" name="Picture 2">
            <a:extLst>
              <a:ext uri="{FF2B5EF4-FFF2-40B4-BE49-F238E27FC236}">
                <a16:creationId xmlns:a16="http://schemas.microsoft.com/office/drawing/2014/main" id="{10F8BA18-0020-4227-AFB8-1925F0544EB1}"/>
              </a:ext>
            </a:extLst>
          </p:cNvPr>
          <p:cNvPicPr>
            <a:picLocks noChangeAspect="1"/>
          </p:cNvPicPr>
          <p:nvPr/>
        </p:nvPicPr>
        <p:blipFill>
          <a:blip r:embed="rId5"/>
          <a:stretch>
            <a:fillRect/>
          </a:stretch>
        </p:blipFill>
        <p:spPr>
          <a:xfrm>
            <a:off x="488224" y="2871154"/>
            <a:ext cx="4980864" cy="3468925"/>
          </a:xfrm>
          <a:prstGeom prst="rect">
            <a:avLst/>
          </a:prstGeom>
        </p:spPr>
      </p:pic>
      <p:sp>
        <p:nvSpPr>
          <p:cNvPr id="11" name="TextBox 10">
            <a:extLst>
              <a:ext uri="{FF2B5EF4-FFF2-40B4-BE49-F238E27FC236}">
                <a16:creationId xmlns:a16="http://schemas.microsoft.com/office/drawing/2014/main" id="{6D07BA54-BFBD-407F-BBF9-56AC0B133126}"/>
              </a:ext>
            </a:extLst>
          </p:cNvPr>
          <p:cNvSpPr txBox="1"/>
          <p:nvPr/>
        </p:nvSpPr>
        <p:spPr>
          <a:xfrm>
            <a:off x="488224" y="1080909"/>
            <a:ext cx="8771963"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Most people would agree that today’s society has become more accepting or tolerant of LGBT+ issues, gay PRIDE is a spectacle that is often celebrated beyond the </a:t>
            </a:r>
            <a:r>
              <a:rPr lang="en-GB" sz="2200" dirty="0">
                <a:solidFill>
                  <a:prstClr val="black"/>
                </a:solidFill>
                <a:latin typeface="Calibri" panose="020F0502020204030204"/>
              </a:rPr>
              <a:t>LGBT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community.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So, is there really an issue in healthcare regarding attitudes towards LGBT+ patients, and if there is, what can be done?</a:t>
            </a:r>
          </a:p>
        </p:txBody>
      </p:sp>
    </p:spTree>
    <p:extLst>
      <p:ext uri="{BB962C8B-B14F-4D97-AF65-F5344CB8AC3E}">
        <p14:creationId xmlns:p14="http://schemas.microsoft.com/office/powerpoint/2010/main" val="3100856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683920" y="202946"/>
            <a:ext cx="7890236" cy="461665"/>
          </a:xfrm>
          <a:prstGeom prst="rect">
            <a:avLst/>
          </a:prstGeom>
          <a:noFill/>
        </p:spPr>
        <p:txBody>
          <a:bodyPr wrap="square" rtlCol="0">
            <a:spAutoFit/>
          </a:bodyPr>
          <a:lstStyle/>
          <a:p>
            <a:r>
              <a:rPr lang="en-GB" sz="2400" dirty="0">
                <a:latin typeface="Arial Black" panose="020B0A04020102020204" pitchFamily="34" charset="0"/>
              </a:rPr>
              <a:t>Attitudes towards LGBT+ in Health Care</a:t>
            </a:r>
          </a:p>
        </p:txBody>
      </p:sp>
      <p:sp>
        <p:nvSpPr>
          <p:cNvPr id="18" name="TextBox 17">
            <a:extLst>
              <a:ext uri="{FF2B5EF4-FFF2-40B4-BE49-F238E27FC236}">
                <a16:creationId xmlns:a16="http://schemas.microsoft.com/office/drawing/2014/main" id="{DFBFDCA9-75BF-487D-A022-132CFCDB0825}"/>
              </a:ext>
            </a:extLst>
          </p:cNvPr>
          <p:cNvSpPr txBox="1"/>
          <p:nvPr/>
        </p:nvSpPr>
        <p:spPr>
          <a:xfrm>
            <a:off x="1364973" y="6121387"/>
            <a:ext cx="2769705" cy="307777"/>
          </a:xfrm>
          <a:prstGeom prst="rect">
            <a:avLst/>
          </a:prstGeom>
          <a:noFill/>
        </p:spPr>
        <p:txBody>
          <a:bodyPr wrap="square" rtlCol="0">
            <a:spAutoFit/>
          </a:bodyPr>
          <a:lstStyle/>
          <a:p>
            <a:pPr algn="r"/>
            <a:r>
              <a:rPr lang="en-GB" sz="1400" i="1" dirty="0"/>
              <a:t>(Stonewall, 2018)</a:t>
            </a:r>
          </a:p>
        </p:txBody>
      </p:sp>
      <p:pic>
        <p:nvPicPr>
          <p:cNvPr id="14" name="Picture 13">
            <a:extLst>
              <a:ext uri="{FF2B5EF4-FFF2-40B4-BE49-F238E27FC236}">
                <a16:creationId xmlns:a16="http://schemas.microsoft.com/office/drawing/2014/main" id="{A80BF0F9-D909-4B75-B7DA-CFB98902322E}"/>
              </a:ext>
            </a:extLst>
          </p:cNvPr>
          <p:cNvPicPr>
            <a:picLocks noChangeAspect="1"/>
          </p:cNvPicPr>
          <p:nvPr/>
        </p:nvPicPr>
        <p:blipFill>
          <a:blip r:embed="rId2"/>
          <a:stretch>
            <a:fillRect/>
          </a:stretch>
        </p:blipFill>
        <p:spPr>
          <a:xfrm>
            <a:off x="683920" y="1161524"/>
            <a:ext cx="3450758" cy="4959863"/>
          </a:xfrm>
          <a:prstGeom prst="rect">
            <a:avLst/>
          </a:prstGeom>
        </p:spPr>
      </p:pic>
      <p:sp>
        <p:nvSpPr>
          <p:cNvPr id="2" name="TextBox 1">
            <a:extLst>
              <a:ext uri="{FF2B5EF4-FFF2-40B4-BE49-F238E27FC236}">
                <a16:creationId xmlns:a16="http://schemas.microsoft.com/office/drawing/2014/main" id="{5B72963C-B827-4FAC-B8FA-C9DF1DA8E959}"/>
              </a:ext>
            </a:extLst>
          </p:cNvPr>
          <p:cNvSpPr txBox="1"/>
          <p:nvPr/>
        </p:nvSpPr>
        <p:spPr>
          <a:xfrm>
            <a:off x="4386470" y="1194897"/>
            <a:ext cx="7121610" cy="949171"/>
          </a:xfrm>
          <a:prstGeom prst="rect">
            <a:avLst/>
          </a:prstGeom>
          <a:noFill/>
        </p:spPr>
        <p:txBody>
          <a:bodyPr wrap="square" rtlCol="0">
            <a:spAutoFit/>
          </a:bodyPr>
          <a:lstStyle/>
          <a:p>
            <a:pPr>
              <a:lnSpc>
                <a:spcPct val="120000"/>
              </a:lnSpc>
            </a:pPr>
            <a:r>
              <a:rPr lang="en-GB" sz="2400" dirty="0"/>
              <a:t>In 2018, the LGBT+ charity, Stonewall, conducted a survey to reveal the experiences of patients in  Britain. </a:t>
            </a:r>
          </a:p>
        </p:txBody>
      </p:sp>
      <p:sp>
        <p:nvSpPr>
          <p:cNvPr id="3" name="TextBox 2">
            <a:extLst>
              <a:ext uri="{FF2B5EF4-FFF2-40B4-BE49-F238E27FC236}">
                <a16:creationId xmlns:a16="http://schemas.microsoft.com/office/drawing/2014/main" id="{510B4E25-EEDE-414E-953B-B1A59656EC27}"/>
              </a:ext>
            </a:extLst>
          </p:cNvPr>
          <p:cNvSpPr txBox="1"/>
          <p:nvPr/>
        </p:nvSpPr>
        <p:spPr>
          <a:xfrm>
            <a:off x="4386470" y="2272991"/>
            <a:ext cx="7121610" cy="3626827"/>
          </a:xfrm>
          <a:prstGeom prst="rect">
            <a:avLst/>
          </a:prstGeom>
          <a:noFill/>
        </p:spPr>
        <p:txBody>
          <a:bodyPr wrap="square" rtlCol="0">
            <a:spAutoFit/>
          </a:bodyPr>
          <a:lstStyle/>
          <a:p>
            <a:pPr>
              <a:lnSpc>
                <a:spcPct val="120000"/>
              </a:lnSpc>
              <a:spcAft>
                <a:spcPts val="1200"/>
              </a:spcAft>
            </a:pPr>
            <a:r>
              <a:rPr lang="en-GB" sz="2400" dirty="0"/>
              <a:t>Think about your own trust</a:t>
            </a:r>
          </a:p>
          <a:p>
            <a:pPr marL="285750" indent="-285750">
              <a:lnSpc>
                <a:spcPct val="120000"/>
              </a:lnSpc>
              <a:spcAft>
                <a:spcPts val="1200"/>
              </a:spcAft>
              <a:buFont typeface="Arial" panose="020B0604020202020204" pitchFamily="34" charset="0"/>
              <a:buChar char="•"/>
            </a:pPr>
            <a:r>
              <a:rPr lang="en-GB" sz="2400" dirty="0"/>
              <a:t>What measures exist to make services welcoming to LGBT+ community?</a:t>
            </a:r>
          </a:p>
          <a:p>
            <a:pPr marL="285750" indent="-285750">
              <a:lnSpc>
                <a:spcPct val="120000"/>
              </a:lnSpc>
              <a:spcAft>
                <a:spcPts val="1200"/>
              </a:spcAft>
              <a:buFont typeface="Arial" panose="020B0604020202020204" pitchFamily="34" charset="0"/>
              <a:buChar char="•"/>
            </a:pPr>
            <a:r>
              <a:rPr lang="en-GB" sz="2400" dirty="0"/>
              <a:t>Have you ever witnessed any trans or homophobia in comments said out of hearing of the patient?</a:t>
            </a:r>
          </a:p>
          <a:p>
            <a:pPr marL="285750" indent="-285750">
              <a:lnSpc>
                <a:spcPct val="120000"/>
              </a:lnSpc>
              <a:spcAft>
                <a:spcPts val="1200"/>
              </a:spcAft>
              <a:buFont typeface="Arial" panose="020B0604020202020204" pitchFamily="34" charset="0"/>
              <a:buChar char="•"/>
            </a:pPr>
            <a:r>
              <a:rPr lang="en-GB" sz="2400" dirty="0"/>
              <a:t>Are there any policies to make LGBT+ staff welcome in the trust?</a:t>
            </a:r>
          </a:p>
        </p:txBody>
      </p:sp>
    </p:spTree>
    <p:extLst>
      <p:ext uri="{BB962C8B-B14F-4D97-AF65-F5344CB8AC3E}">
        <p14:creationId xmlns:p14="http://schemas.microsoft.com/office/powerpoint/2010/main" val="4028564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B833-A821-444C-AD7A-211FFE85F4AC}"/>
              </a:ext>
            </a:extLst>
          </p:cNvPr>
          <p:cNvSpPr txBox="1"/>
          <p:nvPr/>
        </p:nvSpPr>
        <p:spPr>
          <a:xfrm>
            <a:off x="573206" y="464024"/>
            <a:ext cx="6132394" cy="400110"/>
          </a:xfrm>
          <a:prstGeom prst="rect">
            <a:avLst/>
          </a:prstGeom>
          <a:noFill/>
        </p:spPr>
        <p:txBody>
          <a:bodyPr wrap="square" rtlCol="0">
            <a:spAutoFit/>
          </a:bodyPr>
          <a:lstStyle/>
          <a:p>
            <a:r>
              <a:rPr lang="en-GB" sz="2000" dirty="0">
                <a:latin typeface="Arial Black" panose="020B0A04020102020204" pitchFamily="34" charset="0"/>
              </a:rPr>
              <a:t>Part 1: Getting to grips with gender?</a:t>
            </a:r>
            <a:endParaRPr lang="en-GB" dirty="0"/>
          </a:p>
        </p:txBody>
      </p:sp>
      <p:graphicFrame>
        <p:nvGraphicFramePr>
          <p:cNvPr id="5" name="Table 4">
            <a:extLst>
              <a:ext uri="{FF2B5EF4-FFF2-40B4-BE49-F238E27FC236}">
                <a16:creationId xmlns:a16="http://schemas.microsoft.com/office/drawing/2014/main" id="{110A5131-C026-4CCF-B7D3-44764F93E582}"/>
              </a:ext>
            </a:extLst>
          </p:cNvPr>
          <p:cNvGraphicFramePr>
            <a:graphicFrameLocks noGrp="1"/>
          </p:cNvGraphicFramePr>
          <p:nvPr>
            <p:extLst>
              <p:ext uri="{D42A27DB-BD31-4B8C-83A1-F6EECF244321}">
                <p14:modId xmlns:p14="http://schemas.microsoft.com/office/powerpoint/2010/main" val="3446049280"/>
              </p:ext>
            </p:extLst>
          </p:nvPr>
        </p:nvGraphicFramePr>
        <p:xfrm>
          <a:off x="573206" y="965151"/>
          <a:ext cx="10617959" cy="4927697"/>
        </p:xfrm>
        <a:graphic>
          <a:graphicData uri="http://schemas.openxmlformats.org/drawingml/2006/table">
            <a:tbl>
              <a:tblPr firstRow="1" bandRow="1">
                <a:tableStyleId>{5C22544A-7EE6-4342-B048-85BDC9FD1C3A}</a:tableStyleId>
              </a:tblPr>
              <a:tblGrid>
                <a:gridCol w="592985">
                  <a:extLst>
                    <a:ext uri="{9D8B030D-6E8A-4147-A177-3AD203B41FA5}">
                      <a16:colId xmlns:a16="http://schemas.microsoft.com/office/drawing/2014/main" val="1032866568"/>
                    </a:ext>
                  </a:extLst>
                </a:gridCol>
                <a:gridCol w="768626">
                  <a:extLst>
                    <a:ext uri="{9D8B030D-6E8A-4147-A177-3AD203B41FA5}">
                      <a16:colId xmlns:a16="http://schemas.microsoft.com/office/drawing/2014/main" val="942254359"/>
                    </a:ext>
                  </a:extLst>
                </a:gridCol>
                <a:gridCol w="9256348">
                  <a:extLst>
                    <a:ext uri="{9D8B030D-6E8A-4147-A177-3AD203B41FA5}">
                      <a16:colId xmlns:a16="http://schemas.microsoft.com/office/drawing/2014/main" val="2277348157"/>
                    </a:ext>
                  </a:extLst>
                </a:gridCol>
              </a:tblGrid>
              <a:tr h="416880">
                <a:tc>
                  <a:txBody>
                    <a:bodyPr/>
                    <a:lstStyle/>
                    <a:p>
                      <a:r>
                        <a:rPr lang="en-GB" sz="1600" dirty="0"/>
                        <a:t>Slide</a:t>
                      </a:r>
                    </a:p>
                  </a:txBody>
                  <a:tcPr/>
                </a:tc>
                <a:tc>
                  <a:txBody>
                    <a:bodyPr/>
                    <a:lstStyle/>
                    <a:p>
                      <a:r>
                        <a:rPr lang="en-GB" sz="1600" dirty="0"/>
                        <a:t>Time</a:t>
                      </a:r>
                    </a:p>
                  </a:txBody>
                  <a:tcPr/>
                </a:tc>
                <a:tc>
                  <a:txBody>
                    <a:bodyPr/>
                    <a:lstStyle/>
                    <a:p>
                      <a:r>
                        <a:rPr lang="en-GB" sz="1600" dirty="0"/>
                        <a:t>Activity</a:t>
                      </a:r>
                    </a:p>
                  </a:txBody>
                  <a:tcPr/>
                </a:tc>
                <a:extLst>
                  <a:ext uri="{0D108BD9-81ED-4DB2-BD59-A6C34878D82A}">
                    <a16:rowId xmlns:a16="http://schemas.microsoft.com/office/drawing/2014/main" val="2843991019"/>
                  </a:ext>
                </a:extLst>
              </a:tr>
              <a:tr h="349753">
                <a:tc>
                  <a:txBody>
                    <a:bodyPr/>
                    <a:lstStyle/>
                    <a:p>
                      <a:r>
                        <a:rPr lang="en-GB" sz="1600" dirty="0"/>
                        <a:t>11-15</a:t>
                      </a:r>
                    </a:p>
                  </a:txBody>
                  <a:tcPr/>
                </a:tc>
                <a:tc>
                  <a:txBody>
                    <a:bodyPr/>
                    <a:lstStyle/>
                    <a:p>
                      <a:r>
                        <a:rPr lang="en-GB" sz="1600" dirty="0"/>
                        <a:t>10 min</a:t>
                      </a:r>
                    </a:p>
                  </a:txBody>
                  <a:tcPr/>
                </a:tc>
                <a:tc>
                  <a:txBody>
                    <a:bodyPr/>
                    <a:lstStyle/>
                    <a:p>
                      <a:r>
                        <a:rPr lang="en-GB" sz="1600" dirty="0"/>
                        <a:t>Use these slides to explore expectations and qualities valued in boys and girls.</a:t>
                      </a:r>
                    </a:p>
                  </a:txBody>
                  <a:tcPr/>
                </a:tc>
                <a:extLst>
                  <a:ext uri="{0D108BD9-81ED-4DB2-BD59-A6C34878D82A}">
                    <a16:rowId xmlns:a16="http://schemas.microsoft.com/office/drawing/2014/main" val="4135884792"/>
                  </a:ext>
                </a:extLst>
              </a:tr>
              <a:tr h="349753">
                <a:tc>
                  <a:txBody>
                    <a:bodyPr/>
                    <a:lstStyle/>
                    <a:p>
                      <a:r>
                        <a:rPr lang="en-GB" sz="1600" dirty="0"/>
                        <a:t>16-18</a:t>
                      </a:r>
                    </a:p>
                  </a:txBody>
                  <a:tcPr/>
                </a:tc>
                <a:tc>
                  <a:txBody>
                    <a:bodyPr/>
                    <a:lstStyle/>
                    <a:p>
                      <a:r>
                        <a:rPr lang="en-GB" sz="1600" dirty="0"/>
                        <a:t>10 mins</a:t>
                      </a:r>
                    </a:p>
                  </a:txBody>
                  <a:tcPr/>
                </a:tc>
                <a:tc>
                  <a:txBody>
                    <a:bodyPr/>
                    <a:lstStyle/>
                    <a:p>
                      <a:r>
                        <a:rPr lang="en-GB" sz="1600" b="0" dirty="0"/>
                        <a:t>Examine where gender expectations come from by looking at the adverts and watching the Harry </a:t>
                      </a:r>
                      <a:r>
                        <a:rPr lang="en-GB" sz="1600" b="0" dirty="0" err="1"/>
                        <a:t>Enfiled</a:t>
                      </a:r>
                      <a:r>
                        <a:rPr lang="en-GB" sz="1600" b="0" dirty="0"/>
                        <a:t> clip on slide 18.</a:t>
                      </a:r>
                    </a:p>
                  </a:txBody>
                  <a:tcPr/>
                </a:tc>
                <a:extLst>
                  <a:ext uri="{0D108BD9-81ED-4DB2-BD59-A6C34878D82A}">
                    <a16:rowId xmlns:a16="http://schemas.microsoft.com/office/drawing/2014/main" val="728216437"/>
                  </a:ext>
                </a:extLst>
              </a:tr>
              <a:tr h="349753">
                <a:tc>
                  <a:txBody>
                    <a:bodyPr/>
                    <a:lstStyle/>
                    <a:p>
                      <a:r>
                        <a:rPr lang="en-GB" sz="1600" dirty="0"/>
                        <a:t>19-20</a:t>
                      </a:r>
                    </a:p>
                  </a:txBody>
                  <a:tcPr/>
                </a:tc>
                <a:tc>
                  <a:txBody>
                    <a:bodyPr/>
                    <a:lstStyle/>
                    <a:p>
                      <a:r>
                        <a:rPr lang="en-GB" sz="1600" dirty="0"/>
                        <a:t>5 mins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Look at the gender spectrum on slide and the info about the 3 people on slide 20. Question what problems the examples reveal about the gender spectrum being a straight line.</a:t>
                      </a:r>
                    </a:p>
                  </a:txBody>
                  <a:tcPr/>
                </a:tc>
                <a:extLst>
                  <a:ext uri="{0D108BD9-81ED-4DB2-BD59-A6C34878D82A}">
                    <a16:rowId xmlns:a16="http://schemas.microsoft.com/office/drawing/2014/main" val="3481856289"/>
                  </a:ext>
                </a:extLst>
              </a:tr>
              <a:tr h="388781">
                <a:tc>
                  <a:txBody>
                    <a:bodyPr/>
                    <a:lstStyle/>
                    <a:p>
                      <a:r>
                        <a:rPr lang="en-GB" sz="1600" dirty="0"/>
                        <a:t>21-23</a:t>
                      </a:r>
                    </a:p>
                  </a:txBody>
                  <a:tcPr/>
                </a:tc>
                <a:tc>
                  <a:txBody>
                    <a:bodyPr/>
                    <a:lstStyle/>
                    <a:p>
                      <a:r>
                        <a:rPr lang="en-GB" sz="1600" dirty="0"/>
                        <a:t>10 mins</a:t>
                      </a:r>
                    </a:p>
                  </a:txBody>
                  <a:tcPr/>
                </a:tc>
                <a:tc>
                  <a:txBody>
                    <a:bodyPr/>
                    <a:lstStyle/>
                    <a:p>
                      <a:r>
                        <a:rPr lang="en-GB" sz="1600" dirty="0"/>
                        <a:t>Read through slides 21&amp;22, asking for thoughts and contributions.</a:t>
                      </a:r>
                    </a:p>
                    <a:p>
                      <a:r>
                        <a:rPr lang="en-GB" sz="1600" dirty="0"/>
                        <a:t>Highlight how all the attributes listed from examining children’s toys could all be used to make up the gender spectrum.</a:t>
                      </a:r>
                    </a:p>
                    <a:p>
                      <a:r>
                        <a:rPr lang="en-GB" sz="1600" dirty="0"/>
                        <a:t>Give time to think about own gender spectrum on slide 23.</a:t>
                      </a:r>
                    </a:p>
                  </a:txBody>
                  <a:tcPr/>
                </a:tc>
                <a:extLst>
                  <a:ext uri="{0D108BD9-81ED-4DB2-BD59-A6C34878D82A}">
                    <a16:rowId xmlns:a16="http://schemas.microsoft.com/office/drawing/2014/main" val="3372226210"/>
                  </a:ext>
                </a:extLst>
              </a:tr>
              <a:tr h="548417">
                <a:tc>
                  <a:txBody>
                    <a:bodyPr/>
                    <a:lstStyle/>
                    <a:p>
                      <a:r>
                        <a:rPr lang="en-GB" sz="1600" dirty="0"/>
                        <a:t>24</a:t>
                      </a:r>
                    </a:p>
                  </a:txBody>
                  <a:tcPr/>
                </a:tc>
                <a:tc>
                  <a:txBody>
                    <a:bodyPr/>
                    <a:lstStyle/>
                    <a:p>
                      <a:r>
                        <a:rPr lang="en-GB" sz="1600" dirty="0"/>
                        <a:t>5 min</a:t>
                      </a:r>
                    </a:p>
                  </a:txBody>
                  <a:tcPr/>
                </a:tc>
                <a:tc>
                  <a:txBody>
                    <a:bodyPr/>
                    <a:lstStyle/>
                    <a:p>
                      <a:r>
                        <a:rPr lang="en-GB" sz="1600" dirty="0"/>
                        <a:t>Use the information to link the importance of acceptance to mental health and the statistics seen on slides 6 &amp; 7.</a:t>
                      </a:r>
                    </a:p>
                  </a:txBody>
                  <a:tcPr/>
                </a:tc>
                <a:extLst>
                  <a:ext uri="{0D108BD9-81ED-4DB2-BD59-A6C34878D82A}">
                    <a16:rowId xmlns:a16="http://schemas.microsoft.com/office/drawing/2014/main" val="2946296039"/>
                  </a:ext>
                </a:extLst>
              </a:tr>
              <a:tr h="548417">
                <a:tc>
                  <a:txBody>
                    <a:bodyPr/>
                    <a:lstStyle/>
                    <a:p>
                      <a:r>
                        <a:rPr lang="en-GB" sz="1600" dirty="0"/>
                        <a:t>25-26 </a:t>
                      </a:r>
                    </a:p>
                  </a:txBody>
                  <a:tcPr/>
                </a:tc>
                <a:tc>
                  <a:txBody>
                    <a:bodyPr/>
                    <a:lstStyle/>
                    <a:p>
                      <a:r>
                        <a:rPr lang="en-GB" sz="1600" dirty="0"/>
                        <a:t>15 mins</a:t>
                      </a:r>
                    </a:p>
                  </a:txBody>
                  <a:tcPr/>
                </a:tc>
                <a:tc>
                  <a:txBody>
                    <a:bodyPr/>
                    <a:lstStyle/>
                    <a:p>
                      <a:r>
                        <a:rPr lang="en-GB" sz="1600" dirty="0"/>
                        <a:t>Use the poem on slide 26 to have small group discussions around gender expectations using the questions on slide 27. </a:t>
                      </a:r>
                    </a:p>
                  </a:txBody>
                  <a:tcPr/>
                </a:tc>
                <a:extLst>
                  <a:ext uri="{0D108BD9-81ED-4DB2-BD59-A6C34878D82A}">
                    <a16:rowId xmlns:a16="http://schemas.microsoft.com/office/drawing/2014/main" val="982547737"/>
                  </a:ext>
                </a:extLst>
              </a:tr>
              <a:tr h="548417">
                <a:tc>
                  <a:txBody>
                    <a:bodyPr/>
                    <a:lstStyle/>
                    <a:p>
                      <a:endParaRPr lang="en-GB" sz="1600" dirty="0"/>
                    </a:p>
                  </a:txBody>
                  <a:tcPr/>
                </a:tc>
                <a:tc>
                  <a:txBody>
                    <a:bodyPr/>
                    <a:lstStyle/>
                    <a:p>
                      <a:r>
                        <a:rPr lang="en-GB" sz="1600" dirty="0"/>
                        <a:t>5 mins</a:t>
                      </a:r>
                    </a:p>
                  </a:txBody>
                  <a:tcPr/>
                </a:tc>
                <a:tc>
                  <a:txBody>
                    <a:bodyPr/>
                    <a:lstStyle/>
                    <a:p>
                      <a:r>
                        <a:rPr lang="en-GB" sz="1600" dirty="0"/>
                        <a:t>Feed back thoughts and ideas from issues explored in the poem and session.</a:t>
                      </a:r>
                    </a:p>
                  </a:txBody>
                  <a:tcPr/>
                </a:tc>
                <a:extLst>
                  <a:ext uri="{0D108BD9-81ED-4DB2-BD59-A6C34878D82A}">
                    <a16:rowId xmlns:a16="http://schemas.microsoft.com/office/drawing/2014/main" val="1778327886"/>
                  </a:ext>
                </a:extLst>
              </a:tr>
            </a:tbl>
          </a:graphicData>
        </a:graphic>
      </p:graphicFrame>
      <p:sp>
        <p:nvSpPr>
          <p:cNvPr id="6" name="Slide Number Placeholder 5">
            <a:extLst>
              <a:ext uri="{FF2B5EF4-FFF2-40B4-BE49-F238E27FC236}">
                <a16:creationId xmlns:a16="http://schemas.microsoft.com/office/drawing/2014/main" id="{6A4A16E9-698E-46B5-98EB-4704FA8C018B}"/>
              </a:ext>
            </a:extLst>
          </p:cNvPr>
          <p:cNvSpPr>
            <a:spLocks noGrp="1"/>
          </p:cNvSpPr>
          <p:nvPr>
            <p:ph type="sldNum" sz="quarter" idx="12"/>
          </p:nvPr>
        </p:nvSpPr>
        <p:spPr/>
        <p:txBody>
          <a:bodyPr/>
          <a:lstStyle/>
          <a:p>
            <a:fld id="{A7FAADD0-5DAE-472D-995C-E8B43BDD57E6}" type="slidenum">
              <a:rPr lang="en-GB" smtClean="0"/>
              <a:pPr/>
              <a:t>3</a:t>
            </a:fld>
            <a:endParaRPr lang="en-GB"/>
          </a:p>
        </p:txBody>
      </p:sp>
      <p:sp>
        <p:nvSpPr>
          <p:cNvPr id="2" name="TextBox 1">
            <a:extLst>
              <a:ext uri="{FF2B5EF4-FFF2-40B4-BE49-F238E27FC236}">
                <a16:creationId xmlns:a16="http://schemas.microsoft.com/office/drawing/2014/main" id="{C276D317-886A-449D-A334-303D1DB639D6}"/>
              </a:ext>
            </a:extLst>
          </p:cNvPr>
          <p:cNvSpPr txBox="1"/>
          <p:nvPr/>
        </p:nvSpPr>
        <p:spPr>
          <a:xfrm>
            <a:off x="2544417" y="6042991"/>
            <a:ext cx="6745357" cy="461665"/>
          </a:xfrm>
          <a:prstGeom prst="rect">
            <a:avLst/>
          </a:prstGeom>
          <a:noFill/>
        </p:spPr>
        <p:txBody>
          <a:bodyPr wrap="square" rtlCol="0">
            <a:spAutoFit/>
          </a:bodyPr>
          <a:lstStyle/>
          <a:p>
            <a:pPr algn="ctr"/>
            <a:r>
              <a:rPr lang="en-GB" sz="2400" b="1" dirty="0"/>
              <a:t>Break time</a:t>
            </a:r>
          </a:p>
        </p:txBody>
      </p:sp>
    </p:spTree>
    <p:extLst>
      <p:ext uri="{BB962C8B-B14F-4D97-AF65-F5344CB8AC3E}">
        <p14:creationId xmlns:p14="http://schemas.microsoft.com/office/powerpoint/2010/main" val="242410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299608" y="137012"/>
            <a:ext cx="4972112" cy="461665"/>
          </a:xfrm>
          <a:prstGeom prst="rect">
            <a:avLst/>
          </a:prstGeom>
          <a:noFill/>
        </p:spPr>
        <p:txBody>
          <a:bodyPr wrap="square" rtlCol="0">
            <a:spAutoFit/>
          </a:bodyPr>
          <a:lstStyle/>
          <a:p>
            <a:r>
              <a:rPr lang="en-GB" sz="2400" dirty="0">
                <a:latin typeface="Arial Black" panose="020B0A04020102020204" pitchFamily="34" charset="0"/>
              </a:rPr>
              <a:t>LGBT+ and Health Care</a:t>
            </a:r>
          </a:p>
        </p:txBody>
      </p:sp>
      <p:sp>
        <p:nvSpPr>
          <p:cNvPr id="18" name="TextBox 17">
            <a:extLst>
              <a:ext uri="{FF2B5EF4-FFF2-40B4-BE49-F238E27FC236}">
                <a16:creationId xmlns:a16="http://schemas.microsoft.com/office/drawing/2014/main" id="{DFBFDCA9-75BF-487D-A022-132CFCDB0825}"/>
              </a:ext>
            </a:extLst>
          </p:cNvPr>
          <p:cNvSpPr txBox="1"/>
          <p:nvPr/>
        </p:nvSpPr>
        <p:spPr>
          <a:xfrm>
            <a:off x="10537623" y="6461448"/>
            <a:ext cx="1499414" cy="307389"/>
          </a:xfrm>
          <a:prstGeom prst="rect">
            <a:avLst/>
          </a:prstGeom>
          <a:noFill/>
        </p:spPr>
        <p:txBody>
          <a:bodyPr wrap="square" rtlCol="0">
            <a:spAutoFit/>
          </a:bodyPr>
          <a:lstStyle/>
          <a:p>
            <a:pPr algn="r"/>
            <a:r>
              <a:rPr lang="en-GB" sz="1400" i="1" dirty="0"/>
              <a:t>(Stonewall, 2018)</a:t>
            </a:r>
          </a:p>
        </p:txBody>
      </p:sp>
      <p:pic>
        <p:nvPicPr>
          <p:cNvPr id="14" name="Picture 13">
            <a:extLst>
              <a:ext uri="{FF2B5EF4-FFF2-40B4-BE49-F238E27FC236}">
                <a16:creationId xmlns:a16="http://schemas.microsoft.com/office/drawing/2014/main" id="{A80BF0F9-D909-4B75-B7DA-CFB98902322E}"/>
              </a:ext>
            </a:extLst>
          </p:cNvPr>
          <p:cNvPicPr>
            <a:picLocks noChangeAspect="1"/>
          </p:cNvPicPr>
          <p:nvPr/>
        </p:nvPicPr>
        <p:blipFill>
          <a:blip r:embed="rId2"/>
          <a:stretch>
            <a:fillRect/>
          </a:stretch>
        </p:blipFill>
        <p:spPr>
          <a:xfrm>
            <a:off x="252916" y="4094105"/>
            <a:ext cx="1578088" cy="2268227"/>
          </a:xfrm>
          <a:prstGeom prst="rect">
            <a:avLst/>
          </a:prstGeom>
        </p:spPr>
      </p:pic>
      <p:sp>
        <p:nvSpPr>
          <p:cNvPr id="8" name="TextBox 7">
            <a:extLst>
              <a:ext uri="{FF2B5EF4-FFF2-40B4-BE49-F238E27FC236}">
                <a16:creationId xmlns:a16="http://schemas.microsoft.com/office/drawing/2014/main" id="{71A430A2-052E-45A0-AF54-12F9B2E1DE88}"/>
              </a:ext>
            </a:extLst>
          </p:cNvPr>
          <p:cNvSpPr txBox="1"/>
          <p:nvPr/>
        </p:nvSpPr>
        <p:spPr>
          <a:xfrm>
            <a:off x="258116" y="732376"/>
            <a:ext cx="7131117" cy="119096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5% </a:t>
            </a:r>
            <a:r>
              <a:rPr kumimoji="0" lang="en-GB" sz="2200" b="0" i="0" u="none" strike="noStrike" kern="1200" cap="none" spc="0" normalizeH="0" baseline="0" noProof="0" dirty="0">
                <a:ln>
                  <a:noFill/>
                </a:ln>
                <a:solidFill>
                  <a:prstClr val="black"/>
                </a:solidFill>
                <a:effectLst/>
                <a:uLnTx/>
                <a:uFillTx/>
                <a:ea typeface="+mn-ea"/>
                <a:cs typeface="+mn-cs"/>
              </a:rPr>
              <a:t>of LGBT people have been pressured to access services to question or change their sexual orientation when accessing healthcare services. </a:t>
            </a:r>
          </a:p>
        </p:txBody>
      </p:sp>
      <p:sp>
        <p:nvSpPr>
          <p:cNvPr id="10" name="TextBox 9">
            <a:extLst>
              <a:ext uri="{FF2B5EF4-FFF2-40B4-BE49-F238E27FC236}">
                <a16:creationId xmlns:a16="http://schemas.microsoft.com/office/drawing/2014/main" id="{A3BC6E88-7D21-4DAF-9B2A-4DD59B413EFD}"/>
              </a:ext>
            </a:extLst>
          </p:cNvPr>
          <p:cNvSpPr txBox="1"/>
          <p:nvPr/>
        </p:nvSpPr>
        <p:spPr>
          <a:xfrm>
            <a:off x="1975978" y="4227812"/>
            <a:ext cx="5538376" cy="119096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13% </a:t>
            </a:r>
            <a:r>
              <a:rPr kumimoji="0" lang="en-GB" sz="2200" b="0" i="0" u="none" strike="noStrike" kern="1200" cap="none" spc="0" normalizeH="0" baseline="0" noProof="0" dirty="0">
                <a:ln>
                  <a:noFill/>
                </a:ln>
                <a:solidFill>
                  <a:prstClr val="black"/>
                </a:solidFill>
                <a:effectLst/>
                <a:uLnTx/>
                <a:uFillTx/>
                <a:ea typeface="+mn-ea"/>
                <a:cs typeface="+mn-cs"/>
              </a:rPr>
              <a:t>LGBT people have experienced some form of unequal treatment from healthcare staff because they’re LGBT. </a:t>
            </a:r>
          </a:p>
        </p:txBody>
      </p:sp>
      <p:sp>
        <p:nvSpPr>
          <p:cNvPr id="12" name="TextBox 11">
            <a:extLst>
              <a:ext uri="{FF2B5EF4-FFF2-40B4-BE49-F238E27FC236}">
                <a16:creationId xmlns:a16="http://schemas.microsoft.com/office/drawing/2014/main" id="{E3D3A778-8A3F-4DB8-9CCE-2A4EFDEA13B6}"/>
              </a:ext>
            </a:extLst>
          </p:cNvPr>
          <p:cNvSpPr txBox="1"/>
          <p:nvPr/>
        </p:nvSpPr>
        <p:spPr>
          <a:xfrm>
            <a:off x="1975979" y="5734921"/>
            <a:ext cx="5811411" cy="81855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14% </a:t>
            </a:r>
            <a:r>
              <a:rPr kumimoji="0" lang="en-GB" sz="2200" b="0" i="0" u="none" strike="noStrike" kern="1200" cap="none" spc="0" normalizeH="0" baseline="0" noProof="0" dirty="0">
                <a:ln>
                  <a:noFill/>
                </a:ln>
                <a:solidFill>
                  <a:prstClr val="black"/>
                </a:solidFill>
                <a:effectLst/>
                <a:uLnTx/>
                <a:uFillTx/>
                <a:ea typeface="+mn-ea"/>
                <a:cs typeface="+mn-cs"/>
              </a:rPr>
              <a:t>LGBT people have avoided treatment for fear of discrimination because they're LGBT. </a:t>
            </a:r>
          </a:p>
        </p:txBody>
      </p:sp>
      <p:sp>
        <p:nvSpPr>
          <p:cNvPr id="19" name="TextBox 18">
            <a:extLst>
              <a:ext uri="{FF2B5EF4-FFF2-40B4-BE49-F238E27FC236}">
                <a16:creationId xmlns:a16="http://schemas.microsoft.com/office/drawing/2014/main" id="{98EAB49C-56F9-47A9-AB0B-B1D69E26DC15}"/>
              </a:ext>
            </a:extLst>
          </p:cNvPr>
          <p:cNvSpPr txBox="1"/>
          <p:nvPr/>
        </p:nvSpPr>
        <p:spPr>
          <a:xfrm>
            <a:off x="299608" y="3101264"/>
            <a:ext cx="7214746" cy="818557"/>
          </a:xfrm>
          <a:prstGeom prst="rect">
            <a:avLst/>
          </a:prstGeom>
          <a:noFill/>
        </p:spPr>
        <p:txBody>
          <a:bodyPr wrap="square">
            <a:spAutoFit/>
          </a:bodyPr>
          <a:lstStyle/>
          <a:p>
            <a:pPr lvl="0">
              <a:lnSpc>
                <a:spcPct val="110000"/>
              </a:lnSpc>
              <a:spcAft>
                <a:spcPts val="600"/>
              </a:spcAft>
              <a:defRPr/>
            </a:pPr>
            <a:r>
              <a:rPr lang="en-GB" sz="2200" b="1" dirty="0">
                <a:solidFill>
                  <a:prstClr val="black"/>
                </a:solidFill>
              </a:rPr>
              <a:t>10</a:t>
            </a:r>
            <a:r>
              <a:rPr kumimoji="0" lang="en-GB" sz="2200" b="1" i="0" u="none" strike="noStrike" kern="1200" cap="none" spc="0" normalizeH="0" baseline="0" noProof="0" dirty="0">
                <a:ln>
                  <a:noFill/>
                </a:ln>
                <a:solidFill>
                  <a:prstClr val="black"/>
                </a:solidFill>
                <a:effectLst/>
                <a:uLnTx/>
                <a:uFillTx/>
              </a:rPr>
              <a:t>% </a:t>
            </a:r>
            <a:r>
              <a:rPr kumimoji="0" lang="en-GB" sz="2200" b="0" i="0" u="none" strike="noStrike" kern="1200" cap="none" spc="0" normalizeH="0" baseline="0" noProof="0" dirty="0">
                <a:ln>
                  <a:noFill/>
                </a:ln>
                <a:solidFill>
                  <a:prstClr val="black"/>
                </a:solidFill>
                <a:effectLst/>
                <a:uLnTx/>
                <a:uFillTx/>
              </a:rPr>
              <a:t>of LGBT people </a:t>
            </a:r>
            <a:r>
              <a:rPr lang="en-GB" sz="2200" dirty="0"/>
              <a:t>have been outed without consent by staff in front of other staff or patients.</a:t>
            </a:r>
            <a:endParaRPr kumimoji="0" lang="en-GB" sz="2200" b="0" i="0" u="none" strike="noStrike" kern="1200" cap="none" spc="0" normalizeH="0" baseline="0" noProof="0" dirty="0">
              <a:ln>
                <a:noFill/>
              </a:ln>
              <a:solidFill>
                <a:prstClr val="black"/>
              </a:solidFill>
              <a:effectLst/>
              <a:uLnTx/>
              <a:uFillTx/>
            </a:endParaRPr>
          </a:p>
        </p:txBody>
      </p:sp>
      <p:sp>
        <p:nvSpPr>
          <p:cNvPr id="20" name="TextBox 19">
            <a:extLst>
              <a:ext uri="{FF2B5EF4-FFF2-40B4-BE49-F238E27FC236}">
                <a16:creationId xmlns:a16="http://schemas.microsoft.com/office/drawing/2014/main" id="{1DD36C99-997F-48E0-8E31-A12F4B23C713}"/>
              </a:ext>
            </a:extLst>
          </p:cNvPr>
          <p:cNvSpPr txBox="1"/>
          <p:nvPr/>
        </p:nvSpPr>
        <p:spPr>
          <a:xfrm>
            <a:off x="252916" y="1958305"/>
            <a:ext cx="11559694" cy="1107996"/>
          </a:xfrm>
          <a:prstGeom prst="rect">
            <a:avLst/>
          </a:prstGeom>
          <a:noFill/>
        </p:spPr>
        <p:txBody>
          <a:bodyPr wrap="square">
            <a:spAutoFit/>
          </a:bodyPr>
          <a:lstStyle/>
          <a:p>
            <a:r>
              <a:rPr lang="en-GB" sz="2200" b="1" dirty="0">
                <a:solidFill>
                  <a:srgbClr val="000000"/>
                </a:solidFill>
              </a:rPr>
              <a:t>9%</a:t>
            </a:r>
            <a:r>
              <a:rPr lang="en-GB" sz="2200" b="1" i="0" u="none" strike="noStrike" baseline="0" dirty="0">
                <a:solidFill>
                  <a:srgbClr val="000000"/>
                </a:solidFill>
              </a:rPr>
              <a:t> </a:t>
            </a:r>
            <a:r>
              <a:rPr lang="en-GB" sz="2200" b="0" i="0" u="none" strike="noStrike" baseline="0" dirty="0">
                <a:solidFill>
                  <a:srgbClr val="000000"/>
                </a:solidFill>
              </a:rPr>
              <a:t>of LGBT people aged 18-24, </a:t>
            </a:r>
            <a:r>
              <a:rPr lang="en-GB" sz="2200" b="1" i="0" u="none" strike="noStrike" baseline="0" dirty="0">
                <a:solidFill>
                  <a:srgbClr val="000000"/>
                </a:solidFill>
              </a:rPr>
              <a:t>9% </a:t>
            </a:r>
            <a:r>
              <a:rPr lang="en-GB" sz="2200" b="0" i="0" u="none" strike="noStrike" baseline="0" dirty="0">
                <a:solidFill>
                  <a:srgbClr val="000000"/>
                </a:solidFill>
              </a:rPr>
              <a:t>Black, Asian and minority ethnic LGBT people and </a:t>
            </a:r>
            <a:r>
              <a:rPr lang="en-GB" sz="2200" b="1" i="0" u="none" strike="noStrike" baseline="0" dirty="0">
                <a:solidFill>
                  <a:srgbClr val="000000"/>
                </a:solidFill>
              </a:rPr>
              <a:t>8% </a:t>
            </a:r>
            <a:r>
              <a:rPr lang="en-GB" sz="2200" b="0" i="0" u="none" strike="noStrike" baseline="0" dirty="0">
                <a:solidFill>
                  <a:srgbClr val="000000"/>
                </a:solidFill>
              </a:rPr>
              <a:t>of LGBT disabled people have been </a:t>
            </a:r>
            <a:r>
              <a:rPr kumimoji="0" lang="en-GB" sz="2200" b="0" i="0" u="none" strike="noStrike" kern="1200" cap="none" spc="0" normalizeH="0" baseline="0" noProof="0" dirty="0">
                <a:ln>
                  <a:noFill/>
                </a:ln>
                <a:solidFill>
                  <a:prstClr val="black"/>
                </a:solidFill>
                <a:effectLst/>
                <a:uLnTx/>
                <a:uFillTx/>
                <a:ea typeface="+mn-ea"/>
                <a:cs typeface="+mn-cs"/>
              </a:rPr>
              <a:t>pressured to access services to question or change their sexual orientation when accessing healthcare services</a:t>
            </a:r>
            <a:r>
              <a:rPr lang="en-GB" sz="2200" b="0" i="0" u="none" strike="noStrike" baseline="0" dirty="0">
                <a:solidFill>
                  <a:srgbClr val="000000"/>
                </a:solidFill>
              </a:rPr>
              <a:t>. </a:t>
            </a:r>
            <a:endParaRPr lang="en-GB" sz="2200" dirty="0"/>
          </a:p>
        </p:txBody>
      </p:sp>
      <p:pic>
        <p:nvPicPr>
          <p:cNvPr id="11" name="Picture 10">
            <a:extLst>
              <a:ext uri="{FF2B5EF4-FFF2-40B4-BE49-F238E27FC236}">
                <a16:creationId xmlns:a16="http://schemas.microsoft.com/office/drawing/2014/main" id="{6F6D7755-5340-411D-A283-F9AEA0E151E2}"/>
              </a:ext>
            </a:extLst>
          </p:cNvPr>
          <p:cNvPicPr>
            <a:picLocks noChangeAspect="1"/>
          </p:cNvPicPr>
          <p:nvPr/>
        </p:nvPicPr>
        <p:blipFill>
          <a:blip r:embed="rId3"/>
          <a:stretch>
            <a:fillRect/>
          </a:stretch>
        </p:blipFill>
        <p:spPr>
          <a:xfrm>
            <a:off x="7557561" y="2759790"/>
            <a:ext cx="4381523" cy="3722134"/>
          </a:xfrm>
          <a:prstGeom prst="rect">
            <a:avLst/>
          </a:prstGeom>
          <a:ln>
            <a:solidFill>
              <a:schemeClr val="accent2">
                <a:lumMod val="75000"/>
              </a:schemeClr>
            </a:solidFill>
          </a:ln>
        </p:spPr>
      </p:pic>
      <p:sp>
        <p:nvSpPr>
          <p:cNvPr id="22" name="TextBox 21">
            <a:extLst>
              <a:ext uri="{FF2B5EF4-FFF2-40B4-BE49-F238E27FC236}">
                <a16:creationId xmlns:a16="http://schemas.microsoft.com/office/drawing/2014/main" id="{C913604C-E23B-4730-899F-8008E66D83EF}"/>
              </a:ext>
            </a:extLst>
          </p:cNvPr>
          <p:cNvSpPr txBox="1"/>
          <p:nvPr/>
        </p:nvSpPr>
        <p:spPr>
          <a:xfrm rot="272384">
            <a:off x="7495306" y="256577"/>
            <a:ext cx="4506034" cy="1597553"/>
          </a:xfrm>
          <a:prstGeom prst="rect">
            <a:avLst/>
          </a:prstGeom>
          <a:noFill/>
          <a:ln w="28575">
            <a:solidFill>
              <a:srgbClr val="7030A0"/>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An NHS nurse asked about my recent gender reassignment surgery and then went on to compare me to being a paedophile as if being trans is the same thing. Igor, 32 (East of England) </a:t>
            </a:r>
            <a:endParaRPr lang="en-GB" dirty="0">
              <a:latin typeface="Comic Sans MS" panose="030F0702030302020204" pitchFamily="66" charset="0"/>
            </a:endParaRPr>
          </a:p>
        </p:txBody>
      </p:sp>
    </p:spTree>
    <p:extLst>
      <p:ext uri="{BB962C8B-B14F-4D97-AF65-F5344CB8AC3E}">
        <p14:creationId xmlns:p14="http://schemas.microsoft.com/office/powerpoint/2010/main" val="11542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64AC10-BED5-49DC-B418-8AFAFA5AF700}"/>
              </a:ext>
            </a:extLst>
          </p:cNvPr>
          <p:cNvSpPr txBox="1"/>
          <p:nvPr/>
        </p:nvSpPr>
        <p:spPr>
          <a:xfrm>
            <a:off x="7135877" y="3446060"/>
            <a:ext cx="4828591" cy="1107996"/>
          </a:xfrm>
          <a:prstGeom prst="rect">
            <a:avLst/>
          </a:prstGeom>
          <a:noFill/>
        </p:spPr>
        <p:txBody>
          <a:bodyPr wrap="square">
            <a:spAutoFit/>
          </a:bodyPr>
          <a:lstStyle/>
          <a:p>
            <a:r>
              <a:rPr lang="en-GB" sz="2200" b="1" dirty="0"/>
              <a:t>32% </a:t>
            </a:r>
            <a:r>
              <a:rPr lang="en-GB" sz="2200" dirty="0"/>
              <a:t>of trans people have experienced unequal treatment, including </a:t>
            </a:r>
            <a:r>
              <a:rPr lang="en-GB" sz="2200" b="1" dirty="0"/>
              <a:t>16% </a:t>
            </a:r>
            <a:r>
              <a:rPr lang="en-GB" sz="2200" dirty="0"/>
              <a:t>who say this happened in the last year alone.</a:t>
            </a:r>
          </a:p>
        </p:txBody>
      </p:sp>
      <p:sp>
        <p:nvSpPr>
          <p:cNvPr id="6" name="TextBox 5">
            <a:extLst>
              <a:ext uri="{FF2B5EF4-FFF2-40B4-BE49-F238E27FC236}">
                <a16:creationId xmlns:a16="http://schemas.microsoft.com/office/drawing/2014/main" id="{008B9626-8592-443B-9CF8-1C650B1ADAAA}"/>
              </a:ext>
            </a:extLst>
          </p:cNvPr>
          <p:cNvSpPr txBox="1"/>
          <p:nvPr/>
        </p:nvSpPr>
        <p:spPr>
          <a:xfrm>
            <a:off x="7135877" y="4703163"/>
            <a:ext cx="4985267" cy="1785104"/>
          </a:xfrm>
          <a:prstGeom prst="rect">
            <a:avLst/>
          </a:prstGeom>
          <a:noFill/>
        </p:spPr>
        <p:txBody>
          <a:bodyPr wrap="square">
            <a:spAutoFit/>
          </a:bodyPr>
          <a:lstStyle/>
          <a:p>
            <a:r>
              <a:rPr lang="en-GB" sz="2200" b="1" i="0" u="none" strike="noStrike" baseline="0" dirty="0">
                <a:solidFill>
                  <a:srgbClr val="000000"/>
                </a:solidFill>
              </a:rPr>
              <a:t>48% </a:t>
            </a:r>
            <a:r>
              <a:rPr lang="en-GB" sz="2200" i="0" u="none" strike="noStrike" baseline="0" dirty="0">
                <a:solidFill>
                  <a:srgbClr val="000000"/>
                </a:solidFill>
              </a:rPr>
              <a:t> of trans people and 36% of non-</a:t>
            </a:r>
            <a:r>
              <a:rPr lang="en-GB" sz="2200" dirty="0">
                <a:solidFill>
                  <a:srgbClr val="000000"/>
                </a:solidFill>
              </a:rPr>
              <a:t>binary people </a:t>
            </a:r>
            <a:r>
              <a:rPr lang="en-GB" sz="2200" b="0" i="0" u="none" strike="noStrike" baseline="0" dirty="0">
                <a:solidFill>
                  <a:srgbClr val="000000"/>
                </a:solidFill>
              </a:rPr>
              <a:t>have experienced inappropriate curiosity; </a:t>
            </a:r>
            <a:r>
              <a:rPr lang="en-GB" sz="2200" b="1" i="0" u="none" strike="noStrike" baseline="0" dirty="0">
                <a:solidFill>
                  <a:srgbClr val="000000"/>
                </a:solidFill>
              </a:rPr>
              <a:t>29% </a:t>
            </a:r>
            <a:r>
              <a:rPr lang="en-GB" sz="2200" b="0" i="0" u="none" strike="noStrike" baseline="0" dirty="0">
                <a:solidFill>
                  <a:srgbClr val="000000"/>
                </a:solidFill>
              </a:rPr>
              <a:t>of trans people experienced this in the last year alone.  </a:t>
            </a:r>
          </a:p>
        </p:txBody>
      </p:sp>
      <p:sp>
        <p:nvSpPr>
          <p:cNvPr id="9" name="TextBox 8">
            <a:extLst>
              <a:ext uri="{FF2B5EF4-FFF2-40B4-BE49-F238E27FC236}">
                <a16:creationId xmlns:a16="http://schemas.microsoft.com/office/drawing/2014/main" id="{680EA25F-452C-43DD-900C-8F7ECD923CDC}"/>
              </a:ext>
            </a:extLst>
          </p:cNvPr>
          <p:cNvSpPr txBox="1"/>
          <p:nvPr/>
        </p:nvSpPr>
        <p:spPr>
          <a:xfrm>
            <a:off x="416698" y="2709151"/>
            <a:ext cx="4460101" cy="818557"/>
          </a:xfrm>
          <a:prstGeom prst="rect">
            <a:avLst/>
          </a:prstGeom>
          <a:noFill/>
        </p:spPr>
        <p:txBody>
          <a:bodyPr wrap="square">
            <a:spAutoFit/>
          </a:bodyPr>
          <a:lstStyle/>
          <a:p>
            <a:pPr lvl="0">
              <a:lnSpc>
                <a:spcPct val="110000"/>
              </a:lnSpc>
              <a:spcAft>
                <a:spcPts val="600"/>
              </a:spcAft>
              <a:defRPr/>
            </a:pPr>
            <a:r>
              <a:rPr lang="en-GB" sz="2200" b="1" dirty="0">
                <a:solidFill>
                  <a:prstClr val="black"/>
                </a:solidFill>
              </a:rPr>
              <a:t>27% </a:t>
            </a:r>
            <a:r>
              <a:rPr kumimoji="0" lang="en-GB" sz="2200" b="0" i="0" u="none" strike="noStrike" kern="1200" cap="none" spc="0" normalizeH="0" baseline="0" noProof="0" dirty="0">
                <a:ln>
                  <a:noFill/>
                </a:ln>
                <a:solidFill>
                  <a:prstClr val="black"/>
                </a:solidFill>
                <a:effectLst/>
                <a:uLnTx/>
                <a:uFillTx/>
              </a:rPr>
              <a:t>of trans people</a:t>
            </a:r>
            <a:r>
              <a:rPr lang="en-GB" sz="2200" dirty="0"/>
              <a:t>have been outed without their consent.</a:t>
            </a:r>
            <a:endParaRPr kumimoji="0" lang="en-GB" sz="2200" b="0" i="0" u="none" strike="noStrike" kern="120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2DB0A1D5-D450-4FC8-B4F1-EF72447AE455}"/>
              </a:ext>
            </a:extLst>
          </p:cNvPr>
          <p:cNvSpPr txBox="1"/>
          <p:nvPr/>
        </p:nvSpPr>
        <p:spPr>
          <a:xfrm>
            <a:off x="9273101" y="6458311"/>
            <a:ext cx="2769705" cy="307777"/>
          </a:xfrm>
          <a:prstGeom prst="rect">
            <a:avLst/>
          </a:prstGeom>
          <a:noFill/>
        </p:spPr>
        <p:txBody>
          <a:bodyPr wrap="square" rtlCol="0">
            <a:spAutoFit/>
          </a:bodyPr>
          <a:lstStyle/>
          <a:p>
            <a:pPr algn="r"/>
            <a:r>
              <a:rPr lang="en-GB" sz="1400" i="1" dirty="0"/>
              <a:t>(Stonewall, 2018)</a:t>
            </a:r>
          </a:p>
        </p:txBody>
      </p:sp>
      <p:sp>
        <p:nvSpPr>
          <p:cNvPr id="14" name="TextBox 13">
            <a:extLst>
              <a:ext uri="{FF2B5EF4-FFF2-40B4-BE49-F238E27FC236}">
                <a16:creationId xmlns:a16="http://schemas.microsoft.com/office/drawing/2014/main" id="{60D1FE1D-A73B-4F5A-B9BF-A8CD5DFF9853}"/>
              </a:ext>
            </a:extLst>
          </p:cNvPr>
          <p:cNvSpPr txBox="1"/>
          <p:nvPr/>
        </p:nvSpPr>
        <p:spPr>
          <a:xfrm>
            <a:off x="416700" y="1115956"/>
            <a:ext cx="7635473" cy="769441"/>
          </a:xfrm>
          <a:prstGeom prst="rect">
            <a:avLst/>
          </a:prstGeom>
          <a:noFill/>
        </p:spPr>
        <p:txBody>
          <a:bodyPr wrap="square">
            <a:spAutoFit/>
          </a:bodyPr>
          <a:lstStyle/>
          <a:p>
            <a:r>
              <a:rPr lang="en-GB" sz="2200" b="1" i="0" u="none" strike="noStrike" baseline="0" dirty="0">
                <a:solidFill>
                  <a:srgbClr val="000000"/>
                </a:solidFill>
              </a:rPr>
              <a:t>20% </a:t>
            </a:r>
            <a:r>
              <a:rPr lang="en-GB" sz="2200" b="0" i="0" u="none" strike="noStrike" baseline="0" dirty="0">
                <a:solidFill>
                  <a:srgbClr val="000000"/>
                </a:solidFill>
              </a:rPr>
              <a:t>of trans people have been pressured to access services to suppress their gender identity when accessing healthcare. </a:t>
            </a:r>
            <a:endParaRPr lang="en-GB" sz="2200" dirty="0"/>
          </a:p>
        </p:txBody>
      </p:sp>
      <p:sp>
        <p:nvSpPr>
          <p:cNvPr id="15" name="TextBox 14">
            <a:extLst>
              <a:ext uri="{FF2B5EF4-FFF2-40B4-BE49-F238E27FC236}">
                <a16:creationId xmlns:a16="http://schemas.microsoft.com/office/drawing/2014/main" id="{19603EF0-954F-456E-8281-70CEF0B050F7}"/>
              </a:ext>
            </a:extLst>
          </p:cNvPr>
          <p:cNvSpPr txBox="1"/>
          <p:nvPr/>
        </p:nvSpPr>
        <p:spPr>
          <a:xfrm>
            <a:off x="416699" y="1913028"/>
            <a:ext cx="7635473" cy="818557"/>
          </a:xfrm>
          <a:prstGeom prst="rect">
            <a:avLst/>
          </a:prstGeom>
          <a:noFill/>
        </p:spPr>
        <p:txBody>
          <a:bodyPr wrap="square">
            <a:spAutoFit/>
          </a:bodyPr>
          <a:lstStyle/>
          <a:p>
            <a:pPr>
              <a:lnSpc>
                <a:spcPct val="110000"/>
              </a:lnSpc>
              <a:spcAft>
                <a:spcPts val="600"/>
              </a:spcAft>
            </a:pPr>
            <a:r>
              <a:rPr lang="en-GB" sz="2200" b="1" dirty="0"/>
              <a:t>23% </a:t>
            </a:r>
            <a:r>
              <a:rPr lang="en-GB" sz="2200" dirty="0"/>
              <a:t>LGBT people have witnessed discriminatory or negative remarks by healthcare staff. </a:t>
            </a:r>
          </a:p>
        </p:txBody>
      </p:sp>
      <p:sp>
        <p:nvSpPr>
          <p:cNvPr id="16" name="TextBox 15">
            <a:extLst>
              <a:ext uri="{FF2B5EF4-FFF2-40B4-BE49-F238E27FC236}">
                <a16:creationId xmlns:a16="http://schemas.microsoft.com/office/drawing/2014/main" id="{B89D35E9-827E-4DCA-B9FA-F5B7209208EC}"/>
              </a:ext>
            </a:extLst>
          </p:cNvPr>
          <p:cNvSpPr txBox="1"/>
          <p:nvPr/>
        </p:nvSpPr>
        <p:spPr>
          <a:xfrm>
            <a:off x="416699" y="214983"/>
            <a:ext cx="7769357" cy="81855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19% </a:t>
            </a:r>
            <a:r>
              <a:rPr kumimoji="0" lang="en-GB" sz="2200" b="0" i="0" u="none" strike="noStrike" kern="1200" cap="none" spc="0" normalizeH="0" baseline="0" noProof="0" dirty="0">
                <a:ln>
                  <a:noFill/>
                </a:ln>
                <a:solidFill>
                  <a:prstClr val="black"/>
                </a:solidFill>
                <a:effectLst/>
                <a:uLnTx/>
                <a:uFillTx/>
                <a:ea typeface="+mn-ea"/>
                <a:cs typeface="+mn-cs"/>
              </a:rPr>
              <a:t>LGBT people aren’t ‘out’ to any healthcare professional about their sexual orientation when seeking general medical care. </a:t>
            </a:r>
          </a:p>
        </p:txBody>
      </p:sp>
      <p:sp>
        <p:nvSpPr>
          <p:cNvPr id="18" name="TextBox 17">
            <a:extLst>
              <a:ext uri="{FF2B5EF4-FFF2-40B4-BE49-F238E27FC236}">
                <a16:creationId xmlns:a16="http://schemas.microsoft.com/office/drawing/2014/main" id="{C5F7DD37-5F94-4948-AC38-87B1C5FDE3D9}"/>
              </a:ext>
            </a:extLst>
          </p:cNvPr>
          <p:cNvSpPr txBox="1"/>
          <p:nvPr/>
        </p:nvSpPr>
        <p:spPr>
          <a:xfrm rot="626498">
            <a:off x="7981478" y="521360"/>
            <a:ext cx="3610520" cy="2511650"/>
          </a:xfrm>
          <a:prstGeom prst="rect">
            <a:avLst/>
          </a:prstGeom>
          <a:noFill/>
          <a:ln w="28575">
            <a:solidFill>
              <a:srgbClr val="6600FF"/>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I got sectioned after a suicide attempt and the nurse said that my mental health problems were due to allowing Satan in my soul. If I just accepted my true gender then God could forgive me. Elijah, 19 (South East) </a:t>
            </a:r>
            <a:endParaRPr lang="en-GB" dirty="0">
              <a:latin typeface="Comic Sans MS" panose="030F0702030302020204" pitchFamily="66" charset="0"/>
            </a:endParaRPr>
          </a:p>
        </p:txBody>
      </p:sp>
      <p:sp>
        <p:nvSpPr>
          <p:cNvPr id="20" name="TextBox 19">
            <a:extLst>
              <a:ext uri="{FF2B5EF4-FFF2-40B4-BE49-F238E27FC236}">
                <a16:creationId xmlns:a16="http://schemas.microsoft.com/office/drawing/2014/main" id="{E547C916-FF2F-488B-BA67-437BFE4401FC}"/>
              </a:ext>
            </a:extLst>
          </p:cNvPr>
          <p:cNvSpPr txBox="1"/>
          <p:nvPr/>
        </p:nvSpPr>
        <p:spPr>
          <a:xfrm rot="21078891">
            <a:off x="280709" y="3645551"/>
            <a:ext cx="6625180" cy="2511650"/>
          </a:xfrm>
          <a:prstGeom prst="rect">
            <a:avLst/>
          </a:prstGeom>
          <a:noFill/>
          <a:ln w="28575">
            <a:solidFill>
              <a:srgbClr val="7030A0"/>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I have experienced repeated expression of prejudiced attitudes towards me by mental health service providers due to me being trans. …Repeatedly being needlessly outed as trans by NHS professionals to other NHS professionals, despite being transitioned for over 15 years. And repeatedly being asked intrusive and completely irrelevant questions by NHS professionals about my transition and other aspects of being trans. Euan, 39 (Scotland) </a:t>
            </a:r>
            <a:endParaRPr lang="en-GB" dirty="0">
              <a:latin typeface="Comic Sans MS" panose="030F0702030302020204" pitchFamily="66" charset="0"/>
            </a:endParaRPr>
          </a:p>
        </p:txBody>
      </p:sp>
    </p:spTree>
    <p:extLst>
      <p:ext uri="{BB962C8B-B14F-4D97-AF65-F5344CB8AC3E}">
        <p14:creationId xmlns:p14="http://schemas.microsoft.com/office/powerpoint/2010/main" val="360196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B51C0C-94A7-4730-A4E5-6E061985E3C9}"/>
              </a:ext>
            </a:extLst>
          </p:cNvPr>
          <p:cNvSpPr txBox="1"/>
          <p:nvPr/>
        </p:nvSpPr>
        <p:spPr>
          <a:xfrm>
            <a:off x="10190922" y="6550223"/>
            <a:ext cx="2001078" cy="307777"/>
          </a:xfrm>
          <a:prstGeom prst="rect">
            <a:avLst/>
          </a:prstGeom>
          <a:noFill/>
        </p:spPr>
        <p:txBody>
          <a:bodyPr wrap="square" rtlCol="0">
            <a:spAutoFit/>
          </a:bodyPr>
          <a:lstStyle/>
          <a:p>
            <a:pPr algn="r"/>
            <a:r>
              <a:rPr lang="en-GB" sz="1400" i="1" dirty="0"/>
              <a:t>(Trans Actual,  n.d.)</a:t>
            </a:r>
          </a:p>
        </p:txBody>
      </p:sp>
      <p:pic>
        <p:nvPicPr>
          <p:cNvPr id="9" name="Picture 8">
            <a:hlinkClick r:id="rId2"/>
            <a:extLst>
              <a:ext uri="{FF2B5EF4-FFF2-40B4-BE49-F238E27FC236}">
                <a16:creationId xmlns:a16="http://schemas.microsoft.com/office/drawing/2014/main" id="{01F91F8E-F79F-451C-B67F-47A18771E3FB}"/>
              </a:ext>
            </a:extLst>
          </p:cNvPr>
          <p:cNvPicPr>
            <a:picLocks noChangeAspect="1"/>
          </p:cNvPicPr>
          <p:nvPr/>
        </p:nvPicPr>
        <p:blipFill rotWithShape="1">
          <a:blip r:embed="rId3"/>
          <a:srcRect l="14570" t="7860" r="17638" b="-5648"/>
          <a:stretch/>
        </p:blipFill>
        <p:spPr>
          <a:xfrm>
            <a:off x="7709900" y="639302"/>
            <a:ext cx="4346712" cy="3511063"/>
          </a:xfrm>
          <a:prstGeom prst="rect">
            <a:avLst/>
          </a:prstGeom>
        </p:spPr>
      </p:pic>
      <p:sp>
        <p:nvSpPr>
          <p:cNvPr id="2" name="TextBox 1">
            <a:extLst>
              <a:ext uri="{FF2B5EF4-FFF2-40B4-BE49-F238E27FC236}">
                <a16:creationId xmlns:a16="http://schemas.microsoft.com/office/drawing/2014/main" id="{1FEAFC10-2414-4FFA-B34B-E910E33ACE62}"/>
              </a:ext>
            </a:extLst>
          </p:cNvPr>
          <p:cNvSpPr txBox="1"/>
          <p:nvPr/>
        </p:nvSpPr>
        <p:spPr>
          <a:xfrm>
            <a:off x="299607" y="639302"/>
            <a:ext cx="7519176" cy="3631763"/>
          </a:xfrm>
          <a:prstGeom prst="rect">
            <a:avLst/>
          </a:prstGeom>
          <a:noFill/>
        </p:spPr>
        <p:txBody>
          <a:bodyPr wrap="square" rtlCol="0">
            <a:spAutoFit/>
          </a:bodyPr>
          <a:lstStyle/>
          <a:p>
            <a:pPr marL="342900" indent="-342900">
              <a:buAutoNum type="arabicPeriod"/>
            </a:pPr>
            <a:r>
              <a:rPr lang="en-GB" sz="2000" b="1" dirty="0"/>
              <a:t>Don’t assume.  </a:t>
            </a:r>
            <a:r>
              <a:rPr lang="en-GB" sz="2000" dirty="0"/>
              <a:t>A person’s gender, title or pronouns may not be what you expect.  If you’re on the phone, the pitch of voice does not necessarily match their gender. Don’t make assumptions:</a:t>
            </a:r>
          </a:p>
          <a:p>
            <a:pPr marL="742950" lvl="1" indent="-285750">
              <a:buFont typeface="Arial" panose="020B0604020202020204" pitchFamily="34" charset="0"/>
              <a:buChar char="•"/>
            </a:pPr>
            <a:r>
              <a:rPr lang="en-GB" sz="2000" dirty="0"/>
              <a:t>Refer to the patient’s medical record or referral form</a:t>
            </a:r>
          </a:p>
          <a:p>
            <a:pPr marL="742950" lvl="1" indent="-285750">
              <a:buFont typeface="Arial" panose="020B0604020202020204" pitchFamily="34" charset="0"/>
              <a:buChar char="•"/>
            </a:pPr>
            <a:r>
              <a:rPr lang="en-GB" sz="2000" dirty="0"/>
              <a:t>Check who you are speaking to on the phone</a:t>
            </a:r>
          </a:p>
          <a:p>
            <a:pPr marL="742950" lvl="1" indent="-285750">
              <a:spcAft>
                <a:spcPts val="1000"/>
              </a:spcAft>
              <a:buFont typeface="Arial" panose="020B0604020202020204" pitchFamily="34" charset="0"/>
              <a:buChar char="•"/>
            </a:pPr>
            <a:r>
              <a:rPr lang="en-GB" sz="2000" dirty="0"/>
              <a:t>If you are unsure about gender, title or pronouns, don’t guess, ask.</a:t>
            </a:r>
          </a:p>
          <a:p>
            <a:pPr marL="342900" indent="-342900">
              <a:buAutoNum type="arabicPeriod"/>
            </a:pPr>
            <a:r>
              <a:rPr lang="en-GB" sz="2000" b="1" dirty="0"/>
              <a:t>Language matters. </a:t>
            </a:r>
            <a:r>
              <a:rPr lang="en-GB" sz="2000" dirty="0"/>
              <a:t>Language reveals attitudes. 23% of LGBT+ have experienced or witnessed discriminatory remarks from healthcare professionals. Under the Equality Act 2010, healthcare services have a legal duty to treat LGBT+ people without discrimination.</a:t>
            </a:r>
          </a:p>
        </p:txBody>
      </p:sp>
      <p:sp>
        <p:nvSpPr>
          <p:cNvPr id="8" name="TextBox 7">
            <a:extLst>
              <a:ext uri="{FF2B5EF4-FFF2-40B4-BE49-F238E27FC236}">
                <a16:creationId xmlns:a16="http://schemas.microsoft.com/office/drawing/2014/main" id="{12335598-12CB-43CA-8B56-D08F8088031F}"/>
              </a:ext>
            </a:extLst>
          </p:cNvPr>
          <p:cNvSpPr txBox="1"/>
          <p:nvPr/>
        </p:nvSpPr>
        <p:spPr>
          <a:xfrm>
            <a:off x="299607" y="4318295"/>
            <a:ext cx="11757005"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Confidentiality and record keeping.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Under the Gender Recognition Act (2004), it is a criminal offence to tell people about a person’s previous gender without permission except when made to a health professional for medical purposes. Ask yourself whether their gender is relevant.</a:t>
            </a:r>
          </a:p>
          <a:p>
            <a:pPr marL="342900" marR="0" lvl="0" indent="-342900" algn="l" defTabSz="914400" rtl="0" eaLnBrk="1" fontAlgn="auto" latinLnBrk="0" hangingPunct="1">
              <a:lnSpc>
                <a:spcPct val="100000"/>
              </a:lnSpc>
              <a:spcBef>
                <a:spcPts val="0"/>
              </a:spcBef>
              <a:spcAft>
                <a:spcPts val="1200"/>
              </a:spcAft>
              <a:buClrTx/>
              <a:buSzTx/>
              <a:buFontTx/>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Not everything is about gender.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you listen to your trans patients and remember that the fact they are trans is not always relevant.</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Look out for mental health difficulties. </a:t>
            </a: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But don’t assume that all difficulties are due to gender or sexuality issues.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6B5A779-47C8-4B8A-81A5-192FF0674408}"/>
              </a:ext>
            </a:extLst>
          </p:cNvPr>
          <p:cNvSpPr txBox="1"/>
          <p:nvPr/>
        </p:nvSpPr>
        <p:spPr>
          <a:xfrm>
            <a:off x="299607" y="137012"/>
            <a:ext cx="10090097" cy="461665"/>
          </a:xfrm>
          <a:prstGeom prst="rect">
            <a:avLst/>
          </a:prstGeom>
          <a:noFill/>
        </p:spPr>
        <p:txBody>
          <a:bodyPr wrap="square" rtlCol="0">
            <a:spAutoFit/>
          </a:bodyPr>
          <a:lstStyle/>
          <a:p>
            <a:r>
              <a:rPr lang="en-GB" sz="2400" dirty="0">
                <a:latin typeface="Arial Black" panose="020B0A04020102020204" pitchFamily="34" charset="0"/>
              </a:rPr>
              <a:t>Improving the Health Care Experience for LGBT+ People</a:t>
            </a:r>
          </a:p>
        </p:txBody>
      </p:sp>
      <p:sp>
        <p:nvSpPr>
          <p:cNvPr id="3" name="TextBox 2">
            <a:extLst>
              <a:ext uri="{FF2B5EF4-FFF2-40B4-BE49-F238E27FC236}">
                <a16:creationId xmlns:a16="http://schemas.microsoft.com/office/drawing/2014/main" id="{8E5202C2-EF8A-422C-BF72-A9AB30861C49}"/>
              </a:ext>
            </a:extLst>
          </p:cNvPr>
          <p:cNvSpPr txBox="1"/>
          <p:nvPr/>
        </p:nvSpPr>
        <p:spPr>
          <a:xfrm>
            <a:off x="9515061" y="3996476"/>
            <a:ext cx="2541551" cy="307777"/>
          </a:xfrm>
          <a:prstGeom prst="rect">
            <a:avLst/>
          </a:prstGeom>
          <a:noFill/>
        </p:spPr>
        <p:txBody>
          <a:bodyPr wrap="square" rtlCol="0">
            <a:spAutoFit/>
          </a:bodyPr>
          <a:lstStyle/>
          <a:p>
            <a:pPr algn="r"/>
            <a:r>
              <a:rPr lang="en-GB" sz="1400" dirty="0"/>
              <a:t>(General Medical Council, 2018)</a:t>
            </a:r>
          </a:p>
        </p:txBody>
      </p:sp>
    </p:spTree>
    <p:extLst>
      <p:ext uri="{BB962C8B-B14F-4D97-AF65-F5344CB8AC3E}">
        <p14:creationId xmlns:p14="http://schemas.microsoft.com/office/powerpoint/2010/main" val="1121210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DCAE1A-5E8F-459C-8298-2A822396F578}"/>
              </a:ext>
            </a:extLst>
          </p:cNvPr>
          <p:cNvSpPr txBox="1"/>
          <p:nvPr/>
        </p:nvSpPr>
        <p:spPr>
          <a:xfrm>
            <a:off x="315543" y="185365"/>
            <a:ext cx="9530821" cy="461665"/>
          </a:xfrm>
          <a:prstGeom prst="rect">
            <a:avLst/>
          </a:prstGeom>
          <a:noFill/>
        </p:spPr>
        <p:txBody>
          <a:bodyPr wrap="square" rtlCol="0">
            <a:spAutoFit/>
          </a:bodyPr>
          <a:lstStyle/>
          <a:p>
            <a:r>
              <a:rPr lang="en-GB" sz="2400" dirty="0">
                <a:latin typeface="Arial Black" panose="020B0A04020102020204" pitchFamily="34" charset="0"/>
              </a:rPr>
              <a:t>Explaining the pronoun ‘they’</a:t>
            </a:r>
          </a:p>
        </p:txBody>
      </p:sp>
      <p:pic>
        <p:nvPicPr>
          <p:cNvPr id="6" name="Picture 5">
            <a:extLst>
              <a:ext uri="{FF2B5EF4-FFF2-40B4-BE49-F238E27FC236}">
                <a16:creationId xmlns:a16="http://schemas.microsoft.com/office/drawing/2014/main" id="{0D020204-1FFD-4436-B623-C64A480E4E3E}"/>
              </a:ext>
            </a:extLst>
          </p:cNvPr>
          <p:cNvPicPr>
            <a:picLocks noChangeAspect="1"/>
          </p:cNvPicPr>
          <p:nvPr/>
        </p:nvPicPr>
        <p:blipFill>
          <a:blip r:embed="rId2"/>
          <a:stretch>
            <a:fillRect/>
          </a:stretch>
        </p:blipFill>
        <p:spPr>
          <a:xfrm>
            <a:off x="344557" y="888414"/>
            <a:ext cx="2509575" cy="4072918"/>
          </a:xfrm>
          <a:prstGeom prst="rect">
            <a:avLst/>
          </a:prstGeom>
        </p:spPr>
      </p:pic>
      <p:sp>
        <p:nvSpPr>
          <p:cNvPr id="7" name="TextBox 6">
            <a:extLst>
              <a:ext uri="{FF2B5EF4-FFF2-40B4-BE49-F238E27FC236}">
                <a16:creationId xmlns:a16="http://schemas.microsoft.com/office/drawing/2014/main" id="{200B9EF4-9D4A-445B-9C04-DFE709952F81}"/>
              </a:ext>
            </a:extLst>
          </p:cNvPr>
          <p:cNvSpPr txBox="1"/>
          <p:nvPr/>
        </p:nvSpPr>
        <p:spPr>
          <a:xfrm>
            <a:off x="3074501" y="726519"/>
            <a:ext cx="8772939" cy="1175706"/>
          </a:xfrm>
          <a:prstGeom prst="rect">
            <a:avLst/>
          </a:prstGeom>
          <a:noFill/>
        </p:spPr>
        <p:txBody>
          <a:bodyPr wrap="square" rtlCol="0">
            <a:spAutoFit/>
          </a:bodyPr>
          <a:lstStyle/>
          <a:p>
            <a:pPr>
              <a:lnSpc>
                <a:spcPct val="120000"/>
              </a:lnSpc>
            </a:pPr>
            <a:r>
              <a:rPr lang="en-GB" sz="2000" dirty="0"/>
              <a:t>Using the pronoun ‘they’ may seem confusing – it is being used to describe just one person – how can ‘he’ or ‘she’ become ‘they’? After all, they’ve not suddenly become 2 people.</a:t>
            </a:r>
          </a:p>
        </p:txBody>
      </p:sp>
      <p:sp>
        <p:nvSpPr>
          <p:cNvPr id="8" name="TextBox 7">
            <a:extLst>
              <a:ext uri="{FF2B5EF4-FFF2-40B4-BE49-F238E27FC236}">
                <a16:creationId xmlns:a16="http://schemas.microsoft.com/office/drawing/2014/main" id="{FD76B8B3-21D7-4056-9601-5A791AB9AC94}"/>
              </a:ext>
            </a:extLst>
          </p:cNvPr>
          <p:cNvSpPr txBox="1"/>
          <p:nvPr/>
        </p:nvSpPr>
        <p:spPr>
          <a:xfrm>
            <a:off x="3074501" y="1928839"/>
            <a:ext cx="8772937" cy="2068259"/>
          </a:xfrm>
          <a:prstGeom prst="rect">
            <a:avLst/>
          </a:prstGeom>
          <a:noFill/>
        </p:spPr>
        <p:txBody>
          <a:bodyPr wrap="square" rtlCol="0">
            <a:spAutoFit/>
          </a:bodyPr>
          <a:lstStyle/>
          <a:p>
            <a:pPr>
              <a:lnSpc>
                <a:spcPct val="120000"/>
              </a:lnSpc>
              <a:spcAft>
                <a:spcPts val="600"/>
              </a:spcAft>
            </a:pPr>
            <a:r>
              <a:rPr lang="en-GB" sz="2000" dirty="0"/>
              <a:t>But we do use ‘they’ to describe one person all the time – I did it  in the last sentence and it did not sound odd. Generally if we don’t know the person, we substitute ‘him’ or ‘her’ for ‘they.</a:t>
            </a:r>
          </a:p>
          <a:p>
            <a:pPr marL="342900" indent="-342900">
              <a:lnSpc>
                <a:spcPct val="120000"/>
              </a:lnSpc>
              <a:spcAft>
                <a:spcPts val="600"/>
              </a:spcAft>
              <a:buFont typeface="Arial" panose="020B0604020202020204" pitchFamily="34" charset="0"/>
              <a:buChar char="•"/>
            </a:pPr>
            <a:r>
              <a:rPr lang="en-GB" sz="2000" dirty="0"/>
              <a:t>“They’ve left their phone, they’ll be back when they realise.”</a:t>
            </a:r>
          </a:p>
          <a:p>
            <a:pPr marL="342900" indent="-342900">
              <a:lnSpc>
                <a:spcPct val="120000"/>
              </a:lnSpc>
              <a:spcAft>
                <a:spcPts val="600"/>
              </a:spcAft>
              <a:buFont typeface="Arial" panose="020B0604020202020204" pitchFamily="34" charset="0"/>
              <a:buChar char="•"/>
            </a:pPr>
            <a:r>
              <a:rPr lang="en-GB" sz="2000" dirty="0"/>
              <a:t>“They’ve dropped their money, I’d better send them a text.”</a:t>
            </a:r>
          </a:p>
        </p:txBody>
      </p:sp>
      <p:sp>
        <p:nvSpPr>
          <p:cNvPr id="9" name="TextBox 8">
            <a:extLst>
              <a:ext uri="{FF2B5EF4-FFF2-40B4-BE49-F238E27FC236}">
                <a16:creationId xmlns:a16="http://schemas.microsoft.com/office/drawing/2014/main" id="{974A00B8-A48F-4ABB-8EE1-B9C870C98A8E}"/>
              </a:ext>
            </a:extLst>
          </p:cNvPr>
          <p:cNvSpPr txBox="1"/>
          <p:nvPr/>
        </p:nvSpPr>
        <p:spPr>
          <a:xfrm>
            <a:off x="344557" y="5029901"/>
            <a:ext cx="11502885" cy="1698927"/>
          </a:xfrm>
          <a:prstGeom prst="rect">
            <a:avLst/>
          </a:prstGeom>
          <a:noFill/>
        </p:spPr>
        <p:txBody>
          <a:bodyPr wrap="square" rtlCol="0">
            <a:spAutoFit/>
          </a:bodyPr>
          <a:lstStyle/>
          <a:p>
            <a:pPr>
              <a:lnSpc>
                <a:spcPct val="120000"/>
              </a:lnSpc>
              <a:spcAft>
                <a:spcPts val="1200"/>
              </a:spcAft>
            </a:pPr>
            <a:r>
              <a:rPr lang="en-GB" sz="2000" dirty="0"/>
              <a:t>Saying </a:t>
            </a:r>
            <a:r>
              <a:rPr lang="en-GB" sz="2000" b="1" i="1" dirty="0"/>
              <a:t>“Jacinta left their phone, they’ll be back when they realise</a:t>
            </a:r>
            <a:r>
              <a:rPr lang="en-GB" sz="2000" dirty="0"/>
              <a:t>” is the same as saying, </a:t>
            </a:r>
            <a:r>
              <a:rPr lang="en-GB" sz="2000" b="1" i="1" dirty="0"/>
              <a:t>“They’ve left their phone, they’ll be back when they realise.”</a:t>
            </a:r>
          </a:p>
          <a:p>
            <a:pPr>
              <a:lnSpc>
                <a:spcPct val="120000"/>
              </a:lnSpc>
              <a:spcAft>
                <a:spcPts val="1200"/>
              </a:spcAft>
            </a:pPr>
            <a:r>
              <a:rPr lang="en-GB" sz="2000" dirty="0"/>
              <a:t>Or </a:t>
            </a:r>
            <a:r>
              <a:rPr lang="en-GB" sz="2000" b="1" i="1" dirty="0"/>
              <a:t>“Sam dropped their money, I’d better send them a text”</a:t>
            </a:r>
            <a:r>
              <a:rPr lang="en-GB" sz="2000" dirty="0"/>
              <a:t> is the same as </a:t>
            </a:r>
            <a:r>
              <a:rPr lang="en-GB" sz="2000" b="1" i="1" dirty="0"/>
              <a:t>“They’ve dropped their money, I’d better send them a text.”</a:t>
            </a:r>
          </a:p>
        </p:txBody>
      </p:sp>
      <p:sp>
        <p:nvSpPr>
          <p:cNvPr id="11" name="TextBox 10">
            <a:extLst>
              <a:ext uri="{FF2B5EF4-FFF2-40B4-BE49-F238E27FC236}">
                <a16:creationId xmlns:a16="http://schemas.microsoft.com/office/drawing/2014/main" id="{7F641137-2B71-4FCF-B2AE-10A2A33ACC70}"/>
              </a:ext>
            </a:extLst>
          </p:cNvPr>
          <p:cNvSpPr txBox="1"/>
          <p:nvPr/>
        </p:nvSpPr>
        <p:spPr>
          <a:xfrm>
            <a:off x="3074504" y="4032353"/>
            <a:ext cx="8772938" cy="806375"/>
          </a:xfrm>
          <a:prstGeom prst="rect">
            <a:avLst/>
          </a:prstGeom>
          <a:noFill/>
        </p:spPr>
        <p:txBody>
          <a:bodyPr wrap="square">
            <a:spAutoFit/>
          </a:bodyPr>
          <a:lstStyle/>
          <a:p>
            <a:pPr>
              <a:lnSpc>
                <a:spcPct val="120000"/>
              </a:lnSpc>
            </a:pPr>
            <a:r>
              <a:rPr lang="en-GB" sz="2000" dirty="0"/>
              <a:t>Some non-binary people don’t feel comfortable with ‘he’ or ‘she’ and therefore substitute this with ‘they’, ‘them’, and ‘their’ in the same way as we have just seen.</a:t>
            </a:r>
          </a:p>
        </p:txBody>
      </p:sp>
    </p:spTree>
    <p:extLst>
      <p:ext uri="{BB962C8B-B14F-4D97-AF65-F5344CB8AC3E}">
        <p14:creationId xmlns:p14="http://schemas.microsoft.com/office/powerpoint/2010/main" val="3050805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82C28-D795-4027-AFF3-C23C0AC6B92D}"/>
              </a:ext>
            </a:extLst>
          </p:cNvPr>
          <p:cNvSpPr txBox="1"/>
          <p:nvPr/>
        </p:nvSpPr>
        <p:spPr>
          <a:xfrm>
            <a:off x="376524" y="235898"/>
            <a:ext cx="6739892" cy="492443"/>
          </a:xfrm>
          <a:prstGeom prst="rect">
            <a:avLst/>
          </a:prstGeom>
          <a:noFill/>
        </p:spPr>
        <p:txBody>
          <a:bodyPr wrap="square" rtlCol="0">
            <a:spAutoFit/>
          </a:bodyPr>
          <a:lstStyle/>
          <a:p>
            <a:r>
              <a:rPr lang="en-GB" sz="2600" dirty="0">
                <a:latin typeface="Arial Black" panose="020B0A04020102020204" pitchFamily="34" charset="0"/>
              </a:rPr>
              <a:t>Ward based care</a:t>
            </a:r>
          </a:p>
        </p:txBody>
      </p:sp>
      <p:sp>
        <p:nvSpPr>
          <p:cNvPr id="5" name="TextBox 4">
            <a:extLst>
              <a:ext uri="{FF2B5EF4-FFF2-40B4-BE49-F238E27FC236}">
                <a16:creationId xmlns:a16="http://schemas.microsoft.com/office/drawing/2014/main" id="{D4B7004F-4A88-4D78-AD7E-D23813A373BB}"/>
              </a:ext>
            </a:extLst>
          </p:cNvPr>
          <p:cNvSpPr txBox="1"/>
          <p:nvPr/>
        </p:nvSpPr>
        <p:spPr>
          <a:xfrm>
            <a:off x="8295860" y="6467061"/>
            <a:ext cx="3896139" cy="317925"/>
          </a:xfrm>
          <a:prstGeom prst="rect">
            <a:avLst/>
          </a:prstGeom>
          <a:noFill/>
        </p:spPr>
        <p:txBody>
          <a:bodyPr wrap="square" rtlCol="0">
            <a:spAutoFit/>
          </a:bodyPr>
          <a:lstStyle/>
          <a:p>
            <a:pPr algn="r"/>
            <a:r>
              <a:rPr lang="en-GB" sz="1400" i="1" dirty="0"/>
              <a:t>(NHS England &amp; NHS Improvement, 2019, p12-13)</a:t>
            </a:r>
          </a:p>
        </p:txBody>
      </p:sp>
      <p:sp>
        <p:nvSpPr>
          <p:cNvPr id="8" name="TextBox 7">
            <a:extLst>
              <a:ext uri="{FF2B5EF4-FFF2-40B4-BE49-F238E27FC236}">
                <a16:creationId xmlns:a16="http://schemas.microsoft.com/office/drawing/2014/main" id="{B2F2CEF8-BF0B-4C19-8811-E833CCE7E78D}"/>
              </a:ext>
            </a:extLst>
          </p:cNvPr>
          <p:cNvSpPr txBox="1"/>
          <p:nvPr/>
        </p:nvSpPr>
        <p:spPr>
          <a:xfrm>
            <a:off x="3535732" y="1904445"/>
            <a:ext cx="8460350" cy="4616648"/>
          </a:xfrm>
          <a:prstGeom prst="rect">
            <a:avLst/>
          </a:prstGeom>
          <a:noFill/>
        </p:spPr>
        <p:txBody>
          <a:bodyPr wrap="square">
            <a:spAutoFit/>
          </a:bodyPr>
          <a:lstStyle/>
          <a:p>
            <a:pPr>
              <a:spcAft>
                <a:spcPts val="600"/>
              </a:spcAft>
            </a:pPr>
            <a:r>
              <a:rPr lang="en-GB" sz="2200" b="1" dirty="0"/>
              <a:t>NHS guidance </a:t>
            </a:r>
            <a:r>
              <a:rPr lang="en-GB" sz="2200" dirty="0"/>
              <a:t>outlines that: </a:t>
            </a:r>
          </a:p>
          <a:p>
            <a:pPr marL="285750" indent="-285750">
              <a:spcAft>
                <a:spcPts val="600"/>
              </a:spcAft>
              <a:buFont typeface="Arial" panose="020B0604020202020204" pitchFamily="34" charset="0"/>
              <a:buChar char="•"/>
            </a:pPr>
            <a:r>
              <a:rPr lang="en-GB" sz="2200" dirty="0"/>
              <a:t>Trans people should be accommodated according to their presentation: the way they dress, and the name and pronouns they currently use. </a:t>
            </a:r>
          </a:p>
          <a:p>
            <a:pPr marL="285750" indent="-285750">
              <a:spcAft>
                <a:spcPts val="600"/>
              </a:spcAft>
              <a:buFont typeface="Arial" panose="020B0604020202020204" pitchFamily="34" charset="0"/>
              <a:buChar char="•"/>
            </a:pPr>
            <a:r>
              <a:rPr lang="en-GB" sz="2200" dirty="0"/>
              <a:t>This may differ from the physical  appearance of the chest or genitalia. </a:t>
            </a:r>
          </a:p>
          <a:p>
            <a:pPr marL="285750" indent="-285750">
              <a:spcAft>
                <a:spcPts val="600"/>
              </a:spcAft>
              <a:buFont typeface="Arial" panose="020B0604020202020204" pitchFamily="34" charset="0"/>
              <a:buChar char="•"/>
            </a:pPr>
            <a:r>
              <a:rPr lang="en-GB" sz="2200" dirty="0"/>
              <a:t>It does not depend on their having a gender recognition certificate (GRC) or legal name change. </a:t>
            </a:r>
          </a:p>
          <a:p>
            <a:pPr marL="285750" indent="-285750">
              <a:spcAft>
                <a:spcPts val="600"/>
              </a:spcAft>
              <a:buFont typeface="Arial" panose="020B0604020202020204" pitchFamily="34" charset="0"/>
              <a:buChar char="•"/>
            </a:pPr>
            <a:r>
              <a:rPr lang="en-GB" sz="2200" dirty="0"/>
              <a:t>It applies to toilet and bathing facilities (except, for instance, that preoperative trans people should not share open shower facilities). </a:t>
            </a:r>
          </a:p>
          <a:p>
            <a:pPr marL="285750" indent="-285750">
              <a:spcAft>
                <a:spcPts val="600"/>
              </a:spcAft>
              <a:buFont typeface="Arial" panose="020B0604020202020204" pitchFamily="34" charset="0"/>
              <a:buChar char="•"/>
            </a:pPr>
            <a:r>
              <a:rPr lang="en-GB" sz="2200" dirty="0"/>
              <a:t>The views the trans person’s takes priority over family members.</a:t>
            </a:r>
          </a:p>
          <a:p>
            <a:pPr marL="285750" indent="-285750">
              <a:spcAft>
                <a:spcPts val="600"/>
              </a:spcAft>
              <a:buFont typeface="Arial" panose="020B0604020202020204" pitchFamily="34" charset="0"/>
              <a:buChar char="•"/>
            </a:pPr>
            <a:r>
              <a:rPr lang="en-GB" sz="2200" dirty="0"/>
              <a:t>Non-binary patients should be asked where they would feel most comfortable. </a:t>
            </a:r>
          </a:p>
        </p:txBody>
      </p:sp>
      <p:sp>
        <p:nvSpPr>
          <p:cNvPr id="13" name="TextBox 12">
            <a:extLst>
              <a:ext uri="{FF2B5EF4-FFF2-40B4-BE49-F238E27FC236}">
                <a16:creationId xmlns:a16="http://schemas.microsoft.com/office/drawing/2014/main" id="{400BA270-372C-496F-9B50-9C185513A2A7}"/>
              </a:ext>
            </a:extLst>
          </p:cNvPr>
          <p:cNvSpPr txBox="1"/>
          <p:nvPr/>
        </p:nvSpPr>
        <p:spPr>
          <a:xfrm>
            <a:off x="376524" y="697563"/>
            <a:ext cx="7731208" cy="1107996"/>
          </a:xfrm>
          <a:prstGeom prst="rect">
            <a:avLst/>
          </a:prstGeom>
          <a:noFill/>
        </p:spPr>
        <p:txBody>
          <a:bodyPr wrap="square">
            <a:spAutoFit/>
          </a:bodyPr>
          <a:lstStyle/>
          <a:p>
            <a:r>
              <a:rPr lang="en-GB" sz="2200" b="1" dirty="0"/>
              <a:t>The Equality Act (2010) </a:t>
            </a:r>
            <a:r>
              <a:rPr lang="en-GB" sz="2200" dirty="0"/>
              <a:t>states that a trans person does not need to have had, or be planning, any medical gender reassignment treatment to be protected. </a:t>
            </a:r>
          </a:p>
        </p:txBody>
      </p:sp>
      <p:pic>
        <p:nvPicPr>
          <p:cNvPr id="1026" name="Picture 2" descr="The Equality Act 2010 (Previously known as DDA)">
            <a:extLst>
              <a:ext uri="{FF2B5EF4-FFF2-40B4-BE49-F238E27FC236}">
                <a16:creationId xmlns:a16="http://schemas.microsoft.com/office/drawing/2014/main" id="{6701B093-6AF3-4706-B51E-CF5A8FAAD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500" y="336907"/>
            <a:ext cx="4051893" cy="15918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extLst>
              <a:ext uri="{FF2B5EF4-FFF2-40B4-BE49-F238E27FC236}">
                <a16:creationId xmlns:a16="http://schemas.microsoft.com/office/drawing/2014/main" id="{0290EA5E-3501-4FEA-A3C4-F627F75ED3F0}"/>
              </a:ext>
            </a:extLst>
          </p:cNvPr>
          <p:cNvPicPr>
            <a:picLocks noChangeAspect="1"/>
          </p:cNvPicPr>
          <p:nvPr/>
        </p:nvPicPr>
        <p:blipFill>
          <a:blip r:embed="rId4"/>
          <a:stretch>
            <a:fillRect/>
          </a:stretch>
        </p:blipFill>
        <p:spPr>
          <a:xfrm>
            <a:off x="376524" y="2085875"/>
            <a:ext cx="3011108" cy="4253787"/>
          </a:xfrm>
          <a:prstGeom prst="rect">
            <a:avLst/>
          </a:prstGeom>
          <a:ln>
            <a:solidFill>
              <a:srgbClr val="0070C0"/>
            </a:solidFill>
          </a:ln>
        </p:spPr>
      </p:pic>
    </p:spTree>
    <p:extLst>
      <p:ext uri="{BB962C8B-B14F-4D97-AF65-F5344CB8AC3E}">
        <p14:creationId xmlns:p14="http://schemas.microsoft.com/office/powerpoint/2010/main" val="148957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CEFFB46-3E5B-4678-8D0F-D4090C975B86}"/>
              </a:ext>
            </a:extLst>
          </p:cNvPr>
          <p:cNvSpPr txBox="1"/>
          <p:nvPr/>
        </p:nvSpPr>
        <p:spPr>
          <a:xfrm>
            <a:off x="228849" y="686219"/>
            <a:ext cx="5978088" cy="1768176"/>
          </a:xfrm>
          <a:prstGeom prst="rect">
            <a:avLst/>
          </a:prstGeom>
          <a:noFill/>
        </p:spPr>
        <p:txBody>
          <a:bodyPr wrap="square" rtlCol="0">
            <a:spAutoFit/>
          </a:bodyPr>
          <a:lstStyle/>
          <a:p>
            <a:pPr>
              <a:lnSpc>
                <a:spcPct val="110000"/>
              </a:lnSpc>
            </a:pPr>
            <a:r>
              <a:rPr lang="en-GB" sz="2000" dirty="0"/>
              <a:t>When talking about the LGBT+ community, we often think of young people.  But what about the older generation – the ones for whom being LGBT meant being made a criminal, those who lost countless friends to AIDS during the 1980s and 90s? </a:t>
            </a:r>
          </a:p>
        </p:txBody>
      </p:sp>
      <p:sp>
        <p:nvSpPr>
          <p:cNvPr id="25" name="TextBox 24">
            <a:extLst>
              <a:ext uri="{FF2B5EF4-FFF2-40B4-BE49-F238E27FC236}">
                <a16:creationId xmlns:a16="http://schemas.microsoft.com/office/drawing/2014/main" id="{CD67845B-FCCE-4205-9DE7-131CE3FD4C71}"/>
              </a:ext>
            </a:extLst>
          </p:cNvPr>
          <p:cNvSpPr txBox="1"/>
          <p:nvPr/>
        </p:nvSpPr>
        <p:spPr>
          <a:xfrm>
            <a:off x="268253" y="5451646"/>
            <a:ext cx="5861378" cy="1284069"/>
          </a:xfrm>
          <a:prstGeom prst="rect">
            <a:avLst/>
          </a:prstGeom>
          <a:noFill/>
          <a:ln w="28575">
            <a:solidFill>
              <a:srgbClr val="7030A0"/>
            </a:solidFill>
          </a:ln>
        </p:spPr>
        <p:txBody>
          <a:bodyPr wrap="square" rtlCol="0">
            <a:spAutoFit/>
          </a:bodyPr>
          <a:lstStyle/>
          <a:p>
            <a:pPr>
              <a:lnSpc>
                <a:spcPct val="120000"/>
              </a:lnSpc>
            </a:pPr>
            <a:r>
              <a:rPr lang="en-GB" sz="2200" b="1" dirty="0"/>
              <a:t>In pairs or groups, use the timeline to list the additional pressures that older LGBT+ people may face. </a:t>
            </a:r>
          </a:p>
        </p:txBody>
      </p:sp>
      <p:pic>
        <p:nvPicPr>
          <p:cNvPr id="26" name="Picture 25">
            <a:extLst>
              <a:ext uri="{FF2B5EF4-FFF2-40B4-BE49-F238E27FC236}">
                <a16:creationId xmlns:a16="http://schemas.microsoft.com/office/drawing/2014/main" id="{D22E4C98-3F03-4518-A4A6-879FCCD2E2D1}"/>
              </a:ext>
            </a:extLst>
          </p:cNvPr>
          <p:cNvPicPr>
            <a:picLocks noChangeAspect="1"/>
          </p:cNvPicPr>
          <p:nvPr/>
        </p:nvPicPr>
        <p:blipFill>
          <a:blip r:embed="rId2"/>
          <a:stretch>
            <a:fillRect/>
          </a:stretch>
        </p:blipFill>
        <p:spPr>
          <a:xfrm>
            <a:off x="6330623" y="0"/>
            <a:ext cx="5861378" cy="6858000"/>
          </a:xfrm>
          <a:prstGeom prst="rect">
            <a:avLst/>
          </a:prstGeom>
        </p:spPr>
      </p:pic>
      <p:sp>
        <p:nvSpPr>
          <p:cNvPr id="27" name="TextBox 26">
            <a:extLst>
              <a:ext uri="{FF2B5EF4-FFF2-40B4-BE49-F238E27FC236}">
                <a16:creationId xmlns:a16="http://schemas.microsoft.com/office/drawing/2014/main" id="{B24D2EF4-27AB-4112-8E93-9D4A8C2EDC19}"/>
              </a:ext>
            </a:extLst>
          </p:cNvPr>
          <p:cNvSpPr txBox="1"/>
          <p:nvPr/>
        </p:nvSpPr>
        <p:spPr>
          <a:xfrm>
            <a:off x="233566" y="146357"/>
            <a:ext cx="6221600" cy="461665"/>
          </a:xfrm>
          <a:prstGeom prst="rect">
            <a:avLst/>
          </a:prstGeom>
          <a:noFill/>
        </p:spPr>
        <p:txBody>
          <a:bodyPr wrap="square" rtlCol="0">
            <a:spAutoFit/>
          </a:bodyPr>
          <a:lstStyle/>
          <a:p>
            <a:r>
              <a:rPr lang="en-GB" sz="2400" dirty="0">
                <a:latin typeface="Arial Black" panose="020B0A04020102020204" pitchFamily="34" charset="0"/>
              </a:rPr>
              <a:t>A brief history of LGBT prejudice</a:t>
            </a:r>
          </a:p>
        </p:txBody>
      </p:sp>
      <p:pic>
        <p:nvPicPr>
          <p:cNvPr id="28" name="Picture 27">
            <a:extLst>
              <a:ext uri="{FF2B5EF4-FFF2-40B4-BE49-F238E27FC236}">
                <a16:creationId xmlns:a16="http://schemas.microsoft.com/office/drawing/2014/main" id="{8BBE8507-0E0B-4A3A-84BD-5C65F9CEEAC9}"/>
              </a:ext>
            </a:extLst>
          </p:cNvPr>
          <p:cNvPicPr>
            <a:picLocks noChangeAspect="1"/>
          </p:cNvPicPr>
          <p:nvPr/>
        </p:nvPicPr>
        <p:blipFill rotWithShape="1">
          <a:blip r:embed="rId3"/>
          <a:srcRect t="399" b="1531"/>
          <a:stretch/>
        </p:blipFill>
        <p:spPr>
          <a:xfrm>
            <a:off x="414379" y="2641279"/>
            <a:ext cx="3216717" cy="2600504"/>
          </a:xfrm>
          <a:prstGeom prst="rect">
            <a:avLst/>
          </a:prstGeom>
        </p:spPr>
      </p:pic>
      <p:sp>
        <p:nvSpPr>
          <p:cNvPr id="31" name="TextBox 30">
            <a:extLst>
              <a:ext uri="{FF2B5EF4-FFF2-40B4-BE49-F238E27FC236}">
                <a16:creationId xmlns:a16="http://schemas.microsoft.com/office/drawing/2014/main" id="{0E0BB7B3-5A58-490C-9ADC-169D2F83D485}"/>
              </a:ext>
            </a:extLst>
          </p:cNvPr>
          <p:cNvSpPr txBox="1"/>
          <p:nvPr/>
        </p:nvSpPr>
        <p:spPr>
          <a:xfrm>
            <a:off x="3832087" y="2664258"/>
            <a:ext cx="2297544" cy="2554545"/>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 need to consider the specific health needs of older LGBT+ people for whom old prejudices may have had a lasting impact.</a:t>
            </a:r>
            <a:endParaRPr lang="en-GB" dirty="0"/>
          </a:p>
        </p:txBody>
      </p:sp>
    </p:spTree>
    <p:extLst>
      <p:ext uri="{BB962C8B-B14F-4D97-AF65-F5344CB8AC3E}">
        <p14:creationId xmlns:p14="http://schemas.microsoft.com/office/powerpoint/2010/main" val="934532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AD7-5DB9-4A20-8442-F0AFCA30CD08}"/>
              </a:ext>
            </a:extLst>
          </p:cNvPr>
          <p:cNvPicPr>
            <a:picLocks noChangeAspect="1"/>
          </p:cNvPicPr>
          <p:nvPr/>
        </p:nvPicPr>
        <p:blipFill>
          <a:blip r:embed="rId2"/>
          <a:stretch>
            <a:fillRect/>
          </a:stretch>
        </p:blipFill>
        <p:spPr>
          <a:xfrm>
            <a:off x="3326247" y="437651"/>
            <a:ext cx="5665372" cy="5070222"/>
          </a:xfrm>
          <a:prstGeom prst="rect">
            <a:avLst/>
          </a:prstGeom>
        </p:spPr>
      </p:pic>
      <p:cxnSp>
        <p:nvCxnSpPr>
          <p:cNvPr id="15" name="Straight Arrow Connector 14">
            <a:extLst>
              <a:ext uri="{FF2B5EF4-FFF2-40B4-BE49-F238E27FC236}">
                <a16:creationId xmlns:a16="http://schemas.microsoft.com/office/drawing/2014/main" id="{6DD8943C-BD4B-4BCA-945A-91C9A3CCAC6E}"/>
              </a:ext>
            </a:extLst>
          </p:cNvPr>
          <p:cNvCxnSpPr>
            <a:cxnSpLocks/>
          </p:cNvCxnSpPr>
          <p:nvPr/>
        </p:nvCxnSpPr>
        <p:spPr>
          <a:xfrm flipH="1">
            <a:off x="2800874" y="958132"/>
            <a:ext cx="592076" cy="17389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FD0593D-7CE5-41BD-ACC4-A6107EC61250}"/>
              </a:ext>
            </a:extLst>
          </p:cNvPr>
          <p:cNvSpPr txBox="1"/>
          <p:nvPr/>
        </p:nvSpPr>
        <p:spPr>
          <a:xfrm>
            <a:off x="9364395" y="145721"/>
            <a:ext cx="2706259" cy="1754326"/>
          </a:xfrm>
          <a:prstGeom prst="rect">
            <a:avLst/>
          </a:prstGeom>
          <a:noFill/>
        </p:spPr>
        <p:txBody>
          <a:bodyPr wrap="square" rtlCol="0">
            <a:spAutoFit/>
          </a:bodyPr>
          <a:lstStyle/>
          <a:p>
            <a:r>
              <a:rPr lang="en-GB" dirty="0"/>
              <a:t>Exploring LGBT+ issues at school means younger people have better understanding. Older people haven’t had </a:t>
            </a:r>
          </a:p>
          <a:p>
            <a:r>
              <a:rPr lang="en-GB" dirty="0"/>
              <a:t>this education.</a:t>
            </a:r>
          </a:p>
        </p:txBody>
      </p:sp>
      <p:cxnSp>
        <p:nvCxnSpPr>
          <p:cNvPr id="18" name="Straight Arrow Connector 17">
            <a:extLst>
              <a:ext uri="{FF2B5EF4-FFF2-40B4-BE49-F238E27FC236}">
                <a16:creationId xmlns:a16="http://schemas.microsoft.com/office/drawing/2014/main" id="{78B43FB4-CB0D-4AF0-AC44-732CD2498CC7}"/>
              </a:ext>
            </a:extLst>
          </p:cNvPr>
          <p:cNvCxnSpPr>
            <a:cxnSpLocks/>
          </p:cNvCxnSpPr>
          <p:nvPr/>
        </p:nvCxnSpPr>
        <p:spPr>
          <a:xfrm flipV="1">
            <a:off x="8482561" y="553653"/>
            <a:ext cx="621682" cy="247202"/>
          </a:xfrm>
          <a:prstGeom prst="straightConnector1">
            <a:avLst/>
          </a:prstGeom>
          <a:ln>
            <a:solidFill>
              <a:srgbClr val="F5EA0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38836D-319F-4FBB-AC61-FBAB1B1C624E}"/>
              </a:ext>
            </a:extLst>
          </p:cNvPr>
          <p:cNvCxnSpPr>
            <a:cxnSpLocks/>
          </p:cNvCxnSpPr>
          <p:nvPr/>
        </p:nvCxnSpPr>
        <p:spPr>
          <a:xfrm flipV="1">
            <a:off x="8661742" y="2911611"/>
            <a:ext cx="740877" cy="259366"/>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E830AC-893F-4362-9277-B61380A76C33}"/>
              </a:ext>
            </a:extLst>
          </p:cNvPr>
          <p:cNvSpPr txBox="1"/>
          <p:nvPr/>
        </p:nvSpPr>
        <p:spPr>
          <a:xfrm>
            <a:off x="176331" y="3401953"/>
            <a:ext cx="2927371" cy="2585323"/>
          </a:xfrm>
          <a:prstGeom prst="rect">
            <a:avLst/>
          </a:prstGeom>
          <a:noFill/>
        </p:spPr>
        <p:txBody>
          <a:bodyPr wrap="square" rtlCol="0">
            <a:spAutoFit/>
          </a:bodyPr>
          <a:lstStyle/>
          <a:p>
            <a:r>
              <a:rPr lang="en-GB" dirty="0"/>
              <a:t>Due to open prejudice, it was normal &amp; legal for LGBT+ people to be sacked if their sexuality was discovered. This means that older LGBT+ people may have fewer savings due to not being able to progress as far in their career.</a:t>
            </a:r>
          </a:p>
        </p:txBody>
      </p:sp>
      <p:cxnSp>
        <p:nvCxnSpPr>
          <p:cNvPr id="24" name="Straight Arrow Connector 23">
            <a:extLst>
              <a:ext uri="{FF2B5EF4-FFF2-40B4-BE49-F238E27FC236}">
                <a16:creationId xmlns:a16="http://schemas.microsoft.com/office/drawing/2014/main" id="{46227267-A510-477F-B61C-EADD4ED3923C}"/>
              </a:ext>
            </a:extLst>
          </p:cNvPr>
          <p:cNvCxnSpPr>
            <a:cxnSpLocks/>
          </p:cNvCxnSpPr>
          <p:nvPr/>
        </p:nvCxnSpPr>
        <p:spPr>
          <a:xfrm flipH="1">
            <a:off x="2774855" y="3884629"/>
            <a:ext cx="571652" cy="93412"/>
          </a:xfrm>
          <a:prstGeom prst="straightConnector1">
            <a:avLst/>
          </a:prstGeom>
          <a:ln>
            <a:solidFill>
              <a:srgbClr val="0CD4F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E513C6D-8DC9-41E4-A0EB-B093802AEF4E}"/>
              </a:ext>
            </a:extLst>
          </p:cNvPr>
          <p:cNvCxnSpPr>
            <a:cxnSpLocks/>
          </p:cNvCxnSpPr>
          <p:nvPr/>
        </p:nvCxnSpPr>
        <p:spPr>
          <a:xfrm>
            <a:off x="8678084" y="4544957"/>
            <a:ext cx="578964" cy="12600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64E8268-4ADE-46BE-8C58-72E7043A3594}"/>
              </a:ext>
            </a:extLst>
          </p:cNvPr>
          <p:cNvSpPr txBox="1"/>
          <p:nvPr/>
        </p:nvSpPr>
        <p:spPr>
          <a:xfrm>
            <a:off x="9355619" y="4266179"/>
            <a:ext cx="2852714" cy="1754326"/>
          </a:xfrm>
          <a:prstGeom prst="rect">
            <a:avLst/>
          </a:prstGeom>
          <a:noFill/>
        </p:spPr>
        <p:txBody>
          <a:bodyPr wrap="square" rtlCol="0">
            <a:spAutoFit/>
          </a:bodyPr>
          <a:lstStyle/>
          <a:p>
            <a:r>
              <a:rPr lang="en-GB" dirty="0"/>
              <a:t>When a spouse dies, their partner is entitled to part of their pension. What impact will the length of marriage have on the amount of claimable pension?</a:t>
            </a:r>
          </a:p>
        </p:txBody>
      </p:sp>
      <p:pic>
        <p:nvPicPr>
          <p:cNvPr id="39" name="Picture 38">
            <a:extLst>
              <a:ext uri="{FF2B5EF4-FFF2-40B4-BE49-F238E27FC236}">
                <a16:creationId xmlns:a16="http://schemas.microsoft.com/office/drawing/2014/main" id="{7539C61B-C016-462B-A04B-810CA4DBEA84}"/>
              </a:ext>
            </a:extLst>
          </p:cNvPr>
          <p:cNvPicPr>
            <a:picLocks noChangeAspect="1"/>
          </p:cNvPicPr>
          <p:nvPr/>
        </p:nvPicPr>
        <p:blipFill>
          <a:blip r:embed="rId3"/>
          <a:stretch>
            <a:fillRect/>
          </a:stretch>
        </p:blipFill>
        <p:spPr>
          <a:xfrm>
            <a:off x="11640609" y="5457535"/>
            <a:ext cx="345179" cy="562970"/>
          </a:xfrm>
          <a:prstGeom prst="rect">
            <a:avLst/>
          </a:prstGeom>
        </p:spPr>
      </p:pic>
      <p:pic>
        <p:nvPicPr>
          <p:cNvPr id="41" name="Picture 40">
            <a:extLst>
              <a:ext uri="{FF2B5EF4-FFF2-40B4-BE49-F238E27FC236}">
                <a16:creationId xmlns:a16="http://schemas.microsoft.com/office/drawing/2014/main" id="{9497D363-49E9-4C48-A98C-37D555152B6E}"/>
              </a:ext>
            </a:extLst>
          </p:cNvPr>
          <p:cNvPicPr>
            <a:picLocks noChangeAspect="1"/>
          </p:cNvPicPr>
          <p:nvPr/>
        </p:nvPicPr>
        <p:blipFill>
          <a:blip r:embed="rId3"/>
          <a:stretch>
            <a:fillRect/>
          </a:stretch>
        </p:blipFill>
        <p:spPr>
          <a:xfrm>
            <a:off x="2947254" y="4081601"/>
            <a:ext cx="382728" cy="562970"/>
          </a:xfrm>
          <a:prstGeom prst="rect">
            <a:avLst/>
          </a:prstGeom>
        </p:spPr>
      </p:pic>
      <p:sp>
        <p:nvSpPr>
          <p:cNvPr id="44" name="TextBox 43">
            <a:extLst>
              <a:ext uri="{FF2B5EF4-FFF2-40B4-BE49-F238E27FC236}">
                <a16:creationId xmlns:a16="http://schemas.microsoft.com/office/drawing/2014/main" id="{6F6A96E7-919F-4CCC-A272-0ACF43F2A427}"/>
              </a:ext>
            </a:extLst>
          </p:cNvPr>
          <p:cNvSpPr txBox="1"/>
          <p:nvPr/>
        </p:nvSpPr>
        <p:spPr>
          <a:xfrm>
            <a:off x="176331" y="91988"/>
            <a:ext cx="5862797" cy="461665"/>
          </a:xfrm>
          <a:prstGeom prst="rect">
            <a:avLst/>
          </a:prstGeom>
          <a:noFill/>
        </p:spPr>
        <p:txBody>
          <a:bodyPr wrap="square" rtlCol="0">
            <a:spAutoFit/>
          </a:bodyPr>
          <a:lstStyle/>
          <a:p>
            <a:r>
              <a:rPr lang="en-GB" sz="2400" dirty="0">
                <a:latin typeface="Arial Black" panose="020B0A04020102020204" pitchFamily="34" charset="0"/>
              </a:rPr>
              <a:t>A brief history of prejudice</a:t>
            </a:r>
          </a:p>
        </p:txBody>
      </p:sp>
      <p:pic>
        <p:nvPicPr>
          <p:cNvPr id="1028" name="Picture 4" descr="Free photos worry stickman search, download - needpix.com">
            <a:extLst>
              <a:ext uri="{FF2B5EF4-FFF2-40B4-BE49-F238E27FC236}">
                <a16:creationId xmlns:a16="http://schemas.microsoft.com/office/drawing/2014/main" id="{17C30678-2717-4CC6-86C2-92A2F5463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4180" y="2751432"/>
            <a:ext cx="581652" cy="91906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883077D-9B0F-4EF9-811C-02598F615090}"/>
              </a:ext>
            </a:extLst>
          </p:cNvPr>
          <p:cNvSpPr txBox="1"/>
          <p:nvPr/>
        </p:nvSpPr>
        <p:spPr>
          <a:xfrm>
            <a:off x="9330359" y="2134695"/>
            <a:ext cx="2480143" cy="2031325"/>
          </a:xfrm>
          <a:prstGeom prst="rect">
            <a:avLst/>
          </a:prstGeom>
          <a:noFill/>
        </p:spPr>
        <p:txBody>
          <a:bodyPr wrap="square" rtlCol="0">
            <a:spAutoFit/>
          </a:bodyPr>
          <a:lstStyle/>
          <a:p>
            <a:r>
              <a:rPr lang="en-GB" dirty="0"/>
              <a:t>It is likely that a lot of older trans people have only been able to express their gender at home. What will be the impact of going into a care home?</a:t>
            </a:r>
          </a:p>
        </p:txBody>
      </p:sp>
      <p:cxnSp>
        <p:nvCxnSpPr>
          <p:cNvPr id="54" name="Straight Arrow Connector 53">
            <a:extLst>
              <a:ext uri="{FF2B5EF4-FFF2-40B4-BE49-F238E27FC236}">
                <a16:creationId xmlns:a16="http://schemas.microsoft.com/office/drawing/2014/main" id="{7A45627C-7828-4A58-A358-3F9046798200}"/>
              </a:ext>
            </a:extLst>
          </p:cNvPr>
          <p:cNvCxnSpPr>
            <a:cxnSpLocks/>
          </p:cNvCxnSpPr>
          <p:nvPr/>
        </p:nvCxnSpPr>
        <p:spPr>
          <a:xfrm flipV="1">
            <a:off x="8181751" y="1801407"/>
            <a:ext cx="992667" cy="361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3ACDF8A-1E7C-401A-A1C9-EE3C566B3FA3}"/>
              </a:ext>
            </a:extLst>
          </p:cNvPr>
          <p:cNvPicPr>
            <a:picLocks noChangeAspect="1"/>
          </p:cNvPicPr>
          <p:nvPr/>
        </p:nvPicPr>
        <p:blipFill>
          <a:blip r:embed="rId5"/>
          <a:stretch>
            <a:fillRect/>
          </a:stretch>
        </p:blipFill>
        <p:spPr>
          <a:xfrm>
            <a:off x="2665902" y="1462726"/>
            <a:ext cx="482047" cy="1187129"/>
          </a:xfrm>
          <a:prstGeom prst="rect">
            <a:avLst/>
          </a:prstGeom>
        </p:spPr>
      </p:pic>
      <p:sp>
        <p:nvSpPr>
          <p:cNvPr id="23" name="TextBox 22">
            <a:extLst>
              <a:ext uri="{FF2B5EF4-FFF2-40B4-BE49-F238E27FC236}">
                <a16:creationId xmlns:a16="http://schemas.microsoft.com/office/drawing/2014/main" id="{06C1DF9B-A7CD-4D54-A5D8-F400C55AB46A}"/>
              </a:ext>
            </a:extLst>
          </p:cNvPr>
          <p:cNvSpPr txBox="1"/>
          <p:nvPr/>
        </p:nvSpPr>
        <p:spPr>
          <a:xfrm>
            <a:off x="243649" y="800855"/>
            <a:ext cx="2817032" cy="2308324"/>
          </a:xfrm>
          <a:prstGeom prst="rect">
            <a:avLst/>
          </a:prstGeom>
          <a:noFill/>
        </p:spPr>
        <p:txBody>
          <a:bodyPr wrap="square" rtlCol="0">
            <a:spAutoFit/>
          </a:bodyPr>
          <a:lstStyle/>
          <a:p>
            <a:r>
              <a:rPr lang="en-GB" dirty="0"/>
              <a:t>The perception was that all homosexuals were deviants &amp; criminals, some of this generation may still hold those prejudices. In a care home, there would be ‘no escape’ if other residents still believed this.</a:t>
            </a:r>
          </a:p>
        </p:txBody>
      </p:sp>
      <p:pic>
        <p:nvPicPr>
          <p:cNvPr id="25" name="Picture 24">
            <a:extLst>
              <a:ext uri="{FF2B5EF4-FFF2-40B4-BE49-F238E27FC236}">
                <a16:creationId xmlns:a16="http://schemas.microsoft.com/office/drawing/2014/main" id="{94AC0CAF-12B9-4CCA-82BF-E9AFA4D179B0}"/>
              </a:ext>
            </a:extLst>
          </p:cNvPr>
          <p:cNvPicPr>
            <a:picLocks noChangeAspect="1"/>
          </p:cNvPicPr>
          <p:nvPr/>
        </p:nvPicPr>
        <p:blipFill>
          <a:blip r:embed="rId5"/>
          <a:stretch>
            <a:fillRect/>
          </a:stretch>
        </p:blipFill>
        <p:spPr>
          <a:xfrm>
            <a:off x="2956617" y="5598859"/>
            <a:ext cx="482047" cy="1187129"/>
          </a:xfrm>
          <a:prstGeom prst="rect">
            <a:avLst/>
          </a:prstGeom>
        </p:spPr>
      </p:pic>
      <p:pic>
        <p:nvPicPr>
          <p:cNvPr id="26" name="Picture 25">
            <a:extLst>
              <a:ext uri="{FF2B5EF4-FFF2-40B4-BE49-F238E27FC236}">
                <a16:creationId xmlns:a16="http://schemas.microsoft.com/office/drawing/2014/main" id="{9D483CAC-0458-4FB5-846C-8C919704310D}"/>
              </a:ext>
            </a:extLst>
          </p:cNvPr>
          <p:cNvPicPr>
            <a:picLocks noChangeAspect="1"/>
          </p:cNvPicPr>
          <p:nvPr/>
        </p:nvPicPr>
        <p:blipFill>
          <a:blip r:embed="rId5"/>
          <a:stretch>
            <a:fillRect/>
          </a:stretch>
        </p:blipFill>
        <p:spPr>
          <a:xfrm>
            <a:off x="11454180" y="688997"/>
            <a:ext cx="482047" cy="1187129"/>
          </a:xfrm>
          <a:prstGeom prst="rect">
            <a:avLst/>
          </a:prstGeom>
        </p:spPr>
      </p:pic>
      <p:pic>
        <p:nvPicPr>
          <p:cNvPr id="27" name="Picture 4" descr="Free photos worry stickman search, download - needpix.com">
            <a:extLst>
              <a:ext uri="{FF2B5EF4-FFF2-40B4-BE49-F238E27FC236}">
                <a16:creationId xmlns:a16="http://schemas.microsoft.com/office/drawing/2014/main" id="{FF3D4DA5-C13F-4F90-9E5D-334D3B53A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189" y="6000943"/>
            <a:ext cx="530859" cy="8388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7D43A62-3251-4E3D-B2C7-F6331E3DA903}"/>
              </a:ext>
            </a:extLst>
          </p:cNvPr>
          <p:cNvPicPr>
            <a:picLocks noChangeAspect="1"/>
          </p:cNvPicPr>
          <p:nvPr/>
        </p:nvPicPr>
        <p:blipFill>
          <a:blip r:embed="rId3"/>
          <a:stretch>
            <a:fillRect/>
          </a:stretch>
        </p:blipFill>
        <p:spPr>
          <a:xfrm>
            <a:off x="5147437" y="6467853"/>
            <a:ext cx="269227" cy="342023"/>
          </a:xfrm>
          <a:prstGeom prst="rect">
            <a:avLst/>
          </a:prstGeom>
        </p:spPr>
      </p:pic>
      <p:sp>
        <p:nvSpPr>
          <p:cNvPr id="31" name="TextBox 30">
            <a:extLst>
              <a:ext uri="{FF2B5EF4-FFF2-40B4-BE49-F238E27FC236}">
                <a16:creationId xmlns:a16="http://schemas.microsoft.com/office/drawing/2014/main" id="{723D4906-9545-410E-ACAA-5F1E19E60FED}"/>
              </a:ext>
            </a:extLst>
          </p:cNvPr>
          <p:cNvSpPr txBox="1"/>
          <p:nvPr/>
        </p:nvSpPr>
        <p:spPr>
          <a:xfrm>
            <a:off x="3319640" y="5575061"/>
            <a:ext cx="5857681" cy="923330"/>
          </a:xfrm>
          <a:prstGeom prst="rect">
            <a:avLst/>
          </a:prstGeom>
          <a:noFill/>
        </p:spPr>
        <p:txBody>
          <a:bodyPr wrap="square" rtlCol="0">
            <a:spAutoFit/>
          </a:bodyPr>
          <a:lstStyle/>
          <a:p>
            <a:r>
              <a:rPr lang="en-GB" b="1" dirty="0"/>
              <a:t>LGBT+ couples are less likely to have children.  This means there is less likely to be family to look after them as they age and a higher probability of going into a care home.</a:t>
            </a:r>
          </a:p>
        </p:txBody>
      </p:sp>
      <p:pic>
        <p:nvPicPr>
          <p:cNvPr id="32" name="Picture 31">
            <a:extLst>
              <a:ext uri="{FF2B5EF4-FFF2-40B4-BE49-F238E27FC236}">
                <a16:creationId xmlns:a16="http://schemas.microsoft.com/office/drawing/2014/main" id="{52CADFD1-F3B0-42EE-A799-8F556F6F7EB8}"/>
              </a:ext>
            </a:extLst>
          </p:cNvPr>
          <p:cNvPicPr>
            <a:picLocks noChangeAspect="1"/>
          </p:cNvPicPr>
          <p:nvPr/>
        </p:nvPicPr>
        <p:blipFill>
          <a:blip r:embed="rId3"/>
          <a:stretch>
            <a:fillRect/>
          </a:stretch>
        </p:blipFill>
        <p:spPr>
          <a:xfrm>
            <a:off x="5769901" y="6478890"/>
            <a:ext cx="269227" cy="342023"/>
          </a:xfrm>
          <a:prstGeom prst="rect">
            <a:avLst/>
          </a:prstGeom>
        </p:spPr>
      </p:pic>
      <p:pic>
        <p:nvPicPr>
          <p:cNvPr id="33" name="Picture 32">
            <a:extLst>
              <a:ext uri="{FF2B5EF4-FFF2-40B4-BE49-F238E27FC236}">
                <a16:creationId xmlns:a16="http://schemas.microsoft.com/office/drawing/2014/main" id="{17CDF981-0BDC-474E-9F28-234DE647C4CE}"/>
              </a:ext>
            </a:extLst>
          </p:cNvPr>
          <p:cNvPicPr>
            <a:picLocks noChangeAspect="1"/>
          </p:cNvPicPr>
          <p:nvPr/>
        </p:nvPicPr>
        <p:blipFill>
          <a:blip r:embed="rId3"/>
          <a:stretch>
            <a:fillRect/>
          </a:stretch>
        </p:blipFill>
        <p:spPr>
          <a:xfrm>
            <a:off x="6392365" y="6478890"/>
            <a:ext cx="269227" cy="342023"/>
          </a:xfrm>
          <a:prstGeom prst="rect">
            <a:avLst/>
          </a:prstGeom>
        </p:spPr>
      </p:pic>
    </p:spTree>
    <p:extLst>
      <p:ext uri="{BB962C8B-B14F-4D97-AF65-F5344CB8AC3E}">
        <p14:creationId xmlns:p14="http://schemas.microsoft.com/office/powerpoint/2010/main" val="20350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9" grpId="0"/>
      <p:bldP spid="48" grpId="0"/>
      <p:bldP spid="23"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69CA8B0-F145-4EE9-A96C-85A88FCFD6BC}"/>
              </a:ext>
            </a:extLst>
          </p:cNvPr>
          <p:cNvPicPr>
            <a:picLocks noChangeAspect="1"/>
          </p:cNvPicPr>
          <p:nvPr/>
        </p:nvPicPr>
        <p:blipFill>
          <a:blip r:embed="rId3"/>
          <a:stretch>
            <a:fillRect/>
          </a:stretch>
        </p:blipFill>
        <p:spPr>
          <a:xfrm>
            <a:off x="5539362" y="763142"/>
            <a:ext cx="6394271" cy="3596778"/>
          </a:xfrm>
          <a:prstGeom prst="rect">
            <a:avLst/>
          </a:prstGeom>
        </p:spPr>
      </p:pic>
      <p:sp>
        <p:nvSpPr>
          <p:cNvPr id="3" name="TextBox 2">
            <a:extLst>
              <a:ext uri="{FF2B5EF4-FFF2-40B4-BE49-F238E27FC236}">
                <a16:creationId xmlns:a16="http://schemas.microsoft.com/office/drawing/2014/main" id="{9B12124F-AE07-483A-8F70-20ACCD252FFE}"/>
              </a:ext>
            </a:extLst>
          </p:cNvPr>
          <p:cNvSpPr txBox="1"/>
          <p:nvPr/>
        </p:nvSpPr>
        <p:spPr>
          <a:xfrm>
            <a:off x="273103" y="243029"/>
            <a:ext cx="6233714" cy="461665"/>
          </a:xfrm>
          <a:prstGeom prst="rect">
            <a:avLst/>
          </a:prstGeom>
          <a:noFill/>
        </p:spPr>
        <p:txBody>
          <a:bodyPr wrap="square" rtlCol="0">
            <a:spAutoFit/>
          </a:bodyPr>
          <a:lstStyle/>
          <a:p>
            <a:r>
              <a:rPr lang="en-GB" sz="2400" dirty="0">
                <a:latin typeface="Arial Black" panose="020B0A04020102020204" pitchFamily="34" charset="0"/>
              </a:rPr>
              <a:t>Care for LGBT+ Elders</a:t>
            </a:r>
          </a:p>
        </p:txBody>
      </p:sp>
      <p:sp>
        <p:nvSpPr>
          <p:cNvPr id="4" name="TextBox 3">
            <a:extLst>
              <a:ext uri="{FF2B5EF4-FFF2-40B4-BE49-F238E27FC236}">
                <a16:creationId xmlns:a16="http://schemas.microsoft.com/office/drawing/2014/main" id="{57A908F0-7554-4212-8A70-DF65E31822AC}"/>
              </a:ext>
            </a:extLst>
          </p:cNvPr>
          <p:cNvSpPr txBox="1"/>
          <p:nvPr/>
        </p:nvSpPr>
        <p:spPr>
          <a:xfrm>
            <a:off x="337908" y="1010234"/>
            <a:ext cx="4823792" cy="1785104"/>
          </a:xfrm>
          <a:prstGeom prst="rect">
            <a:avLst/>
          </a:prstGeom>
          <a:noFill/>
        </p:spPr>
        <p:txBody>
          <a:bodyPr wrap="square" rtlCol="0">
            <a:spAutoFit/>
          </a:bodyPr>
          <a:lstStyle/>
          <a:p>
            <a:r>
              <a:rPr lang="en-GB" sz="2200" dirty="0"/>
              <a:t>It is important that we are aware of the specific issues that may effect older people who happen to be LGBT+ especially the potential loneliness and isolation they may face. </a:t>
            </a:r>
          </a:p>
        </p:txBody>
      </p:sp>
      <p:sp>
        <p:nvSpPr>
          <p:cNvPr id="5" name="TextBox 4">
            <a:extLst>
              <a:ext uri="{FF2B5EF4-FFF2-40B4-BE49-F238E27FC236}">
                <a16:creationId xmlns:a16="http://schemas.microsoft.com/office/drawing/2014/main" id="{F0EEABD0-022C-490E-BD75-8A6688B90AA3}"/>
              </a:ext>
            </a:extLst>
          </p:cNvPr>
          <p:cNvSpPr txBox="1"/>
          <p:nvPr/>
        </p:nvSpPr>
        <p:spPr>
          <a:xfrm>
            <a:off x="3147394" y="4461907"/>
            <a:ext cx="8786239" cy="1107996"/>
          </a:xfrm>
          <a:prstGeom prst="rect">
            <a:avLst/>
          </a:prstGeom>
          <a:noFill/>
        </p:spPr>
        <p:txBody>
          <a:bodyPr wrap="square" rtlCol="0">
            <a:spAutoFit/>
          </a:bodyPr>
          <a:lstStyle/>
          <a:p>
            <a:r>
              <a:rPr lang="en-GB" sz="2200" dirty="0"/>
              <a:t>As a healthcare professional, you are not expected to be an expert in everything, however you are expected to know where to signpost people to in order to get the help and support needed.</a:t>
            </a:r>
          </a:p>
        </p:txBody>
      </p:sp>
      <p:sp>
        <p:nvSpPr>
          <p:cNvPr id="7" name="TextBox 6">
            <a:extLst>
              <a:ext uri="{FF2B5EF4-FFF2-40B4-BE49-F238E27FC236}">
                <a16:creationId xmlns:a16="http://schemas.microsoft.com/office/drawing/2014/main" id="{725701C6-591B-4D53-ABA0-F4880566B60A}"/>
              </a:ext>
            </a:extLst>
          </p:cNvPr>
          <p:cNvSpPr txBox="1"/>
          <p:nvPr/>
        </p:nvSpPr>
        <p:spPr>
          <a:xfrm>
            <a:off x="3147394" y="5710137"/>
            <a:ext cx="84780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Take time when back at the office to explore what organisations exist local to you that you could signpost and refer people to.</a:t>
            </a:r>
          </a:p>
        </p:txBody>
      </p:sp>
      <p:pic>
        <p:nvPicPr>
          <p:cNvPr id="8" name="Picture 7">
            <a:extLst>
              <a:ext uri="{FF2B5EF4-FFF2-40B4-BE49-F238E27FC236}">
                <a16:creationId xmlns:a16="http://schemas.microsoft.com/office/drawing/2014/main" id="{C156AB89-3D2D-44E4-BF85-324DD9B1AE18}"/>
              </a:ext>
            </a:extLst>
          </p:cNvPr>
          <p:cNvPicPr>
            <a:picLocks noChangeAspect="1"/>
          </p:cNvPicPr>
          <p:nvPr/>
        </p:nvPicPr>
        <p:blipFill rotWithShape="1">
          <a:blip r:embed="rId4"/>
          <a:srcRect l="8725" r="36880"/>
          <a:stretch/>
        </p:blipFill>
        <p:spPr>
          <a:xfrm>
            <a:off x="337908" y="3058938"/>
            <a:ext cx="2637182" cy="3556033"/>
          </a:xfrm>
          <a:prstGeom prst="rect">
            <a:avLst/>
          </a:prstGeom>
        </p:spPr>
      </p:pic>
      <p:sp>
        <p:nvSpPr>
          <p:cNvPr id="10" name="TextBox 9">
            <a:extLst>
              <a:ext uri="{FF2B5EF4-FFF2-40B4-BE49-F238E27FC236}">
                <a16:creationId xmlns:a16="http://schemas.microsoft.com/office/drawing/2014/main" id="{4A6B3957-B2EA-476B-AECB-53BBA4A6597C}"/>
              </a:ext>
            </a:extLst>
          </p:cNvPr>
          <p:cNvSpPr txBox="1"/>
          <p:nvPr/>
        </p:nvSpPr>
        <p:spPr>
          <a:xfrm>
            <a:off x="3147395" y="3048371"/>
            <a:ext cx="217998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Watch the clip and consider the issues raised.</a:t>
            </a:r>
          </a:p>
        </p:txBody>
      </p:sp>
    </p:spTree>
    <p:extLst>
      <p:ext uri="{BB962C8B-B14F-4D97-AF65-F5344CB8AC3E}">
        <p14:creationId xmlns:p14="http://schemas.microsoft.com/office/powerpoint/2010/main" val="113677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4BE42-B832-4678-905D-6751E44EFC53}"/>
              </a:ext>
            </a:extLst>
          </p:cNvPr>
          <p:cNvPicPr>
            <a:picLocks noChangeAspect="1"/>
          </p:cNvPicPr>
          <p:nvPr/>
        </p:nvPicPr>
        <p:blipFill>
          <a:blip r:embed="rId2"/>
          <a:stretch>
            <a:fillRect/>
          </a:stretch>
        </p:blipFill>
        <p:spPr>
          <a:xfrm>
            <a:off x="74540" y="702261"/>
            <a:ext cx="3161667" cy="2806725"/>
          </a:xfrm>
          <a:prstGeom prst="rect">
            <a:avLst/>
          </a:prstGeom>
        </p:spPr>
      </p:pic>
      <p:pic>
        <p:nvPicPr>
          <p:cNvPr id="4" name="Picture 3">
            <a:extLst>
              <a:ext uri="{FF2B5EF4-FFF2-40B4-BE49-F238E27FC236}">
                <a16:creationId xmlns:a16="http://schemas.microsoft.com/office/drawing/2014/main" id="{08D3B5F6-A619-4704-AB8B-25F3D91365CE}"/>
              </a:ext>
            </a:extLst>
          </p:cNvPr>
          <p:cNvPicPr>
            <a:picLocks noChangeAspect="1"/>
          </p:cNvPicPr>
          <p:nvPr/>
        </p:nvPicPr>
        <p:blipFill>
          <a:blip r:embed="rId3"/>
          <a:stretch>
            <a:fillRect/>
          </a:stretch>
        </p:blipFill>
        <p:spPr>
          <a:xfrm>
            <a:off x="3386438" y="325401"/>
            <a:ext cx="1267131" cy="1818057"/>
          </a:xfrm>
          <a:prstGeom prst="rect">
            <a:avLst/>
          </a:prstGeom>
        </p:spPr>
      </p:pic>
      <p:pic>
        <p:nvPicPr>
          <p:cNvPr id="5" name="Picture 4">
            <a:extLst>
              <a:ext uri="{FF2B5EF4-FFF2-40B4-BE49-F238E27FC236}">
                <a16:creationId xmlns:a16="http://schemas.microsoft.com/office/drawing/2014/main" id="{7DC274F0-B26B-4F40-BCAA-90ADAF09EBA7}"/>
              </a:ext>
            </a:extLst>
          </p:cNvPr>
          <p:cNvPicPr>
            <a:picLocks noChangeAspect="1"/>
          </p:cNvPicPr>
          <p:nvPr/>
        </p:nvPicPr>
        <p:blipFill>
          <a:blip r:embed="rId4"/>
          <a:stretch>
            <a:fillRect/>
          </a:stretch>
        </p:blipFill>
        <p:spPr>
          <a:xfrm>
            <a:off x="4868041" y="1163205"/>
            <a:ext cx="1240063" cy="1960505"/>
          </a:xfrm>
          <a:prstGeom prst="rect">
            <a:avLst/>
          </a:prstGeom>
        </p:spPr>
      </p:pic>
      <p:pic>
        <p:nvPicPr>
          <p:cNvPr id="8" name="Picture 7">
            <a:extLst>
              <a:ext uri="{FF2B5EF4-FFF2-40B4-BE49-F238E27FC236}">
                <a16:creationId xmlns:a16="http://schemas.microsoft.com/office/drawing/2014/main" id="{9041B6F4-6A99-4EBB-B058-966462F9CB5B}"/>
              </a:ext>
            </a:extLst>
          </p:cNvPr>
          <p:cNvPicPr>
            <a:picLocks noChangeAspect="1"/>
          </p:cNvPicPr>
          <p:nvPr/>
        </p:nvPicPr>
        <p:blipFill>
          <a:blip r:embed="rId5"/>
          <a:stretch>
            <a:fillRect/>
          </a:stretch>
        </p:blipFill>
        <p:spPr>
          <a:xfrm>
            <a:off x="9666480" y="117242"/>
            <a:ext cx="2379780" cy="2409683"/>
          </a:xfrm>
          <a:prstGeom prst="rect">
            <a:avLst/>
          </a:prstGeom>
        </p:spPr>
      </p:pic>
      <p:pic>
        <p:nvPicPr>
          <p:cNvPr id="9" name="Picture 8">
            <a:extLst>
              <a:ext uri="{FF2B5EF4-FFF2-40B4-BE49-F238E27FC236}">
                <a16:creationId xmlns:a16="http://schemas.microsoft.com/office/drawing/2014/main" id="{422DF540-E46D-4653-8DF4-2850994F7017}"/>
              </a:ext>
            </a:extLst>
          </p:cNvPr>
          <p:cNvPicPr>
            <a:picLocks noChangeAspect="1"/>
          </p:cNvPicPr>
          <p:nvPr/>
        </p:nvPicPr>
        <p:blipFill>
          <a:blip r:embed="rId6"/>
          <a:stretch>
            <a:fillRect/>
          </a:stretch>
        </p:blipFill>
        <p:spPr>
          <a:xfrm>
            <a:off x="252758" y="3867340"/>
            <a:ext cx="2462505" cy="2091915"/>
          </a:xfrm>
          <a:prstGeom prst="rect">
            <a:avLst/>
          </a:prstGeom>
          <a:ln>
            <a:solidFill>
              <a:schemeClr val="accent2">
                <a:lumMod val="75000"/>
              </a:schemeClr>
            </a:solidFill>
          </a:ln>
        </p:spPr>
      </p:pic>
      <p:pic>
        <p:nvPicPr>
          <p:cNvPr id="10" name="Picture 9">
            <a:extLst>
              <a:ext uri="{FF2B5EF4-FFF2-40B4-BE49-F238E27FC236}">
                <a16:creationId xmlns:a16="http://schemas.microsoft.com/office/drawing/2014/main" id="{F1471641-DBFC-48CE-A9D9-62E73E1063BC}"/>
              </a:ext>
            </a:extLst>
          </p:cNvPr>
          <p:cNvPicPr>
            <a:picLocks noChangeAspect="1"/>
          </p:cNvPicPr>
          <p:nvPr/>
        </p:nvPicPr>
        <p:blipFill rotWithShape="1">
          <a:blip r:embed="rId7"/>
          <a:srcRect b="6497"/>
          <a:stretch/>
        </p:blipFill>
        <p:spPr>
          <a:xfrm>
            <a:off x="2973516" y="3543112"/>
            <a:ext cx="2770739" cy="2092944"/>
          </a:xfrm>
          <a:prstGeom prst="rect">
            <a:avLst/>
          </a:prstGeom>
        </p:spPr>
      </p:pic>
      <p:pic>
        <p:nvPicPr>
          <p:cNvPr id="11" name="Picture 10">
            <a:extLst>
              <a:ext uri="{FF2B5EF4-FFF2-40B4-BE49-F238E27FC236}">
                <a16:creationId xmlns:a16="http://schemas.microsoft.com/office/drawing/2014/main" id="{3FBAA49F-ED0A-4EB9-B971-22FF9A171550}"/>
              </a:ext>
            </a:extLst>
          </p:cNvPr>
          <p:cNvPicPr>
            <a:picLocks noChangeAspect="1"/>
          </p:cNvPicPr>
          <p:nvPr/>
        </p:nvPicPr>
        <p:blipFill rotWithShape="1">
          <a:blip r:embed="rId8"/>
          <a:srcRect t="399" b="1531"/>
          <a:stretch/>
        </p:blipFill>
        <p:spPr>
          <a:xfrm>
            <a:off x="6563258" y="3823273"/>
            <a:ext cx="2404674" cy="1944021"/>
          </a:xfrm>
          <a:prstGeom prst="rect">
            <a:avLst/>
          </a:prstGeom>
        </p:spPr>
      </p:pic>
      <p:pic>
        <p:nvPicPr>
          <p:cNvPr id="12" name="Picture 2" descr="The Equality Act 2010 (Previously known as DDA)">
            <a:extLst>
              <a:ext uri="{FF2B5EF4-FFF2-40B4-BE49-F238E27FC236}">
                <a16:creationId xmlns:a16="http://schemas.microsoft.com/office/drawing/2014/main" id="{FA4699FF-009F-4593-B65E-F05B271C8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3515" y="5420309"/>
            <a:ext cx="2770739" cy="10885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FECD3F0-ADA3-4654-8C1C-07A8162F9446}"/>
              </a:ext>
            </a:extLst>
          </p:cNvPr>
          <p:cNvPicPr>
            <a:picLocks noChangeAspect="1"/>
          </p:cNvPicPr>
          <p:nvPr/>
        </p:nvPicPr>
        <p:blipFill rotWithShape="1">
          <a:blip r:embed="rId10"/>
          <a:srcRect l="8725" r="36880"/>
          <a:stretch/>
        </p:blipFill>
        <p:spPr>
          <a:xfrm>
            <a:off x="9808625" y="3667741"/>
            <a:ext cx="1778323" cy="2565215"/>
          </a:xfrm>
          <a:prstGeom prst="rect">
            <a:avLst/>
          </a:prstGeom>
        </p:spPr>
      </p:pic>
      <p:pic>
        <p:nvPicPr>
          <p:cNvPr id="14" name="Picture 13">
            <a:extLst>
              <a:ext uri="{FF2B5EF4-FFF2-40B4-BE49-F238E27FC236}">
                <a16:creationId xmlns:a16="http://schemas.microsoft.com/office/drawing/2014/main" id="{279800CB-4925-4F77-930D-1FDC0591EAEC}"/>
              </a:ext>
            </a:extLst>
          </p:cNvPr>
          <p:cNvPicPr>
            <a:picLocks noChangeAspect="1"/>
          </p:cNvPicPr>
          <p:nvPr/>
        </p:nvPicPr>
        <p:blipFill>
          <a:blip r:embed="rId11"/>
          <a:stretch>
            <a:fillRect/>
          </a:stretch>
        </p:blipFill>
        <p:spPr>
          <a:xfrm>
            <a:off x="6484226" y="216418"/>
            <a:ext cx="1362537" cy="2211332"/>
          </a:xfrm>
          <a:prstGeom prst="rect">
            <a:avLst/>
          </a:prstGeom>
        </p:spPr>
      </p:pic>
      <p:sp>
        <p:nvSpPr>
          <p:cNvPr id="15" name="TextBox 14">
            <a:extLst>
              <a:ext uri="{FF2B5EF4-FFF2-40B4-BE49-F238E27FC236}">
                <a16:creationId xmlns:a16="http://schemas.microsoft.com/office/drawing/2014/main" id="{42773459-363D-4501-B0B9-EA1F2E9DCBE3}"/>
              </a:ext>
            </a:extLst>
          </p:cNvPr>
          <p:cNvSpPr txBox="1"/>
          <p:nvPr/>
        </p:nvSpPr>
        <p:spPr>
          <a:xfrm>
            <a:off x="273104" y="243029"/>
            <a:ext cx="1493844" cy="461665"/>
          </a:xfrm>
          <a:prstGeom prst="rect">
            <a:avLst/>
          </a:prstGeom>
          <a:noFill/>
        </p:spPr>
        <p:txBody>
          <a:bodyPr wrap="square" rtlCol="0">
            <a:spAutoFit/>
          </a:bodyPr>
          <a:lstStyle/>
          <a:p>
            <a:r>
              <a:rPr lang="en-GB" sz="2400" dirty="0">
                <a:latin typeface="Arial Black" panose="020B0A04020102020204" pitchFamily="34" charset="0"/>
              </a:rPr>
              <a:t>Recap</a:t>
            </a:r>
          </a:p>
        </p:txBody>
      </p:sp>
      <p:pic>
        <p:nvPicPr>
          <p:cNvPr id="16" name="Picture 15">
            <a:extLst>
              <a:ext uri="{FF2B5EF4-FFF2-40B4-BE49-F238E27FC236}">
                <a16:creationId xmlns:a16="http://schemas.microsoft.com/office/drawing/2014/main" id="{0255787D-FB88-4221-903E-CD368040101F}"/>
              </a:ext>
            </a:extLst>
          </p:cNvPr>
          <p:cNvPicPr>
            <a:picLocks noChangeAspect="1"/>
          </p:cNvPicPr>
          <p:nvPr/>
        </p:nvPicPr>
        <p:blipFill>
          <a:blip r:embed="rId12"/>
          <a:stretch>
            <a:fillRect/>
          </a:stretch>
        </p:blipFill>
        <p:spPr>
          <a:xfrm>
            <a:off x="7651459" y="1521358"/>
            <a:ext cx="951593" cy="1812784"/>
          </a:xfrm>
          <a:prstGeom prst="rect">
            <a:avLst/>
          </a:prstGeom>
        </p:spPr>
      </p:pic>
      <p:pic>
        <p:nvPicPr>
          <p:cNvPr id="17" name="Picture 16">
            <a:extLst>
              <a:ext uri="{FF2B5EF4-FFF2-40B4-BE49-F238E27FC236}">
                <a16:creationId xmlns:a16="http://schemas.microsoft.com/office/drawing/2014/main" id="{50008140-46AF-40EF-A641-F252F17DB308}"/>
              </a:ext>
            </a:extLst>
          </p:cNvPr>
          <p:cNvPicPr>
            <a:picLocks noChangeAspect="1"/>
          </p:cNvPicPr>
          <p:nvPr/>
        </p:nvPicPr>
        <p:blipFill>
          <a:blip r:embed="rId13"/>
          <a:stretch>
            <a:fillRect/>
          </a:stretch>
        </p:blipFill>
        <p:spPr>
          <a:xfrm>
            <a:off x="8603052" y="1521358"/>
            <a:ext cx="953623" cy="1816652"/>
          </a:xfrm>
          <a:prstGeom prst="rect">
            <a:avLst/>
          </a:prstGeom>
        </p:spPr>
      </p:pic>
      <p:sp>
        <p:nvSpPr>
          <p:cNvPr id="20" name="Freeform: Shape 19">
            <a:extLst>
              <a:ext uri="{FF2B5EF4-FFF2-40B4-BE49-F238E27FC236}">
                <a16:creationId xmlns:a16="http://schemas.microsoft.com/office/drawing/2014/main" id="{8541281F-B78C-4E4C-A2A6-F47036FAAD59}"/>
              </a:ext>
            </a:extLst>
          </p:cNvPr>
          <p:cNvSpPr/>
          <p:nvPr/>
        </p:nvSpPr>
        <p:spPr>
          <a:xfrm>
            <a:off x="6086901" y="2318134"/>
            <a:ext cx="1078174" cy="547896"/>
          </a:xfrm>
          <a:custGeom>
            <a:avLst/>
            <a:gdLst>
              <a:gd name="connsiteX0" fmla="*/ 0 w 1078174"/>
              <a:gd name="connsiteY0" fmla="*/ 83872 h 547896"/>
              <a:gd name="connsiteX1" fmla="*/ 627798 w 1078174"/>
              <a:gd name="connsiteY1" fmla="*/ 547896 h 547896"/>
              <a:gd name="connsiteX2" fmla="*/ 982639 w 1078174"/>
              <a:gd name="connsiteY2" fmla="*/ 83872 h 547896"/>
              <a:gd name="connsiteX3" fmla="*/ 1078174 w 1078174"/>
              <a:gd name="connsiteY3" fmla="*/ 1985 h 547896"/>
            </a:gdLst>
            <a:ahLst/>
            <a:cxnLst>
              <a:cxn ang="0">
                <a:pos x="connsiteX0" y="connsiteY0"/>
              </a:cxn>
              <a:cxn ang="0">
                <a:pos x="connsiteX1" y="connsiteY1"/>
              </a:cxn>
              <a:cxn ang="0">
                <a:pos x="connsiteX2" y="connsiteY2"/>
              </a:cxn>
              <a:cxn ang="0">
                <a:pos x="connsiteX3" y="connsiteY3"/>
              </a:cxn>
            </a:cxnLst>
            <a:rect l="l" t="t" r="r" b="b"/>
            <a:pathLst>
              <a:path w="1078174" h="547896">
                <a:moveTo>
                  <a:pt x="0" y="83872"/>
                </a:moveTo>
                <a:cubicBezTo>
                  <a:pt x="232012" y="315884"/>
                  <a:pt x="464025" y="547896"/>
                  <a:pt x="627798" y="547896"/>
                </a:cubicBezTo>
                <a:cubicBezTo>
                  <a:pt x="791571" y="547896"/>
                  <a:pt x="907576" y="174857"/>
                  <a:pt x="982639" y="83872"/>
                </a:cubicBezTo>
                <a:cubicBezTo>
                  <a:pt x="1057702" y="-7113"/>
                  <a:pt x="1067938" y="-2564"/>
                  <a:pt x="1078174" y="198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697FF2E4-52F8-4C24-8FCE-7BFDA4040F2D}"/>
              </a:ext>
            </a:extLst>
          </p:cNvPr>
          <p:cNvSpPr/>
          <p:nvPr/>
        </p:nvSpPr>
        <p:spPr>
          <a:xfrm>
            <a:off x="7560860" y="541613"/>
            <a:ext cx="1225673" cy="991002"/>
          </a:xfrm>
          <a:custGeom>
            <a:avLst/>
            <a:gdLst>
              <a:gd name="connsiteX0" fmla="*/ 0 w 1225673"/>
              <a:gd name="connsiteY0" fmla="*/ 413730 h 991002"/>
              <a:gd name="connsiteX1" fmla="*/ 764274 w 1225673"/>
              <a:gd name="connsiteY1" fmla="*/ 17945 h 991002"/>
              <a:gd name="connsiteX2" fmla="*/ 1201003 w 1225673"/>
              <a:gd name="connsiteY2" fmla="*/ 932345 h 991002"/>
              <a:gd name="connsiteX3" fmla="*/ 1132764 w 1225673"/>
              <a:gd name="connsiteY3" fmla="*/ 823163 h 991002"/>
            </a:gdLst>
            <a:ahLst/>
            <a:cxnLst>
              <a:cxn ang="0">
                <a:pos x="connsiteX0" y="connsiteY0"/>
              </a:cxn>
              <a:cxn ang="0">
                <a:pos x="connsiteX1" y="connsiteY1"/>
              </a:cxn>
              <a:cxn ang="0">
                <a:pos x="connsiteX2" y="connsiteY2"/>
              </a:cxn>
              <a:cxn ang="0">
                <a:pos x="connsiteX3" y="connsiteY3"/>
              </a:cxn>
            </a:cxnLst>
            <a:rect l="l" t="t" r="r" b="b"/>
            <a:pathLst>
              <a:path w="1225673" h="991002">
                <a:moveTo>
                  <a:pt x="0" y="413730"/>
                </a:moveTo>
                <a:cubicBezTo>
                  <a:pt x="282053" y="172619"/>
                  <a:pt x="564107" y="-68491"/>
                  <a:pt x="764274" y="17945"/>
                </a:cubicBezTo>
                <a:cubicBezTo>
                  <a:pt x="964441" y="104381"/>
                  <a:pt x="1139588" y="798142"/>
                  <a:pt x="1201003" y="932345"/>
                </a:cubicBezTo>
                <a:cubicBezTo>
                  <a:pt x="1262418" y="1066548"/>
                  <a:pt x="1197591" y="944855"/>
                  <a:pt x="1132764" y="823163"/>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DA0D9E6F-CBFB-442C-B0F7-51E89B0D2CCE}"/>
              </a:ext>
            </a:extLst>
          </p:cNvPr>
          <p:cNvSpPr/>
          <p:nvPr/>
        </p:nvSpPr>
        <p:spPr>
          <a:xfrm>
            <a:off x="9567081" y="2320119"/>
            <a:ext cx="1223200" cy="480268"/>
          </a:xfrm>
          <a:custGeom>
            <a:avLst/>
            <a:gdLst>
              <a:gd name="connsiteX0" fmla="*/ 0 w 1223200"/>
              <a:gd name="connsiteY0" fmla="*/ 0 h 480268"/>
              <a:gd name="connsiteX1" fmla="*/ 764274 w 1223200"/>
              <a:gd name="connsiteY1" fmla="*/ 477672 h 480268"/>
              <a:gd name="connsiteX2" fmla="*/ 1173707 w 1223200"/>
              <a:gd name="connsiteY2" fmla="*/ 191069 h 480268"/>
              <a:gd name="connsiteX3" fmla="*/ 1201003 w 1223200"/>
              <a:gd name="connsiteY3" fmla="*/ 191069 h 480268"/>
            </a:gdLst>
            <a:ahLst/>
            <a:cxnLst>
              <a:cxn ang="0">
                <a:pos x="connsiteX0" y="connsiteY0"/>
              </a:cxn>
              <a:cxn ang="0">
                <a:pos x="connsiteX1" y="connsiteY1"/>
              </a:cxn>
              <a:cxn ang="0">
                <a:pos x="connsiteX2" y="connsiteY2"/>
              </a:cxn>
              <a:cxn ang="0">
                <a:pos x="connsiteX3" y="connsiteY3"/>
              </a:cxn>
            </a:cxnLst>
            <a:rect l="l" t="t" r="r" b="b"/>
            <a:pathLst>
              <a:path w="1223200" h="480268">
                <a:moveTo>
                  <a:pt x="0" y="0"/>
                </a:moveTo>
                <a:cubicBezTo>
                  <a:pt x="284328" y="222913"/>
                  <a:pt x="568656" y="445827"/>
                  <a:pt x="764274" y="477672"/>
                </a:cubicBezTo>
                <a:cubicBezTo>
                  <a:pt x="959892" y="509517"/>
                  <a:pt x="1100919" y="238836"/>
                  <a:pt x="1173707" y="191069"/>
                </a:cubicBezTo>
                <a:cubicBezTo>
                  <a:pt x="1246495" y="143302"/>
                  <a:pt x="1223749" y="167185"/>
                  <a:pt x="1201003" y="19106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674E52FA-EC22-4C10-A5DA-104F6B57680D}"/>
              </a:ext>
            </a:extLst>
          </p:cNvPr>
          <p:cNvSpPr/>
          <p:nvPr/>
        </p:nvSpPr>
        <p:spPr>
          <a:xfrm>
            <a:off x="504967" y="5991367"/>
            <a:ext cx="2797791" cy="788891"/>
          </a:xfrm>
          <a:custGeom>
            <a:avLst/>
            <a:gdLst>
              <a:gd name="connsiteX0" fmla="*/ 0 w 2797791"/>
              <a:gd name="connsiteY0" fmla="*/ 0 h 788891"/>
              <a:gd name="connsiteX1" fmla="*/ 1760561 w 2797791"/>
              <a:gd name="connsiteY1" fmla="*/ 777923 h 788891"/>
              <a:gd name="connsiteX2" fmla="*/ 2797791 w 2797791"/>
              <a:gd name="connsiteY2" fmla="*/ 477672 h 788891"/>
              <a:gd name="connsiteX3" fmla="*/ 2797791 w 2797791"/>
              <a:gd name="connsiteY3" fmla="*/ 477672 h 788891"/>
            </a:gdLst>
            <a:ahLst/>
            <a:cxnLst>
              <a:cxn ang="0">
                <a:pos x="connsiteX0" y="connsiteY0"/>
              </a:cxn>
              <a:cxn ang="0">
                <a:pos x="connsiteX1" y="connsiteY1"/>
              </a:cxn>
              <a:cxn ang="0">
                <a:pos x="connsiteX2" y="connsiteY2"/>
              </a:cxn>
              <a:cxn ang="0">
                <a:pos x="connsiteX3" y="connsiteY3"/>
              </a:cxn>
            </a:cxnLst>
            <a:rect l="l" t="t" r="r" b="b"/>
            <a:pathLst>
              <a:path w="2797791" h="788891">
                <a:moveTo>
                  <a:pt x="0" y="0"/>
                </a:moveTo>
                <a:cubicBezTo>
                  <a:pt x="647131" y="349155"/>
                  <a:pt x="1294263" y="698311"/>
                  <a:pt x="1760561" y="777923"/>
                </a:cubicBezTo>
                <a:cubicBezTo>
                  <a:pt x="2226859" y="857535"/>
                  <a:pt x="2797791" y="477672"/>
                  <a:pt x="2797791" y="477672"/>
                </a:cubicBezTo>
                <a:lnTo>
                  <a:pt x="2797791" y="477672"/>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5446A850-EA4E-40B5-B0F4-A60D4A6A0046}"/>
              </a:ext>
            </a:extLst>
          </p:cNvPr>
          <p:cNvSpPr/>
          <p:nvPr/>
        </p:nvSpPr>
        <p:spPr>
          <a:xfrm>
            <a:off x="5744254" y="3452772"/>
            <a:ext cx="1478188" cy="886302"/>
          </a:xfrm>
          <a:custGeom>
            <a:avLst/>
            <a:gdLst>
              <a:gd name="connsiteX0" fmla="*/ 0 w 1394848"/>
              <a:gd name="connsiteY0" fmla="*/ 1228411 h 1228411"/>
              <a:gd name="connsiteX1" fmla="*/ 805218 w 1394848"/>
              <a:gd name="connsiteY1" fmla="*/ 41056 h 1228411"/>
              <a:gd name="connsiteX2" fmla="*/ 1364776 w 1394848"/>
              <a:gd name="connsiteY2" fmla="*/ 273068 h 1228411"/>
              <a:gd name="connsiteX3" fmla="*/ 1323833 w 1394848"/>
              <a:gd name="connsiteY3" fmla="*/ 273068 h 1228411"/>
              <a:gd name="connsiteX4" fmla="*/ 1323833 w 1394848"/>
              <a:gd name="connsiteY4" fmla="*/ 273068 h 1228411"/>
              <a:gd name="connsiteX5" fmla="*/ 1323833 w 1394848"/>
              <a:gd name="connsiteY5" fmla="*/ 273068 h 122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848" h="1228411">
                <a:moveTo>
                  <a:pt x="0" y="1228411"/>
                </a:moveTo>
                <a:cubicBezTo>
                  <a:pt x="288877" y="714345"/>
                  <a:pt x="577755" y="200280"/>
                  <a:pt x="805218" y="41056"/>
                </a:cubicBezTo>
                <a:cubicBezTo>
                  <a:pt x="1032681" y="-118168"/>
                  <a:pt x="1278340" y="234399"/>
                  <a:pt x="1364776" y="273068"/>
                </a:cubicBezTo>
                <a:cubicBezTo>
                  <a:pt x="1451212" y="311737"/>
                  <a:pt x="1323833" y="273068"/>
                  <a:pt x="1323833" y="273068"/>
                </a:cubicBezTo>
                <a:lnTo>
                  <a:pt x="1323833" y="273068"/>
                </a:lnTo>
                <a:lnTo>
                  <a:pt x="1323833" y="273068"/>
                </a:lnTo>
              </a:path>
            </a:pathLst>
          </a:cu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5261C60-091C-4B43-877C-2BC63EE67D17}"/>
              </a:ext>
            </a:extLst>
          </p:cNvPr>
          <p:cNvSpPr/>
          <p:nvPr/>
        </p:nvSpPr>
        <p:spPr>
          <a:xfrm>
            <a:off x="1917179" y="278737"/>
            <a:ext cx="1503391" cy="461664"/>
          </a:xfrm>
          <a:custGeom>
            <a:avLst/>
            <a:gdLst>
              <a:gd name="connsiteX0" fmla="*/ 0 w 1455292"/>
              <a:gd name="connsiteY0" fmla="*/ 458242 h 458242"/>
              <a:gd name="connsiteX1" fmla="*/ 846161 w 1455292"/>
              <a:gd name="connsiteY1" fmla="*/ 7866 h 458242"/>
              <a:gd name="connsiteX2" fmla="*/ 1405719 w 1455292"/>
              <a:gd name="connsiteY2" fmla="*/ 171639 h 458242"/>
              <a:gd name="connsiteX3" fmla="*/ 1392071 w 1455292"/>
              <a:gd name="connsiteY3" fmla="*/ 171639 h 458242"/>
            </a:gdLst>
            <a:ahLst/>
            <a:cxnLst>
              <a:cxn ang="0">
                <a:pos x="connsiteX0" y="connsiteY0"/>
              </a:cxn>
              <a:cxn ang="0">
                <a:pos x="connsiteX1" y="connsiteY1"/>
              </a:cxn>
              <a:cxn ang="0">
                <a:pos x="connsiteX2" y="connsiteY2"/>
              </a:cxn>
              <a:cxn ang="0">
                <a:pos x="connsiteX3" y="connsiteY3"/>
              </a:cxn>
            </a:cxnLst>
            <a:rect l="l" t="t" r="r" b="b"/>
            <a:pathLst>
              <a:path w="1455292" h="458242">
                <a:moveTo>
                  <a:pt x="0" y="458242"/>
                </a:moveTo>
                <a:cubicBezTo>
                  <a:pt x="305937" y="256937"/>
                  <a:pt x="611875" y="55633"/>
                  <a:pt x="846161" y="7866"/>
                </a:cubicBezTo>
                <a:cubicBezTo>
                  <a:pt x="1080448" y="-39901"/>
                  <a:pt x="1314734" y="144343"/>
                  <a:pt x="1405719" y="171639"/>
                </a:cubicBezTo>
                <a:cubicBezTo>
                  <a:pt x="1496704" y="198934"/>
                  <a:pt x="1444387" y="185286"/>
                  <a:pt x="1392071" y="1716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3E37C587-4A05-40A9-9DC1-F2FB9AC3080F}"/>
              </a:ext>
            </a:extLst>
          </p:cNvPr>
          <p:cNvSpPr/>
          <p:nvPr/>
        </p:nvSpPr>
        <p:spPr>
          <a:xfrm>
            <a:off x="4653569" y="541614"/>
            <a:ext cx="1027255" cy="711716"/>
          </a:xfrm>
          <a:custGeom>
            <a:avLst/>
            <a:gdLst>
              <a:gd name="connsiteX0" fmla="*/ 0 w 985994"/>
              <a:gd name="connsiteY0" fmla="*/ 125587 h 628289"/>
              <a:gd name="connsiteX1" fmla="*/ 750627 w 985994"/>
              <a:gd name="connsiteY1" fmla="*/ 30053 h 628289"/>
              <a:gd name="connsiteX2" fmla="*/ 968991 w 985994"/>
              <a:gd name="connsiteY2" fmla="*/ 589611 h 628289"/>
              <a:gd name="connsiteX3" fmla="*/ 955343 w 985994"/>
              <a:gd name="connsiteY3" fmla="*/ 535020 h 628289"/>
            </a:gdLst>
            <a:ahLst/>
            <a:cxnLst>
              <a:cxn ang="0">
                <a:pos x="connsiteX0" y="connsiteY0"/>
              </a:cxn>
              <a:cxn ang="0">
                <a:pos x="connsiteX1" y="connsiteY1"/>
              </a:cxn>
              <a:cxn ang="0">
                <a:pos x="connsiteX2" y="connsiteY2"/>
              </a:cxn>
              <a:cxn ang="0">
                <a:pos x="connsiteX3" y="connsiteY3"/>
              </a:cxn>
            </a:cxnLst>
            <a:rect l="l" t="t" r="r" b="b"/>
            <a:pathLst>
              <a:path w="985994" h="628289">
                <a:moveTo>
                  <a:pt x="0" y="125587"/>
                </a:moveTo>
                <a:cubicBezTo>
                  <a:pt x="294564" y="39151"/>
                  <a:pt x="589129" y="-47284"/>
                  <a:pt x="750627" y="30053"/>
                </a:cubicBezTo>
                <a:cubicBezTo>
                  <a:pt x="912125" y="107390"/>
                  <a:pt x="934872" y="505450"/>
                  <a:pt x="968991" y="589611"/>
                </a:cubicBezTo>
                <a:cubicBezTo>
                  <a:pt x="1003110" y="673772"/>
                  <a:pt x="979226" y="604396"/>
                  <a:pt x="955343" y="535020"/>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F2974ACF-533A-4EDD-A6CE-74D691E94A84}"/>
              </a:ext>
            </a:extLst>
          </p:cNvPr>
          <p:cNvSpPr/>
          <p:nvPr/>
        </p:nvSpPr>
        <p:spPr>
          <a:xfrm>
            <a:off x="8967932" y="4830455"/>
            <a:ext cx="1681388" cy="1816651"/>
          </a:xfrm>
          <a:custGeom>
            <a:avLst/>
            <a:gdLst>
              <a:gd name="connsiteX0" fmla="*/ 0 w 1583140"/>
              <a:gd name="connsiteY0" fmla="*/ 0 h 2171242"/>
              <a:gd name="connsiteX1" fmla="*/ 723331 w 1583140"/>
              <a:gd name="connsiteY1" fmla="*/ 2101755 h 2171242"/>
              <a:gd name="connsiteX2" fmla="*/ 1583140 w 1583140"/>
              <a:gd name="connsiteY2" fmla="*/ 1705970 h 2171242"/>
              <a:gd name="connsiteX3" fmla="*/ 1583140 w 1583140"/>
              <a:gd name="connsiteY3" fmla="*/ 1705970 h 2171242"/>
            </a:gdLst>
            <a:ahLst/>
            <a:cxnLst>
              <a:cxn ang="0">
                <a:pos x="connsiteX0" y="connsiteY0"/>
              </a:cxn>
              <a:cxn ang="0">
                <a:pos x="connsiteX1" y="connsiteY1"/>
              </a:cxn>
              <a:cxn ang="0">
                <a:pos x="connsiteX2" y="connsiteY2"/>
              </a:cxn>
              <a:cxn ang="0">
                <a:pos x="connsiteX3" y="connsiteY3"/>
              </a:cxn>
            </a:cxnLst>
            <a:rect l="l" t="t" r="r" b="b"/>
            <a:pathLst>
              <a:path w="1583140" h="2171242">
                <a:moveTo>
                  <a:pt x="0" y="0"/>
                </a:moveTo>
                <a:cubicBezTo>
                  <a:pt x="229737" y="908713"/>
                  <a:pt x="459474" y="1817427"/>
                  <a:pt x="723331" y="2101755"/>
                </a:cubicBezTo>
                <a:cubicBezTo>
                  <a:pt x="987188" y="2386083"/>
                  <a:pt x="1583140" y="1705970"/>
                  <a:pt x="1583140" y="1705970"/>
                </a:cubicBezTo>
                <a:lnTo>
                  <a:pt x="1583140" y="170597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8331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5A9EB-8B0D-45BC-BF0A-8AFD344D0F37}"/>
              </a:ext>
            </a:extLst>
          </p:cNvPr>
          <p:cNvPicPr>
            <a:picLocks noChangeAspect="1"/>
          </p:cNvPicPr>
          <p:nvPr/>
        </p:nvPicPr>
        <p:blipFill>
          <a:blip r:embed="rId2"/>
          <a:stretch>
            <a:fillRect/>
          </a:stretch>
        </p:blipFill>
        <p:spPr>
          <a:xfrm>
            <a:off x="0" y="3843"/>
            <a:ext cx="12192000" cy="6894454"/>
          </a:xfrm>
          <a:prstGeom prst="rect">
            <a:avLst/>
          </a:prstGeom>
        </p:spPr>
      </p:pic>
      <p:pic>
        <p:nvPicPr>
          <p:cNvPr id="5" name="Picture 4">
            <a:extLst>
              <a:ext uri="{FF2B5EF4-FFF2-40B4-BE49-F238E27FC236}">
                <a16:creationId xmlns:a16="http://schemas.microsoft.com/office/drawing/2014/main" id="{BD2B6CDF-8FE0-4564-9390-B8678D6B7743}"/>
              </a:ext>
            </a:extLst>
          </p:cNvPr>
          <p:cNvPicPr>
            <a:picLocks noChangeAspect="1"/>
          </p:cNvPicPr>
          <p:nvPr/>
        </p:nvPicPr>
        <p:blipFill>
          <a:blip r:embed="rId3"/>
          <a:stretch>
            <a:fillRect/>
          </a:stretch>
        </p:blipFill>
        <p:spPr>
          <a:xfrm>
            <a:off x="2667001" y="1"/>
            <a:ext cx="6854156" cy="6854156"/>
          </a:xfrm>
          <a:prstGeom prst="rect">
            <a:avLst/>
          </a:prstGeom>
        </p:spPr>
      </p:pic>
    </p:spTree>
    <p:extLst>
      <p:ext uri="{BB962C8B-B14F-4D97-AF65-F5344CB8AC3E}">
        <p14:creationId xmlns:p14="http://schemas.microsoft.com/office/powerpoint/2010/main" val="92417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B833-A821-444C-AD7A-211FFE85F4AC}"/>
              </a:ext>
            </a:extLst>
          </p:cNvPr>
          <p:cNvSpPr txBox="1"/>
          <p:nvPr/>
        </p:nvSpPr>
        <p:spPr>
          <a:xfrm>
            <a:off x="240270" y="149803"/>
            <a:ext cx="5630441" cy="707886"/>
          </a:xfrm>
          <a:prstGeom prst="rect">
            <a:avLst/>
          </a:prstGeom>
          <a:noFill/>
        </p:spPr>
        <p:txBody>
          <a:bodyPr wrap="square" rtlCol="0">
            <a:spAutoFit/>
          </a:bodyPr>
          <a:lstStyle/>
          <a:p>
            <a:r>
              <a:rPr lang="en-GB" sz="2000" dirty="0">
                <a:latin typeface="Arial Black" panose="020B0A04020102020204" pitchFamily="34" charset="0"/>
              </a:rPr>
              <a:t>Part Two: Responding to the needs of LGBT+ patients</a:t>
            </a:r>
            <a:endParaRPr lang="en-GB" dirty="0"/>
          </a:p>
        </p:txBody>
      </p:sp>
      <p:graphicFrame>
        <p:nvGraphicFramePr>
          <p:cNvPr id="5" name="Table 4">
            <a:extLst>
              <a:ext uri="{FF2B5EF4-FFF2-40B4-BE49-F238E27FC236}">
                <a16:creationId xmlns:a16="http://schemas.microsoft.com/office/drawing/2014/main" id="{110A5131-C026-4CCF-B7D3-44764F93E582}"/>
              </a:ext>
            </a:extLst>
          </p:cNvPr>
          <p:cNvGraphicFramePr>
            <a:graphicFrameLocks noGrp="1"/>
          </p:cNvGraphicFramePr>
          <p:nvPr>
            <p:extLst>
              <p:ext uri="{D42A27DB-BD31-4B8C-83A1-F6EECF244321}">
                <p14:modId xmlns:p14="http://schemas.microsoft.com/office/powerpoint/2010/main" val="1621161750"/>
              </p:ext>
            </p:extLst>
          </p:nvPr>
        </p:nvGraphicFramePr>
        <p:xfrm>
          <a:off x="240271" y="2026699"/>
          <a:ext cx="11559160" cy="4241353"/>
        </p:xfrm>
        <a:graphic>
          <a:graphicData uri="http://schemas.openxmlformats.org/drawingml/2006/table">
            <a:tbl>
              <a:tblPr firstRow="1" bandRow="1">
                <a:tableStyleId>{5C22544A-7EE6-4342-B048-85BDC9FD1C3A}</a:tableStyleId>
              </a:tblPr>
              <a:tblGrid>
                <a:gridCol w="655565">
                  <a:extLst>
                    <a:ext uri="{9D8B030D-6E8A-4147-A177-3AD203B41FA5}">
                      <a16:colId xmlns:a16="http://schemas.microsoft.com/office/drawing/2014/main" val="1032866568"/>
                    </a:ext>
                  </a:extLst>
                </a:gridCol>
                <a:gridCol w="637035">
                  <a:extLst>
                    <a:ext uri="{9D8B030D-6E8A-4147-A177-3AD203B41FA5}">
                      <a16:colId xmlns:a16="http://schemas.microsoft.com/office/drawing/2014/main" val="942254359"/>
                    </a:ext>
                  </a:extLst>
                </a:gridCol>
                <a:gridCol w="10266560">
                  <a:extLst>
                    <a:ext uri="{9D8B030D-6E8A-4147-A177-3AD203B41FA5}">
                      <a16:colId xmlns:a16="http://schemas.microsoft.com/office/drawing/2014/main" val="2277348157"/>
                    </a:ext>
                  </a:extLst>
                </a:gridCol>
              </a:tblGrid>
              <a:tr h="416880">
                <a:tc>
                  <a:txBody>
                    <a:bodyPr/>
                    <a:lstStyle/>
                    <a:p>
                      <a:r>
                        <a:rPr lang="en-GB" sz="1600" dirty="0"/>
                        <a:t>Slide</a:t>
                      </a:r>
                    </a:p>
                  </a:txBody>
                  <a:tcPr/>
                </a:tc>
                <a:tc>
                  <a:txBody>
                    <a:bodyPr/>
                    <a:lstStyle/>
                    <a:p>
                      <a:r>
                        <a:rPr lang="en-GB" sz="1600" dirty="0"/>
                        <a:t>Time</a:t>
                      </a:r>
                    </a:p>
                  </a:txBody>
                  <a:tcPr/>
                </a:tc>
                <a:tc>
                  <a:txBody>
                    <a:bodyPr/>
                    <a:lstStyle/>
                    <a:p>
                      <a:r>
                        <a:rPr lang="en-GB" sz="1600" dirty="0"/>
                        <a:t>Activity</a:t>
                      </a:r>
                    </a:p>
                  </a:txBody>
                  <a:tcPr/>
                </a:tc>
                <a:extLst>
                  <a:ext uri="{0D108BD9-81ED-4DB2-BD59-A6C34878D82A}">
                    <a16:rowId xmlns:a16="http://schemas.microsoft.com/office/drawing/2014/main" val="2843991019"/>
                  </a:ext>
                </a:extLst>
              </a:tr>
              <a:tr h="349753">
                <a:tc>
                  <a:txBody>
                    <a:bodyPr/>
                    <a:lstStyle/>
                    <a:p>
                      <a:r>
                        <a:rPr lang="en-GB" sz="1600" dirty="0"/>
                        <a:t>28</a:t>
                      </a:r>
                    </a:p>
                  </a:txBody>
                  <a:tcPr/>
                </a:tc>
                <a:tc>
                  <a:txBody>
                    <a:bodyPr/>
                    <a:lstStyle/>
                    <a:p>
                      <a:r>
                        <a:rPr lang="en-GB" sz="1600" dirty="0"/>
                        <a:t>3min</a:t>
                      </a:r>
                    </a:p>
                  </a:txBody>
                  <a:tcPr/>
                </a:tc>
                <a:tc>
                  <a:txBody>
                    <a:bodyPr/>
                    <a:lstStyle/>
                    <a:p>
                      <a:r>
                        <a:rPr lang="en-GB" sz="1600" dirty="0"/>
                        <a:t>Have the slide on the screen as people return from break.  Spend a few mins going over the learning objectives</a:t>
                      </a:r>
                    </a:p>
                  </a:txBody>
                  <a:tcPr/>
                </a:tc>
                <a:extLst>
                  <a:ext uri="{0D108BD9-81ED-4DB2-BD59-A6C34878D82A}">
                    <a16:rowId xmlns:a16="http://schemas.microsoft.com/office/drawing/2014/main" val="3481856289"/>
                  </a:ext>
                </a:extLst>
              </a:tr>
              <a:tr h="388781">
                <a:tc>
                  <a:txBody>
                    <a:bodyPr/>
                    <a:lstStyle/>
                    <a:p>
                      <a:r>
                        <a:rPr lang="en-GB" sz="1600" dirty="0"/>
                        <a:t>29</a:t>
                      </a:r>
                    </a:p>
                  </a:txBody>
                  <a:tcPr/>
                </a:tc>
                <a:tc>
                  <a:txBody>
                    <a:bodyPr/>
                    <a:lstStyle/>
                    <a:p>
                      <a:r>
                        <a:rPr lang="en-GB" sz="1600" dirty="0"/>
                        <a:t>7 min</a:t>
                      </a:r>
                    </a:p>
                  </a:txBody>
                  <a:tcPr/>
                </a:tc>
                <a:tc>
                  <a:txBody>
                    <a:bodyPr/>
                    <a:lstStyle/>
                    <a:p>
                      <a:r>
                        <a:rPr lang="en-GB" sz="1600" b="0" dirty="0"/>
                        <a:t>General Q&amp;A. Discuss the questions on the slide – if participants don’t know of specific policies or aren’t aware of any particular signs aimed at LGBT then look at the significance of this and what can be done about it.</a:t>
                      </a:r>
                    </a:p>
                  </a:txBody>
                  <a:tcPr/>
                </a:tc>
                <a:extLst>
                  <a:ext uri="{0D108BD9-81ED-4DB2-BD59-A6C34878D82A}">
                    <a16:rowId xmlns:a16="http://schemas.microsoft.com/office/drawing/2014/main" val="3372226210"/>
                  </a:ext>
                </a:extLst>
              </a:tr>
              <a:tr h="548417">
                <a:tc>
                  <a:txBody>
                    <a:bodyPr/>
                    <a:lstStyle/>
                    <a:p>
                      <a:r>
                        <a:rPr lang="en-GB" sz="1600" dirty="0"/>
                        <a:t>30-31</a:t>
                      </a:r>
                    </a:p>
                  </a:txBody>
                  <a:tcPr/>
                </a:tc>
                <a:tc>
                  <a:txBody>
                    <a:bodyPr/>
                    <a:lstStyle/>
                    <a:p>
                      <a:r>
                        <a:rPr lang="en-GB" sz="1600" dirty="0"/>
                        <a:t>10 mins</a:t>
                      </a:r>
                    </a:p>
                  </a:txBody>
                  <a:tcPr/>
                </a:tc>
                <a:tc>
                  <a:txBody>
                    <a:bodyPr/>
                    <a:lstStyle/>
                    <a:p>
                      <a:r>
                        <a:rPr lang="en-GB" sz="1600" b="1" i="1" dirty="0"/>
                        <a:t>You may wish to remind of the prevalence of poor mental heath on slides 6 &amp; 7 before looking at these slides.</a:t>
                      </a:r>
                    </a:p>
                    <a:p>
                      <a:r>
                        <a:rPr lang="en-GB" sz="1600" b="0" i="0" dirty="0"/>
                        <a:t>Read through the statistics and quotes on these slides – general Q&amp;A, is anything surprising, why do such attitudes exist?</a:t>
                      </a:r>
                    </a:p>
                  </a:txBody>
                  <a:tcPr/>
                </a:tc>
                <a:extLst>
                  <a:ext uri="{0D108BD9-81ED-4DB2-BD59-A6C34878D82A}">
                    <a16:rowId xmlns:a16="http://schemas.microsoft.com/office/drawing/2014/main" val="1496036352"/>
                  </a:ext>
                </a:extLst>
              </a:tr>
              <a:tr h="548417">
                <a:tc>
                  <a:txBody>
                    <a:bodyPr/>
                    <a:lstStyle/>
                    <a:p>
                      <a:r>
                        <a:rPr lang="en-GB" sz="1600" dirty="0"/>
                        <a:t>32 – 34</a:t>
                      </a:r>
                    </a:p>
                  </a:txBody>
                  <a:tcPr/>
                </a:tc>
                <a:tc>
                  <a:txBody>
                    <a:bodyPr/>
                    <a:lstStyle/>
                    <a:p>
                      <a:r>
                        <a:rPr lang="en-GB" sz="1600" dirty="0"/>
                        <a:t>10 mins</a:t>
                      </a:r>
                    </a:p>
                  </a:txBody>
                  <a:tcPr/>
                </a:tc>
                <a:tc>
                  <a:txBody>
                    <a:bodyPr/>
                    <a:lstStyle/>
                    <a:p>
                      <a:r>
                        <a:rPr lang="en-GB" sz="1600" b="0" i="0" dirty="0"/>
                        <a:t>Read through the information and watch the clip on slide 32</a:t>
                      </a:r>
                    </a:p>
                  </a:txBody>
                  <a:tcPr/>
                </a:tc>
                <a:extLst>
                  <a:ext uri="{0D108BD9-81ED-4DB2-BD59-A6C34878D82A}">
                    <a16:rowId xmlns:a16="http://schemas.microsoft.com/office/drawing/2014/main" val="3105161633"/>
                  </a:ext>
                </a:extLst>
              </a:tr>
              <a:tr h="548417">
                <a:tc>
                  <a:txBody>
                    <a:bodyPr/>
                    <a:lstStyle/>
                    <a:p>
                      <a:r>
                        <a:rPr lang="en-GB" sz="1600" dirty="0"/>
                        <a:t>35-36</a:t>
                      </a:r>
                    </a:p>
                  </a:txBody>
                  <a:tcPr/>
                </a:tc>
                <a:tc>
                  <a:txBody>
                    <a:bodyPr/>
                    <a:lstStyle/>
                    <a:p>
                      <a:r>
                        <a:rPr lang="en-GB" sz="1600" dirty="0"/>
                        <a:t>20 min</a:t>
                      </a:r>
                    </a:p>
                  </a:txBody>
                  <a:tcPr/>
                </a:tc>
                <a:tc>
                  <a:txBody>
                    <a:bodyPr/>
                    <a:lstStyle/>
                    <a:p>
                      <a:r>
                        <a:rPr lang="en-GB" sz="1600" b="0" i="0" dirty="0"/>
                        <a:t>In groups explore the timeline on slide 35 and write a list of implications LGBT history may have on the needs of older patients. Spend time discussing as a whole group.</a:t>
                      </a:r>
                    </a:p>
                  </a:txBody>
                  <a:tcPr/>
                </a:tc>
                <a:extLst>
                  <a:ext uri="{0D108BD9-81ED-4DB2-BD59-A6C34878D82A}">
                    <a16:rowId xmlns:a16="http://schemas.microsoft.com/office/drawing/2014/main" val="1032601173"/>
                  </a:ext>
                </a:extLst>
              </a:tr>
              <a:tr h="548417">
                <a:tc>
                  <a:txBody>
                    <a:bodyPr/>
                    <a:lstStyle/>
                    <a:p>
                      <a:r>
                        <a:rPr lang="en-GB" sz="1600" dirty="0"/>
                        <a:t>37</a:t>
                      </a:r>
                    </a:p>
                  </a:txBody>
                  <a:tcPr/>
                </a:tc>
                <a:tc>
                  <a:txBody>
                    <a:bodyPr/>
                    <a:lstStyle/>
                    <a:p>
                      <a:r>
                        <a:rPr lang="en-GB" sz="1600" dirty="0"/>
                        <a:t>10 min</a:t>
                      </a:r>
                    </a:p>
                  </a:txBody>
                  <a:tcPr/>
                </a:tc>
                <a:tc>
                  <a:txBody>
                    <a:bodyPr/>
                    <a:lstStyle/>
                    <a:p>
                      <a:r>
                        <a:rPr lang="en-GB" sz="1600" b="0" i="0" dirty="0"/>
                        <a:t>Watch the clip and discuss what services are available in your local area – it may be helpful to have thought about this in advance in order to show some examples.</a:t>
                      </a:r>
                    </a:p>
                  </a:txBody>
                  <a:tcPr/>
                </a:tc>
                <a:extLst>
                  <a:ext uri="{0D108BD9-81ED-4DB2-BD59-A6C34878D82A}">
                    <a16:rowId xmlns:a16="http://schemas.microsoft.com/office/drawing/2014/main" val="362420040"/>
                  </a:ext>
                </a:extLst>
              </a:tr>
              <a:tr h="548417">
                <a:tc>
                  <a:txBody>
                    <a:bodyPr/>
                    <a:lstStyle/>
                    <a:p>
                      <a:r>
                        <a:rPr lang="en-GB" sz="1600" dirty="0"/>
                        <a:t>38</a:t>
                      </a:r>
                    </a:p>
                  </a:txBody>
                  <a:tcPr/>
                </a:tc>
                <a:tc>
                  <a:txBody>
                    <a:bodyPr/>
                    <a:lstStyle/>
                    <a:p>
                      <a:r>
                        <a:rPr lang="en-GB" sz="1600" dirty="0"/>
                        <a:t>5 min</a:t>
                      </a:r>
                    </a:p>
                  </a:txBody>
                  <a:tcPr/>
                </a:tc>
                <a:tc>
                  <a:txBody>
                    <a:bodyPr/>
                    <a:lstStyle/>
                    <a:p>
                      <a:r>
                        <a:rPr lang="en-GB" sz="1600" b="0" i="0" dirty="0"/>
                        <a:t>Recap what has been covered through the workshop by using the images.</a:t>
                      </a:r>
                    </a:p>
                  </a:txBody>
                  <a:tcPr/>
                </a:tc>
                <a:extLst>
                  <a:ext uri="{0D108BD9-81ED-4DB2-BD59-A6C34878D82A}">
                    <a16:rowId xmlns:a16="http://schemas.microsoft.com/office/drawing/2014/main" val="3574780394"/>
                  </a:ext>
                </a:extLst>
              </a:tr>
            </a:tbl>
          </a:graphicData>
        </a:graphic>
      </p:graphicFrame>
      <p:sp>
        <p:nvSpPr>
          <p:cNvPr id="6" name="Slide Number Placeholder 5">
            <a:extLst>
              <a:ext uri="{FF2B5EF4-FFF2-40B4-BE49-F238E27FC236}">
                <a16:creationId xmlns:a16="http://schemas.microsoft.com/office/drawing/2014/main" id="{6A4A16E9-698E-46B5-98EB-4704FA8C018B}"/>
              </a:ext>
            </a:extLst>
          </p:cNvPr>
          <p:cNvSpPr>
            <a:spLocks noGrp="1"/>
          </p:cNvSpPr>
          <p:nvPr>
            <p:ph type="sldNum" sz="quarter" idx="12"/>
          </p:nvPr>
        </p:nvSpPr>
        <p:spPr/>
        <p:txBody>
          <a:bodyPr/>
          <a:lstStyle/>
          <a:p>
            <a:fld id="{A7FAADD0-5DAE-472D-995C-E8B43BDD57E6}" type="slidenum">
              <a:rPr lang="en-GB" smtClean="0"/>
              <a:pPr/>
              <a:t>4</a:t>
            </a:fld>
            <a:endParaRPr lang="en-GB"/>
          </a:p>
        </p:txBody>
      </p:sp>
      <p:sp>
        <p:nvSpPr>
          <p:cNvPr id="7" name="TextBox 6">
            <a:extLst>
              <a:ext uri="{FF2B5EF4-FFF2-40B4-BE49-F238E27FC236}">
                <a16:creationId xmlns:a16="http://schemas.microsoft.com/office/drawing/2014/main" id="{F8B443A7-D468-4DDB-A52A-C0A76F947671}"/>
              </a:ext>
            </a:extLst>
          </p:cNvPr>
          <p:cNvSpPr txBox="1"/>
          <p:nvPr/>
        </p:nvSpPr>
        <p:spPr>
          <a:xfrm>
            <a:off x="6612835" y="136525"/>
            <a:ext cx="5186596" cy="1408334"/>
          </a:xfrm>
          <a:prstGeom prst="rect">
            <a:avLst/>
          </a:prstGeom>
          <a:noFill/>
          <a:ln>
            <a:solidFill>
              <a:schemeClr val="tx1"/>
            </a:solidFill>
          </a:ln>
        </p:spPr>
        <p:txBody>
          <a:bodyPr wrap="square" rtlCol="0">
            <a:spAutoFit/>
          </a:bodyPr>
          <a:lstStyle/>
          <a:p>
            <a:pPr lvl="0"/>
            <a:r>
              <a:rPr lang="en-GB" sz="1600" b="1" dirty="0">
                <a:solidFill>
                  <a:prstClr val="black"/>
                </a:solidFill>
              </a:rPr>
              <a:t>Learning Objectives: </a:t>
            </a:r>
          </a:p>
          <a:p>
            <a:pPr marL="288000" indent="-288000">
              <a:lnSpc>
                <a:spcPct val="110000"/>
              </a:lnSpc>
              <a:buAutoNum type="arabicPeriod"/>
            </a:pPr>
            <a:r>
              <a:rPr lang="en-GB" sz="1600" dirty="0">
                <a:solidFill>
                  <a:prstClr val="black"/>
                </a:solidFill>
              </a:rPr>
              <a:t>To understand the experiences some LGBT+ patients have had within healthcare.</a:t>
            </a:r>
          </a:p>
          <a:p>
            <a:pPr marL="288000" indent="-288000">
              <a:lnSpc>
                <a:spcPct val="110000"/>
              </a:lnSpc>
              <a:buAutoNum type="arabicPeriod"/>
            </a:pPr>
            <a:r>
              <a:rPr lang="en-GB" sz="1600" dirty="0">
                <a:solidFill>
                  <a:prstClr val="black"/>
                </a:solidFill>
              </a:rPr>
              <a:t>Explore how to improve services for LGBT+ patients.</a:t>
            </a:r>
          </a:p>
          <a:p>
            <a:pPr marL="288000" indent="-288000">
              <a:lnSpc>
                <a:spcPct val="110000"/>
              </a:lnSpc>
              <a:buAutoNum type="arabicPeriod"/>
            </a:pPr>
            <a:r>
              <a:rPr lang="en-GB" sz="1600" dirty="0">
                <a:solidFill>
                  <a:prstClr val="black"/>
                </a:solidFill>
              </a:rPr>
              <a:t>Consider the specific needs of older LGBT+ patients.</a:t>
            </a:r>
          </a:p>
        </p:txBody>
      </p:sp>
      <p:sp>
        <p:nvSpPr>
          <p:cNvPr id="8" name="TextBox 7">
            <a:extLst>
              <a:ext uri="{FF2B5EF4-FFF2-40B4-BE49-F238E27FC236}">
                <a16:creationId xmlns:a16="http://schemas.microsoft.com/office/drawing/2014/main" id="{9129827D-0797-4354-A14C-052CA1A7206D}"/>
              </a:ext>
            </a:extLst>
          </p:cNvPr>
          <p:cNvSpPr txBox="1"/>
          <p:nvPr/>
        </p:nvSpPr>
        <p:spPr>
          <a:xfrm>
            <a:off x="240270" y="1638335"/>
            <a:ext cx="11428267" cy="369332"/>
          </a:xfrm>
          <a:prstGeom prst="rect">
            <a:avLst/>
          </a:prstGeom>
          <a:noFill/>
        </p:spPr>
        <p:txBody>
          <a:bodyPr wrap="square" rtlCol="0">
            <a:spAutoFit/>
          </a:bodyPr>
          <a:lstStyle/>
          <a:p>
            <a:r>
              <a:rPr lang="en-GB" b="1" dirty="0"/>
              <a:t>NB: </a:t>
            </a:r>
            <a:r>
              <a:rPr lang="en-GB" dirty="0"/>
              <a:t>These timing are a rough guide.  </a:t>
            </a:r>
            <a:r>
              <a:rPr lang="en-GB" b="1" dirty="0"/>
              <a:t>Part Two  </a:t>
            </a:r>
            <a:r>
              <a:rPr lang="en-GB" dirty="0"/>
              <a:t>should take around </a:t>
            </a:r>
            <a:r>
              <a:rPr lang="en-GB" b="1" dirty="0"/>
              <a:t>1 hour 05 minutes.</a:t>
            </a:r>
            <a:endParaRPr lang="en-GB" dirty="0"/>
          </a:p>
        </p:txBody>
      </p:sp>
      <p:sp>
        <p:nvSpPr>
          <p:cNvPr id="9" name="TextBox 8">
            <a:extLst>
              <a:ext uri="{FF2B5EF4-FFF2-40B4-BE49-F238E27FC236}">
                <a16:creationId xmlns:a16="http://schemas.microsoft.com/office/drawing/2014/main" id="{C2C32BF9-2C09-4A94-8592-91BC17FB6EED}"/>
              </a:ext>
            </a:extLst>
          </p:cNvPr>
          <p:cNvSpPr txBox="1"/>
          <p:nvPr/>
        </p:nvSpPr>
        <p:spPr>
          <a:xfrm>
            <a:off x="240270" y="807338"/>
            <a:ext cx="6253294" cy="830997"/>
          </a:xfrm>
          <a:prstGeom prst="rect">
            <a:avLst/>
          </a:prstGeom>
          <a:noFill/>
        </p:spPr>
        <p:txBody>
          <a:bodyPr wrap="square">
            <a:spAutoFit/>
          </a:bodyPr>
          <a:lstStyle/>
          <a:p>
            <a:r>
              <a:rPr lang="en-GB" sz="1600" dirty="0"/>
              <a:t>This session examines the experiences that some LGBT+ patients have had within healthcare before looking at how services can be improved. The specific needs of older LGBT+ patients are also considered.</a:t>
            </a:r>
          </a:p>
        </p:txBody>
      </p:sp>
      <p:sp>
        <p:nvSpPr>
          <p:cNvPr id="10" name="TextBox 9">
            <a:extLst>
              <a:ext uri="{FF2B5EF4-FFF2-40B4-BE49-F238E27FC236}">
                <a16:creationId xmlns:a16="http://schemas.microsoft.com/office/drawing/2014/main" id="{71790719-DE85-401D-8C12-40B7BF06AEC5}"/>
              </a:ext>
            </a:extLst>
          </p:cNvPr>
          <p:cNvSpPr txBox="1"/>
          <p:nvPr/>
        </p:nvSpPr>
        <p:spPr>
          <a:xfrm>
            <a:off x="305717" y="6338865"/>
            <a:ext cx="11428267" cy="369332"/>
          </a:xfrm>
          <a:prstGeom prst="rect">
            <a:avLst/>
          </a:prstGeom>
          <a:noFill/>
        </p:spPr>
        <p:txBody>
          <a:bodyPr wrap="square" rtlCol="0">
            <a:spAutoFit/>
          </a:bodyPr>
          <a:lstStyle/>
          <a:p>
            <a:r>
              <a:rPr lang="en-GB" b="1" dirty="0"/>
              <a:t>Slides 42 – 77 are to be used to print out as notes for participants. </a:t>
            </a:r>
          </a:p>
        </p:txBody>
      </p:sp>
    </p:spTree>
    <p:extLst>
      <p:ext uri="{BB962C8B-B14F-4D97-AF65-F5344CB8AC3E}">
        <p14:creationId xmlns:p14="http://schemas.microsoft.com/office/powerpoint/2010/main" val="3779831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BA67E-D170-47A3-BFE7-0633AED2994A}"/>
              </a:ext>
            </a:extLst>
          </p:cNvPr>
          <p:cNvSpPr txBox="1"/>
          <p:nvPr/>
        </p:nvSpPr>
        <p:spPr>
          <a:xfrm>
            <a:off x="351182" y="371060"/>
            <a:ext cx="11489635" cy="5909310"/>
          </a:xfrm>
          <a:prstGeom prst="rect">
            <a:avLst/>
          </a:prstGeom>
          <a:noFill/>
        </p:spPr>
        <p:txBody>
          <a:bodyPr wrap="square" rtlCol="0">
            <a:spAutoFit/>
          </a:bodyPr>
          <a:lstStyle/>
          <a:p>
            <a:r>
              <a:rPr lang="en-GB" sz="2200" dirty="0">
                <a:latin typeface="Arial Black" panose="020B0A04020102020204" pitchFamily="34" charset="0"/>
              </a:rPr>
              <a:t>References</a:t>
            </a:r>
          </a:p>
          <a:p>
            <a:endParaRPr lang="en-GB" dirty="0"/>
          </a:p>
          <a:p>
            <a:pPr>
              <a:spcAft>
                <a:spcPts val="1200"/>
              </a:spcAft>
            </a:pPr>
            <a:r>
              <a:rPr lang="en-GB" dirty="0"/>
              <a:t>Baker, W. (n.d.) </a:t>
            </a:r>
            <a:r>
              <a:rPr lang="en-GB" i="1" dirty="0"/>
              <a:t>Gender neutral cartoon character</a:t>
            </a:r>
            <a:r>
              <a:rPr lang="en-GB" dirty="0"/>
              <a:t>. Retrieved from </a:t>
            </a:r>
            <a:r>
              <a:rPr lang="en-GB" dirty="0">
                <a:hlinkClick r:id="rId2"/>
              </a:rPr>
              <a:t>https://www.pinterest.co.uk/pin/210191507588941170/</a:t>
            </a:r>
            <a:r>
              <a:rPr lang="en-GB" dirty="0"/>
              <a:t> </a:t>
            </a:r>
          </a:p>
          <a:p>
            <a:pPr>
              <a:spcAft>
                <a:spcPts val="1200"/>
              </a:spcAft>
            </a:pPr>
            <a:r>
              <a:rPr lang="en-GB" dirty="0"/>
              <a:t>Business Insider. (2014). </a:t>
            </a:r>
            <a:r>
              <a:rPr lang="en-GB" i="1" dirty="0">
                <a:solidFill>
                  <a:srgbClr val="111111"/>
                </a:solidFill>
                <a:effectLst/>
                <a:latin typeface="LabGrotesque"/>
              </a:rPr>
              <a:t>26 Sexist Ads Of The 'Mad Men' Era That Companies Wish We'd Forget. </a:t>
            </a:r>
            <a:r>
              <a:rPr lang="en-GB" i="0" dirty="0">
                <a:solidFill>
                  <a:srgbClr val="111111"/>
                </a:solidFill>
                <a:effectLst/>
                <a:latin typeface="LabGrotesque"/>
              </a:rPr>
              <a:t>Retrieved from </a:t>
            </a:r>
            <a:r>
              <a:rPr lang="en-GB" i="0" dirty="0">
                <a:solidFill>
                  <a:srgbClr val="111111"/>
                </a:solidFill>
                <a:effectLst/>
                <a:latin typeface="LabGrotesque"/>
                <a:hlinkClick r:id="rId3"/>
              </a:rPr>
              <a:t>https://www.businessinsider.com/26-sexist-ads-of-the-mad-men-era-2014-5?r=US&amp;IR=T</a:t>
            </a:r>
            <a:r>
              <a:rPr lang="en-GB" i="0" dirty="0">
                <a:solidFill>
                  <a:srgbClr val="111111"/>
                </a:solidFill>
                <a:effectLst/>
                <a:latin typeface="LabGrotesque"/>
              </a:rPr>
              <a:t> </a:t>
            </a:r>
            <a:endParaRPr lang="en-GB" dirty="0"/>
          </a:p>
          <a:p>
            <a:pPr>
              <a:spcAft>
                <a:spcPts val="1200"/>
              </a:spcAft>
            </a:pPr>
            <a:r>
              <a:rPr lang="en-GB" dirty="0"/>
              <a:t>Dryden, S. (n.d.). A short history of LGBT rights in the UK. Retrieved from </a:t>
            </a:r>
            <a:r>
              <a:rPr lang="en-GB" dirty="0">
                <a:hlinkClick r:id="rId4"/>
              </a:rPr>
              <a:t>https://www.bl.uk/lgbtq-histories/articles/a-short-history-of-lgbt-rights-in-the-uk</a:t>
            </a:r>
            <a:r>
              <a:rPr lang="en-GB" dirty="0"/>
              <a:t> </a:t>
            </a:r>
          </a:p>
          <a:p>
            <a:pPr>
              <a:spcAft>
                <a:spcPts val="1200"/>
              </a:spcAft>
            </a:pPr>
            <a:r>
              <a:rPr lang="en-GB" dirty="0"/>
              <a:t>Education Action Challenge Homophobia UK. (2016). What is gender? Retrieved from </a:t>
            </a:r>
            <a:r>
              <a:rPr lang="en-GB" dirty="0">
                <a:hlinkClick r:id="rId5"/>
              </a:rPr>
              <a:t>https://www.youtube.com/watch?v=qlYtj0sf6ec</a:t>
            </a:r>
            <a:r>
              <a:rPr lang="en-GB" dirty="0"/>
              <a:t> </a:t>
            </a:r>
          </a:p>
          <a:p>
            <a:pPr>
              <a:spcAft>
                <a:spcPts val="1200"/>
              </a:spcAft>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Enfield, H. (2008). </a:t>
            </a: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Women know your limits – BBC comedy</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Retrieved from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https://www.youtube.com/watch?v=LS37SNYjg8w</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Aft>
                <a:spcPts val="1200"/>
              </a:spcAft>
            </a:pPr>
            <a:r>
              <a:rPr lang="en-GB" dirty="0"/>
              <a:t>Gender Recognition Act 2004: </a:t>
            </a:r>
            <a:r>
              <a:rPr lang="en-GB" dirty="0">
                <a:hlinkClick r:id="rId7"/>
              </a:rPr>
              <a:t>http://www.legislation.gov.uk/ukpga/2004/7</a:t>
            </a:r>
            <a:r>
              <a:rPr lang="en-GB" dirty="0">
                <a:solidFill>
                  <a:prstClr val="black"/>
                </a:solidFill>
                <a:latin typeface="Calibri" panose="020F0502020204030204"/>
              </a:rPr>
              <a:t>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spcAft>
                <a:spcPts val="1200"/>
              </a:spcAft>
            </a:pPr>
            <a:r>
              <a:rPr lang="en-GB" dirty="0"/>
              <a:t>General Medical Council. (2018). </a:t>
            </a:r>
            <a:r>
              <a:rPr lang="en-GB" i="1" dirty="0"/>
              <a:t>Trans Health</a:t>
            </a:r>
            <a:r>
              <a:rPr lang="en-GB" dirty="0"/>
              <a:t>. Retrieved from </a:t>
            </a:r>
            <a:r>
              <a:rPr lang="en-GB" dirty="0">
                <a:hlinkClick r:id="rId8"/>
              </a:rPr>
              <a:t>https://www.youtube.com/watch?v=jv3Ztrm73FQ&amp;feature=emb_logo</a:t>
            </a:r>
            <a:r>
              <a:rPr lang="en-GB" dirty="0"/>
              <a:t> </a:t>
            </a:r>
          </a:p>
          <a:p>
            <a:pPr>
              <a:spcAft>
                <a:spcPts val="1200"/>
              </a:spcAft>
            </a:pPr>
            <a:r>
              <a:rPr lang="en-GB" dirty="0"/>
              <a:t>Healthwatch. (2020). </a:t>
            </a:r>
            <a:r>
              <a:rPr lang="en-GB" i="1" dirty="0"/>
              <a:t>Trans healthcare: What can we learn from people’s experiences?</a:t>
            </a:r>
            <a:r>
              <a:rPr lang="en-GB" dirty="0"/>
              <a:t> Retrieved from </a:t>
            </a:r>
            <a:r>
              <a:rPr lang="en-GB" dirty="0">
                <a:hlinkClick r:id="rId9"/>
              </a:rPr>
              <a:t>https://www.healthwatch.co.uk/blog/2020-03-11/trans-healthcare-what-can-we-learn-people%E2%80%99s-experiences</a:t>
            </a:r>
            <a:r>
              <a:rPr lang="en-GB" dirty="0"/>
              <a:t> </a:t>
            </a:r>
          </a:p>
        </p:txBody>
      </p:sp>
    </p:spTree>
    <p:extLst>
      <p:ext uri="{BB962C8B-B14F-4D97-AF65-F5344CB8AC3E}">
        <p14:creationId xmlns:p14="http://schemas.microsoft.com/office/powerpoint/2010/main" val="4076758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BA67E-D170-47A3-BFE7-0633AED2994A}"/>
              </a:ext>
            </a:extLst>
          </p:cNvPr>
          <p:cNvSpPr txBox="1"/>
          <p:nvPr/>
        </p:nvSpPr>
        <p:spPr>
          <a:xfrm>
            <a:off x="424069" y="582067"/>
            <a:ext cx="11237843"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NHS England &amp; NHS Improvement. (2019). Delivering same-sex accommodation. Retrieved from </a:t>
            </a:r>
            <a:r>
              <a:rPr lang="en-GB" dirty="0">
                <a:hlinkClick r:id="rId2"/>
              </a:rPr>
              <a:t>Delivering_same_sex_accommodation_sep2019.pdf (improvement.nhs.uk)</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Office for National Statistics. (2019). </a:t>
            </a: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What is the difference between sex and gender?</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Retrieved from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https://www.ons.gov.uk/economy/environmentalaccounts/articles/whatisthedifferencebetweensexandgender/2019-02-21</a:t>
            </a:r>
            <a:endParaRPr lang="en-GB" dirty="0"/>
          </a:p>
          <a:p>
            <a:pPr>
              <a:spcAft>
                <a:spcPts val="600"/>
              </a:spcAft>
            </a:pPr>
            <a:r>
              <a:rPr lang="en-GB" dirty="0"/>
              <a:t>Pan, L., &amp; Moore, A. (2015).  </a:t>
            </a:r>
            <a:r>
              <a:rPr lang="en-GB" i="1" dirty="0"/>
              <a:t>The gender unicorn</a:t>
            </a:r>
            <a:r>
              <a:rPr lang="en-GB" dirty="0"/>
              <a:t>.  Retrieved from </a:t>
            </a:r>
            <a:r>
              <a:rPr lang="en-GB" dirty="0">
                <a:hlinkClick r:id="rId4"/>
              </a:rPr>
              <a:t>https://transstudent.org/gender/</a:t>
            </a:r>
            <a:endParaRPr lang="en-GB" dirty="0"/>
          </a:p>
          <a:p>
            <a:pPr>
              <a:spcAft>
                <a:spcPts val="600"/>
              </a:spcAft>
            </a:pPr>
            <a:r>
              <a:rPr lang="en-GB" dirty="0"/>
              <a:t>Simply Psychology. (2014). Biological theories of gender. Retrieved from </a:t>
            </a:r>
            <a:r>
              <a:rPr lang="en-GB" dirty="0">
                <a:hlinkClick r:id="rId5"/>
              </a:rPr>
              <a:t>https://www.simplypsychology.org/gender-biology.html</a:t>
            </a:r>
            <a:r>
              <a:rPr lang="en-GB" dirty="0"/>
              <a:t> </a:t>
            </a:r>
          </a:p>
          <a:p>
            <a:pPr>
              <a:spcAft>
                <a:spcPts val="600"/>
              </a:spcAft>
            </a:pPr>
            <a:r>
              <a:rPr lang="en-GB" dirty="0"/>
              <a:t>Stonewall. (2017). </a:t>
            </a:r>
            <a:r>
              <a:rPr lang="en-GB" i="1" dirty="0"/>
              <a:t>School report. The experiences of lesbian, gay, bi and trans young people in Britain’s schools in 2017.</a:t>
            </a:r>
            <a:r>
              <a:rPr lang="en-GB" dirty="0"/>
              <a:t>  Retrieved from </a:t>
            </a:r>
            <a:r>
              <a:rPr lang="en-GB" dirty="0">
                <a:hlinkClick r:id="rId6"/>
              </a:rPr>
              <a:t>https://www.stonewall.org.uk/system/files/the_school_report_2017.pdf</a:t>
            </a:r>
            <a:r>
              <a:rPr lang="en-GB" dirty="0"/>
              <a:t>  </a:t>
            </a:r>
          </a:p>
          <a:p>
            <a:pPr>
              <a:spcAft>
                <a:spcPts val="600"/>
              </a:spcAft>
            </a:pPr>
            <a:r>
              <a:rPr lang="en-GB" dirty="0"/>
              <a:t>Stonewall. (2018). </a:t>
            </a:r>
            <a:r>
              <a:rPr lang="en-GB" i="1" dirty="0"/>
              <a:t>LGBT in Britain. Health report. </a:t>
            </a:r>
            <a:r>
              <a:rPr lang="en-GB" dirty="0"/>
              <a:t>Retrieved from </a:t>
            </a:r>
            <a:r>
              <a:rPr lang="en-GB" dirty="0">
                <a:hlinkClick r:id="rId7"/>
              </a:rPr>
              <a:t>https://www.stonewall.org.uk/system/files/lgbt_in_britain_health.pdf</a:t>
            </a:r>
            <a:r>
              <a:rPr lang="en-GB" dirty="0"/>
              <a:t> </a:t>
            </a:r>
          </a:p>
          <a:p>
            <a:pPr>
              <a:spcAft>
                <a:spcPts val="600"/>
              </a:spcAft>
            </a:pPr>
            <a:r>
              <a:rPr lang="en-GB" dirty="0"/>
              <a:t>Trans Actual. (n.d.). </a:t>
            </a:r>
            <a:r>
              <a:rPr lang="en-GB" i="1" dirty="0"/>
              <a:t>Trans health. Trans inclusion. </a:t>
            </a:r>
            <a:r>
              <a:rPr lang="en-GB" dirty="0"/>
              <a:t>Retrieved from </a:t>
            </a:r>
            <a:r>
              <a:rPr lang="en-GB" dirty="0">
                <a:hlinkClick r:id="rId8"/>
              </a:rPr>
              <a:t>https://www.transactual.org.uk/inclusive-healthcare</a:t>
            </a:r>
            <a:r>
              <a:rPr lang="en-GB" dirty="0"/>
              <a:t> </a:t>
            </a:r>
          </a:p>
          <a:p>
            <a:pPr>
              <a:spcAft>
                <a:spcPts val="600"/>
              </a:spcAft>
            </a:pPr>
            <a:r>
              <a:rPr lang="en-GB" dirty="0"/>
              <a:t>Trans Student Educational Resources. (2015). </a:t>
            </a:r>
            <a:r>
              <a:rPr lang="en-GB" i="1" dirty="0"/>
              <a:t>Gender unicorn</a:t>
            </a:r>
            <a:r>
              <a:rPr lang="en-GB" dirty="0"/>
              <a:t>. Retrieved from  </a:t>
            </a:r>
            <a:r>
              <a:rPr lang="en-GB" dirty="0">
                <a:hlinkClick r:id="rId4"/>
              </a:rPr>
              <a:t>https://transstudent.org/gender/</a:t>
            </a:r>
            <a:endParaRPr lang="en-GB" dirty="0"/>
          </a:p>
        </p:txBody>
      </p:sp>
    </p:spTree>
    <p:extLst>
      <p:ext uri="{BB962C8B-B14F-4D97-AF65-F5344CB8AC3E}">
        <p14:creationId xmlns:p14="http://schemas.microsoft.com/office/powerpoint/2010/main" val="559035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B1D142-F5BF-450C-95C7-E2CB2FC6485D}"/>
              </a:ext>
            </a:extLst>
          </p:cNvPr>
          <p:cNvSpPr>
            <a:spLocks noGrp="1"/>
          </p:cNvSpPr>
          <p:nvPr>
            <p:ph type="sldNum" sz="quarter" idx="12"/>
          </p:nvPr>
        </p:nvSpPr>
        <p:spPr/>
        <p:txBody>
          <a:bodyPr/>
          <a:lstStyle/>
          <a:p>
            <a:fld id="{D9A90762-97D7-49DC-8F83-B017C849E511}" type="slidenum">
              <a:rPr lang="en-GB" smtClean="0"/>
              <a:pPr/>
              <a:t>42</a:t>
            </a:fld>
            <a:endParaRPr lang="en-GB"/>
          </a:p>
        </p:txBody>
      </p:sp>
      <p:pic>
        <p:nvPicPr>
          <p:cNvPr id="104450" name="Picture 2" descr="https://cdn.shopify.com/s/files/1/0255/4661/files/Passionate_life_large.png?v=1472417752"/>
          <p:cNvPicPr>
            <a:picLocks noChangeAspect="1" noChangeArrowheads="1"/>
          </p:cNvPicPr>
          <p:nvPr/>
        </p:nvPicPr>
        <p:blipFill>
          <a:blip r:embed="rId3" cstate="print"/>
          <a:srcRect/>
          <a:stretch>
            <a:fillRect/>
          </a:stretch>
        </p:blipFill>
        <p:spPr bwMode="auto">
          <a:xfrm>
            <a:off x="6872798" y="1983977"/>
            <a:ext cx="4612593" cy="4554935"/>
          </a:xfrm>
          <a:prstGeom prst="rect">
            <a:avLst/>
          </a:prstGeom>
          <a:noFill/>
        </p:spPr>
      </p:pic>
      <p:pic>
        <p:nvPicPr>
          <p:cNvPr id="9" name="Picture 8">
            <a:extLst>
              <a:ext uri="{FF2B5EF4-FFF2-40B4-BE49-F238E27FC236}">
                <a16:creationId xmlns:a16="http://schemas.microsoft.com/office/drawing/2014/main" id="{EDD8E432-3287-4473-AF00-903884FCDAB6}"/>
              </a:ext>
            </a:extLst>
          </p:cNvPr>
          <p:cNvPicPr>
            <a:picLocks noChangeAspect="1"/>
          </p:cNvPicPr>
          <p:nvPr/>
        </p:nvPicPr>
        <p:blipFill>
          <a:blip r:embed="rId4"/>
          <a:stretch>
            <a:fillRect/>
          </a:stretch>
        </p:blipFill>
        <p:spPr>
          <a:xfrm>
            <a:off x="7207464" y="136524"/>
            <a:ext cx="4984536" cy="1756171"/>
          </a:xfrm>
          <a:prstGeom prst="rect">
            <a:avLst/>
          </a:prstGeom>
        </p:spPr>
      </p:pic>
      <p:sp>
        <p:nvSpPr>
          <p:cNvPr id="3" name="TextBox 2">
            <a:extLst>
              <a:ext uri="{FF2B5EF4-FFF2-40B4-BE49-F238E27FC236}">
                <a16:creationId xmlns:a16="http://schemas.microsoft.com/office/drawing/2014/main" id="{C0A1D267-2E01-49EB-A68B-9C098D19EECB}"/>
              </a:ext>
            </a:extLst>
          </p:cNvPr>
          <p:cNvSpPr txBox="1"/>
          <p:nvPr/>
        </p:nvSpPr>
        <p:spPr>
          <a:xfrm>
            <a:off x="9730620" y="829943"/>
            <a:ext cx="1895448" cy="369332"/>
          </a:xfrm>
          <a:prstGeom prst="rect">
            <a:avLst/>
          </a:prstGeom>
          <a:noFill/>
        </p:spPr>
        <p:txBody>
          <a:bodyPr wrap="square" rtlCol="0">
            <a:spAutoFit/>
          </a:bodyPr>
          <a:lstStyle/>
          <a:p>
            <a:pPr algn="r"/>
            <a:r>
              <a:rPr lang="en-GB" b="1" dirty="0">
                <a:latin typeface="Bradley Hand ITC" panose="03070402050302030203" pitchFamily="66" charset="0"/>
              </a:rPr>
              <a:t>Rachel Symons</a:t>
            </a:r>
          </a:p>
        </p:txBody>
      </p:sp>
      <p:sp>
        <p:nvSpPr>
          <p:cNvPr id="4" name="TextBox 3">
            <a:extLst>
              <a:ext uri="{FF2B5EF4-FFF2-40B4-BE49-F238E27FC236}">
                <a16:creationId xmlns:a16="http://schemas.microsoft.com/office/drawing/2014/main" id="{FC65D7AE-5676-4B82-B890-F90B4A4555FF}"/>
              </a:ext>
            </a:extLst>
          </p:cNvPr>
          <p:cNvSpPr txBox="1"/>
          <p:nvPr/>
        </p:nvSpPr>
        <p:spPr>
          <a:xfrm flipH="1">
            <a:off x="7528066" y="1525466"/>
            <a:ext cx="4098002" cy="369332"/>
          </a:xfrm>
          <a:prstGeom prst="rect">
            <a:avLst/>
          </a:prstGeom>
          <a:noFill/>
        </p:spPr>
        <p:txBody>
          <a:bodyPr wrap="square" rtlCol="0">
            <a:spAutoFit/>
          </a:bodyPr>
          <a:lstStyle/>
          <a:p>
            <a:pPr algn="r"/>
            <a:r>
              <a:rPr lang="en-GB" dirty="0"/>
              <a:t>www.thrivingfutures.co.uk</a:t>
            </a:r>
          </a:p>
        </p:txBody>
      </p:sp>
      <p:pic>
        <p:nvPicPr>
          <p:cNvPr id="8" name="Picture 7">
            <a:extLst>
              <a:ext uri="{FF2B5EF4-FFF2-40B4-BE49-F238E27FC236}">
                <a16:creationId xmlns:a16="http://schemas.microsoft.com/office/drawing/2014/main" id="{F5F6ABFF-3EA6-4FA7-8867-03E7A95E3333}"/>
              </a:ext>
            </a:extLst>
          </p:cNvPr>
          <p:cNvPicPr>
            <a:picLocks noChangeAspect="1"/>
          </p:cNvPicPr>
          <p:nvPr/>
        </p:nvPicPr>
        <p:blipFill>
          <a:blip r:embed="rId5"/>
          <a:stretch>
            <a:fillRect/>
          </a:stretch>
        </p:blipFill>
        <p:spPr>
          <a:xfrm>
            <a:off x="4222364" y="658760"/>
            <a:ext cx="2650433" cy="2650433"/>
          </a:xfrm>
          <a:prstGeom prst="rect">
            <a:avLst/>
          </a:prstGeom>
        </p:spPr>
      </p:pic>
      <p:sp>
        <p:nvSpPr>
          <p:cNvPr id="11" name="TextBox 10">
            <a:extLst>
              <a:ext uri="{FF2B5EF4-FFF2-40B4-BE49-F238E27FC236}">
                <a16:creationId xmlns:a16="http://schemas.microsoft.com/office/drawing/2014/main" id="{E2F4898F-23F3-427D-8CD4-552941983C73}"/>
              </a:ext>
            </a:extLst>
          </p:cNvPr>
          <p:cNvSpPr txBox="1"/>
          <p:nvPr/>
        </p:nvSpPr>
        <p:spPr>
          <a:xfrm>
            <a:off x="525035" y="293567"/>
            <a:ext cx="6682430" cy="892552"/>
          </a:xfrm>
          <a:prstGeom prst="rect">
            <a:avLst/>
          </a:prstGeom>
          <a:noFill/>
        </p:spPr>
        <p:txBody>
          <a:bodyPr wrap="square" rtlCol="0">
            <a:spAutoFit/>
          </a:bodyPr>
          <a:lstStyle/>
          <a:p>
            <a:r>
              <a:rPr lang="en-GB" sz="2800" b="1" dirty="0">
                <a:latin typeface="Comic Sans MS" panose="030F0702030302020204" pitchFamily="66" charset="0"/>
              </a:rPr>
              <a:t>More than just a lanyard: </a:t>
            </a:r>
            <a:r>
              <a:rPr lang="en-GB" sz="2400" dirty="0">
                <a:latin typeface="Comic Sans MS" panose="030F0702030302020204" pitchFamily="66" charset="0"/>
              </a:rPr>
              <a:t>Meeting the needs of LGBT+ patients</a:t>
            </a:r>
            <a:endParaRPr lang="en-GB" sz="2800" dirty="0">
              <a:latin typeface="Comic Sans MS" panose="030F0702030302020204" pitchFamily="66" charset="0"/>
            </a:endParaRPr>
          </a:p>
        </p:txBody>
      </p:sp>
      <p:sp>
        <p:nvSpPr>
          <p:cNvPr id="12" name="TextBox 11">
            <a:extLst>
              <a:ext uri="{FF2B5EF4-FFF2-40B4-BE49-F238E27FC236}">
                <a16:creationId xmlns:a16="http://schemas.microsoft.com/office/drawing/2014/main" id="{51DC7B7A-2473-48CD-946A-7A76D8868695}"/>
              </a:ext>
            </a:extLst>
          </p:cNvPr>
          <p:cNvSpPr txBox="1"/>
          <p:nvPr/>
        </p:nvSpPr>
        <p:spPr>
          <a:xfrm>
            <a:off x="525035" y="2801531"/>
            <a:ext cx="6216172" cy="3554819"/>
          </a:xfrm>
          <a:prstGeom prst="rect">
            <a:avLst/>
          </a:prstGeom>
          <a:noFill/>
        </p:spPr>
        <p:txBody>
          <a:bodyPr wrap="square" rtlCol="0">
            <a:spAutoFit/>
          </a:bodyPr>
          <a:lstStyle/>
          <a:p>
            <a:pPr>
              <a:spcAft>
                <a:spcPts val="600"/>
              </a:spcAft>
            </a:pPr>
            <a:r>
              <a:rPr lang="en-GB" sz="2000" b="1" dirty="0"/>
              <a:t>Part One:  Getting to grips with gender</a:t>
            </a:r>
          </a:p>
          <a:p>
            <a:pPr>
              <a:spcAft>
                <a:spcPts val="1800"/>
              </a:spcAft>
            </a:pPr>
            <a:r>
              <a:rPr lang="en-GB" sz="2000" dirty="0"/>
              <a:t>This session explores the importance of addressing the needs of LGBT+ patients, what we mean by the term ‘gender’ and how this differs from ‘sex’.  It also demystifies all the confusing terminology around transgender.</a:t>
            </a:r>
            <a:endParaRPr lang="en-GB" sz="2000" dirty="0">
              <a:solidFill>
                <a:prstClr val="black"/>
              </a:solidFill>
            </a:endParaRPr>
          </a:p>
          <a:p>
            <a:pPr>
              <a:spcAft>
                <a:spcPts val="600"/>
              </a:spcAft>
            </a:pPr>
            <a:r>
              <a:rPr lang="en-GB" sz="2000" b="1" dirty="0"/>
              <a:t>Part Two: Responding to the needs of LGBT+ patients </a:t>
            </a:r>
          </a:p>
          <a:p>
            <a:r>
              <a:rPr lang="en-GB" sz="2000" dirty="0"/>
              <a:t>This session examines the experiences some LGBT+ patients have had within healthcare before looking at how services can be improved. The specific needs of older LGBT+ patients are also considered.</a:t>
            </a:r>
          </a:p>
        </p:txBody>
      </p:sp>
      <p:sp>
        <p:nvSpPr>
          <p:cNvPr id="15" name="TextBox 14">
            <a:extLst>
              <a:ext uri="{FF2B5EF4-FFF2-40B4-BE49-F238E27FC236}">
                <a16:creationId xmlns:a16="http://schemas.microsoft.com/office/drawing/2014/main" id="{8C3CE93F-63F7-49AD-BF36-BFA86053702C}"/>
              </a:ext>
            </a:extLst>
          </p:cNvPr>
          <p:cNvSpPr txBox="1"/>
          <p:nvPr/>
        </p:nvSpPr>
        <p:spPr>
          <a:xfrm>
            <a:off x="389974" y="1415384"/>
            <a:ext cx="3967452" cy="1107996"/>
          </a:xfrm>
          <a:prstGeom prst="rect">
            <a:avLst/>
          </a:prstGeom>
          <a:noFill/>
        </p:spPr>
        <p:txBody>
          <a:bodyPr wrap="square" rtlCol="0">
            <a:spAutoFit/>
          </a:bodyPr>
          <a:lstStyle/>
          <a:p>
            <a:pPr algn="ctr"/>
            <a:r>
              <a:rPr lang="en-GB" sz="2200" b="1" dirty="0"/>
              <a:t>A two and half hour workshop exploring the experiences and needs of LGBT+ patients.</a:t>
            </a:r>
          </a:p>
        </p:txBody>
      </p:sp>
    </p:spTree>
    <p:extLst>
      <p:ext uri="{BB962C8B-B14F-4D97-AF65-F5344CB8AC3E}">
        <p14:creationId xmlns:p14="http://schemas.microsoft.com/office/powerpoint/2010/main" val="3205556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dn.shopify.com/s/files/1/0255/4661/files/Passionate_life_large.png?v=1472417752"/>
          <p:cNvPicPr>
            <a:picLocks noChangeAspect="1" noChangeArrowheads="1"/>
          </p:cNvPicPr>
          <p:nvPr/>
        </p:nvPicPr>
        <p:blipFill>
          <a:blip r:embed="rId2" cstate="print"/>
          <a:srcRect/>
          <a:stretch>
            <a:fillRect/>
          </a:stretch>
        </p:blipFill>
        <p:spPr bwMode="auto">
          <a:xfrm>
            <a:off x="9568725" y="202008"/>
            <a:ext cx="2347065" cy="2317727"/>
          </a:xfrm>
          <a:prstGeom prst="rect">
            <a:avLst/>
          </a:prstGeom>
          <a:noFill/>
        </p:spPr>
      </p:pic>
      <p:pic>
        <p:nvPicPr>
          <p:cNvPr id="10" name="Picture 9">
            <a:extLst>
              <a:ext uri="{FF2B5EF4-FFF2-40B4-BE49-F238E27FC236}">
                <a16:creationId xmlns:a16="http://schemas.microsoft.com/office/drawing/2014/main" id="{933516E4-4A39-47AE-815A-4BA5A475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 y="0"/>
            <a:ext cx="1128521" cy="905011"/>
          </a:xfrm>
          <a:prstGeom prst="rect">
            <a:avLst/>
          </a:prstGeom>
        </p:spPr>
      </p:pic>
      <p:sp>
        <p:nvSpPr>
          <p:cNvPr id="13" name="Title 1">
            <a:extLst>
              <a:ext uri="{FF2B5EF4-FFF2-40B4-BE49-F238E27FC236}">
                <a16:creationId xmlns:a16="http://schemas.microsoft.com/office/drawing/2014/main" id="{DAE1A581-A045-40D4-9045-46DC623037F9}"/>
              </a:ext>
            </a:extLst>
          </p:cNvPr>
          <p:cNvSpPr txBox="1">
            <a:spLocks/>
          </p:cNvSpPr>
          <p:nvPr/>
        </p:nvSpPr>
        <p:spPr>
          <a:xfrm>
            <a:off x="942038" y="121893"/>
            <a:ext cx="7864337" cy="17401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endParaRPr lang="en-GB" sz="2800" b="1" dirty="0">
              <a:latin typeface="Comic Sans MS" panose="030F0702030302020204" pitchFamily="66" charset="0"/>
            </a:endParaRPr>
          </a:p>
        </p:txBody>
      </p:sp>
      <p:pic>
        <p:nvPicPr>
          <p:cNvPr id="14" name="Picture 13">
            <a:extLst>
              <a:ext uri="{FF2B5EF4-FFF2-40B4-BE49-F238E27FC236}">
                <a16:creationId xmlns:a16="http://schemas.microsoft.com/office/drawing/2014/main" id="{66E237F0-716C-45F8-AC48-623E407C850A}"/>
              </a:ext>
            </a:extLst>
          </p:cNvPr>
          <p:cNvPicPr>
            <a:picLocks noChangeAspect="1"/>
          </p:cNvPicPr>
          <p:nvPr/>
        </p:nvPicPr>
        <p:blipFill>
          <a:blip r:embed="rId4"/>
          <a:stretch>
            <a:fillRect/>
          </a:stretch>
        </p:blipFill>
        <p:spPr>
          <a:xfrm>
            <a:off x="9488526" y="5975653"/>
            <a:ext cx="2596727" cy="914889"/>
          </a:xfrm>
          <a:prstGeom prst="rect">
            <a:avLst/>
          </a:prstGeom>
        </p:spPr>
      </p:pic>
      <p:sp>
        <p:nvSpPr>
          <p:cNvPr id="15" name="TextBox 14">
            <a:extLst>
              <a:ext uri="{FF2B5EF4-FFF2-40B4-BE49-F238E27FC236}">
                <a16:creationId xmlns:a16="http://schemas.microsoft.com/office/drawing/2014/main" id="{24EEC343-D4CC-4451-B2CD-A7125C8B21BA}"/>
              </a:ext>
            </a:extLst>
          </p:cNvPr>
          <p:cNvSpPr txBox="1"/>
          <p:nvPr/>
        </p:nvSpPr>
        <p:spPr>
          <a:xfrm>
            <a:off x="9991679" y="6279208"/>
            <a:ext cx="1895448" cy="307777"/>
          </a:xfrm>
          <a:prstGeom prst="rect">
            <a:avLst/>
          </a:prstGeom>
          <a:noFill/>
        </p:spPr>
        <p:txBody>
          <a:bodyPr wrap="square" rtlCol="0">
            <a:spAutoFit/>
          </a:bodyPr>
          <a:lstStyle/>
          <a:p>
            <a:pPr algn="r"/>
            <a:r>
              <a:rPr lang="en-GB" sz="1400" dirty="0">
                <a:latin typeface="Bradley Hand ITC" panose="03070402050302030203" pitchFamily="66" charset="0"/>
              </a:rPr>
              <a:t>Rachel Symons</a:t>
            </a:r>
          </a:p>
        </p:txBody>
      </p:sp>
      <p:sp>
        <p:nvSpPr>
          <p:cNvPr id="2" name="Rectangle 1">
            <a:extLst>
              <a:ext uri="{FF2B5EF4-FFF2-40B4-BE49-F238E27FC236}">
                <a16:creationId xmlns:a16="http://schemas.microsoft.com/office/drawing/2014/main" id="{5AB3C1B9-3E7F-4CE6-B8B1-C8D2B0795300}"/>
              </a:ext>
            </a:extLst>
          </p:cNvPr>
          <p:cNvSpPr/>
          <p:nvPr/>
        </p:nvSpPr>
        <p:spPr>
          <a:xfrm>
            <a:off x="1017628" y="416280"/>
            <a:ext cx="7809678" cy="461665"/>
          </a:xfrm>
          <a:prstGeom prst="rect">
            <a:avLst/>
          </a:prstGeom>
        </p:spPr>
        <p:txBody>
          <a:bodyPr wrap="square">
            <a:spAutoFit/>
          </a:bodyPr>
          <a:lstStyle/>
          <a:p>
            <a:pPr>
              <a:spcAft>
                <a:spcPts val="1200"/>
              </a:spcAft>
            </a:pPr>
            <a:r>
              <a:rPr lang="en-GB" sz="2400" b="1" dirty="0">
                <a:latin typeface="Comic Sans MS" panose="030F0702030302020204" pitchFamily="66" charset="0"/>
              </a:rPr>
              <a:t>Part One: Getting to grips with gender</a:t>
            </a:r>
          </a:p>
        </p:txBody>
      </p:sp>
      <p:pic>
        <p:nvPicPr>
          <p:cNvPr id="6" name="Picture 5">
            <a:extLst>
              <a:ext uri="{FF2B5EF4-FFF2-40B4-BE49-F238E27FC236}">
                <a16:creationId xmlns:a16="http://schemas.microsoft.com/office/drawing/2014/main" id="{0E3D2030-0CAB-457C-A50B-3CF562296BC3}"/>
              </a:ext>
            </a:extLst>
          </p:cNvPr>
          <p:cNvPicPr>
            <a:picLocks noChangeAspect="1"/>
          </p:cNvPicPr>
          <p:nvPr/>
        </p:nvPicPr>
        <p:blipFill>
          <a:blip r:embed="rId5"/>
          <a:stretch>
            <a:fillRect/>
          </a:stretch>
        </p:blipFill>
        <p:spPr>
          <a:xfrm>
            <a:off x="353982" y="2019791"/>
            <a:ext cx="5545858" cy="4923257"/>
          </a:xfrm>
          <a:prstGeom prst="rect">
            <a:avLst/>
          </a:prstGeom>
        </p:spPr>
      </p:pic>
      <p:sp>
        <p:nvSpPr>
          <p:cNvPr id="17" name="TextBox 16">
            <a:extLst>
              <a:ext uri="{FF2B5EF4-FFF2-40B4-BE49-F238E27FC236}">
                <a16:creationId xmlns:a16="http://schemas.microsoft.com/office/drawing/2014/main" id="{9EF144D4-2D60-4EBC-95FD-0B5520067790}"/>
              </a:ext>
            </a:extLst>
          </p:cNvPr>
          <p:cNvSpPr txBox="1"/>
          <p:nvPr/>
        </p:nvSpPr>
        <p:spPr>
          <a:xfrm>
            <a:off x="436606" y="934817"/>
            <a:ext cx="89717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Most of the patients on your ward identify as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cis-male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a person who was born as a male and identifies as a man</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cis-female </a:t>
            </a: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GB" sz="2000" b="1" i="1" dirty="0"/>
              <a:t>a person born as female and identifies as a woman</a:t>
            </a:r>
            <a:r>
              <a:rPr lang="en-GB" sz="2000" i="1" dirty="0"/>
              <a:t>).</a:t>
            </a:r>
            <a:r>
              <a:rPr lang="en-GB" sz="2000" dirty="0">
                <a:solidFill>
                  <a:prstClr val="black"/>
                </a:solidFill>
                <a:latin typeface="Calibri" panose="020F0502020204030204"/>
              </a:rPr>
              <a:t> Some of your patients however will identify as:</a:t>
            </a:r>
            <a:endPar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BA6CCE8-974C-410D-B84A-B2AFADB3B582}"/>
              </a:ext>
            </a:extLst>
          </p:cNvPr>
          <p:cNvSpPr txBox="1"/>
          <p:nvPr/>
        </p:nvSpPr>
        <p:spPr>
          <a:xfrm>
            <a:off x="5996362" y="3141116"/>
            <a:ext cx="5919428" cy="2680606"/>
          </a:xfrm>
          <a:prstGeom prst="rect">
            <a:avLst/>
          </a:prstGeom>
          <a:noFill/>
          <a:ln>
            <a:solidFill>
              <a:srgbClr val="C00000"/>
            </a:solidFill>
          </a:ln>
        </p:spPr>
        <p:txBody>
          <a:bodyPr wrap="square" rtlCol="0">
            <a:spAutoFit/>
          </a:bodyPr>
          <a:lstStyle/>
          <a:p>
            <a:pPr>
              <a:lnSpc>
                <a:spcPct val="110000"/>
              </a:lnSpc>
            </a:pPr>
            <a:r>
              <a:rPr lang="en-GB" sz="2200" dirty="0">
                <a:solidFill>
                  <a:prstClr val="black"/>
                </a:solidFill>
              </a:rPr>
              <a:t>This session, is designed to help you understand:</a:t>
            </a:r>
          </a:p>
          <a:p>
            <a:pPr marL="457200" indent="-457200">
              <a:lnSpc>
                <a:spcPct val="110000"/>
              </a:lnSpc>
              <a:buAutoNum type="arabicPeriod"/>
            </a:pPr>
            <a:r>
              <a:rPr lang="en-GB" sz="2200" dirty="0">
                <a:solidFill>
                  <a:prstClr val="black"/>
                </a:solidFill>
              </a:rPr>
              <a:t>Why it’s important to consider the specific needs of Lesbian, Gay, Bisexual, Transgender and other (LGBT+) patients.</a:t>
            </a:r>
          </a:p>
          <a:p>
            <a:pPr marL="457200" indent="-457200">
              <a:lnSpc>
                <a:spcPct val="110000"/>
              </a:lnSpc>
              <a:buAutoNum type="arabicPeriod"/>
            </a:pPr>
            <a:r>
              <a:rPr lang="en-GB" sz="2200" dirty="0">
                <a:solidFill>
                  <a:prstClr val="black"/>
                </a:solidFill>
              </a:rPr>
              <a:t>What is meant by the terminology and ‘gender spectrum’.</a:t>
            </a:r>
          </a:p>
          <a:p>
            <a:pPr marL="457200" indent="-457200">
              <a:lnSpc>
                <a:spcPct val="110000"/>
              </a:lnSpc>
              <a:buAutoNum type="arabicPeriod"/>
            </a:pPr>
            <a:r>
              <a:rPr lang="en-GB" sz="2200" dirty="0">
                <a:solidFill>
                  <a:prstClr val="black"/>
                </a:solidFill>
              </a:rPr>
              <a:t>Changing attitudes to gender.</a:t>
            </a:r>
          </a:p>
        </p:txBody>
      </p:sp>
      <p:sp>
        <p:nvSpPr>
          <p:cNvPr id="20" name="TextBox 19">
            <a:extLst>
              <a:ext uri="{FF2B5EF4-FFF2-40B4-BE49-F238E27FC236}">
                <a16:creationId xmlns:a16="http://schemas.microsoft.com/office/drawing/2014/main" id="{0C3F69BB-8F58-463E-B34A-63ED10744290}"/>
              </a:ext>
            </a:extLst>
          </p:cNvPr>
          <p:cNvSpPr txBox="1"/>
          <p:nvPr/>
        </p:nvSpPr>
        <p:spPr>
          <a:xfrm>
            <a:off x="5967699" y="1980286"/>
            <a:ext cx="3520827" cy="110799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Trans-Male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Trans-Female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Non-Binary</a:t>
            </a:r>
          </a:p>
        </p:txBody>
      </p:sp>
    </p:spTree>
    <p:extLst>
      <p:ext uri="{BB962C8B-B14F-4D97-AF65-F5344CB8AC3E}">
        <p14:creationId xmlns:p14="http://schemas.microsoft.com/office/powerpoint/2010/main" val="3825632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296105" y="197553"/>
            <a:ext cx="4972112" cy="461665"/>
          </a:xfrm>
          <a:prstGeom prst="rect">
            <a:avLst/>
          </a:prstGeom>
          <a:noFill/>
        </p:spPr>
        <p:txBody>
          <a:bodyPr wrap="square" rtlCol="0">
            <a:spAutoFit/>
          </a:bodyPr>
          <a:lstStyle/>
          <a:p>
            <a:r>
              <a:rPr lang="en-GB" sz="2400" dirty="0">
                <a:latin typeface="Arial Black" panose="020B0A04020102020204" pitchFamily="34" charset="0"/>
              </a:rPr>
              <a:t>LGBT+ and Mental Health</a:t>
            </a:r>
          </a:p>
        </p:txBody>
      </p:sp>
      <p:sp>
        <p:nvSpPr>
          <p:cNvPr id="18" name="TextBox 17">
            <a:extLst>
              <a:ext uri="{FF2B5EF4-FFF2-40B4-BE49-F238E27FC236}">
                <a16:creationId xmlns:a16="http://schemas.microsoft.com/office/drawing/2014/main" id="{DFBFDCA9-75BF-487D-A022-132CFCDB0825}"/>
              </a:ext>
            </a:extLst>
          </p:cNvPr>
          <p:cNvSpPr txBox="1"/>
          <p:nvPr/>
        </p:nvSpPr>
        <p:spPr>
          <a:xfrm>
            <a:off x="9241752" y="6459914"/>
            <a:ext cx="2769705" cy="307777"/>
          </a:xfrm>
          <a:prstGeom prst="rect">
            <a:avLst/>
          </a:prstGeom>
          <a:noFill/>
        </p:spPr>
        <p:txBody>
          <a:bodyPr wrap="square" rtlCol="0">
            <a:spAutoFit/>
          </a:bodyPr>
          <a:lstStyle/>
          <a:p>
            <a:pPr algn="r"/>
            <a:r>
              <a:rPr lang="en-GB" sz="1400" i="1" dirty="0"/>
              <a:t>(Stonewall, 2017; Stonewall,2018)</a:t>
            </a:r>
          </a:p>
        </p:txBody>
      </p:sp>
      <p:sp>
        <p:nvSpPr>
          <p:cNvPr id="21" name="TextBox 20">
            <a:extLst>
              <a:ext uri="{FF2B5EF4-FFF2-40B4-BE49-F238E27FC236}">
                <a16:creationId xmlns:a16="http://schemas.microsoft.com/office/drawing/2014/main" id="{6FB0CB94-61E1-4CD6-B4D4-99964FA84735}"/>
              </a:ext>
            </a:extLst>
          </p:cNvPr>
          <p:cNvSpPr txBox="1"/>
          <p:nvPr/>
        </p:nvSpPr>
        <p:spPr>
          <a:xfrm>
            <a:off x="5054347" y="1683252"/>
            <a:ext cx="4596782" cy="1015663"/>
          </a:xfrm>
          <a:prstGeom prst="rect">
            <a:avLst/>
          </a:prstGeom>
          <a:noFill/>
        </p:spPr>
        <p:txBody>
          <a:bodyPr wrap="square">
            <a:spAutoFit/>
          </a:bodyPr>
          <a:lstStyle/>
          <a:p>
            <a:r>
              <a:rPr lang="en-GB" sz="2000" dirty="0">
                <a:latin typeface="Comic Sans MS" panose="030F0702030302020204" pitchFamily="66" charset="0"/>
              </a:rPr>
              <a:t>52% of LGBT people said they’d experienced depression in the last year.</a:t>
            </a:r>
          </a:p>
        </p:txBody>
      </p:sp>
      <p:sp>
        <p:nvSpPr>
          <p:cNvPr id="26" name="TextBox 25">
            <a:extLst>
              <a:ext uri="{FF2B5EF4-FFF2-40B4-BE49-F238E27FC236}">
                <a16:creationId xmlns:a16="http://schemas.microsoft.com/office/drawing/2014/main" id="{4E780D90-05BD-47C5-8E82-B0F1B10BA7D3}"/>
              </a:ext>
            </a:extLst>
          </p:cNvPr>
          <p:cNvSpPr txBox="1"/>
          <p:nvPr/>
        </p:nvSpPr>
        <p:spPr>
          <a:xfrm>
            <a:off x="9241751" y="3821072"/>
            <a:ext cx="2818581" cy="2246769"/>
          </a:xfrm>
          <a:prstGeom prst="rect">
            <a:avLst/>
          </a:prstGeom>
          <a:noFill/>
        </p:spPr>
        <p:txBody>
          <a:bodyPr wrap="square">
            <a:spAutoFit/>
          </a:bodyPr>
          <a:lstStyle/>
          <a:p>
            <a:r>
              <a:rPr lang="en-GB" sz="2000" dirty="0">
                <a:latin typeface="Comic Sans MS" panose="030F0702030302020204" pitchFamily="66" charset="0"/>
              </a:rPr>
              <a:t>46% trans people have thought about taking their own life in the last year, 31% of LGB people who aren’t trans said the same. </a:t>
            </a:r>
          </a:p>
        </p:txBody>
      </p:sp>
      <p:sp>
        <p:nvSpPr>
          <p:cNvPr id="27" name="TextBox 26">
            <a:extLst>
              <a:ext uri="{FF2B5EF4-FFF2-40B4-BE49-F238E27FC236}">
                <a16:creationId xmlns:a16="http://schemas.microsoft.com/office/drawing/2014/main" id="{4AD2138C-3AAF-4C5A-A746-2B0C654958F7}"/>
              </a:ext>
            </a:extLst>
          </p:cNvPr>
          <p:cNvSpPr txBox="1"/>
          <p:nvPr/>
        </p:nvSpPr>
        <p:spPr>
          <a:xfrm>
            <a:off x="5054347" y="4892842"/>
            <a:ext cx="3898526" cy="1631216"/>
          </a:xfrm>
          <a:prstGeom prst="rect">
            <a:avLst/>
          </a:prstGeom>
          <a:noFill/>
        </p:spPr>
        <p:txBody>
          <a:bodyPr wrap="square">
            <a:spAutoFit/>
          </a:bodyPr>
          <a:lstStyle/>
          <a:p>
            <a:r>
              <a:rPr lang="en-GB" sz="2000" dirty="0">
                <a:latin typeface="Comic Sans MS" panose="030F0702030302020204" pitchFamily="66" charset="0"/>
              </a:rPr>
              <a:t>64% LGBT people in lower income households and 48% LGBT people in higher income households experience depression.</a:t>
            </a:r>
          </a:p>
        </p:txBody>
      </p:sp>
      <p:pic>
        <p:nvPicPr>
          <p:cNvPr id="8" name="Picture 7">
            <a:extLst>
              <a:ext uri="{FF2B5EF4-FFF2-40B4-BE49-F238E27FC236}">
                <a16:creationId xmlns:a16="http://schemas.microsoft.com/office/drawing/2014/main" id="{C7FF0273-6A80-482C-A3E3-731A72B30238}"/>
              </a:ext>
            </a:extLst>
          </p:cNvPr>
          <p:cNvPicPr>
            <a:picLocks noChangeAspect="1"/>
          </p:cNvPicPr>
          <p:nvPr/>
        </p:nvPicPr>
        <p:blipFill>
          <a:blip r:embed="rId2"/>
          <a:stretch>
            <a:fillRect/>
          </a:stretch>
        </p:blipFill>
        <p:spPr>
          <a:xfrm>
            <a:off x="9820707" y="285750"/>
            <a:ext cx="2190750" cy="3143250"/>
          </a:xfrm>
          <a:prstGeom prst="rect">
            <a:avLst/>
          </a:prstGeom>
        </p:spPr>
      </p:pic>
      <p:pic>
        <p:nvPicPr>
          <p:cNvPr id="6" name="Picture 5">
            <a:extLst>
              <a:ext uri="{FF2B5EF4-FFF2-40B4-BE49-F238E27FC236}">
                <a16:creationId xmlns:a16="http://schemas.microsoft.com/office/drawing/2014/main" id="{6581E641-4C84-4354-8506-A61E45627ACE}"/>
              </a:ext>
            </a:extLst>
          </p:cNvPr>
          <p:cNvPicPr>
            <a:picLocks noChangeAspect="1"/>
          </p:cNvPicPr>
          <p:nvPr/>
        </p:nvPicPr>
        <p:blipFill>
          <a:blip r:embed="rId3"/>
          <a:stretch>
            <a:fillRect/>
          </a:stretch>
        </p:blipFill>
        <p:spPr>
          <a:xfrm>
            <a:off x="296105" y="1970973"/>
            <a:ext cx="4596782" cy="4487045"/>
          </a:xfrm>
          <a:prstGeom prst="rect">
            <a:avLst/>
          </a:prstGeom>
          <a:ln>
            <a:solidFill>
              <a:srgbClr val="5B9FAD"/>
            </a:solidFill>
          </a:ln>
        </p:spPr>
      </p:pic>
      <p:sp>
        <p:nvSpPr>
          <p:cNvPr id="7" name="TextBox 6">
            <a:extLst>
              <a:ext uri="{FF2B5EF4-FFF2-40B4-BE49-F238E27FC236}">
                <a16:creationId xmlns:a16="http://schemas.microsoft.com/office/drawing/2014/main" id="{4CEDAAC5-B943-4531-B27B-17AF31E4B0F2}"/>
              </a:ext>
            </a:extLst>
          </p:cNvPr>
          <p:cNvSpPr txBox="1"/>
          <p:nvPr/>
        </p:nvSpPr>
        <p:spPr>
          <a:xfrm>
            <a:off x="296105" y="627213"/>
            <a:ext cx="9418733" cy="1154162"/>
          </a:xfrm>
          <a:prstGeom prst="rect">
            <a:avLst/>
          </a:prstGeom>
          <a:noFill/>
        </p:spPr>
        <p:txBody>
          <a:bodyPr wrap="square" rtlCol="0">
            <a:spAutoFit/>
          </a:bodyPr>
          <a:lstStyle/>
          <a:p>
            <a:r>
              <a:rPr lang="en-GB" sz="2300" b="1" i="1" dirty="0"/>
              <a:t>Before starting, it’s important to think about why we need to explore LGBT+ as a distinct group so that we can better meet their needs. The statistics make for sobering thought.</a:t>
            </a:r>
          </a:p>
        </p:txBody>
      </p:sp>
      <p:sp>
        <p:nvSpPr>
          <p:cNvPr id="15" name="TextBox 14">
            <a:extLst>
              <a:ext uri="{FF2B5EF4-FFF2-40B4-BE49-F238E27FC236}">
                <a16:creationId xmlns:a16="http://schemas.microsoft.com/office/drawing/2014/main" id="{150EB047-BC3F-45A6-A6E7-F9A6F011699F}"/>
              </a:ext>
            </a:extLst>
          </p:cNvPr>
          <p:cNvSpPr txBox="1"/>
          <p:nvPr/>
        </p:nvSpPr>
        <p:spPr>
          <a:xfrm>
            <a:off x="5054347" y="2890763"/>
            <a:ext cx="4074819" cy="1631216"/>
          </a:xfrm>
          <a:prstGeom prst="rect">
            <a:avLst/>
          </a:prstGeom>
          <a:noFill/>
        </p:spPr>
        <p:txBody>
          <a:bodyPr wrap="square">
            <a:spAutoFit/>
          </a:bodyPr>
          <a:lstStyle/>
          <a:p>
            <a:r>
              <a:rPr lang="en-GB" sz="2000" dirty="0">
                <a:latin typeface="Comic Sans MS" panose="030F0702030302020204" pitchFamily="66" charset="0"/>
              </a:rPr>
              <a:t>60% of LGBT people who’ve experienced a hate crime based on their sexual orientation and/or gender identity have also experienced depression.</a:t>
            </a:r>
          </a:p>
        </p:txBody>
      </p:sp>
    </p:spTree>
    <p:extLst>
      <p:ext uri="{BB962C8B-B14F-4D97-AF65-F5344CB8AC3E}">
        <p14:creationId xmlns:p14="http://schemas.microsoft.com/office/powerpoint/2010/main" val="415035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FF0273-6A80-482C-A3E3-731A72B30238}"/>
              </a:ext>
            </a:extLst>
          </p:cNvPr>
          <p:cNvPicPr>
            <a:picLocks noChangeAspect="1"/>
          </p:cNvPicPr>
          <p:nvPr/>
        </p:nvPicPr>
        <p:blipFill>
          <a:blip r:embed="rId2"/>
          <a:stretch>
            <a:fillRect/>
          </a:stretch>
        </p:blipFill>
        <p:spPr>
          <a:xfrm>
            <a:off x="10441623" y="120524"/>
            <a:ext cx="1569834" cy="2252371"/>
          </a:xfrm>
          <a:prstGeom prst="rect">
            <a:avLst/>
          </a:prstGeom>
        </p:spPr>
      </p:pic>
      <p:sp>
        <p:nvSpPr>
          <p:cNvPr id="19" name="TextBox 18">
            <a:extLst>
              <a:ext uri="{FF2B5EF4-FFF2-40B4-BE49-F238E27FC236}">
                <a16:creationId xmlns:a16="http://schemas.microsoft.com/office/drawing/2014/main" id="{F67C0886-D4B4-4829-94A8-73EBF46AA2F3}"/>
              </a:ext>
            </a:extLst>
          </p:cNvPr>
          <p:cNvSpPr txBox="1"/>
          <p:nvPr/>
        </p:nvSpPr>
        <p:spPr>
          <a:xfrm>
            <a:off x="9241752" y="6487415"/>
            <a:ext cx="2769705" cy="307777"/>
          </a:xfrm>
          <a:prstGeom prst="rect">
            <a:avLst/>
          </a:prstGeom>
          <a:noFill/>
        </p:spPr>
        <p:txBody>
          <a:bodyPr wrap="square" rtlCol="0">
            <a:spAutoFit/>
          </a:bodyPr>
          <a:lstStyle/>
          <a:p>
            <a:pPr algn="r"/>
            <a:r>
              <a:rPr lang="en-GB" sz="1400" i="1" dirty="0"/>
              <a:t>(Stonewall, 2017; Stonewall,2018)</a:t>
            </a:r>
          </a:p>
        </p:txBody>
      </p:sp>
      <p:sp>
        <p:nvSpPr>
          <p:cNvPr id="20" name="TextBox 19">
            <a:extLst>
              <a:ext uri="{FF2B5EF4-FFF2-40B4-BE49-F238E27FC236}">
                <a16:creationId xmlns:a16="http://schemas.microsoft.com/office/drawing/2014/main" id="{C9CE7D1E-2E4A-4ACA-AC52-5C3E55536036}"/>
              </a:ext>
            </a:extLst>
          </p:cNvPr>
          <p:cNvSpPr txBox="1"/>
          <p:nvPr/>
        </p:nvSpPr>
        <p:spPr>
          <a:xfrm>
            <a:off x="6207564" y="394502"/>
            <a:ext cx="4234059" cy="1323439"/>
          </a:xfrm>
          <a:prstGeom prst="rect">
            <a:avLst/>
          </a:prstGeom>
          <a:noFill/>
        </p:spPr>
        <p:txBody>
          <a:bodyPr wrap="square">
            <a:spAutoFit/>
          </a:bodyPr>
          <a:lstStyle/>
          <a:p>
            <a:r>
              <a:rPr lang="en-GB" sz="2000" dirty="0">
                <a:latin typeface="Comic Sans MS" panose="030F0702030302020204" pitchFamily="66" charset="0"/>
              </a:rPr>
              <a:t>41% of non-binary people, 20% of LGBT women and 12% GBT men said they self harmed in the last year.</a:t>
            </a:r>
          </a:p>
        </p:txBody>
      </p:sp>
      <p:sp>
        <p:nvSpPr>
          <p:cNvPr id="28" name="TextBox 27">
            <a:extLst>
              <a:ext uri="{FF2B5EF4-FFF2-40B4-BE49-F238E27FC236}">
                <a16:creationId xmlns:a16="http://schemas.microsoft.com/office/drawing/2014/main" id="{03307778-AD33-4E36-9234-D6B66DF96452}"/>
              </a:ext>
            </a:extLst>
          </p:cNvPr>
          <p:cNvSpPr txBox="1"/>
          <p:nvPr/>
        </p:nvSpPr>
        <p:spPr>
          <a:xfrm>
            <a:off x="4202098" y="5772073"/>
            <a:ext cx="3176009" cy="8030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84% of young trans people have self-harmed. </a:t>
            </a:r>
          </a:p>
        </p:txBody>
      </p:sp>
      <p:sp>
        <p:nvSpPr>
          <p:cNvPr id="32" name="TextBox 31">
            <a:extLst>
              <a:ext uri="{FF2B5EF4-FFF2-40B4-BE49-F238E27FC236}">
                <a16:creationId xmlns:a16="http://schemas.microsoft.com/office/drawing/2014/main" id="{34CF24A0-1A9E-467B-AB14-680463DA5FF7}"/>
              </a:ext>
            </a:extLst>
          </p:cNvPr>
          <p:cNvSpPr txBox="1"/>
          <p:nvPr/>
        </p:nvSpPr>
        <p:spPr>
          <a:xfrm>
            <a:off x="235339" y="4353452"/>
            <a:ext cx="3570301" cy="1015663"/>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61% lesbian, gay and bi young people have self-harmed. </a:t>
            </a:r>
            <a:endParaRPr lang="en-GB" dirty="0"/>
          </a:p>
        </p:txBody>
      </p:sp>
      <p:pic>
        <p:nvPicPr>
          <p:cNvPr id="4" name="Picture 3">
            <a:extLst>
              <a:ext uri="{FF2B5EF4-FFF2-40B4-BE49-F238E27FC236}">
                <a16:creationId xmlns:a16="http://schemas.microsoft.com/office/drawing/2014/main" id="{4F6ECCF9-5E9A-4E51-993E-52113ED0117D}"/>
              </a:ext>
            </a:extLst>
          </p:cNvPr>
          <p:cNvPicPr>
            <a:picLocks noChangeAspect="1"/>
          </p:cNvPicPr>
          <p:nvPr/>
        </p:nvPicPr>
        <p:blipFill>
          <a:blip r:embed="rId3"/>
          <a:stretch>
            <a:fillRect/>
          </a:stretch>
        </p:blipFill>
        <p:spPr>
          <a:xfrm>
            <a:off x="180542" y="453369"/>
            <a:ext cx="5803895" cy="3670110"/>
          </a:xfrm>
          <a:prstGeom prst="rect">
            <a:avLst/>
          </a:prstGeom>
          <a:ln>
            <a:solidFill>
              <a:srgbClr val="009999"/>
            </a:solidFill>
          </a:ln>
        </p:spPr>
      </p:pic>
      <p:pic>
        <p:nvPicPr>
          <p:cNvPr id="7" name="Picture 6">
            <a:extLst>
              <a:ext uri="{FF2B5EF4-FFF2-40B4-BE49-F238E27FC236}">
                <a16:creationId xmlns:a16="http://schemas.microsoft.com/office/drawing/2014/main" id="{F96592C1-A682-44CD-8567-76BBCF8A5505}"/>
              </a:ext>
            </a:extLst>
          </p:cNvPr>
          <p:cNvPicPr>
            <a:picLocks noChangeAspect="1"/>
          </p:cNvPicPr>
          <p:nvPr/>
        </p:nvPicPr>
        <p:blipFill>
          <a:blip r:embed="rId4"/>
          <a:stretch>
            <a:fillRect/>
          </a:stretch>
        </p:blipFill>
        <p:spPr>
          <a:xfrm>
            <a:off x="7445230" y="2961721"/>
            <a:ext cx="4511431" cy="3438442"/>
          </a:xfrm>
          <a:prstGeom prst="rect">
            <a:avLst/>
          </a:prstGeom>
          <a:ln>
            <a:solidFill>
              <a:srgbClr val="CC99FF"/>
            </a:solidFill>
          </a:ln>
        </p:spPr>
      </p:pic>
      <p:sp>
        <p:nvSpPr>
          <p:cNvPr id="15" name="TextBox 14">
            <a:extLst>
              <a:ext uri="{FF2B5EF4-FFF2-40B4-BE49-F238E27FC236}">
                <a16:creationId xmlns:a16="http://schemas.microsoft.com/office/drawing/2014/main" id="{2868D424-7F3D-49BF-B231-25C3AD886D1D}"/>
              </a:ext>
            </a:extLst>
          </p:cNvPr>
          <p:cNvSpPr txBox="1"/>
          <p:nvPr/>
        </p:nvSpPr>
        <p:spPr>
          <a:xfrm>
            <a:off x="3805640" y="4275098"/>
            <a:ext cx="3364418" cy="1172372"/>
          </a:xfrm>
          <a:prstGeom prst="rect">
            <a:avLst/>
          </a:prstGeom>
          <a:noFill/>
        </p:spPr>
        <p:txBody>
          <a:bodyPr wrap="square">
            <a:spAutoFit/>
          </a:bodyPr>
          <a:lstStyle/>
          <a:p>
            <a:pPr>
              <a:lnSpc>
                <a:spcPct val="120000"/>
              </a:lnSpc>
            </a:pPr>
            <a:r>
              <a:rPr lang="en-GB" sz="2000" dirty="0">
                <a:latin typeface="Comic Sans MS" panose="030F0702030302020204" pitchFamily="66" charset="0"/>
              </a:rPr>
              <a:t>45% trans young people have attempted to take their own life. </a:t>
            </a:r>
          </a:p>
        </p:txBody>
      </p:sp>
      <p:sp>
        <p:nvSpPr>
          <p:cNvPr id="16" name="TextBox 15">
            <a:extLst>
              <a:ext uri="{FF2B5EF4-FFF2-40B4-BE49-F238E27FC236}">
                <a16:creationId xmlns:a16="http://schemas.microsoft.com/office/drawing/2014/main" id="{6EF0B925-523E-4BE1-B41C-894E16C1786A}"/>
              </a:ext>
            </a:extLst>
          </p:cNvPr>
          <p:cNvSpPr txBox="1"/>
          <p:nvPr/>
        </p:nvSpPr>
        <p:spPr>
          <a:xfrm>
            <a:off x="6207564" y="1858806"/>
            <a:ext cx="3867056" cy="1015663"/>
          </a:xfrm>
          <a:prstGeom prst="rect">
            <a:avLst/>
          </a:prstGeom>
          <a:noFill/>
        </p:spPr>
        <p:txBody>
          <a:bodyPr wrap="square">
            <a:spAutoFit/>
          </a:bodyPr>
          <a:lstStyle/>
          <a:p>
            <a:r>
              <a:rPr lang="en-GB" sz="2000" dirty="0">
                <a:solidFill>
                  <a:prstClr val="black"/>
                </a:solidFill>
                <a:latin typeface="Comic Sans MS" panose="030F0702030302020204" pitchFamily="66" charset="0"/>
              </a:rPr>
              <a:t>22%</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lesbian, gay and bi young people have attempted to take their own life.</a:t>
            </a:r>
            <a:endParaRPr lang="en-GB" dirty="0"/>
          </a:p>
        </p:txBody>
      </p:sp>
      <p:sp>
        <p:nvSpPr>
          <p:cNvPr id="18" name="TextBox 17">
            <a:extLst>
              <a:ext uri="{FF2B5EF4-FFF2-40B4-BE49-F238E27FC236}">
                <a16:creationId xmlns:a16="http://schemas.microsoft.com/office/drawing/2014/main" id="{C204CFD4-DB27-4271-BE81-E995706B64E4}"/>
              </a:ext>
            </a:extLst>
          </p:cNvPr>
          <p:cNvSpPr txBox="1"/>
          <p:nvPr/>
        </p:nvSpPr>
        <p:spPr>
          <a:xfrm>
            <a:off x="235339" y="5599089"/>
            <a:ext cx="38065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16% of LGBT people said they drank alcohol almost every day over the last year. </a:t>
            </a:r>
          </a:p>
        </p:txBody>
      </p:sp>
    </p:spTree>
    <p:extLst>
      <p:ext uri="{BB962C8B-B14F-4D97-AF65-F5344CB8AC3E}">
        <p14:creationId xmlns:p14="http://schemas.microsoft.com/office/powerpoint/2010/main" val="1683823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A6CE7-D815-4E40-BA88-9268932E4C17}"/>
              </a:ext>
            </a:extLst>
          </p:cNvPr>
          <p:cNvPicPr>
            <a:picLocks noChangeAspect="1"/>
          </p:cNvPicPr>
          <p:nvPr/>
        </p:nvPicPr>
        <p:blipFill>
          <a:blip r:embed="rId2"/>
          <a:stretch>
            <a:fillRect/>
          </a:stretch>
        </p:blipFill>
        <p:spPr>
          <a:xfrm>
            <a:off x="4133578" y="53918"/>
            <a:ext cx="4621729" cy="4107977"/>
          </a:xfrm>
          <a:prstGeom prst="rect">
            <a:avLst/>
          </a:prstGeom>
        </p:spPr>
      </p:pic>
      <p:sp>
        <p:nvSpPr>
          <p:cNvPr id="11" name="TextBox 10">
            <a:extLst>
              <a:ext uri="{FF2B5EF4-FFF2-40B4-BE49-F238E27FC236}">
                <a16:creationId xmlns:a16="http://schemas.microsoft.com/office/drawing/2014/main" id="{AF453D85-30BE-46B6-A8D2-4C3C4CC80C34}"/>
              </a:ext>
            </a:extLst>
          </p:cNvPr>
          <p:cNvSpPr txBox="1"/>
          <p:nvPr/>
        </p:nvSpPr>
        <p:spPr>
          <a:xfrm>
            <a:off x="6638820" y="2202730"/>
            <a:ext cx="55531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solidFill>
                  <a:srgbClr val="FF0000"/>
                </a:solidFill>
                <a:latin typeface="Cooper Black" panose="0208090404030B020404" pitchFamily="18" charset="0"/>
              </a:rPr>
              <a:t>Gender dysphoria: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where your gender identity and sex assigned at birth don’t match up which causes distress, especially when looking at your body.</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486C91-08C7-43B2-B060-9E4601222848}"/>
              </a:ext>
            </a:extLst>
          </p:cNvPr>
          <p:cNvSpPr txBox="1"/>
          <p:nvPr/>
        </p:nvSpPr>
        <p:spPr>
          <a:xfrm>
            <a:off x="264739" y="5727449"/>
            <a:ext cx="6402281" cy="954107"/>
          </a:xfrm>
          <a:prstGeom prst="rect">
            <a:avLst/>
          </a:prstGeom>
          <a:noFill/>
        </p:spPr>
        <p:txBody>
          <a:bodyPr wrap="square" rtlCol="0">
            <a:spAutoFit/>
          </a:bodyPr>
          <a:lstStyle/>
          <a:p>
            <a:r>
              <a:rPr lang="en-GB" dirty="0">
                <a:solidFill>
                  <a:srgbClr val="7030A0"/>
                </a:solidFill>
                <a:latin typeface="Cooper Black" panose="0208090404030B020404" pitchFamily="18" charset="0"/>
              </a:rPr>
              <a:t>Gender fluid:</a:t>
            </a:r>
            <a:r>
              <a:rPr lang="en-GB" sz="2000" dirty="0">
                <a:solidFill>
                  <a:srgbClr val="7030A0"/>
                </a:solidFill>
                <a:latin typeface="Cooper Black" panose="0208090404030B020404" pitchFamily="18" charset="0"/>
              </a:rPr>
              <a:t> </a:t>
            </a:r>
            <a:r>
              <a:rPr lang="en-GB" dirty="0">
                <a:solidFill>
                  <a:prstClr val="black"/>
                </a:solidFill>
                <a:latin typeface="Calibri" panose="020F0502020204030204" pitchFamily="34" charset="0"/>
                <a:cs typeface="Calibri" panose="020F0502020204030204" pitchFamily="34" charset="0"/>
              </a:rPr>
              <a:t>So</a:t>
            </a:r>
            <a:r>
              <a:rPr kumimoji="0" lang="en-GB" b="0" i="0" u="none" strike="noStrike" kern="1200" cap="none" spc="0" normalizeH="0" baseline="0" noProof="0" dirty="0">
                <a:ln>
                  <a:noFill/>
                </a:ln>
                <a:solidFill>
                  <a:prstClr val="black"/>
                </a:solidFill>
                <a:effectLst/>
                <a:uLnTx/>
                <a:uFillTx/>
                <a:ea typeface="+mn-ea"/>
                <a:cs typeface="+mn-cs"/>
              </a:rPr>
              <a:t>me people may feel that their gender isn’t fixed, that they move between male and female and want to express both these sides of themselves at different times.</a:t>
            </a:r>
            <a:r>
              <a:rPr lang="en-GB" dirty="0">
                <a:latin typeface="Calibri" panose="020F0502020204030204" pitchFamily="34" charset="0"/>
                <a:cs typeface="Calibri" panose="020F0502020204030204" pitchFamily="34" charset="0"/>
              </a:rPr>
              <a:t> </a:t>
            </a:r>
            <a:r>
              <a:rPr lang="en-GB" dirty="0">
                <a:solidFill>
                  <a:srgbClr val="7030A0"/>
                </a:solidFill>
                <a:latin typeface="Cooper Black" panose="0208090404030B020404" pitchFamily="18" charset="0"/>
              </a:rPr>
              <a:t> </a:t>
            </a:r>
            <a:endParaRPr lang="en-GB" sz="2000" dirty="0">
              <a:solidFill>
                <a:srgbClr val="7030A0"/>
              </a:solidFill>
              <a:latin typeface="Cooper Black" panose="0208090404030B020404" pitchFamily="18" charset="0"/>
            </a:endParaRPr>
          </a:p>
        </p:txBody>
      </p:sp>
      <p:sp>
        <p:nvSpPr>
          <p:cNvPr id="15" name="TextBox 14">
            <a:extLst>
              <a:ext uri="{FF2B5EF4-FFF2-40B4-BE49-F238E27FC236}">
                <a16:creationId xmlns:a16="http://schemas.microsoft.com/office/drawing/2014/main" id="{EBCB1E32-5EA9-41D1-BD3E-25A818E0616A}"/>
              </a:ext>
            </a:extLst>
          </p:cNvPr>
          <p:cNvSpPr txBox="1"/>
          <p:nvPr/>
        </p:nvSpPr>
        <p:spPr>
          <a:xfrm>
            <a:off x="264739" y="4770128"/>
            <a:ext cx="6228239" cy="954107"/>
          </a:xfrm>
          <a:prstGeom prst="rect">
            <a:avLst/>
          </a:prstGeom>
          <a:noFill/>
        </p:spPr>
        <p:txBody>
          <a:bodyPr wrap="square" rtlCol="0">
            <a:spAutoFit/>
          </a:bodyPr>
          <a:lstStyle/>
          <a:p>
            <a:r>
              <a:rPr lang="en-GB" dirty="0">
                <a:solidFill>
                  <a:srgbClr val="0070C0"/>
                </a:solidFill>
                <a:latin typeface="Cooper Black" panose="0208090404030B020404" pitchFamily="18" charset="0"/>
              </a:rPr>
              <a:t>Non-binary:</a:t>
            </a:r>
            <a:r>
              <a:rPr lang="en-GB" sz="2000" dirty="0">
                <a:solidFill>
                  <a:srgbClr val="0070C0"/>
                </a:solidFill>
                <a:latin typeface="Cooper Black" panose="0208090404030B020404" pitchFamily="18" charset="0"/>
              </a:rPr>
              <a:t> </a:t>
            </a:r>
            <a:r>
              <a:rPr lang="en-GB" dirty="0">
                <a:solidFill>
                  <a:prstClr val="black"/>
                </a:solidFill>
                <a:latin typeface="Calibri" panose="020F0502020204030204"/>
              </a:rPr>
              <a:t>W</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here someone doesn’t identify as either male or female, where they don’t feel they meet the criteria for either. </a:t>
            </a: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Non-binary people may use the pronoun ‘they’.</a:t>
            </a:r>
            <a:r>
              <a:rPr lang="en-GB" b="1" dirty="0">
                <a:solidFill>
                  <a:srgbClr val="0070C0"/>
                </a:solidFill>
                <a:latin typeface="Cooper Black" panose="0208090404030B020404" pitchFamily="18" charset="0"/>
              </a:rPr>
              <a:t> </a:t>
            </a:r>
            <a:endParaRPr lang="en-GB" sz="2400" b="1" dirty="0">
              <a:solidFill>
                <a:srgbClr val="0070C0"/>
              </a:solidFill>
              <a:latin typeface="Cooper Black" panose="0208090404030B020404" pitchFamily="18" charset="0"/>
            </a:endParaRPr>
          </a:p>
        </p:txBody>
      </p:sp>
      <p:sp>
        <p:nvSpPr>
          <p:cNvPr id="17" name="TextBox 16">
            <a:extLst>
              <a:ext uri="{FF2B5EF4-FFF2-40B4-BE49-F238E27FC236}">
                <a16:creationId xmlns:a16="http://schemas.microsoft.com/office/drawing/2014/main" id="{74B00815-C8DA-4CD4-85CB-1A001BC14EBA}"/>
              </a:ext>
            </a:extLst>
          </p:cNvPr>
          <p:cNvSpPr txBox="1"/>
          <p:nvPr/>
        </p:nvSpPr>
        <p:spPr>
          <a:xfrm>
            <a:off x="258340" y="3651844"/>
            <a:ext cx="54615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lang="en-GB" dirty="0">
                <a:solidFill>
                  <a:srgbClr val="6600FF"/>
                </a:solidFill>
                <a:latin typeface="Cooper Black" panose="0208090404030B020404" pitchFamily="18" charset="0"/>
              </a:rPr>
              <a:t>Trans-male: </a:t>
            </a:r>
            <a:r>
              <a:rPr lang="en-GB" dirty="0">
                <a:solidFill>
                  <a:prstClr val="black"/>
                </a:solidFill>
                <a:latin typeface="Calibri" panose="020F0502020204030204"/>
              </a:rPr>
              <a:t>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person assigned female at birth and who identifies as a boy or man. </a:t>
            </a: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Transmen use the pronouns he/ him.</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14A63B-9481-4CB1-A9B2-643AC3D95B1B}"/>
              </a:ext>
            </a:extLst>
          </p:cNvPr>
          <p:cNvSpPr txBox="1"/>
          <p:nvPr/>
        </p:nvSpPr>
        <p:spPr>
          <a:xfrm>
            <a:off x="2252740" y="3274498"/>
            <a:ext cx="2643582" cy="369332"/>
          </a:xfrm>
          <a:prstGeom prst="rect">
            <a:avLst/>
          </a:prstGeom>
          <a:noFill/>
        </p:spPr>
        <p:txBody>
          <a:bodyPr wrap="square" rtlCol="0">
            <a:spAutoFit/>
          </a:bodyPr>
          <a:lstStyle/>
          <a:p>
            <a:r>
              <a:rPr lang="en-GB" dirty="0">
                <a:solidFill>
                  <a:srgbClr val="FA9706"/>
                </a:solidFill>
                <a:latin typeface="Cooper Black" panose="0208090404030B020404" pitchFamily="18" charset="0"/>
              </a:rPr>
              <a:t>MTF: </a:t>
            </a:r>
            <a:r>
              <a:rPr lang="en-GB" dirty="0">
                <a:latin typeface="Calibri" panose="020F0502020204030204" pitchFamily="34" charset="0"/>
                <a:cs typeface="Calibri" panose="020F0502020204030204" pitchFamily="34" charset="0"/>
              </a:rPr>
              <a:t>Male to Female</a:t>
            </a:r>
            <a:endParaRPr lang="en-GB" sz="2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38AD28C-1E19-469B-A469-359BFE293F02}"/>
              </a:ext>
            </a:extLst>
          </p:cNvPr>
          <p:cNvSpPr txBox="1"/>
          <p:nvPr/>
        </p:nvSpPr>
        <p:spPr>
          <a:xfrm>
            <a:off x="2252740" y="4407503"/>
            <a:ext cx="2393230" cy="369332"/>
          </a:xfrm>
          <a:prstGeom prst="rect">
            <a:avLst/>
          </a:prstGeom>
          <a:noFill/>
        </p:spPr>
        <p:txBody>
          <a:bodyPr wrap="square" rtlCol="0">
            <a:spAutoFit/>
          </a:bodyPr>
          <a:lstStyle/>
          <a:p>
            <a:r>
              <a:rPr lang="en-GB" dirty="0">
                <a:solidFill>
                  <a:srgbClr val="00B050"/>
                </a:solidFill>
                <a:latin typeface="Cooper Black" panose="0208090404030B020404" pitchFamily="18" charset="0"/>
              </a:rPr>
              <a:t>FTM:</a:t>
            </a:r>
            <a:r>
              <a:rPr lang="en-GB" dirty="0">
                <a:solidFill>
                  <a:srgbClr val="00B050"/>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Female to Male</a:t>
            </a:r>
            <a:endParaRPr lang="en-GB" sz="2800" dirty="0">
              <a:latin typeface="Cooper Black" panose="0208090404030B020404" pitchFamily="18" charset="0"/>
            </a:endParaRPr>
          </a:p>
        </p:txBody>
      </p:sp>
      <p:sp>
        <p:nvSpPr>
          <p:cNvPr id="21" name="TextBox 20">
            <a:extLst>
              <a:ext uri="{FF2B5EF4-FFF2-40B4-BE49-F238E27FC236}">
                <a16:creationId xmlns:a16="http://schemas.microsoft.com/office/drawing/2014/main" id="{76C90A18-F1FB-4029-BEB0-48C6779580A9}"/>
              </a:ext>
            </a:extLst>
          </p:cNvPr>
          <p:cNvSpPr txBox="1"/>
          <p:nvPr/>
        </p:nvSpPr>
        <p:spPr>
          <a:xfrm>
            <a:off x="264739" y="1833514"/>
            <a:ext cx="3976002" cy="646331"/>
          </a:xfrm>
          <a:prstGeom prst="rect">
            <a:avLst/>
          </a:prstGeom>
          <a:noFill/>
        </p:spPr>
        <p:txBody>
          <a:bodyPr wrap="square" rtlCol="0">
            <a:spAutoFit/>
          </a:bodyPr>
          <a:lstStyle/>
          <a:p>
            <a:r>
              <a:rPr lang="en-GB" dirty="0">
                <a:solidFill>
                  <a:srgbClr val="FF0066"/>
                </a:solidFill>
                <a:latin typeface="Cooper Black" panose="0208090404030B020404" pitchFamily="18" charset="0"/>
              </a:rPr>
              <a:t>Genderqueer: </a:t>
            </a:r>
            <a:r>
              <a:rPr lang="en-GB" dirty="0">
                <a:latin typeface="Calibri" panose="020F0502020204030204" pitchFamily="34" charset="0"/>
                <a:cs typeface="Calibri" panose="020F0502020204030204" pitchFamily="34" charset="0"/>
              </a:rPr>
              <a:t>A slang terms for a person who identifies as transgender. </a:t>
            </a:r>
            <a:endParaRPr lang="en-GB" sz="20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98C6413-2DDC-4F49-95B2-F811E7BD3D1C}"/>
              </a:ext>
            </a:extLst>
          </p:cNvPr>
          <p:cNvSpPr txBox="1"/>
          <p:nvPr/>
        </p:nvSpPr>
        <p:spPr>
          <a:xfrm>
            <a:off x="7989843" y="154036"/>
            <a:ext cx="3386679" cy="400110"/>
          </a:xfrm>
          <a:prstGeom prst="rect">
            <a:avLst/>
          </a:prstGeom>
          <a:noFill/>
        </p:spPr>
        <p:txBody>
          <a:bodyPr wrap="square" rtlCol="0">
            <a:spAutoFit/>
          </a:bodyPr>
          <a:lstStyle/>
          <a:p>
            <a:r>
              <a:rPr lang="en-GB" dirty="0">
                <a:solidFill>
                  <a:srgbClr val="009999"/>
                </a:solidFill>
                <a:latin typeface="Cooper Black" panose="0208090404030B020404" pitchFamily="18" charset="0"/>
              </a:rPr>
              <a:t>Trans:</a:t>
            </a:r>
            <a:r>
              <a:rPr lang="en-GB" sz="2000" dirty="0">
                <a:solidFill>
                  <a:srgbClr val="009999"/>
                </a:solidFill>
                <a:latin typeface="Cooper Black" panose="0208090404030B020404" pitchFamily="18" charset="0"/>
              </a:rPr>
              <a:t> </a:t>
            </a:r>
            <a:r>
              <a:rPr lang="en-GB" dirty="0">
                <a:latin typeface="Calibri" panose="020F0502020204030204" pitchFamily="34" charset="0"/>
                <a:cs typeface="Calibri" panose="020F0502020204030204" pitchFamily="34" charset="0"/>
              </a:rPr>
              <a:t>Short for trans-gender</a:t>
            </a:r>
            <a:endParaRPr lang="en-GB" sz="1900" dirty="0"/>
          </a:p>
        </p:txBody>
      </p:sp>
      <p:sp>
        <p:nvSpPr>
          <p:cNvPr id="23" name="TextBox 22">
            <a:extLst>
              <a:ext uri="{FF2B5EF4-FFF2-40B4-BE49-F238E27FC236}">
                <a16:creationId xmlns:a16="http://schemas.microsoft.com/office/drawing/2014/main" id="{8A76D0A5-330A-4551-A9A4-245AEA20C99D}"/>
              </a:ext>
            </a:extLst>
          </p:cNvPr>
          <p:cNvSpPr txBox="1"/>
          <p:nvPr/>
        </p:nvSpPr>
        <p:spPr>
          <a:xfrm>
            <a:off x="8646077" y="554146"/>
            <a:ext cx="3486029" cy="1538883"/>
          </a:xfrm>
          <a:prstGeom prst="rect">
            <a:avLst/>
          </a:prstGeom>
          <a:noFill/>
        </p:spPr>
        <p:txBody>
          <a:bodyPr wrap="square" rtlCol="0">
            <a:spAutoFit/>
          </a:bodyPr>
          <a:lstStyle/>
          <a:p>
            <a:r>
              <a:rPr lang="en-GB" dirty="0">
                <a:solidFill>
                  <a:schemeClr val="accent2">
                    <a:lumMod val="75000"/>
                  </a:schemeClr>
                </a:solidFill>
                <a:latin typeface="Cooper Black" panose="0208090404030B020404" pitchFamily="18" charset="0"/>
              </a:rPr>
              <a:t>Gender non-conforming: </a:t>
            </a:r>
            <a:r>
              <a:rPr lang="en-GB" sz="2000" dirty="0">
                <a:latin typeface="Calibri" panose="020F0502020204030204" pitchFamily="34" charset="0"/>
                <a:cs typeface="Calibri" panose="020F0502020204030204" pitchFamily="34" charset="0"/>
              </a:rPr>
              <a:t>a </a:t>
            </a:r>
            <a:r>
              <a:rPr lang="en-GB" dirty="0">
                <a:latin typeface="Calibri" panose="020F0502020204030204" pitchFamily="34" charset="0"/>
                <a:cs typeface="Calibri" panose="020F0502020204030204" pitchFamily="34" charset="0"/>
              </a:rPr>
              <a:t>man or woman who does not conform to society’s expectation of that gender, but do not identify as a different gender. </a:t>
            </a:r>
            <a:endParaRPr lang="en-GB" sz="20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C3FF02F-828F-47AA-A816-E43AB12B2F01}"/>
              </a:ext>
            </a:extLst>
          </p:cNvPr>
          <p:cNvSpPr txBox="1"/>
          <p:nvPr/>
        </p:nvSpPr>
        <p:spPr>
          <a:xfrm>
            <a:off x="272139" y="2490934"/>
            <a:ext cx="5991815" cy="954107"/>
          </a:xfrm>
          <a:prstGeom prst="rect">
            <a:avLst/>
          </a:prstGeom>
          <a:noFill/>
        </p:spPr>
        <p:txBody>
          <a:bodyPr wrap="square" rtlCol="0">
            <a:spAutoFit/>
          </a:bodyPr>
          <a:lstStyle/>
          <a:p>
            <a:r>
              <a:rPr lang="en-GB" dirty="0">
                <a:solidFill>
                  <a:srgbClr val="A50021"/>
                </a:solidFill>
                <a:latin typeface="Cooper Black" panose="0208090404030B020404" pitchFamily="18" charset="0"/>
              </a:rPr>
              <a:t>Trans-woman: </a:t>
            </a:r>
            <a:r>
              <a:rPr lang="en-GB" dirty="0">
                <a:latin typeface="Calibri" panose="020F0502020204030204" pitchFamily="34" charset="0"/>
                <a:cs typeface="Calibri" panose="020F0502020204030204" pitchFamily="34" charset="0"/>
              </a:rPr>
              <a:t>A person </a:t>
            </a:r>
            <a:r>
              <a:rPr lang="en-GB" dirty="0"/>
              <a:t>assigned male at birth and who identifies as a girl or woman. </a:t>
            </a:r>
            <a:r>
              <a:rPr lang="en-GB" b="1" dirty="0"/>
              <a:t>Transwomen use the pronouns she/her.</a:t>
            </a:r>
            <a:endParaRPr lang="en-GB" sz="2000" b="1" dirty="0">
              <a:latin typeface="Calibri" panose="020F0502020204030204" pitchFamily="34" charset="0"/>
              <a:cs typeface="Calibri" panose="020F0502020204030204" pitchFamily="34" charset="0"/>
            </a:endParaRPr>
          </a:p>
        </p:txBody>
      </p:sp>
      <p:pic>
        <p:nvPicPr>
          <p:cNvPr id="14" name="Picture 13">
            <a:hlinkClick r:id="rId3"/>
            <a:extLst>
              <a:ext uri="{FF2B5EF4-FFF2-40B4-BE49-F238E27FC236}">
                <a16:creationId xmlns:a16="http://schemas.microsoft.com/office/drawing/2014/main" id="{F604D3B9-41D3-4593-936E-F22928704C4E}"/>
              </a:ext>
            </a:extLst>
          </p:cNvPr>
          <p:cNvPicPr>
            <a:picLocks noChangeAspect="1"/>
          </p:cNvPicPr>
          <p:nvPr/>
        </p:nvPicPr>
        <p:blipFill rotWithShape="1">
          <a:blip r:embed="rId4"/>
          <a:srcRect l="31644" r="3985"/>
          <a:stretch/>
        </p:blipFill>
        <p:spPr>
          <a:xfrm>
            <a:off x="7600743" y="3370844"/>
            <a:ext cx="3425065" cy="2992902"/>
          </a:xfrm>
          <a:prstGeom prst="rect">
            <a:avLst/>
          </a:prstGeom>
        </p:spPr>
      </p:pic>
      <p:sp>
        <p:nvSpPr>
          <p:cNvPr id="16" name="TextBox 15">
            <a:hlinkClick r:id="rId3"/>
            <a:extLst>
              <a:ext uri="{FF2B5EF4-FFF2-40B4-BE49-F238E27FC236}">
                <a16:creationId xmlns:a16="http://schemas.microsoft.com/office/drawing/2014/main" id="{D3519AD6-A2B4-41C9-A839-EEDB29B5F2C3}"/>
              </a:ext>
            </a:extLst>
          </p:cNvPr>
          <p:cNvSpPr txBox="1"/>
          <p:nvPr/>
        </p:nvSpPr>
        <p:spPr>
          <a:xfrm>
            <a:off x="7600743" y="6363746"/>
            <a:ext cx="3425065" cy="386516"/>
          </a:xfrm>
          <a:prstGeom prst="rect">
            <a:avLst/>
          </a:prstGeom>
          <a:noFill/>
        </p:spPr>
        <p:txBody>
          <a:bodyPr wrap="square">
            <a:spAutoFit/>
          </a:bodyPr>
          <a:lstStyle/>
          <a:p>
            <a:pPr algn="ctr">
              <a:lnSpc>
                <a:spcPct val="130000"/>
              </a:lnSpc>
            </a:pPr>
            <a:r>
              <a:rPr lang="en-GB" sz="1600" b="1" i="0" dirty="0">
                <a:effectLst/>
              </a:rPr>
              <a:t>Click the picture to find out more.</a:t>
            </a:r>
            <a:endParaRPr lang="en-GB" sz="1600" i="1" dirty="0">
              <a:effectLst/>
            </a:endParaRPr>
          </a:p>
        </p:txBody>
      </p:sp>
      <p:sp>
        <p:nvSpPr>
          <p:cNvPr id="20" name="TextBox 19">
            <a:extLst>
              <a:ext uri="{FF2B5EF4-FFF2-40B4-BE49-F238E27FC236}">
                <a16:creationId xmlns:a16="http://schemas.microsoft.com/office/drawing/2014/main" id="{0011103E-2814-4834-BC6D-A9973A28E35E}"/>
              </a:ext>
            </a:extLst>
          </p:cNvPr>
          <p:cNvSpPr txBox="1"/>
          <p:nvPr/>
        </p:nvSpPr>
        <p:spPr>
          <a:xfrm>
            <a:off x="9812685" y="3429000"/>
            <a:ext cx="1213123" cy="313034"/>
          </a:xfrm>
          <a:prstGeom prst="rect">
            <a:avLst/>
          </a:prstGeom>
          <a:noFill/>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(EACH UK, 2016)</a:t>
            </a:r>
            <a:endPar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509C622-6C7C-4265-8DE4-29BB3FBF5E2D}"/>
              </a:ext>
            </a:extLst>
          </p:cNvPr>
          <p:cNvSpPr txBox="1"/>
          <p:nvPr/>
        </p:nvSpPr>
        <p:spPr>
          <a:xfrm>
            <a:off x="269313" y="710734"/>
            <a:ext cx="4032197" cy="1231106"/>
          </a:xfrm>
          <a:prstGeom prst="rect">
            <a:avLst/>
          </a:prstGeom>
          <a:noFill/>
        </p:spPr>
        <p:txBody>
          <a:bodyPr wrap="square" rtlCol="0">
            <a:spAutoFit/>
          </a:bodyPr>
          <a:lstStyle/>
          <a:p>
            <a:r>
              <a:rPr lang="en-GB" dirty="0">
                <a:solidFill>
                  <a:srgbClr val="009999"/>
                </a:solidFill>
                <a:latin typeface="Cooper Black" panose="0208090404030B020404" pitchFamily="18" charset="0"/>
              </a:rPr>
              <a:t>Transgender:</a:t>
            </a:r>
            <a:r>
              <a:rPr lang="en-GB" sz="2000" dirty="0">
                <a:solidFill>
                  <a:srgbClr val="009999"/>
                </a:solidFill>
                <a:latin typeface="Cooper Black" panose="0208090404030B020404" pitchFamily="18" charset="0"/>
              </a:rPr>
              <a:t> </a:t>
            </a:r>
            <a:r>
              <a:rPr lang="en-GB" dirty="0">
                <a:latin typeface="Calibri" panose="020F0502020204030204" pitchFamily="34" charset="0"/>
                <a:cs typeface="Calibri" panose="020F0502020204030204" pitchFamily="34" charset="0"/>
              </a:rPr>
              <a:t>a general term </a:t>
            </a:r>
            <a:r>
              <a:rPr lang="en-GB" b="0" i="0" dirty="0">
                <a:solidFill>
                  <a:srgbClr val="202124"/>
                </a:solidFill>
                <a:effectLst/>
              </a:rPr>
              <a:t>elating to a person whose sense of personal identity and gender does not correspond with their birth sex.</a:t>
            </a:r>
            <a:endParaRPr lang="en-GB" sz="1900" dirty="0"/>
          </a:p>
        </p:txBody>
      </p:sp>
      <p:sp>
        <p:nvSpPr>
          <p:cNvPr id="26" name="TextBox 25">
            <a:extLst>
              <a:ext uri="{FF2B5EF4-FFF2-40B4-BE49-F238E27FC236}">
                <a16:creationId xmlns:a16="http://schemas.microsoft.com/office/drawing/2014/main" id="{93A7F759-AB7E-4A8D-B364-BEFE286C5D43}"/>
              </a:ext>
            </a:extLst>
          </p:cNvPr>
          <p:cNvSpPr txBox="1"/>
          <p:nvPr/>
        </p:nvSpPr>
        <p:spPr>
          <a:xfrm>
            <a:off x="272139" y="223447"/>
            <a:ext cx="2192765" cy="400110"/>
          </a:xfrm>
          <a:prstGeom prst="rect">
            <a:avLst/>
          </a:prstGeom>
          <a:noFill/>
        </p:spPr>
        <p:txBody>
          <a:bodyPr wrap="square" rtlCol="0">
            <a:spAutoFit/>
          </a:bodyPr>
          <a:lstStyle/>
          <a:p>
            <a:r>
              <a:rPr lang="en-GB" sz="2000" dirty="0">
                <a:latin typeface="Arial Black" panose="020B0A04020102020204" pitchFamily="34" charset="0"/>
              </a:rPr>
              <a:t>Terminology:</a:t>
            </a:r>
          </a:p>
        </p:txBody>
      </p:sp>
    </p:spTree>
    <p:extLst>
      <p:ext uri="{BB962C8B-B14F-4D97-AF65-F5344CB8AC3E}">
        <p14:creationId xmlns:p14="http://schemas.microsoft.com/office/powerpoint/2010/main" val="1055665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DE7BB-71BF-4A9D-8313-E10396A1031F}"/>
              </a:ext>
            </a:extLst>
          </p:cNvPr>
          <p:cNvPicPr>
            <a:picLocks noChangeAspect="1"/>
          </p:cNvPicPr>
          <p:nvPr/>
        </p:nvPicPr>
        <p:blipFill rotWithShape="1">
          <a:blip r:embed="rId2"/>
          <a:srcRect l="7942" r="3894"/>
          <a:stretch/>
        </p:blipFill>
        <p:spPr>
          <a:xfrm>
            <a:off x="583095" y="210302"/>
            <a:ext cx="8335618" cy="6578277"/>
          </a:xfrm>
          <a:prstGeom prst="rect">
            <a:avLst/>
          </a:prstGeom>
        </p:spPr>
      </p:pic>
      <p:sp>
        <p:nvSpPr>
          <p:cNvPr id="3" name="TextBox 2">
            <a:extLst>
              <a:ext uri="{FF2B5EF4-FFF2-40B4-BE49-F238E27FC236}">
                <a16:creationId xmlns:a16="http://schemas.microsoft.com/office/drawing/2014/main" id="{C62318AC-5414-4665-B5D4-70CBAA0C16E6}"/>
              </a:ext>
            </a:extLst>
          </p:cNvPr>
          <p:cNvSpPr txBox="1"/>
          <p:nvPr/>
        </p:nvSpPr>
        <p:spPr>
          <a:xfrm>
            <a:off x="583095" y="6251569"/>
            <a:ext cx="1835426" cy="307777"/>
          </a:xfrm>
          <a:prstGeom prst="rect">
            <a:avLst/>
          </a:prstGeom>
          <a:noFill/>
        </p:spPr>
        <p:txBody>
          <a:bodyPr wrap="square" rtlCol="0">
            <a:spAutoFit/>
          </a:bodyPr>
          <a:lstStyle/>
          <a:p>
            <a:r>
              <a:rPr lang="en-GB" sz="1400" dirty="0"/>
              <a:t>(</a:t>
            </a:r>
            <a:r>
              <a:rPr lang="en-GB" sz="1400" i="1" dirty="0"/>
              <a:t>Pan &amp; Moore, 2015</a:t>
            </a:r>
            <a:r>
              <a:rPr lang="en-GB" sz="1400" dirty="0"/>
              <a:t>). </a:t>
            </a:r>
          </a:p>
        </p:txBody>
      </p:sp>
      <p:sp>
        <p:nvSpPr>
          <p:cNvPr id="5" name="TextBox 4">
            <a:extLst>
              <a:ext uri="{FF2B5EF4-FFF2-40B4-BE49-F238E27FC236}">
                <a16:creationId xmlns:a16="http://schemas.microsoft.com/office/drawing/2014/main" id="{D546C2A6-41F7-4ADD-89C5-2611236585DC}"/>
              </a:ext>
            </a:extLst>
          </p:cNvPr>
          <p:cNvSpPr txBox="1"/>
          <p:nvPr/>
        </p:nvSpPr>
        <p:spPr>
          <a:xfrm>
            <a:off x="9064487" y="281456"/>
            <a:ext cx="2782955" cy="1661993"/>
          </a:xfrm>
          <a:prstGeom prst="rect">
            <a:avLst/>
          </a:prstGeom>
          <a:noFill/>
          <a:ln>
            <a:solidFill>
              <a:srgbClr val="00CC99"/>
            </a:solidFill>
          </a:ln>
        </p:spPr>
        <p:txBody>
          <a:bodyPr wrap="square">
            <a:spAutoFit/>
          </a:bodyPr>
          <a:lstStyle/>
          <a:p>
            <a:pPr>
              <a:spcAft>
                <a:spcPts val="600"/>
              </a:spcAft>
            </a:pPr>
            <a:r>
              <a:rPr lang="en-GB" sz="2200" b="1" dirty="0">
                <a:solidFill>
                  <a:srgbClr val="00CC99"/>
                </a:solidFill>
              </a:rPr>
              <a:t>Gender Identity:</a:t>
            </a:r>
            <a:r>
              <a:rPr lang="en-GB" sz="2200" dirty="0">
                <a:solidFill>
                  <a:srgbClr val="00CC99"/>
                </a:solidFill>
              </a:rPr>
              <a:t> </a:t>
            </a:r>
            <a:r>
              <a:rPr lang="en-GB" sz="2000" dirty="0"/>
              <a:t>Regardless of sex at birth – this is about whether you identify as male, female, both or neither. </a:t>
            </a:r>
            <a:endParaRPr lang="en-GB" sz="2200" dirty="0"/>
          </a:p>
        </p:txBody>
      </p:sp>
      <p:sp>
        <p:nvSpPr>
          <p:cNvPr id="8" name="TextBox 7">
            <a:extLst>
              <a:ext uri="{FF2B5EF4-FFF2-40B4-BE49-F238E27FC236}">
                <a16:creationId xmlns:a16="http://schemas.microsoft.com/office/drawing/2014/main" id="{DD8D901F-CD68-4148-94CC-2B54BB89BD99}"/>
              </a:ext>
            </a:extLst>
          </p:cNvPr>
          <p:cNvSpPr txBox="1"/>
          <p:nvPr/>
        </p:nvSpPr>
        <p:spPr>
          <a:xfrm>
            <a:off x="9064486" y="4253234"/>
            <a:ext cx="2782955" cy="2308324"/>
          </a:xfrm>
          <a:prstGeom prst="rect">
            <a:avLst/>
          </a:prstGeom>
          <a:noFill/>
          <a:ln>
            <a:solidFill>
              <a:srgbClr val="33CC33"/>
            </a:solidFill>
          </a:ln>
        </p:spPr>
        <p:txBody>
          <a:bodyPr wrap="square">
            <a:spAutoFit/>
          </a:bodyPr>
          <a:lstStyle/>
          <a:p>
            <a:pPr>
              <a:spcAft>
                <a:spcPts val="600"/>
              </a:spcAft>
            </a:pPr>
            <a:r>
              <a:rPr lang="en-GB" sz="2200" b="1" dirty="0">
                <a:solidFill>
                  <a:srgbClr val="33CC33"/>
                </a:solidFill>
              </a:rPr>
              <a:t>Gender Expression/ Presentation: </a:t>
            </a:r>
            <a:r>
              <a:rPr lang="en-GB" sz="2000" dirty="0"/>
              <a:t>This is about how you show your gender identity through clothing, hairstyle, voice, body shape, etc. </a:t>
            </a:r>
            <a:endParaRPr lang="en-GB" sz="2200" dirty="0"/>
          </a:p>
        </p:txBody>
      </p:sp>
      <p:sp>
        <p:nvSpPr>
          <p:cNvPr id="4" name="TextBox 3">
            <a:extLst>
              <a:ext uri="{FF2B5EF4-FFF2-40B4-BE49-F238E27FC236}">
                <a16:creationId xmlns:a16="http://schemas.microsoft.com/office/drawing/2014/main" id="{1F4C0A03-0C4B-4496-8F34-9B81E3297619}"/>
              </a:ext>
            </a:extLst>
          </p:cNvPr>
          <p:cNvSpPr txBox="1"/>
          <p:nvPr/>
        </p:nvSpPr>
        <p:spPr>
          <a:xfrm>
            <a:off x="9064485" y="2128845"/>
            <a:ext cx="2782955" cy="1938992"/>
          </a:xfrm>
          <a:prstGeom prst="rect">
            <a:avLst/>
          </a:prstGeom>
          <a:noFill/>
        </p:spPr>
        <p:txBody>
          <a:bodyPr wrap="square" rtlCol="0">
            <a:spAutoFit/>
          </a:bodyPr>
          <a:lstStyle/>
          <a:p>
            <a:r>
              <a:rPr lang="en-GB" sz="2000" b="1" i="1" dirty="0"/>
              <a:t>2 people may identify on the same spectrum but at different levels. E.g. one may present as ultra feminine, whilst  another  less so.</a:t>
            </a:r>
          </a:p>
        </p:txBody>
      </p:sp>
    </p:spTree>
    <p:extLst>
      <p:ext uri="{BB962C8B-B14F-4D97-AF65-F5344CB8AC3E}">
        <p14:creationId xmlns:p14="http://schemas.microsoft.com/office/powerpoint/2010/main" val="3306066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40044-01B6-451B-BF8B-872A90F6FC0A}"/>
              </a:ext>
            </a:extLst>
          </p:cNvPr>
          <p:cNvSpPr txBox="1"/>
          <p:nvPr/>
        </p:nvSpPr>
        <p:spPr>
          <a:xfrm>
            <a:off x="318052" y="225287"/>
            <a:ext cx="7460974" cy="400110"/>
          </a:xfrm>
          <a:prstGeom prst="rect">
            <a:avLst/>
          </a:prstGeom>
          <a:noFill/>
        </p:spPr>
        <p:txBody>
          <a:bodyPr wrap="square" rtlCol="0">
            <a:spAutoFit/>
          </a:bodyPr>
          <a:lstStyle/>
          <a:p>
            <a:r>
              <a:rPr lang="en-GB" sz="2000" dirty="0">
                <a:latin typeface="Arial Black" panose="020B0A04020102020204" pitchFamily="34" charset="0"/>
              </a:rPr>
              <a:t>The difference between sex and gender</a:t>
            </a:r>
          </a:p>
        </p:txBody>
      </p:sp>
      <p:sp>
        <p:nvSpPr>
          <p:cNvPr id="3" name="TextBox 2">
            <a:extLst>
              <a:ext uri="{FF2B5EF4-FFF2-40B4-BE49-F238E27FC236}">
                <a16:creationId xmlns:a16="http://schemas.microsoft.com/office/drawing/2014/main" id="{33BA3A47-F92F-4E61-BBCD-A3A4F358C160}"/>
              </a:ext>
            </a:extLst>
          </p:cNvPr>
          <p:cNvSpPr txBox="1"/>
          <p:nvPr/>
        </p:nvSpPr>
        <p:spPr>
          <a:xfrm>
            <a:off x="318052" y="615891"/>
            <a:ext cx="11515846" cy="1200200"/>
          </a:xfrm>
          <a:prstGeom prst="rect">
            <a:avLst/>
          </a:prstGeom>
          <a:noFill/>
        </p:spPr>
        <p:txBody>
          <a:bodyPr wrap="square" rtlCol="0">
            <a:spAutoFit/>
          </a:bodyPr>
          <a:lstStyle/>
          <a:p>
            <a:pPr>
              <a:lnSpc>
                <a:spcPct val="110000"/>
              </a:lnSpc>
            </a:pPr>
            <a:r>
              <a:rPr lang="en-GB" sz="2200" dirty="0"/>
              <a:t>The sex of a baby is the first thing someone usually asks when someone has had a baby.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Sex is determined by 2 factors:</a:t>
            </a:r>
          </a:p>
          <a:p>
            <a:pPr>
              <a:lnSpc>
                <a:spcPct val="110000"/>
              </a:lnSpc>
            </a:pPr>
            <a:endParaRPr lang="en-GB" sz="2200" dirty="0"/>
          </a:p>
        </p:txBody>
      </p:sp>
      <p:sp>
        <p:nvSpPr>
          <p:cNvPr id="5" name="TextBox 4">
            <a:extLst>
              <a:ext uri="{FF2B5EF4-FFF2-40B4-BE49-F238E27FC236}">
                <a16:creationId xmlns:a16="http://schemas.microsoft.com/office/drawing/2014/main" id="{4DB3491A-F08D-4BBD-8BEA-3E1C577D9233}"/>
              </a:ext>
            </a:extLst>
          </p:cNvPr>
          <p:cNvSpPr txBox="1"/>
          <p:nvPr/>
        </p:nvSpPr>
        <p:spPr>
          <a:xfrm>
            <a:off x="3307237" y="4315886"/>
            <a:ext cx="8740654" cy="23544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200" b="1" dirty="0"/>
              <a:t>Hormones</a:t>
            </a:r>
          </a:p>
          <a:p>
            <a:pPr lvl="1">
              <a:spcAft>
                <a:spcPts val="600"/>
              </a:spcAft>
            </a:pPr>
            <a:r>
              <a:rPr lang="en-GB" sz="2200" dirty="0"/>
              <a:t>If the embryo is male</a:t>
            </a:r>
            <a:r>
              <a:rPr lang="en-GB" sz="2200" b="1" dirty="0"/>
              <a:t>, testosterone </a:t>
            </a:r>
            <a:r>
              <a:rPr lang="en-GB" sz="2200" dirty="0"/>
              <a:t>is released to help develop the male genitalia, this also has an impact on the way the brain develops.</a:t>
            </a:r>
          </a:p>
          <a:p>
            <a:pPr lvl="1">
              <a:spcAft>
                <a:spcPts val="600"/>
              </a:spcAft>
            </a:pPr>
            <a:r>
              <a:rPr lang="en-GB" sz="2200" dirty="0"/>
              <a:t>During adolescence it is these hormones that are responsible for puberty and the changes in the body that this creates.</a:t>
            </a:r>
          </a:p>
          <a:p>
            <a:pPr lvl="1">
              <a:spcAft>
                <a:spcPts val="600"/>
              </a:spcAft>
            </a:pPr>
            <a:endParaRPr lang="en-GB" sz="2200" dirty="0"/>
          </a:p>
        </p:txBody>
      </p:sp>
      <p:sp>
        <p:nvSpPr>
          <p:cNvPr id="8" name="TextBox 7">
            <a:extLst>
              <a:ext uri="{FF2B5EF4-FFF2-40B4-BE49-F238E27FC236}">
                <a16:creationId xmlns:a16="http://schemas.microsoft.com/office/drawing/2014/main" id="{C4D7E8D2-692A-4D4B-B96B-04F15D927D13}"/>
              </a:ext>
            </a:extLst>
          </p:cNvPr>
          <p:cNvSpPr txBox="1"/>
          <p:nvPr/>
        </p:nvSpPr>
        <p:spPr>
          <a:xfrm>
            <a:off x="3286247" y="1361231"/>
            <a:ext cx="5412986" cy="295465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Chromosomes</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The normal human body contains 23 pairs of chromosomes, the 23</a:t>
            </a:r>
            <a:r>
              <a:rPr kumimoji="0" lang="en-GB" sz="22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pair determine whether a child is female (XX chromosome, or male (XY chromosomes)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At 6 weeks, the Y chromosomes causes the embryo (developing baby) to develop testes if it is to become a boy.</a:t>
            </a:r>
          </a:p>
        </p:txBody>
      </p:sp>
      <p:sp>
        <p:nvSpPr>
          <p:cNvPr id="11" name="TextBox 10">
            <a:extLst>
              <a:ext uri="{FF2B5EF4-FFF2-40B4-BE49-F238E27FC236}">
                <a16:creationId xmlns:a16="http://schemas.microsoft.com/office/drawing/2014/main" id="{B2D1F5C9-35AC-4752-AC0E-AB06A68C2300}"/>
              </a:ext>
            </a:extLst>
          </p:cNvPr>
          <p:cNvSpPr txBox="1"/>
          <p:nvPr/>
        </p:nvSpPr>
        <p:spPr>
          <a:xfrm>
            <a:off x="9927543" y="6396411"/>
            <a:ext cx="2120348" cy="307777"/>
          </a:xfrm>
          <a:prstGeom prst="rect">
            <a:avLst/>
          </a:prstGeom>
          <a:noFill/>
        </p:spPr>
        <p:txBody>
          <a:bodyPr wrap="square" rtlCol="0">
            <a:spAutoFit/>
          </a:bodyPr>
          <a:lstStyle/>
          <a:p>
            <a:r>
              <a:rPr lang="en-GB" sz="1400" i="1" dirty="0"/>
              <a:t>(Simply Psychology, 2014)</a:t>
            </a:r>
          </a:p>
        </p:txBody>
      </p:sp>
      <p:pic>
        <p:nvPicPr>
          <p:cNvPr id="4" name="Picture 3">
            <a:extLst>
              <a:ext uri="{FF2B5EF4-FFF2-40B4-BE49-F238E27FC236}">
                <a16:creationId xmlns:a16="http://schemas.microsoft.com/office/drawing/2014/main" id="{95703008-F35A-49BC-AD9F-410EE050A28E}"/>
              </a:ext>
            </a:extLst>
          </p:cNvPr>
          <p:cNvPicPr>
            <a:picLocks noChangeAspect="1"/>
          </p:cNvPicPr>
          <p:nvPr/>
        </p:nvPicPr>
        <p:blipFill rotWithShape="1">
          <a:blip r:embed="rId2"/>
          <a:srcRect b="-1461"/>
          <a:stretch/>
        </p:blipFill>
        <p:spPr>
          <a:xfrm>
            <a:off x="8843342" y="1603431"/>
            <a:ext cx="3348658" cy="2470253"/>
          </a:xfrm>
          <a:prstGeom prst="rect">
            <a:avLst/>
          </a:prstGeom>
        </p:spPr>
      </p:pic>
      <p:pic>
        <p:nvPicPr>
          <p:cNvPr id="7" name="Picture 6">
            <a:extLst>
              <a:ext uri="{FF2B5EF4-FFF2-40B4-BE49-F238E27FC236}">
                <a16:creationId xmlns:a16="http://schemas.microsoft.com/office/drawing/2014/main" id="{84D90A06-74B6-47AE-A009-D2B0D66EA0E6}"/>
              </a:ext>
            </a:extLst>
          </p:cNvPr>
          <p:cNvPicPr>
            <a:picLocks noChangeAspect="1"/>
          </p:cNvPicPr>
          <p:nvPr/>
        </p:nvPicPr>
        <p:blipFill>
          <a:blip r:embed="rId3"/>
          <a:stretch>
            <a:fillRect/>
          </a:stretch>
        </p:blipFill>
        <p:spPr>
          <a:xfrm>
            <a:off x="296307" y="1603431"/>
            <a:ext cx="3011685" cy="4761389"/>
          </a:xfrm>
          <a:prstGeom prst="rect">
            <a:avLst/>
          </a:prstGeom>
        </p:spPr>
      </p:pic>
    </p:spTree>
    <p:extLst>
      <p:ext uri="{BB962C8B-B14F-4D97-AF65-F5344CB8AC3E}">
        <p14:creationId xmlns:p14="http://schemas.microsoft.com/office/powerpoint/2010/main" val="3065649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9595D-7E0C-4145-B52B-73BE6072697E}"/>
              </a:ext>
            </a:extLst>
          </p:cNvPr>
          <p:cNvSpPr txBox="1"/>
          <p:nvPr/>
        </p:nvSpPr>
        <p:spPr>
          <a:xfrm>
            <a:off x="1431236" y="242335"/>
            <a:ext cx="9011478" cy="523220"/>
          </a:xfrm>
          <a:prstGeom prst="rect">
            <a:avLst/>
          </a:prstGeom>
          <a:noFill/>
        </p:spPr>
        <p:txBody>
          <a:bodyPr wrap="square" rtlCol="0">
            <a:spAutoFit/>
          </a:bodyPr>
          <a:lstStyle/>
          <a:p>
            <a:r>
              <a:rPr lang="en-GB" sz="2800" dirty="0">
                <a:latin typeface="Arial Black" panose="020B0A04020102020204" pitchFamily="34" charset="0"/>
              </a:rPr>
              <a:t>Gender expectations</a:t>
            </a:r>
          </a:p>
        </p:txBody>
      </p:sp>
      <p:sp>
        <p:nvSpPr>
          <p:cNvPr id="4" name="TextBox 3">
            <a:extLst>
              <a:ext uri="{FF2B5EF4-FFF2-40B4-BE49-F238E27FC236}">
                <a16:creationId xmlns:a16="http://schemas.microsoft.com/office/drawing/2014/main" id="{04577E23-0EED-4FFD-928F-0C9077EEAC44}"/>
              </a:ext>
            </a:extLst>
          </p:cNvPr>
          <p:cNvSpPr txBox="1"/>
          <p:nvPr/>
        </p:nvSpPr>
        <p:spPr>
          <a:xfrm>
            <a:off x="1431236" y="807262"/>
            <a:ext cx="9958713" cy="769441"/>
          </a:xfrm>
          <a:prstGeom prst="rect">
            <a:avLst/>
          </a:prstGeom>
          <a:noFill/>
        </p:spPr>
        <p:txBody>
          <a:bodyPr wrap="square" rtlCol="0">
            <a:spAutoFit/>
          </a:bodyPr>
          <a:lstStyle/>
          <a:p>
            <a:r>
              <a:rPr lang="en-GB" sz="2200" dirty="0"/>
              <a:t>Whilst a person’s sex is decided whilst still in the womb, the implications their gender has on a person’s life, is decided by parents and society.</a:t>
            </a:r>
          </a:p>
        </p:txBody>
      </p:sp>
      <p:sp>
        <p:nvSpPr>
          <p:cNvPr id="8" name="TextBox 7">
            <a:extLst>
              <a:ext uri="{FF2B5EF4-FFF2-40B4-BE49-F238E27FC236}">
                <a16:creationId xmlns:a16="http://schemas.microsoft.com/office/drawing/2014/main" id="{F1859C31-2EE0-4FA2-8E19-39F7392800A5}"/>
              </a:ext>
            </a:extLst>
          </p:cNvPr>
          <p:cNvSpPr txBox="1"/>
          <p:nvPr/>
        </p:nvSpPr>
        <p:spPr>
          <a:xfrm>
            <a:off x="482411" y="1930867"/>
            <a:ext cx="5532725" cy="1723549"/>
          </a:xfrm>
          <a:prstGeom prst="rect">
            <a:avLst/>
          </a:prstGeom>
          <a:noFill/>
        </p:spPr>
        <p:txBody>
          <a:bodyPr wrap="square">
            <a:spAutoFit/>
          </a:bodyPr>
          <a:lstStyle/>
          <a:p>
            <a:pPr algn="ctr"/>
            <a:r>
              <a:rPr lang="en-GB" sz="2200" dirty="0"/>
              <a:t>The </a:t>
            </a:r>
            <a:r>
              <a:rPr lang="en-GB" sz="2200" b="1" i="1" dirty="0"/>
              <a:t>UK government defines gender </a:t>
            </a:r>
            <a:r>
              <a:rPr lang="en-GB" sz="2200" dirty="0"/>
              <a:t>as:</a:t>
            </a:r>
          </a:p>
          <a:p>
            <a:pPr algn="ctr"/>
            <a:r>
              <a:rPr lang="en-GB" sz="2200" i="1" dirty="0"/>
              <a:t>“a social construction relating to behaviours and attributes based on labels of masculinity and femininity”</a:t>
            </a:r>
            <a:r>
              <a:rPr lang="en-GB" sz="2200" b="1" i="1" dirty="0"/>
              <a:t> </a:t>
            </a:r>
          </a:p>
          <a:p>
            <a:pPr algn="r"/>
            <a:r>
              <a:rPr lang="en-GB" sz="1600" i="1" dirty="0"/>
              <a:t>(ONS, 2019)</a:t>
            </a:r>
            <a:endParaRPr lang="en-GB" sz="2000" i="1" dirty="0"/>
          </a:p>
        </p:txBody>
      </p:sp>
      <p:pic>
        <p:nvPicPr>
          <p:cNvPr id="9" name="Picture 8">
            <a:extLst>
              <a:ext uri="{FF2B5EF4-FFF2-40B4-BE49-F238E27FC236}">
                <a16:creationId xmlns:a16="http://schemas.microsoft.com/office/drawing/2014/main" id="{8D488843-7101-449B-BDCD-CB75E8775DCE}"/>
              </a:ext>
            </a:extLst>
          </p:cNvPr>
          <p:cNvPicPr>
            <a:picLocks noChangeAspect="1"/>
          </p:cNvPicPr>
          <p:nvPr/>
        </p:nvPicPr>
        <p:blipFill rotWithShape="1">
          <a:blip r:embed="rId2"/>
          <a:srcRect t="-765" b="-1799"/>
          <a:stretch/>
        </p:blipFill>
        <p:spPr>
          <a:xfrm>
            <a:off x="326872" y="165770"/>
            <a:ext cx="950358" cy="1428600"/>
          </a:xfrm>
          <a:prstGeom prst="rect">
            <a:avLst/>
          </a:prstGeom>
        </p:spPr>
      </p:pic>
      <p:pic>
        <p:nvPicPr>
          <p:cNvPr id="10" name="Picture 9">
            <a:extLst>
              <a:ext uri="{FF2B5EF4-FFF2-40B4-BE49-F238E27FC236}">
                <a16:creationId xmlns:a16="http://schemas.microsoft.com/office/drawing/2014/main" id="{6A767053-15A6-4717-BC07-21364F545ED4}"/>
              </a:ext>
            </a:extLst>
          </p:cNvPr>
          <p:cNvPicPr>
            <a:picLocks noChangeAspect="1"/>
          </p:cNvPicPr>
          <p:nvPr/>
        </p:nvPicPr>
        <p:blipFill>
          <a:blip r:embed="rId3"/>
          <a:stretch>
            <a:fillRect/>
          </a:stretch>
        </p:blipFill>
        <p:spPr>
          <a:xfrm>
            <a:off x="6146754" y="2045532"/>
            <a:ext cx="1354881" cy="1263784"/>
          </a:xfrm>
          <a:prstGeom prst="rect">
            <a:avLst/>
          </a:prstGeom>
        </p:spPr>
      </p:pic>
      <p:sp>
        <p:nvSpPr>
          <p:cNvPr id="11" name="TextBox 10">
            <a:extLst>
              <a:ext uri="{FF2B5EF4-FFF2-40B4-BE49-F238E27FC236}">
                <a16:creationId xmlns:a16="http://schemas.microsoft.com/office/drawing/2014/main" id="{09BCF618-F94F-4C7F-AA4E-98B6D2E5A6C8}"/>
              </a:ext>
            </a:extLst>
          </p:cNvPr>
          <p:cNvSpPr txBox="1"/>
          <p:nvPr/>
        </p:nvSpPr>
        <p:spPr>
          <a:xfrm>
            <a:off x="7633252" y="2077259"/>
            <a:ext cx="3868302" cy="1200329"/>
          </a:xfrm>
          <a:prstGeom prst="rect">
            <a:avLst/>
          </a:prstGeom>
          <a:noFill/>
        </p:spPr>
        <p:txBody>
          <a:bodyPr wrap="square" rtlCol="0">
            <a:spAutoFit/>
          </a:bodyPr>
          <a:lstStyle/>
          <a:p>
            <a:pPr algn="ctr"/>
            <a:r>
              <a:rPr lang="en-GB" sz="2400" b="1" dirty="0"/>
              <a:t>Gender is based on how society/ culture view the roles of men and women.</a:t>
            </a:r>
          </a:p>
        </p:txBody>
      </p:sp>
      <p:sp>
        <p:nvSpPr>
          <p:cNvPr id="13" name="TextBox 12">
            <a:extLst>
              <a:ext uri="{FF2B5EF4-FFF2-40B4-BE49-F238E27FC236}">
                <a16:creationId xmlns:a16="http://schemas.microsoft.com/office/drawing/2014/main" id="{2F27CA93-4CF5-4510-AB27-81FA18A69A88}"/>
              </a:ext>
            </a:extLst>
          </p:cNvPr>
          <p:cNvSpPr txBox="1"/>
          <p:nvPr/>
        </p:nvSpPr>
        <p:spPr>
          <a:xfrm>
            <a:off x="326872" y="3778145"/>
            <a:ext cx="9877231" cy="2862322"/>
          </a:xfrm>
          <a:prstGeom prst="rect">
            <a:avLst/>
          </a:prstGeom>
          <a:noFill/>
          <a:ln w="19050">
            <a:solidFill>
              <a:srgbClr val="7030A0"/>
            </a:solidFill>
          </a:ln>
        </p:spPr>
        <p:txBody>
          <a:bodyPr wrap="square" rtlCol="0">
            <a:spAutoFit/>
          </a:bodyPr>
          <a:lstStyle/>
          <a:p>
            <a:pPr>
              <a:spcAft>
                <a:spcPts val="600"/>
              </a:spcAft>
            </a:pPr>
            <a:r>
              <a:rPr lang="en-GB" sz="2000" b="1" dirty="0"/>
              <a:t>Task</a:t>
            </a:r>
          </a:p>
          <a:p>
            <a:pPr>
              <a:spcAft>
                <a:spcPts val="600"/>
              </a:spcAft>
            </a:pPr>
            <a:r>
              <a:rPr lang="en-GB" sz="2000" dirty="0"/>
              <a:t>Toys are an excellent indicator of society’s expectations of men and women.</a:t>
            </a:r>
          </a:p>
          <a:p>
            <a:pPr marL="342900" indent="-342900">
              <a:spcAft>
                <a:spcPts val="600"/>
              </a:spcAft>
              <a:buFont typeface="Arial" panose="020B0604020202020204" pitchFamily="34" charset="0"/>
              <a:buChar char="•"/>
            </a:pPr>
            <a:r>
              <a:rPr lang="en-GB" sz="2000" dirty="0"/>
              <a:t>The next slide has been split in 2 with ‘boys’ on the top of one half, then ‘girls’ on the other.</a:t>
            </a:r>
          </a:p>
          <a:p>
            <a:pPr marL="342900" indent="-342900">
              <a:spcAft>
                <a:spcPts val="600"/>
              </a:spcAft>
              <a:buFont typeface="Arial" panose="020B0604020202020204" pitchFamily="34" charset="0"/>
              <a:buChar char="•"/>
            </a:pPr>
            <a:r>
              <a:rPr lang="en-GB" sz="2000" dirty="0"/>
              <a:t>You will be shown 2 slides with pictures of toys aimed at boys, then girls. </a:t>
            </a:r>
            <a:r>
              <a:rPr lang="en-GB" sz="2000" b="1" dirty="0"/>
              <a:t>Each slide will be on the screen for 3 minutes</a:t>
            </a:r>
            <a:r>
              <a:rPr lang="en-GB" sz="2000" dirty="0"/>
              <a:t>.</a:t>
            </a:r>
          </a:p>
          <a:p>
            <a:pPr marL="342900" indent="-342900">
              <a:spcAft>
                <a:spcPts val="600"/>
              </a:spcAft>
              <a:buFont typeface="Arial" panose="020B0604020202020204" pitchFamily="34" charset="0"/>
              <a:buChar char="•"/>
            </a:pPr>
            <a:r>
              <a:rPr lang="en-GB" sz="2000" dirty="0"/>
              <a:t>List the qualities that the toys reveal about what is expected of boys, then girls, e.g. adventurous, logical etc. You may work in pairs/ groups if you wish.</a:t>
            </a:r>
          </a:p>
        </p:txBody>
      </p:sp>
      <p:pic>
        <p:nvPicPr>
          <p:cNvPr id="3" name="Picture 2">
            <a:extLst>
              <a:ext uri="{FF2B5EF4-FFF2-40B4-BE49-F238E27FC236}">
                <a16:creationId xmlns:a16="http://schemas.microsoft.com/office/drawing/2014/main" id="{F949CA19-5ECD-4AFE-8B77-B34A4296DA65}"/>
              </a:ext>
            </a:extLst>
          </p:cNvPr>
          <p:cNvPicPr>
            <a:picLocks noChangeAspect="1"/>
          </p:cNvPicPr>
          <p:nvPr/>
        </p:nvPicPr>
        <p:blipFill rotWithShape="1">
          <a:blip r:embed="rId4"/>
          <a:srcRect l="7983"/>
          <a:stretch/>
        </p:blipFill>
        <p:spPr>
          <a:xfrm>
            <a:off x="10369532" y="3880380"/>
            <a:ext cx="1528432" cy="2837031"/>
          </a:xfrm>
          <a:prstGeom prst="rect">
            <a:avLst/>
          </a:prstGeom>
        </p:spPr>
      </p:pic>
    </p:spTree>
    <p:extLst>
      <p:ext uri="{BB962C8B-B14F-4D97-AF65-F5344CB8AC3E}">
        <p14:creationId xmlns:p14="http://schemas.microsoft.com/office/powerpoint/2010/main" val="399630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dn.shopify.com/s/files/1/0255/4661/files/Passionate_life_large.png?v=1472417752"/>
          <p:cNvPicPr>
            <a:picLocks noChangeAspect="1" noChangeArrowheads="1"/>
          </p:cNvPicPr>
          <p:nvPr/>
        </p:nvPicPr>
        <p:blipFill>
          <a:blip r:embed="rId2" cstate="print"/>
          <a:srcRect/>
          <a:stretch>
            <a:fillRect/>
          </a:stretch>
        </p:blipFill>
        <p:spPr bwMode="auto">
          <a:xfrm>
            <a:off x="9568725" y="202008"/>
            <a:ext cx="2347065" cy="2317727"/>
          </a:xfrm>
          <a:prstGeom prst="rect">
            <a:avLst/>
          </a:prstGeom>
          <a:noFill/>
        </p:spPr>
      </p:pic>
      <p:pic>
        <p:nvPicPr>
          <p:cNvPr id="10" name="Picture 9">
            <a:extLst>
              <a:ext uri="{FF2B5EF4-FFF2-40B4-BE49-F238E27FC236}">
                <a16:creationId xmlns:a16="http://schemas.microsoft.com/office/drawing/2014/main" id="{933516E4-4A39-47AE-815A-4BA5A475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 y="0"/>
            <a:ext cx="1128521" cy="905011"/>
          </a:xfrm>
          <a:prstGeom prst="rect">
            <a:avLst/>
          </a:prstGeom>
        </p:spPr>
      </p:pic>
      <p:sp>
        <p:nvSpPr>
          <p:cNvPr id="13" name="Title 1">
            <a:extLst>
              <a:ext uri="{FF2B5EF4-FFF2-40B4-BE49-F238E27FC236}">
                <a16:creationId xmlns:a16="http://schemas.microsoft.com/office/drawing/2014/main" id="{DAE1A581-A045-40D4-9045-46DC623037F9}"/>
              </a:ext>
            </a:extLst>
          </p:cNvPr>
          <p:cNvSpPr txBox="1">
            <a:spLocks/>
          </p:cNvSpPr>
          <p:nvPr/>
        </p:nvSpPr>
        <p:spPr>
          <a:xfrm>
            <a:off x="942038" y="121893"/>
            <a:ext cx="7864337" cy="17401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endParaRPr lang="en-GB" sz="2800" b="1" dirty="0">
              <a:latin typeface="Comic Sans MS" panose="030F0702030302020204" pitchFamily="66" charset="0"/>
            </a:endParaRPr>
          </a:p>
        </p:txBody>
      </p:sp>
      <p:pic>
        <p:nvPicPr>
          <p:cNvPr id="14" name="Picture 13">
            <a:extLst>
              <a:ext uri="{FF2B5EF4-FFF2-40B4-BE49-F238E27FC236}">
                <a16:creationId xmlns:a16="http://schemas.microsoft.com/office/drawing/2014/main" id="{66E237F0-716C-45F8-AC48-623E407C850A}"/>
              </a:ext>
            </a:extLst>
          </p:cNvPr>
          <p:cNvPicPr>
            <a:picLocks noChangeAspect="1"/>
          </p:cNvPicPr>
          <p:nvPr/>
        </p:nvPicPr>
        <p:blipFill>
          <a:blip r:embed="rId4"/>
          <a:stretch>
            <a:fillRect/>
          </a:stretch>
        </p:blipFill>
        <p:spPr>
          <a:xfrm>
            <a:off x="9488526" y="5975653"/>
            <a:ext cx="2596727" cy="914889"/>
          </a:xfrm>
          <a:prstGeom prst="rect">
            <a:avLst/>
          </a:prstGeom>
        </p:spPr>
      </p:pic>
      <p:sp>
        <p:nvSpPr>
          <p:cNvPr id="15" name="TextBox 14">
            <a:extLst>
              <a:ext uri="{FF2B5EF4-FFF2-40B4-BE49-F238E27FC236}">
                <a16:creationId xmlns:a16="http://schemas.microsoft.com/office/drawing/2014/main" id="{24EEC343-D4CC-4451-B2CD-A7125C8B21BA}"/>
              </a:ext>
            </a:extLst>
          </p:cNvPr>
          <p:cNvSpPr txBox="1"/>
          <p:nvPr/>
        </p:nvSpPr>
        <p:spPr>
          <a:xfrm>
            <a:off x="9991679" y="6279208"/>
            <a:ext cx="1895448" cy="307777"/>
          </a:xfrm>
          <a:prstGeom prst="rect">
            <a:avLst/>
          </a:prstGeom>
          <a:noFill/>
        </p:spPr>
        <p:txBody>
          <a:bodyPr wrap="square" rtlCol="0">
            <a:spAutoFit/>
          </a:bodyPr>
          <a:lstStyle/>
          <a:p>
            <a:pPr algn="r"/>
            <a:r>
              <a:rPr lang="en-GB" sz="1400" dirty="0">
                <a:latin typeface="Bradley Hand ITC" panose="03070402050302030203" pitchFamily="66" charset="0"/>
              </a:rPr>
              <a:t>Rachel Symons</a:t>
            </a:r>
          </a:p>
        </p:txBody>
      </p:sp>
      <p:sp>
        <p:nvSpPr>
          <p:cNvPr id="2" name="Rectangle 1">
            <a:extLst>
              <a:ext uri="{FF2B5EF4-FFF2-40B4-BE49-F238E27FC236}">
                <a16:creationId xmlns:a16="http://schemas.microsoft.com/office/drawing/2014/main" id="{5AB3C1B9-3E7F-4CE6-B8B1-C8D2B0795300}"/>
              </a:ext>
            </a:extLst>
          </p:cNvPr>
          <p:cNvSpPr/>
          <p:nvPr/>
        </p:nvSpPr>
        <p:spPr>
          <a:xfrm>
            <a:off x="1017628" y="416280"/>
            <a:ext cx="7809678" cy="461665"/>
          </a:xfrm>
          <a:prstGeom prst="rect">
            <a:avLst/>
          </a:prstGeom>
        </p:spPr>
        <p:txBody>
          <a:bodyPr wrap="square">
            <a:spAutoFit/>
          </a:bodyPr>
          <a:lstStyle/>
          <a:p>
            <a:pPr>
              <a:spcAft>
                <a:spcPts val="1200"/>
              </a:spcAft>
            </a:pPr>
            <a:r>
              <a:rPr lang="en-GB" sz="2400" b="1" dirty="0">
                <a:latin typeface="Comic Sans MS" panose="030F0702030302020204" pitchFamily="66" charset="0"/>
              </a:rPr>
              <a:t>Part One: Getting to grips with gender</a:t>
            </a:r>
          </a:p>
        </p:txBody>
      </p:sp>
      <p:pic>
        <p:nvPicPr>
          <p:cNvPr id="6" name="Picture 5">
            <a:extLst>
              <a:ext uri="{FF2B5EF4-FFF2-40B4-BE49-F238E27FC236}">
                <a16:creationId xmlns:a16="http://schemas.microsoft.com/office/drawing/2014/main" id="{0E3D2030-0CAB-457C-A50B-3CF562296BC3}"/>
              </a:ext>
            </a:extLst>
          </p:cNvPr>
          <p:cNvPicPr>
            <a:picLocks noChangeAspect="1"/>
          </p:cNvPicPr>
          <p:nvPr/>
        </p:nvPicPr>
        <p:blipFill>
          <a:blip r:embed="rId5"/>
          <a:stretch>
            <a:fillRect/>
          </a:stretch>
        </p:blipFill>
        <p:spPr>
          <a:xfrm>
            <a:off x="353982" y="2019791"/>
            <a:ext cx="5545858" cy="4923257"/>
          </a:xfrm>
          <a:prstGeom prst="rect">
            <a:avLst/>
          </a:prstGeom>
        </p:spPr>
      </p:pic>
      <p:sp>
        <p:nvSpPr>
          <p:cNvPr id="17" name="TextBox 16">
            <a:extLst>
              <a:ext uri="{FF2B5EF4-FFF2-40B4-BE49-F238E27FC236}">
                <a16:creationId xmlns:a16="http://schemas.microsoft.com/office/drawing/2014/main" id="{9EF144D4-2D60-4EBC-95FD-0B5520067790}"/>
              </a:ext>
            </a:extLst>
          </p:cNvPr>
          <p:cNvSpPr txBox="1"/>
          <p:nvPr/>
        </p:nvSpPr>
        <p:spPr>
          <a:xfrm>
            <a:off x="436606" y="934817"/>
            <a:ext cx="89717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Most of the patients on your ward identify as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cis-male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000" b="1" i="1" u="none" strike="noStrike" kern="1200" cap="none" spc="0" normalizeH="0" baseline="0" noProof="0" dirty="0">
                <a:ln>
                  <a:noFill/>
                </a:ln>
                <a:solidFill>
                  <a:prstClr val="black"/>
                </a:solidFill>
                <a:effectLst/>
                <a:uLnTx/>
                <a:uFillTx/>
                <a:latin typeface="Calibri" panose="020F0502020204030204"/>
                <a:ea typeface="+mn-ea"/>
                <a:cs typeface="+mn-cs"/>
              </a:rPr>
              <a:t>a person who was born as a male and identifies as a man</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cis-female </a:t>
            </a: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GB" sz="2000" b="1" i="1" dirty="0"/>
              <a:t>a person born as female and identifies as a woman</a:t>
            </a:r>
            <a:r>
              <a:rPr lang="en-GB" sz="2000" i="1" dirty="0"/>
              <a:t>).</a:t>
            </a:r>
            <a:r>
              <a:rPr lang="en-GB" sz="2000" dirty="0">
                <a:solidFill>
                  <a:prstClr val="black"/>
                </a:solidFill>
                <a:latin typeface="Calibri" panose="020F0502020204030204"/>
              </a:rPr>
              <a:t> Some of your patients however will identify as:</a:t>
            </a:r>
            <a:endPar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BA6CCE8-974C-410D-B84A-B2AFADB3B582}"/>
              </a:ext>
            </a:extLst>
          </p:cNvPr>
          <p:cNvSpPr txBox="1"/>
          <p:nvPr/>
        </p:nvSpPr>
        <p:spPr>
          <a:xfrm>
            <a:off x="5996362" y="3141116"/>
            <a:ext cx="5919428" cy="2680606"/>
          </a:xfrm>
          <a:prstGeom prst="rect">
            <a:avLst/>
          </a:prstGeom>
          <a:noFill/>
          <a:ln>
            <a:solidFill>
              <a:srgbClr val="C00000"/>
            </a:solidFill>
          </a:ln>
        </p:spPr>
        <p:txBody>
          <a:bodyPr wrap="square" rtlCol="0">
            <a:spAutoFit/>
          </a:bodyPr>
          <a:lstStyle/>
          <a:p>
            <a:pPr>
              <a:lnSpc>
                <a:spcPct val="110000"/>
              </a:lnSpc>
            </a:pPr>
            <a:r>
              <a:rPr lang="en-GB" sz="2200" dirty="0">
                <a:solidFill>
                  <a:prstClr val="black"/>
                </a:solidFill>
              </a:rPr>
              <a:t>This session, is designed to help you understand:</a:t>
            </a:r>
          </a:p>
          <a:p>
            <a:pPr marL="457200" indent="-457200">
              <a:lnSpc>
                <a:spcPct val="110000"/>
              </a:lnSpc>
              <a:buAutoNum type="arabicPeriod"/>
            </a:pPr>
            <a:r>
              <a:rPr lang="en-GB" sz="2200" dirty="0">
                <a:solidFill>
                  <a:prstClr val="black"/>
                </a:solidFill>
              </a:rPr>
              <a:t>Why it’s important to consider the specific needs of Lesbian, Gay, Bisexual, Transgender and other (LGBT+) patients.</a:t>
            </a:r>
          </a:p>
          <a:p>
            <a:pPr marL="457200" indent="-457200">
              <a:lnSpc>
                <a:spcPct val="110000"/>
              </a:lnSpc>
              <a:buAutoNum type="arabicPeriod"/>
            </a:pPr>
            <a:r>
              <a:rPr lang="en-GB" sz="2200" dirty="0">
                <a:solidFill>
                  <a:prstClr val="black"/>
                </a:solidFill>
              </a:rPr>
              <a:t>What is meant by the terminology and ‘gender spectrum’.</a:t>
            </a:r>
          </a:p>
          <a:p>
            <a:pPr marL="457200" indent="-457200">
              <a:lnSpc>
                <a:spcPct val="110000"/>
              </a:lnSpc>
              <a:buAutoNum type="arabicPeriod"/>
            </a:pPr>
            <a:r>
              <a:rPr lang="en-GB" sz="2200" dirty="0">
                <a:solidFill>
                  <a:prstClr val="black"/>
                </a:solidFill>
              </a:rPr>
              <a:t>Changing attitudes to gender.</a:t>
            </a:r>
          </a:p>
        </p:txBody>
      </p:sp>
      <p:sp>
        <p:nvSpPr>
          <p:cNvPr id="20" name="TextBox 19">
            <a:extLst>
              <a:ext uri="{FF2B5EF4-FFF2-40B4-BE49-F238E27FC236}">
                <a16:creationId xmlns:a16="http://schemas.microsoft.com/office/drawing/2014/main" id="{0C3F69BB-8F58-463E-B34A-63ED10744290}"/>
              </a:ext>
            </a:extLst>
          </p:cNvPr>
          <p:cNvSpPr txBox="1"/>
          <p:nvPr/>
        </p:nvSpPr>
        <p:spPr>
          <a:xfrm>
            <a:off x="5967699" y="1980286"/>
            <a:ext cx="3520827" cy="110799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Trans-Male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Trans-Female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Non-Binary</a:t>
            </a:r>
          </a:p>
        </p:txBody>
      </p:sp>
    </p:spTree>
    <p:extLst>
      <p:ext uri="{BB962C8B-B14F-4D97-AF65-F5344CB8AC3E}">
        <p14:creationId xmlns:p14="http://schemas.microsoft.com/office/powerpoint/2010/main" val="4189222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379F1-92C0-4C5E-84EB-8B7DD1F4A126}"/>
              </a:ext>
            </a:extLst>
          </p:cNvPr>
          <p:cNvPicPr>
            <a:picLocks noChangeAspect="1"/>
          </p:cNvPicPr>
          <p:nvPr/>
        </p:nvPicPr>
        <p:blipFill>
          <a:blip r:embed="rId2"/>
          <a:stretch>
            <a:fillRect/>
          </a:stretch>
        </p:blipFill>
        <p:spPr>
          <a:xfrm>
            <a:off x="55060" y="4843669"/>
            <a:ext cx="1057391" cy="2014330"/>
          </a:xfrm>
          <a:prstGeom prst="rect">
            <a:avLst/>
          </a:prstGeom>
        </p:spPr>
      </p:pic>
      <p:pic>
        <p:nvPicPr>
          <p:cNvPr id="3" name="Picture 2">
            <a:extLst>
              <a:ext uri="{FF2B5EF4-FFF2-40B4-BE49-F238E27FC236}">
                <a16:creationId xmlns:a16="http://schemas.microsoft.com/office/drawing/2014/main" id="{AD7A9F19-03B0-4096-A5C2-A225C68CE1DD}"/>
              </a:ext>
            </a:extLst>
          </p:cNvPr>
          <p:cNvPicPr>
            <a:picLocks noChangeAspect="1"/>
          </p:cNvPicPr>
          <p:nvPr/>
        </p:nvPicPr>
        <p:blipFill>
          <a:blip r:embed="rId3"/>
          <a:stretch>
            <a:fillRect/>
          </a:stretch>
        </p:blipFill>
        <p:spPr>
          <a:xfrm>
            <a:off x="11134609" y="4843669"/>
            <a:ext cx="1057391" cy="2014330"/>
          </a:xfrm>
          <a:prstGeom prst="rect">
            <a:avLst/>
          </a:prstGeom>
        </p:spPr>
      </p:pic>
      <p:cxnSp>
        <p:nvCxnSpPr>
          <p:cNvPr id="5" name="Straight Connector 4">
            <a:extLst>
              <a:ext uri="{FF2B5EF4-FFF2-40B4-BE49-F238E27FC236}">
                <a16:creationId xmlns:a16="http://schemas.microsoft.com/office/drawing/2014/main" id="{E25A9EAA-DF74-4D3A-8F48-14D501793DCC}"/>
              </a:ext>
            </a:extLst>
          </p:cNvPr>
          <p:cNvCxnSpPr/>
          <p:nvPr/>
        </p:nvCxnSpPr>
        <p:spPr>
          <a:xfrm>
            <a:off x="6109252" y="0"/>
            <a:ext cx="0" cy="6858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2AB6A81-13AA-4B66-BBCC-471854568921}"/>
              </a:ext>
            </a:extLst>
          </p:cNvPr>
          <p:cNvSpPr txBox="1"/>
          <p:nvPr/>
        </p:nvSpPr>
        <p:spPr>
          <a:xfrm>
            <a:off x="2392016" y="198783"/>
            <a:ext cx="1179443" cy="400110"/>
          </a:xfrm>
          <a:prstGeom prst="rect">
            <a:avLst/>
          </a:prstGeom>
          <a:noFill/>
        </p:spPr>
        <p:txBody>
          <a:bodyPr wrap="square" rtlCol="0">
            <a:spAutoFit/>
          </a:bodyPr>
          <a:lstStyle/>
          <a:p>
            <a:pPr algn="ctr"/>
            <a:r>
              <a:rPr lang="en-GB" sz="2000" dirty="0">
                <a:solidFill>
                  <a:srgbClr val="0070C0"/>
                </a:solidFill>
                <a:latin typeface="Arial Black" panose="020B0A04020102020204" pitchFamily="34" charset="0"/>
              </a:rPr>
              <a:t>BOY</a:t>
            </a:r>
          </a:p>
        </p:txBody>
      </p:sp>
      <p:sp>
        <p:nvSpPr>
          <p:cNvPr id="7" name="TextBox 6">
            <a:extLst>
              <a:ext uri="{FF2B5EF4-FFF2-40B4-BE49-F238E27FC236}">
                <a16:creationId xmlns:a16="http://schemas.microsoft.com/office/drawing/2014/main" id="{7370C89F-D5C4-4EF2-8FA7-9D790F015CA0}"/>
              </a:ext>
            </a:extLst>
          </p:cNvPr>
          <p:cNvSpPr txBox="1"/>
          <p:nvPr/>
        </p:nvSpPr>
        <p:spPr>
          <a:xfrm>
            <a:off x="8620541" y="198783"/>
            <a:ext cx="1179443" cy="400110"/>
          </a:xfrm>
          <a:prstGeom prst="rect">
            <a:avLst/>
          </a:prstGeom>
          <a:noFill/>
        </p:spPr>
        <p:txBody>
          <a:bodyPr wrap="square" rtlCol="0">
            <a:spAutoFit/>
          </a:bodyPr>
          <a:lstStyle/>
          <a:p>
            <a:pPr algn="ctr"/>
            <a:r>
              <a:rPr lang="en-GB" sz="2000" dirty="0">
                <a:solidFill>
                  <a:srgbClr val="FF0066"/>
                </a:solidFill>
                <a:latin typeface="Arial Black" panose="020B0A04020102020204" pitchFamily="34" charset="0"/>
              </a:rPr>
              <a:t>GIRL</a:t>
            </a:r>
          </a:p>
        </p:txBody>
      </p:sp>
      <p:sp>
        <p:nvSpPr>
          <p:cNvPr id="8" name="TextBox 7">
            <a:extLst>
              <a:ext uri="{FF2B5EF4-FFF2-40B4-BE49-F238E27FC236}">
                <a16:creationId xmlns:a16="http://schemas.microsoft.com/office/drawing/2014/main" id="{57FED969-C5E8-4EDA-AC33-03E7B900C0EA}"/>
              </a:ext>
            </a:extLst>
          </p:cNvPr>
          <p:cNvSpPr txBox="1"/>
          <p:nvPr/>
        </p:nvSpPr>
        <p:spPr>
          <a:xfrm>
            <a:off x="238538" y="887896"/>
            <a:ext cx="5645423" cy="923330"/>
          </a:xfrm>
          <a:prstGeom prst="rect">
            <a:avLst/>
          </a:prstGeom>
          <a:noFill/>
        </p:spPr>
        <p:txBody>
          <a:bodyPr wrap="square" rtlCol="0">
            <a:spAutoFit/>
          </a:bodyPr>
          <a:lstStyle/>
          <a:p>
            <a:r>
              <a:rPr lang="en-GB" dirty="0">
                <a:latin typeface="Comic Sans MS" panose="030F0702030302020204" pitchFamily="66" charset="0"/>
              </a:rPr>
              <a:t>Brave</a:t>
            </a:r>
          </a:p>
          <a:p>
            <a:r>
              <a:rPr lang="en-GB" dirty="0">
                <a:latin typeface="Comic Sans MS" panose="030F0702030302020204" pitchFamily="66" charset="0"/>
              </a:rPr>
              <a:t>Outdoors</a:t>
            </a:r>
          </a:p>
          <a:p>
            <a:r>
              <a:rPr lang="en-GB" dirty="0">
                <a:latin typeface="Comic Sans MS" panose="030F0702030302020204" pitchFamily="66" charset="0"/>
              </a:rPr>
              <a:t>Adventure…</a:t>
            </a:r>
          </a:p>
        </p:txBody>
      </p:sp>
      <p:sp>
        <p:nvSpPr>
          <p:cNvPr id="9" name="TextBox 8">
            <a:extLst>
              <a:ext uri="{FF2B5EF4-FFF2-40B4-BE49-F238E27FC236}">
                <a16:creationId xmlns:a16="http://schemas.microsoft.com/office/drawing/2014/main" id="{40DE81F2-806D-4FDC-B921-BC395AA9550B}"/>
              </a:ext>
            </a:extLst>
          </p:cNvPr>
          <p:cNvSpPr txBox="1"/>
          <p:nvPr/>
        </p:nvSpPr>
        <p:spPr>
          <a:xfrm>
            <a:off x="6387550" y="881270"/>
            <a:ext cx="5645423" cy="923330"/>
          </a:xfrm>
          <a:prstGeom prst="rect">
            <a:avLst/>
          </a:prstGeom>
          <a:noFill/>
        </p:spPr>
        <p:txBody>
          <a:bodyPr wrap="square" rtlCol="0">
            <a:spAutoFit/>
          </a:bodyPr>
          <a:lstStyle/>
          <a:p>
            <a:r>
              <a:rPr lang="en-GB" dirty="0">
                <a:latin typeface="Comic Sans MS" panose="030F0702030302020204" pitchFamily="66" charset="0"/>
              </a:rPr>
              <a:t>Caring</a:t>
            </a:r>
          </a:p>
          <a:p>
            <a:r>
              <a:rPr lang="en-GB" dirty="0">
                <a:latin typeface="Comic Sans MS" panose="030F0702030302020204" pitchFamily="66" charset="0"/>
              </a:rPr>
              <a:t>Soft</a:t>
            </a:r>
          </a:p>
          <a:p>
            <a:r>
              <a:rPr lang="en-GB" dirty="0">
                <a:latin typeface="Comic Sans MS" panose="030F0702030302020204" pitchFamily="66" charset="0"/>
              </a:rPr>
              <a:t>Beauty…</a:t>
            </a:r>
          </a:p>
        </p:txBody>
      </p:sp>
    </p:spTree>
    <p:extLst>
      <p:ext uri="{BB962C8B-B14F-4D97-AF65-F5344CB8AC3E}">
        <p14:creationId xmlns:p14="http://schemas.microsoft.com/office/powerpoint/2010/main" val="1664074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678C0-FC11-479E-8CE4-681A46B6E0AD}"/>
              </a:ext>
            </a:extLst>
          </p:cNvPr>
          <p:cNvPicPr>
            <a:picLocks noChangeAspect="1"/>
          </p:cNvPicPr>
          <p:nvPr/>
        </p:nvPicPr>
        <p:blipFill>
          <a:blip r:embed="rId2"/>
          <a:stretch>
            <a:fillRect/>
          </a:stretch>
        </p:blipFill>
        <p:spPr>
          <a:xfrm>
            <a:off x="6848675" y="3899712"/>
            <a:ext cx="2853033" cy="2853033"/>
          </a:xfrm>
          <a:prstGeom prst="rect">
            <a:avLst/>
          </a:prstGeom>
        </p:spPr>
      </p:pic>
      <p:pic>
        <p:nvPicPr>
          <p:cNvPr id="4" name="Picture 3">
            <a:extLst>
              <a:ext uri="{FF2B5EF4-FFF2-40B4-BE49-F238E27FC236}">
                <a16:creationId xmlns:a16="http://schemas.microsoft.com/office/drawing/2014/main" id="{6EED7C1F-7E64-4F73-851B-5CFA4C35F821}"/>
              </a:ext>
            </a:extLst>
          </p:cNvPr>
          <p:cNvPicPr>
            <a:picLocks noChangeAspect="1"/>
          </p:cNvPicPr>
          <p:nvPr/>
        </p:nvPicPr>
        <p:blipFill>
          <a:blip r:embed="rId3"/>
          <a:stretch>
            <a:fillRect/>
          </a:stretch>
        </p:blipFill>
        <p:spPr>
          <a:xfrm>
            <a:off x="5013680" y="2260532"/>
            <a:ext cx="1502619" cy="1506703"/>
          </a:xfrm>
          <a:prstGeom prst="rect">
            <a:avLst/>
          </a:prstGeom>
        </p:spPr>
      </p:pic>
      <p:pic>
        <p:nvPicPr>
          <p:cNvPr id="7" name="Picture 6">
            <a:extLst>
              <a:ext uri="{FF2B5EF4-FFF2-40B4-BE49-F238E27FC236}">
                <a16:creationId xmlns:a16="http://schemas.microsoft.com/office/drawing/2014/main" id="{9C02150F-9166-4B71-9990-5244B3B9925E}"/>
              </a:ext>
            </a:extLst>
          </p:cNvPr>
          <p:cNvPicPr>
            <a:picLocks noChangeAspect="1"/>
          </p:cNvPicPr>
          <p:nvPr/>
        </p:nvPicPr>
        <p:blipFill>
          <a:blip r:embed="rId4"/>
          <a:stretch>
            <a:fillRect/>
          </a:stretch>
        </p:blipFill>
        <p:spPr>
          <a:xfrm>
            <a:off x="55060" y="104888"/>
            <a:ext cx="3544940" cy="6753111"/>
          </a:xfrm>
          <a:prstGeom prst="rect">
            <a:avLst/>
          </a:prstGeom>
        </p:spPr>
      </p:pic>
      <p:pic>
        <p:nvPicPr>
          <p:cNvPr id="13" name="Picture 12">
            <a:extLst>
              <a:ext uri="{FF2B5EF4-FFF2-40B4-BE49-F238E27FC236}">
                <a16:creationId xmlns:a16="http://schemas.microsoft.com/office/drawing/2014/main" id="{053B9874-634D-4BE9-ABC1-373D7EC09282}"/>
              </a:ext>
            </a:extLst>
          </p:cNvPr>
          <p:cNvPicPr>
            <a:picLocks noChangeAspect="1"/>
          </p:cNvPicPr>
          <p:nvPr/>
        </p:nvPicPr>
        <p:blipFill rotWithShape="1">
          <a:blip r:embed="rId5"/>
          <a:srcRect l="-1" r="5422" b="16632"/>
          <a:stretch/>
        </p:blipFill>
        <p:spPr>
          <a:xfrm>
            <a:off x="8082428" y="886690"/>
            <a:ext cx="2123780" cy="1877683"/>
          </a:xfrm>
          <a:prstGeom prst="rect">
            <a:avLst/>
          </a:prstGeom>
        </p:spPr>
      </p:pic>
      <p:pic>
        <p:nvPicPr>
          <p:cNvPr id="14" name="Picture 13">
            <a:extLst>
              <a:ext uri="{FF2B5EF4-FFF2-40B4-BE49-F238E27FC236}">
                <a16:creationId xmlns:a16="http://schemas.microsoft.com/office/drawing/2014/main" id="{244D9D1E-1CDC-4C36-9C8F-99404C6ABE35}"/>
              </a:ext>
            </a:extLst>
          </p:cNvPr>
          <p:cNvPicPr>
            <a:picLocks noChangeAspect="1"/>
          </p:cNvPicPr>
          <p:nvPr/>
        </p:nvPicPr>
        <p:blipFill rotWithShape="1">
          <a:blip r:embed="rId6"/>
          <a:srcRect l="6322" t="8480" r="5987" b="6199"/>
          <a:stretch/>
        </p:blipFill>
        <p:spPr>
          <a:xfrm rot="20096510">
            <a:off x="3407632" y="4733730"/>
            <a:ext cx="2008473" cy="1954164"/>
          </a:xfrm>
          <a:prstGeom prst="rect">
            <a:avLst/>
          </a:prstGeom>
        </p:spPr>
      </p:pic>
      <p:pic>
        <p:nvPicPr>
          <p:cNvPr id="15" name="Picture 14">
            <a:extLst>
              <a:ext uri="{FF2B5EF4-FFF2-40B4-BE49-F238E27FC236}">
                <a16:creationId xmlns:a16="http://schemas.microsoft.com/office/drawing/2014/main" id="{3508B3B6-C00A-4162-99DB-270A3E23AB5A}"/>
              </a:ext>
            </a:extLst>
          </p:cNvPr>
          <p:cNvPicPr>
            <a:picLocks noChangeAspect="1"/>
          </p:cNvPicPr>
          <p:nvPr/>
        </p:nvPicPr>
        <p:blipFill>
          <a:blip r:embed="rId7"/>
          <a:stretch>
            <a:fillRect/>
          </a:stretch>
        </p:blipFill>
        <p:spPr>
          <a:xfrm rot="303837">
            <a:off x="6505128" y="148706"/>
            <a:ext cx="1782808" cy="2005658"/>
          </a:xfrm>
          <a:prstGeom prst="rect">
            <a:avLst/>
          </a:prstGeom>
        </p:spPr>
      </p:pic>
      <p:pic>
        <p:nvPicPr>
          <p:cNvPr id="17" name="Picture 16">
            <a:extLst>
              <a:ext uri="{FF2B5EF4-FFF2-40B4-BE49-F238E27FC236}">
                <a16:creationId xmlns:a16="http://schemas.microsoft.com/office/drawing/2014/main" id="{F771D372-213E-44F9-BEAC-DE83FF846822}"/>
              </a:ext>
            </a:extLst>
          </p:cNvPr>
          <p:cNvPicPr>
            <a:picLocks noChangeAspect="1"/>
          </p:cNvPicPr>
          <p:nvPr/>
        </p:nvPicPr>
        <p:blipFill rotWithShape="1">
          <a:blip r:embed="rId8"/>
          <a:srcRect t="4278" r="55368" b="17707"/>
          <a:stretch/>
        </p:blipFill>
        <p:spPr>
          <a:xfrm rot="20507746">
            <a:off x="3533778" y="2606069"/>
            <a:ext cx="1464156" cy="1707601"/>
          </a:xfrm>
          <a:prstGeom prst="rect">
            <a:avLst/>
          </a:prstGeom>
        </p:spPr>
      </p:pic>
      <p:pic>
        <p:nvPicPr>
          <p:cNvPr id="6" name="Picture 5">
            <a:extLst>
              <a:ext uri="{FF2B5EF4-FFF2-40B4-BE49-F238E27FC236}">
                <a16:creationId xmlns:a16="http://schemas.microsoft.com/office/drawing/2014/main" id="{13AB9728-5F70-402B-BFC6-B21CF34E071C}"/>
              </a:ext>
            </a:extLst>
          </p:cNvPr>
          <p:cNvPicPr>
            <a:picLocks noChangeAspect="1"/>
          </p:cNvPicPr>
          <p:nvPr/>
        </p:nvPicPr>
        <p:blipFill>
          <a:blip r:embed="rId9"/>
          <a:stretch>
            <a:fillRect/>
          </a:stretch>
        </p:blipFill>
        <p:spPr>
          <a:xfrm rot="1349192">
            <a:off x="6639236" y="2354807"/>
            <a:ext cx="1502619" cy="1539216"/>
          </a:xfrm>
          <a:prstGeom prst="rect">
            <a:avLst/>
          </a:prstGeom>
        </p:spPr>
      </p:pic>
      <p:pic>
        <p:nvPicPr>
          <p:cNvPr id="19" name="Picture 18">
            <a:extLst>
              <a:ext uri="{FF2B5EF4-FFF2-40B4-BE49-F238E27FC236}">
                <a16:creationId xmlns:a16="http://schemas.microsoft.com/office/drawing/2014/main" id="{5E2E677A-B7F3-44F7-B516-C291EFC4C494}"/>
              </a:ext>
            </a:extLst>
          </p:cNvPr>
          <p:cNvPicPr>
            <a:picLocks noChangeAspect="1"/>
          </p:cNvPicPr>
          <p:nvPr/>
        </p:nvPicPr>
        <p:blipFill>
          <a:blip r:embed="rId10"/>
          <a:stretch>
            <a:fillRect/>
          </a:stretch>
        </p:blipFill>
        <p:spPr>
          <a:xfrm rot="21304477">
            <a:off x="9476834" y="4173300"/>
            <a:ext cx="2172362" cy="2197118"/>
          </a:xfrm>
          <a:prstGeom prst="rect">
            <a:avLst/>
          </a:prstGeom>
        </p:spPr>
      </p:pic>
      <p:pic>
        <p:nvPicPr>
          <p:cNvPr id="20" name="Picture 19">
            <a:extLst>
              <a:ext uri="{FF2B5EF4-FFF2-40B4-BE49-F238E27FC236}">
                <a16:creationId xmlns:a16="http://schemas.microsoft.com/office/drawing/2014/main" id="{610EC4D3-7F6E-451D-BBDD-3DF6F1BB547D}"/>
              </a:ext>
            </a:extLst>
          </p:cNvPr>
          <p:cNvPicPr>
            <a:picLocks noChangeAspect="1"/>
          </p:cNvPicPr>
          <p:nvPr/>
        </p:nvPicPr>
        <p:blipFill>
          <a:blip r:embed="rId11"/>
          <a:stretch>
            <a:fillRect/>
          </a:stretch>
        </p:blipFill>
        <p:spPr>
          <a:xfrm>
            <a:off x="10088506" y="1889553"/>
            <a:ext cx="1886295" cy="1877682"/>
          </a:xfrm>
          <a:prstGeom prst="rect">
            <a:avLst/>
          </a:prstGeom>
        </p:spPr>
      </p:pic>
      <p:pic>
        <p:nvPicPr>
          <p:cNvPr id="22" name="Picture 21">
            <a:extLst>
              <a:ext uri="{FF2B5EF4-FFF2-40B4-BE49-F238E27FC236}">
                <a16:creationId xmlns:a16="http://schemas.microsoft.com/office/drawing/2014/main" id="{2E4FABF6-83C6-4470-A47D-1320AF9C67D2}"/>
              </a:ext>
            </a:extLst>
          </p:cNvPr>
          <p:cNvPicPr>
            <a:picLocks noChangeAspect="1"/>
          </p:cNvPicPr>
          <p:nvPr/>
        </p:nvPicPr>
        <p:blipFill rotWithShape="1">
          <a:blip r:embed="rId12"/>
          <a:srcRect b="8584"/>
          <a:stretch/>
        </p:blipFill>
        <p:spPr>
          <a:xfrm rot="427797">
            <a:off x="8298782" y="2921186"/>
            <a:ext cx="2387116" cy="1094451"/>
          </a:xfrm>
          <a:prstGeom prst="rect">
            <a:avLst/>
          </a:prstGeom>
        </p:spPr>
      </p:pic>
      <p:pic>
        <p:nvPicPr>
          <p:cNvPr id="21" name="Picture 20">
            <a:extLst>
              <a:ext uri="{FF2B5EF4-FFF2-40B4-BE49-F238E27FC236}">
                <a16:creationId xmlns:a16="http://schemas.microsoft.com/office/drawing/2014/main" id="{27E9F679-98EC-4E7D-A7BD-EC16142BDF49}"/>
              </a:ext>
            </a:extLst>
          </p:cNvPr>
          <p:cNvPicPr>
            <a:picLocks noChangeAspect="1"/>
          </p:cNvPicPr>
          <p:nvPr/>
        </p:nvPicPr>
        <p:blipFill>
          <a:blip r:embed="rId13"/>
          <a:stretch>
            <a:fillRect/>
          </a:stretch>
        </p:blipFill>
        <p:spPr>
          <a:xfrm>
            <a:off x="3761410" y="54211"/>
            <a:ext cx="2876422" cy="2091943"/>
          </a:xfrm>
          <a:prstGeom prst="rect">
            <a:avLst/>
          </a:prstGeom>
        </p:spPr>
      </p:pic>
      <p:pic>
        <p:nvPicPr>
          <p:cNvPr id="3076" name="Picture 4" descr="Tub Playsets - Space Toys. Fantastic Space Toy for Boys from Deluxebase.  Set Includes Astronauts, Planets, Toy Rocket, Space Shuttle, Satellite and  a Space Moon Rock!: Amazon.co.uk: Toys &amp; Games">
            <a:extLst>
              <a:ext uri="{FF2B5EF4-FFF2-40B4-BE49-F238E27FC236}">
                <a16:creationId xmlns:a16="http://schemas.microsoft.com/office/drawing/2014/main" id="{4FB03575-075D-4E82-8FF0-6BBE0CBE96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702" y="4198186"/>
            <a:ext cx="2044998" cy="20981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FB333AA-C9D2-4307-94EA-132FD7D7521F}"/>
              </a:ext>
            </a:extLst>
          </p:cNvPr>
          <p:cNvPicPr>
            <a:picLocks noChangeAspect="1"/>
          </p:cNvPicPr>
          <p:nvPr/>
        </p:nvPicPr>
        <p:blipFill>
          <a:blip r:embed="rId15"/>
          <a:stretch>
            <a:fillRect/>
          </a:stretch>
        </p:blipFill>
        <p:spPr>
          <a:xfrm rot="1814453">
            <a:off x="9310877" y="82615"/>
            <a:ext cx="1503347" cy="1503347"/>
          </a:xfrm>
          <a:prstGeom prst="rect">
            <a:avLst/>
          </a:prstGeom>
        </p:spPr>
      </p:pic>
      <p:pic>
        <p:nvPicPr>
          <p:cNvPr id="27" name="Picture 6" descr="Special Offers toy electric train set list and get free shipping - a955">
            <a:extLst>
              <a:ext uri="{FF2B5EF4-FFF2-40B4-BE49-F238E27FC236}">
                <a16:creationId xmlns:a16="http://schemas.microsoft.com/office/drawing/2014/main" id="{86DC021C-DA1C-496F-BD58-705421F6CA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7336" y="184078"/>
            <a:ext cx="1489500" cy="156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919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DA744F-D010-4958-B33E-B563C1ADFC5E}"/>
              </a:ext>
            </a:extLst>
          </p:cNvPr>
          <p:cNvPicPr>
            <a:picLocks noChangeAspect="1"/>
          </p:cNvPicPr>
          <p:nvPr/>
        </p:nvPicPr>
        <p:blipFill>
          <a:blip r:embed="rId2"/>
          <a:stretch>
            <a:fillRect/>
          </a:stretch>
        </p:blipFill>
        <p:spPr>
          <a:xfrm>
            <a:off x="-22242" y="0"/>
            <a:ext cx="3600000" cy="6858000"/>
          </a:xfrm>
          <a:prstGeom prst="rect">
            <a:avLst/>
          </a:prstGeom>
        </p:spPr>
      </p:pic>
      <p:pic>
        <p:nvPicPr>
          <p:cNvPr id="11" name="Picture 10">
            <a:extLst>
              <a:ext uri="{FF2B5EF4-FFF2-40B4-BE49-F238E27FC236}">
                <a16:creationId xmlns:a16="http://schemas.microsoft.com/office/drawing/2014/main" id="{413AB244-4AE9-4373-BC2D-1A7DEDE08DF4}"/>
              </a:ext>
            </a:extLst>
          </p:cNvPr>
          <p:cNvPicPr>
            <a:picLocks noChangeAspect="1"/>
          </p:cNvPicPr>
          <p:nvPr/>
        </p:nvPicPr>
        <p:blipFill>
          <a:blip r:embed="rId3"/>
          <a:stretch>
            <a:fillRect/>
          </a:stretch>
        </p:blipFill>
        <p:spPr>
          <a:xfrm>
            <a:off x="8850111" y="93543"/>
            <a:ext cx="1803332" cy="1803332"/>
          </a:xfrm>
          <a:prstGeom prst="rect">
            <a:avLst/>
          </a:prstGeom>
        </p:spPr>
      </p:pic>
      <p:pic>
        <p:nvPicPr>
          <p:cNvPr id="12" name="Picture 11">
            <a:extLst>
              <a:ext uri="{FF2B5EF4-FFF2-40B4-BE49-F238E27FC236}">
                <a16:creationId xmlns:a16="http://schemas.microsoft.com/office/drawing/2014/main" id="{184F715D-9C4F-43DC-B73C-F016E601D6F8}"/>
              </a:ext>
            </a:extLst>
          </p:cNvPr>
          <p:cNvPicPr>
            <a:picLocks noChangeAspect="1"/>
          </p:cNvPicPr>
          <p:nvPr/>
        </p:nvPicPr>
        <p:blipFill rotWithShape="1">
          <a:blip r:embed="rId4"/>
          <a:srcRect l="16700"/>
          <a:stretch/>
        </p:blipFill>
        <p:spPr>
          <a:xfrm rot="20847182">
            <a:off x="3495120" y="5164171"/>
            <a:ext cx="2138221" cy="1443873"/>
          </a:xfrm>
          <a:prstGeom prst="rect">
            <a:avLst/>
          </a:prstGeom>
        </p:spPr>
      </p:pic>
      <p:pic>
        <p:nvPicPr>
          <p:cNvPr id="13" name="Picture 12">
            <a:extLst>
              <a:ext uri="{FF2B5EF4-FFF2-40B4-BE49-F238E27FC236}">
                <a16:creationId xmlns:a16="http://schemas.microsoft.com/office/drawing/2014/main" id="{0FB677D2-309D-4A4F-A94F-5AB5AC6CF6EF}"/>
              </a:ext>
            </a:extLst>
          </p:cNvPr>
          <p:cNvPicPr>
            <a:picLocks noChangeAspect="1"/>
          </p:cNvPicPr>
          <p:nvPr/>
        </p:nvPicPr>
        <p:blipFill rotWithShape="1">
          <a:blip r:embed="rId5"/>
          <a:srcRect l="11084" r="9832" b="11081"/>
          <a:stretch/>
        </p:blipFill>
        <p:spPr>
          <a:xfrm rot="908853">
            <a:off x="6316814" y="1639634"/>
            <a:ext cx="1853914" cy="1388566"/>
          </a:xfrm>
          <a:prstGeom prst="rect">
            <a:avLst/>
          </a:prstGeom>
        </p:spPr>
      </p:pic>
      <p:pic>
        <p:nvPicPr>
          <p:cNvPr id="14" name="Picture 13">
            <a:extLst>
              <a:ext uri="{FF2B5EF4-FFF2-40B4-BE49-F238E27FC236}">
                <a16:creationId xmlns:a16="http://schemas.microsoft.com/office/drawing/2014/main" id="{77C28287-3B13-47DA-AF18-5C2EB3B07DA8}"/>
              </a:ext>
            </a:extLst>
          </p:cNvPr>
          <p:cNvPicPr>
            <a:picLocks noChangeAspect="1"/>
          </p:cNvPicPr>
          <p:nvPr/>
        </p:nvPicPr>
        <p:blipFill>
          <a:blip r:embed="rId6"/>
          <a:stretch>
            <a:fillRect/>
          </a:stretch>
        </p:blipFill>
        <p:spPr>
          <a:xfrm>
            <a:off x="7762174" y="4697804"/>
            <a:ext cx="2035792" cy="2035792"/>
          </a:xfrm>
          <a:prstGeom prst="rect">
            <a:avLst/>
          </a:prstGeom>
        </p:spPr>
      </p:pic>
      <p:pic>
        <p:nvPicPr>
          <p:cNvPr id="15" name="Picture 14">
            <a:extLst>
              <a:ext uri="{FF2B5EF4-FFF2-40B4-BE49-F238E27FC236}">
                <a16:creationId xmlns:a16="http://schemas.microsoft.com/office/drawing/2014/main" id="{FBD6D466-5412-4F5E-9459-B0275BB829BE}"/>
              </a:ext>
            </a:extLst>
          </p:cNvPr>
          <p:cNvPicPr>
            <a:picLocks noChangeAspect="1"/>
          </p:cNvPicPr>
          <p:nvPr/>
        </p:nvPicPr>
        <p:blipFill>
          <a:blip r:embed="rId7"/>
          <a:stretch>
            <a:fillRect/>
          </a:stretch>
        </p:blipFill>
        <p:spPr>
          <a:xfrm rot="20655469">
            <a:off x="3332194" y="224841"/>
            <a:ext cx="2639090" cy="1689018"/>
          </a:xfrm>
          <a:prstGeom prst="rect">
            <a:avLst/>
          </a:prstGeom>
        </p:spPr>
      </p:pic>
      <p:pic>
        <p:nvPicPr>
          <p:cNvPr id="4098" name="Picture 2" descr="Children Science Kits: Science Toys for Boys &amp; Girls | ImagineToys.com">
            <a:extLst>
              <a:ext uri="{FF2B5EF4-FFF2-40B4-BE49-F238E27FC236}">
                <a16:creationId xmlns:a16="http://schemas.microsoft.com/office/drawing/2014/main" id="{CD078BFF-3F9C-49A5-B6E6-19BE7506A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4" t="14879" r="2657" b="8406"/>
          <a:stretch/>
        </p:blipFill>
        <p:spPr bwMode="auto">
          <a:xfrm rot="20376187">
            <a:off x="7976717" y="2338903"/>
            <a:ext cx="2218170" cy="18045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aby and Toys for Girls - YouTube">
            <a:extLst>
              <a:ext uri="{FF2B5EF4-FFF2-40B4-BE49-F238E27FC236}">
                <a16:creationId xmlns:a16="http://schemas.microsoft.com/office/drawing/2014/main" id="{5AF897A8-CBAF-41FF-B801-3C1B2CEA19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31" r="2362"/>
          <a:stretch/>
        </p:blipFill>
        <p:spPr bwMode="auto">
          <a:xfrm rot="360064">
            <a:off x="5497614" y="3159818"/>
            <a:ext cx="2682344" cy="16894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0 popular toys for kids in 2020">
            <a:extLst>
              <a:ext uri="{FF2B5EF4-FFF2-40B4-BE49-F238E27FC236}">
                <a16:creationId xmlns:a16="http://schemas.microsoft.com/office/drawing/2014/main" id="{FC07577A-2FB8-4DD4-AD0C-71ED5C313DE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40" r="1937" b="3855"/>
          <a:stretch/>
        </p:blipFill>
        <p:spPr bwMode="auto">
          <a:xfrm>
            <a:off x="5625476" y="4714767"/>
            <a:ext cx="2041651" cy="20357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ink toys 'damaging' for girls">
            <a:extLst>
              <a:ext uri="{FF2B5EF4-FFF2-40B4-BE49-F238E27FC236}">
                <a16:creationId xmlns:a16="http://schemas.microsoft.com/office/drawing/2014/main" id="{1C4114CA-B3E1-43DA-A406-9116A5D883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5065" y="54030"/>
            <a:ext cx="2656819" cy="1663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ccount Suspended | Hello kitty kitchen, Toys for girls, Hello kitty">
            <a:extLst>
              <a:ext uri="{FF2B5EF4-FFF2-40B4-BE49-F238E27FC236}">
                <a16:creationId xmlns:a16="http://schemas.microsoft.com/office/drawing/2014/main" id="{B99F04BD-A5E4-49E9-8292-1D2FB52E00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531" r="7480" b="9420"/>
          <a:stretch/>
        </p:blipFill>
        <p:spPr bwMode="auto">
          <a:xfrm>
            <a:off x="9751777" y="2835034"/>
            <a:ext cx="2284110" cy="2463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0CAC414-3C56-4188-A58E-278683585F69}"/>
              </a:ext>
            </a:extLst>
          </p:cNvPr>
          <p:cNvPicPr>
            <a:picLocks noChangeAspect="1"/>
          </p:cNvPicPr>
          <p:nvPr/>
        </p:nvPicPr>
        <p:blipFill rotWithShape="1">
          <a:blip r:embed="rId13"/>
          <a:srcRect t="10309" r="4476"/>
          <a:stretch/>
        </p:blipFill>
        <p:spPr>
          <a:xfrm>
            <a:off x="4726688" y="1320876"/>
            <a:ext cx="1735484" cy="1629527"/>
          </a:xfrm>
          <a:prstGeom prst="rect">
            <a:avLst/>
          </a:prstGeom>
        </p:spPr>
      </p:pic>
      <p:pic>
        <p:nvPicPr>
          <p:cNvPr id="22" name="Picture 21">
            <a:extLst>
              <a:ext uri="{FF2B5EF4-FFF2-40B4-BE49-F238E27FC236}">
                <a16:creationId xmlns:a16="http://schemas.microsoft.com/office/drawing/2014/main" id="{63514EE1-D14B-42D4-AC7F-DBAFFB44C261}"/>
              </a:ext>
            </a:extLst>
          </p:cNvPr>
          <p:cNvPicPr>
            <a:picLocks noChangeAspect="1"/>
          </p:cNvPicPr>
          <p:nvPr/>
        </p:nvPicPr>
        <p:blipFill>
          <a:blip r:embed="rId14"/>
          <a:stretch>
            <a:fillRect/>
          </a:stretch>
        </p:blipFill>
        <p:spPr>
          <a:xfrm>
            <a:off x="3834011" y="2686579"/>
            <a:ext cx="1487592" cy="1962356"/>
          </a:xfrm>
          <a:prstGeom prst="rect">
            <a:avLst/>
          </a:prstGeom>
        </p:spPr>
      </p:pic>
      <p:pic>
        <p:nvPicPr>
          <p:cNvPr id="23" name="Picture 8" descr="Best Toys and Gift Ideas for a 7-Year-Old Girl [2021 Edition]">
            <a:extLst>
              <a:ext uri="{FF2B5EF4-FFF2-40B4-BE49-F238E27FC236}">
                <a16:creationId xmlns:a16="http://schemas.microsoft.com/office/drawing/2014/main" id="{71640317-D0A0-476F-8973-9CEFB84663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01301">
            <a:off x="10270416" y="5014276"/>
            <a:ext cx="1632533" cy="16325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isney Frozen girls toys Dressing makeup toy set kids makeup pretend toy  gift UK | eBay">
            <a:extLst>
              <a:ext uri="{FF2B5EF4-FFF2-40B4-BE49-F238E27FC236}">
                <a16:creationId xmlns:a16="http://schemas.microsoft.com/office/drawing/2014/main" id="{3A401A63-55F0-41C4-BA6E-3E1AB9266F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723365">
            <a:off x="10082413" y="699831"/>
            <a:ext cx="2008540" cy="206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16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30823C-7536-4CAE-8294-63321782F682}"/>
              </a:ext>
            </a:extLst>
          </p:cNvPr>
          <p:cNvPicPr>
            <a:picLocks noChangeAspect="1"/>
          </p:cNvPicPr>
          <p:nvPr/>
        </p:nvPicPr>
        <p:blipFill>
          <a:blip r:embed="rId2"/>
          <a:stretch>
            <a:fillRect/>
          </a:stretch>
        </p:blipFill>
        <p:spPr>
          <a:xfrm>
            <a:off x="371060" y="2423573"/>
            <a:ext cx="6374297" cy="4241662"/>
          </a:xfrm>
          <a:prstGeom prst="rect">
            <a:avLst/>
          </a:prstGeom>
        </p:spPr>
      </p:pic>
      <p:sp>
        <p:nvSpPr>
          <p:cNvPr id="9" name="TextBox 8">
            <a:extLst>
              <a:ext uri="{FF2B5EF4-FFF2-40B4-BE49-F238E27FC236}">
                <a16:creationId xmlns:a16="http://schemas.microsoft.com/office/drawing/2014/main" id="{248491DB-42C7-4FFE-930F-00FA7913627B}"/>
              </a:ext>
            </a:extLst>
          </p:cNvPr>
          <p:cNvSpPr txBox="1"/>
          <p:nvPr/>
        </p:nvSpPr>
        <p:spPr>
          <a:xfrm>
            <a:off x="371060" y="96139"/>
            <a:ext cx="8150088" cy="430887"/>
          </a:xfrm>
          <a:prstGeom prst="rect">
            <a:avLst/>
          </a:prstGeom>
          <a:noFill/>
        </p:spPr>
        <p:txBody>
          <a:bodyPr wrap="square" rtlCol="0">
            <a:spAutoFit/>
          </a:bodyPr>
          <a:lstStyle/>
          <a:p>
            <a:r>
              <a:rPr lang="en-GB" sz="2200" dirty="0">
                <a:latin typeface="Arial Black" panose="020B0A04020102020204" pitchFamily="34" charset="0"/>
              </a:rPr>
              <a:t>Do we judge men and women differently?</a:t>
            </a:r>
          </a:p>
        </p:txBody>
      </p:sp>
      <p:sp>
        <p:nvSpPr>
          <p:cNvPr id="11" name="TextBox 10">
            <a:extLst>
              <a:ext uri="{FF2B5EF4-FFF2-40B4-BE49-F238E27FC236}">
                <a16:creationId xmlns:a16="http://schemas.microsoft.com/office/drawing/2014/main" id="{E09344D0-A090-4EDB-A939-281ACE1F6AA9}"/>
              </a:ext>
            </a:extLst>
          </p:cNvPr>
          <p:cNvSpPr txBox="1"/>
          <p:nvPr/>
        </p:nvSpPr>
        <p:spPr>
          <a:xfrm>
            <a:off x="6957392" y="2545322"/>
            <a:ext cx="4598501" cy="3785652"/>
          </a:xfrm>
          <a:prstGeom prst="rect">
            <a:avLst/>
          </a:prstGeom>
          <a:noFill/>
        </p:spPr>
        <p:txBody>
          <a:bodyPr wrap="square">
            <a:spAutoFit/>
          </a:bodyPr>
          <a:lstStyle/>
          <a:p>
            <a:pPr>
              <a:spcAft>
                <a:spcPts val="1200"/>
              </a:spcAft>
            </a:pPr>
            <a:r>
              <a:rPr lang="en-GB" sz="2000" b="1" dirty="0"/>
              <a:t>Joanna Dennehy</a:t>
            </a:r>
            <a:r>
              <a:rPr lang="en-GB" sz="2000" dirty="0"/>
              <a:t>, mother of 2, brutally murdered three men in Peterborough in just ten days in 2013. </a:t>
            </a:r>
          </a:p>
          <a:p>
            <a:pPr>
              <a:spcAft>
                <a:spcPts val="1200"/>
              </a:spcAft>
            </a:pPr>
            <a:r>
              <a:rPr lang="en-GB" sz="2000" b="1" dirty="0"/>
              <a:t>Rose West</a:t>
            </a:r>
            <a:r>
              <a:rPr lang="en-GB" sz="2000" dirty="0"/>
              <a:t>, together with her husband Fred West, tortured and murdered at least nine young women between 1973 and 1987. </a:t>
            </a:r>
          </a:p>
          <a:p>
            <a:pPr>
              <a:spcAft>
                <a:spcPts val="1200"/>
              </a:spcAft>
            </a:pPr>
            <a:r>
              <a:rPr lang="en-GB" sz="2000" b="1" dirty="0"/>
              <a:t>Myra Hindley</a:t>
            </a:r>
            <a:r>
              <a:rPr lang="en-GB" sz="2000" dirty="0"/>
              <a:t>, together with her partner Ian Brady, raped and murdered five small children between July 1963 and October 1965</a:t>
            </a:r>
          </a:p>
        </p:txBody>
      </p:sp>
      <p:sp>
        <p:nvSpPr>
          <p:cNvPr id="12" name="TextBox 11">
            <a:extLst>
              <a:ext uri="{FF2B5EF4-FFF2-40B4-BE49-F238E27FC236}">
                <a16:creationId xmlns:a16="http://schemas.microsoft.com/office/drawing/2014/main" id="{36D271FC-0690-4E46-BBC7-E2FA6A5E09E1}"/>
              </a:ext>
            </a:extLst>
          </p:cNvPr>
          <p:cNvSpPr txBox="1"/>
          <p:nvPr/>
        </p:nvSpPr>
        <p:spPr>
          <a:xfrm>
            <a:off x="371060" y="527026"/>
            <a:ext cx="11476382" cy="1785104"/>
          </a:xfrm>
          <a:prstGeom prst="rect">
            <a:avLst/>
          </a:prstGeom>
          <a:noFill/>
        </p:spPr>
        <p:txBody>
          <a:bodyPr wrap="square" rtlCol="0">
            <a:spAutoFit/>
          </a:bodyPr>
          <a:lstStyle/>
          <a:p>
            <a:pPr>
              <a:spcAft>
                <a:spcPts val="600"/>
              </a:spcAft>
            </a:pPr>
            <a:r>
              <a:rPr lang="en-GB" sz="2100" dirty="0"/>
              <a:t>Perhaps one of the most noticeable differences in our expectations of gender, is in our attitudes to violent crime. The news is quick to report on anyone who is thought to have murdered more than one person, but especially so with women, and even more so should their victims be children. </a:t>
            </a:r>
          </a:p>
          <a:p>
            <a:pPr>
              <a:spcAft>
                <a:spcPts val="600"/>
              </a:spcAft>
            </a:pPr>
            <a:r>
              <a:rPr lang="en-GB" sz="2100" dirty="0"/>
              <a:t>The realities of a killer and the contrast between society’s expectations is greater for a woman than a man, therefore we are more fascinated by them and judge them more harshly. </a:t>
            </a:r>
          </a:p>
        </p:txBody>
      </p:sp>
    </p:spTree>
    <p:extLst>
      <p:ext uri="{BB962C8B-B14F-4D97-AF65-F5344CB8AC3E}">
        <p14:creationId xmlns:p14="http://schemas.microsoft.com/office/powerpoint/2010/main" val="2161395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7F8A6-3773-4689-A34F-ECDA3E93445E}"/>
              </a:ext>
            </a:extLst>
          </p:cNvPr>
          <p:cNvPicPr>
            <a:picLocks noChangeAspect="1"/>
          </p:cNvPicPr>
          <p:nvPr/>
        </p:nvPicPr>
        <p:blipFill>
          <a:blip r:embed="rId2"/>
          <a:stretch>
            <a:fillRect/>
          </a:stretch>
        </p:blipFill>
        <p:spPr>
          <a:xfrm>
            <a:off x="2520424" y="820728"/>
            <a:ext cx="5883964" cy="4751514"/>
          </a:xfrm>
          <a:prstGeom prst="rect">
            <a:avLst/>
          </a:prstGeom>
        </p:spPr>
      </p:pic>
      <p:pic>
        <p:nvPicPr>
          <p:cNvPr id="9" name="Picture 8">
            <a:extLst>
              <a:ext uri="{FF2B5EF4-FFF2-40B4-BE49-F238E27FC236}">
                <a16:creationId xmlns:a16="http://schemas.microsoft.com/office/drawing/2014/main" id="{8AA352DB-DB11-469A-987C-7360AA10305E}"/>
              </a:ext>
            </a:extLst>
          </p:cNvPr>
          <p:cNvPicPr>
            <a:picLocks noChangeAspect="1"/>
          </p:cNvPicPr>
          <p:nvPr/>
        </p:nvPicPr>
        <p:blipFill rotWithShape="1">
          <a:blip r:embed="rId3"/>
          <a:srcRect t="5604" b="11085"/>
          <a:stretch/>
        </p:blipFill>
        <p:spPr>
          <a:xfrm>
            <a:off x="8705831" y="120524"/>
            <a:ext cx="3186562" cy="6477640"/>
          </a:xfrm>
          <a:prstGeom prst="rect">
            <a:avLst/>
          </a:prstGeom>
        </p:spPr>
      </p:pic>
      <p:sp>
        <p:nvSpPr>
          <p:cNvPr id="11" name="TextBox 10">
            <a:extLst>
              <a:ext uri="{FF2B5EF4-FFF2-40B4-BE49-F238E27FC236}">
                <a16:creationId xmlns:a16="http://schemas.microsoft.com/office/drawing/2014/main" id="{4B2AB155-6A41-4D34-A8A3-9C9D6F46EA78}"/>
              </a:ext>
            </a:extLst>
          </p:cNvPr>
          <p:cNvSpPr txBox="1"/>
          <p:nvPr/>
        </p:nvSpPr>
        <p:spPr>
          <a:xfrm>
            <a:off x="171360" y="108526"/>
            <a:ext cx="8406224" cy="430887"/>
          </a:xfrm>
          <a:prstGeom prst="rect">
            <a:avLst/>
          </a:prstGeom>
          <a:noFill/>
        </p:spPr>
        <p:txBody>
          <a:bodyPr wrap="square" rtlCol="0">
            <a:spAutoFit/>
          </a:bodyPr>
          <a:lstStyle/>
          <a:p>
            <a:r>
              <a:rPr lang="en-GB" sz="2200" dirty="0">
                <a:latin typeface="Arial Black" panose="020B0A04020102020204" pitchFamily="34" charset="0"/>
              </a:rPr>
              <a:t>Where do our expectations and attitudes come from?</a:t>
            </a:r>
          </a:p>
        </p:txBody>
      </p:sp>
      <p:sp>
        <p:nvSpPr>
          <p:cNvPr id="12" name="TextBox 11">
            <a:extLst>
              <a:ext uri="{FF2B5EF4-FFF2-40B4-BE49-F238E27FC236}">
                <a16:creationId xmlns:a16="http://schemas.microsoft.com/office/drawing/2014/main" id="{D62A5FD0-3DED-4892-A01C-512DC2558B2E}"/>
              </a:ext>
            </a:extLst>
          </p:cNvPr>
          <p:cNvSpPr txBox="1"/>
          <p:nvPr/>
        </p:nvSpPr>
        <p:spPr>
          <a:xfrm>
            <a:off x="173127" y="642349"/>
            <a:ext cx="2204809" cy="5478423"/>
          </a:xfrm>
          <a:prstGeom prst="rect">
            <a:avLst/>
          </a:prstGeom>
          <a:noFill/>
        </p:spPr>
        <p:txBody>
          <a:bodyPr wrap="square" rtlCol="0">
            <a:spAutoFit/>
          </a:bodyPr>
          <a:lstStyle/>
          <a:p>
            <a:pPr>
              <a:spcAft>
                <a:spcPts val="600"/>
              </a:spcAft>
            </a:pPr>
            <a:r>
              <a:rPr lang="en-GB" sz="2000" dirty="0"/>
              <a:t>Gender roles are very much about what our society and culture expect.</a:t>
            </a:r>
          </a:p>
          <a:p>
            <a:pPr>
              <a:spcAft>
                <a:spcPts val="600"/>
              </a:spcAft>
            </a:pPr>
            <a:r>
              <a:rPr lang="en-GB" sz="2000" dirty="0"/>
              <a:t>We’ve already seen how targeted toys still shape boys and girls expectations, but thankfully things do change.  </a:t>
            </a:r>
          </a:p>
          <a:p>
            <a:pPr>
              <a:spcAft>
                <a:spcPts val="600"/>
              </a:spcAft>
            </a:pPr>
            <a:r>
              <a:rPr lang="en-GB" sz="2000" dirty="0"/>
              <a:t>These adverts show how shocking old attitudes are today – what used to be considered ‘normal’ has changed. </a:t>
            </a:r>
          </a:p>
        </p:txBody>
      </p:sp>
      <p:sp>
        <p:nvSpPr>
          <p:cNvPr id="14" name="TextBox 13">
            <a:extLst>
              <a:ext uri="{FF2B5EF4-FFF2-40B4-BE49-F238E27FC236}">
                <a16:creationId xmlns:a16="http://schemas.microsoft.com/office/drawing/2014/main" id="{19740D9D-4AE5-4211-8366-EE9416448D9F}"/>
              </a:ext>
            </a:extLst>
          </p:cNvPr>
          <p:cNvSpPr txBox="1"/>
          <p:nvPr/>
        </p:nvSpPr>
        <p:spPr>
          <a:xfrm>
            <a:off x="299608" y="6237342"/>
            <a:ext cx="8104780" cy="430887"/>
          </a:xfrm>
          <a:prstGeom prst="rect">
            <a:avLst/>
          </a:prstGeom>
          <a:noFill/>
        </p:spPr>
        <p:txBody>
          <a:bodyPr wrap="square">
            <a:spAutoFit/>
          </a:bodyPr>
          <a:lstStyle/>
          <a:p>
            <a:pPr algn="ct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Women haven’t changed </a:t>
            </a:r>
            <a:r>
              <a:rPr lang="en-GB" sz="2200" b="1" dirty="0">
                <a:solidFill>
                  <a:prstClr val="black"/>
                </a:solidFill>
                <a:latin typeface="Calibri" panose="020F0502020204030204"/>
              </a:rPr>
              <a:t> but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attitudes and expectations have.</a:t>
            </a:r>
            <a:endParaRPr lang="en-GB" sz="2200" b="1" dirty="0"/>
          </a:p>
        </p:txBody>
      </p:sp>
      <p:sp>
        <p:nvSpPr>
          <p:cNvPr id="15" name="TextBox 14">
            <a:extLst>
              <a:ext uri="{FF2B5EF4-FFF2-40B4-BE49-F238E27FC236}">
                <a16:creationId xmlns:a16="http://schemas.microsoft.com/office/drawing/2014/main" id="{6C250975-A7A3-4D60-B0B7-0577DB0B0BDC}"/>
              </a:ext>
            </a:extLst>
          </p:cNvPr>
          <p:cNvSpPr txBox="1"/>
          <p:nvPr/>
        </p:nvSpPr>
        <p:spPr>
          <a:xfrm>
            <a:off x="5553192" y="5672281"/>
            <a:ext cx="2867663"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143017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7103B-A33B-482F-80F0-2B28F14C9709}"/>
              </a:ext>
            </a:extLst>
          </p:cNvPr>
          <p:cNvPicPr>
            <a:picLocks noChangeAspect="1"/>
          </p:cNvPicPr>
          <p:nvPr/>
        </p:nvPicPr>
        <p:blipFill rotWithShape="1">
          <a:blip r:embed="rId2"/>
          <a:srcRect t="2705"/>
          <a:stretch/>
        </p:blipFill>
        <p:spPr>
          <a:xfrm>
            <a:off x="6677004" y="0"/>
            <a:ext cx="5332471" cy="6626087"/>
          </a:xfrm>
          <a:prstGeom prst="rect">
            <a:avLst/>
          </a:prstGeom>
        </p:spPr>
      </p:pic>
      <p:pic>
        <p:nvPicPr>
          <p:cNvPr id="5" name="Picture 4">
            <a:extLst>
              <a:ext uri="{FF2B5EF4-FFF2-40B4-BE49-F238E27FC236}">
                <a16:creationId xmlns:a16="http://schemas.microsoft.com/office/drawing/2014/main" id="{5D13A363-5BE8-465D-B659-4E5D613E6CED}"/>
              </a:ext>
            </a:extLst>
          </p:cNvPr>
          <p:cNvPicPr>
            <a:picLocks noChangeAspect="1"/>
          </p:cNvPicPr>
          <p:nvPr/>
        </p:nvPicPr>
        <p:blipFill>
          <a:blip r:embed="rId3"/>
          <a:stretch>
            <a:fillRect/>
          </a:stretch>
        </p:blipFill>
        <p:spPr>
          <a:xfrm>
            <a:off x="0" y="0"/>
            <a:ext cx="5833050" cy="6858000"/>
          </a:xfrm>
          <a:prstGeom prst="rect">
            <a:avLst/>
          </a:prstGeom>
        </p:spPr>
      </p:pic>
      <p:sp>
        <p:nvSpPr>
          <p:cNvPr id="7" name="TextBox 6">
            <a:extLst>
              <a:ext uri="{FF2B5EF4-FFF2-40B4-BE49-F238E27FC236}">
                <a16:creationId xmlns:a16="http://schemas.microsoft.com/office/drawing/2014/main" id="{17D0E6AC-FC62-4C01-9135-4FCCED6DCA42}"/>
              </a:ext>
            </a:extLst>
          </p:cNvPr>
          <p:cNvSpPr txBox="1"/>
          <p:nvPr/>
        </p:nvSpPr>
        <p:spPr>
          <a:xfrm>
            <a:off x="9141812" y="6550223"/>
            <a:ext cx="2867663"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1219902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6EABA-3601-4686-8A2B-4CE2608BF551}"/>
              </a:ext>
            </a:extLst>
          </p:cNvPr>
          <p:cNvPicPr>
            <a:picLocks noChangeAspect="1"/>
          </p:cNvPicPr>
          <p:nvPr/>
        </p:nvPicPr>
        <p:blipFill rotWithShape="1">
          <a:blip r:embed="rId2"/>
          <a:srcRect t="3409"/>
          <a:stretch/>
        </p:blipFill>
        <p:spPr>
          <a:xfrm>
            <a:off x="6096000" y="152135"/>
            <a:ext cx="5360170" cy="3801719"/>
          </a:xfrm>
          <a:prstGeom prst="rect">
            <a:avLst/>
          </a:prstGeom>
        </p:spPr>
      </p:pic>
      <p:pic>
        <p:nvPicPr>
          <p:cNvPr id="3" name="Picture 2">
            <a:extLst>
              <a:ext uri="{FF2B5EF4-FFF2-40B4-BE49-F238E27FC236}">
                <a16:creationId xmlns:a16="http://schemas.microsoft.com/office/drawing/2014/main" id="{A845072F-5ABD-4A42-A541-F60FFF576CAE}"/>
              </a:ext>
            </a:extLst>
          </p:cNvPr>
          <p:cNvPicPr>
            <a:picLocks noChangeAspect="1"/>
          </p:cNvPicPr>
          <p:nvPr/>
        </p:nvPicPr>
        <p:blipFill>
          <a:blip r:embed="rId3"/>
          <a:stretch>
            <a:fillRect/>
          </a:stretch>
        </p:blipFill>
        <p:spPr>
          <a:xfrm>
            <a:off x="166072" y="152135"/>
            <a:ext cx="5552240" cy="6452418"/>
          </a:xfrm>
          <a:prstGeom prst="rect">
            <a:avLst/>
          </a:prstGeom>
        </p:spPr>
      </p:pic>
      <p:pic>
        <p:nvPicPr>
          <p:cNvPr id="4" name="Picture 3">
            <a:hlinkClick r:id="rId4"/>
            <a:extLst>
              <a:ext uri="{FF2B5EF4-FFF2-40B4-BE49-F238E27FC236}">
                <a16:creationId xmlns:a16="http://schemas.microsoft.com/office/drawing/2014/main" id="{AD92E93E-0E1F-4C84-9C94-CE77B06AB534}"/>
              </a:ext>
            </a:extLst>
          </p:cNvPr>
          <p:cNvPicPr>
            <a:picLocks noChangeAspect="1"/>
          </p:cNvPicPr>
          <p:nvPr/>
        </p:nvPicPr>
        <p:blipFill>
          <a:blip r:embed="rId5"/>
          <a:stretch>
            <a:fillRect/>
          </a:stretch>
        </p:blipFill>
        <p:spPr>
          <a:xfrm>
            <a:off x="8491164" y="4004510"/>
            <a:ext cx="3399183" cy="2549387"/>
          </a:xfrm>
          <a:prstGeom prst="rect">
            <a:avLst/>
          </a:prstGeom>
        </p:spPr>
      </p:pic>
      <p:sp>
        <p:nvSpPr>
          <p:cNvPr id="5" name="TextBox 4">
            <a:extLst>
              <a:ext uri="{FF2B5EF4-FFF2-40B4-BE49-F238E27FC236}">
                <a16:creationId xmlns:a16="http://schemas.microsoft.com/office/drawing/2014/main" id="{BB85623D-D0DC-4004-96FB-DE3D95425482}"/>
              </a:ext>
            </a:extLst>
          </p:cNvPr>
          <p:cNvSpPr txBox="1"/>
          <p:nvPr/>
        </p:nvSpPr>
        <p:spPr>
          <a:xfrm>
            <a:off x="5963478" y="4401297"/>
            <a:ext cx="2527686" cy="1938992"/>
          </a:xfrm>
          <a:prstGeom prst="rect">
            <a:avLst/>
          </a:prstGeom>
          <a:noFill/>
        </p:spPr>
        <p:txBody>
          <a:bodyPr wrap="square" rtlCol="0">
            <a:spAutoFit/>
          </a:bodyPr>
          <a:lstStyle/>
          <a:p>
            <a:r>
              <a:rPr lang="en-GB" sz="2400" dirty="0"/>
              <a:t>Harry Enfield summed up the attitude to women perfectly in this </a:t>
            </a:r>
            <a:r>
              <a:rPr lang="en-GB" sz="2400" dirty="0">
                <a:hlinkClick r:id="rId4"/>
              </a:rPr>
              <a:t>comedy clip</a:t>
            </a:r>
            <a:endParaRPr lang="en-GB" sz="2400" dirty="0"/>
          </a:p>
        </p:txBody>
      </p:sp>
      <p:sp>
        <p:nvSpPr>
          <p:cNvPr id="6" name="TextBox 5">
            <a:extLst>
              <a:ext uri="{FF2B5EF4-FFF2-40B4-BE49-F238E27FC236}">
                <a16:creationId xmlns:a16="http://schemas.microsoft.com/office/drawing/2014/main" id="{48BFC25A-AEC9-4AFC-8299-8B0528AD96F5}"/>
              </a:ext>
            </a:extLst>
          </p:cNvPr>
          <p:cNvSpPr txBox="1"/>
          <p:nvPr/>
        </p:nvSpPr>
        <p:spPr>
          <a:xfrm>
            <a:off x="10389704" y="6550223"/>
            <a:ext cx="1500643" cy="307777"/>
          </a:xfrm>
          <a:prstGeom prst="rect">
            <a:avLst/>
          </a:prstGeom>
          <a:noFill/>
        </p:spPr>
        <p:txBody>
          <a:bodyPr wrap="square" rtlCol="0">
            <a:spAutoFit/>
          </a:bodyPr>
          <a:lstStyle/>
          <a:p>
            <a:pPr algn="r"/>
            <a:r>
              <a:rPr lang="en-GB" sz="1400" i="1" dirty="0"/>
              <a:t>(Enfield, 2008)</a:t>
            </a:r>
          </a:p>
        </p:txBody>
      </p:sp>
      <p:sp>
        <p:nvSpPr>
          <p:cNvPr id="7" name="TextBox 6">
            <a:extLst>
              <a:ext uri="{FF2B5EF4-FFF2-40B4-BE49-F238E27FC236}">
                <a16:creationId xmlns:a16="http://schemas.microsoft.com/office/drawing/2014/main" id="{D731279A-409A-47F6-99DE-4D07CABA4834}"/>
              </a:ext>
            </a:extLst>
          </p:cNvPr>
          <p:cNvSpPr txBox="1"/>
          <p:nvPr/>
        </p:nvSpPr>
        <p:spPr>
          <a:xfrm>
            <a:off x="6215270" y="3879912"/>
            <a:ext cx="2275894" cy="307777"/>
          </a:xfrm>
          <a:prstGeom prst="rect">
            <a:avLst/>
          </a:prstGeom>
          <a:noFill/>
        </p:spPr>
        <p:txBody>
          <a:bodyPr wrap="square" rtlCol="0">
            <a:spAutoFit/>
          </a:bodyPr>
          <a:lstStyle/>
          <a:p>
            <a:pPr algn="r"/>
            <a:r>
              <a:rPr lang="en-GB" sz="1400" i="1" dirty="0"/>
              <a:t>(Business Insider, 2014)</a:t>
            </a:r>
          </a:p>
        </p:txBody>
      </p:sp>
    </p:spTree>
    <p:extLst>
      <p:ext uri="{BB962C8B-B14F-4D97-AF65-F5344CB8AC3E}">
        <p14:creationId xmlns:p14="http://schemas.microsoft.com/office/powerpoint/2010/main" val="1912074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9D668-4FDD-41A1-9460-2A78EC75C228}"/>
              </a:ext>
            </a:extLst>
          </p:cNvPr>
          <p:cNvSpPr txBox="1"/>
          <p:nvPr/>
        </p:nvSpPr>
        <p:spPr>
          <a:xfrm>
            <a:off x="1603513" y="4648029"/>
            <a:ext cx="8984974" cy="1646605"/>
          </a:xfrm>
          <a:prstGeom prst="rect">
            <a:avLst/>
          </a:prstGeom>
          <a:noFill/>
          <a:ln w="28575">
            <a:solidFill>
              <a:srgbClr val="C00000"/>
            </a:solidFill>
          </a:ln>
        </p:spPr>
        <p:txBody>
          <a:bodyPr wrap="square" rtlCol="0">
            <a:spAutoFit/>
          </a:bodyPr>
          <a:lstStyle/>
          <a:p>
            <a:pPr>
              <a:spcAft>
                <a:spcPts val="600"/>
              </a:spcAft>
            </a:pPr>
            <a:r>
              <a:rPr lang="en-GB" sz="2400" dirty="0"/>
              <a:t>In reality we know that not all men are hard &amp; macho, and not all women are gentle &amp; caring. We recognise that people are somewhere on a spectrum between ‘girly girl’ and ‘macho man’.</a:t>
            </a:r>
          </a:p>
          <a:p>
            <a:pPr algn="ctr">
              <a:spcAft>
                <a:spcPts val="600"/>
              </a:spcAft>
            </a:pPr>
            <a:r>
              <a:rPr lang="en-GB" sz="2400" dirty="0"/>
              <a:t>We tend to view this spectrum as a straight line.</a:t>
            </a:r>
          </a:p>
        </p:txBody>
      </p:sp>
      <p:pic>
        <p:nvPicPr>
          <p:cNvPr id="3" name="Picture 2">
            <a:extLst>
              <a:ext uri="{FF2B5EF4-FFF2-40B4-BE49-F238E27FC236}">
                <a16:creationId xmlns:a16="http://schemas.microsoft.com/office/drawing/2014/main" id="{208AE859-692E-48A1-A9C3-14013D48A4AD}"/>
              </a:ext>
            </a:extLst>
          </p:cNvPr>
          <p:cNvPicPr>
            <a:picLocks noChangeAspect="1"/>
          </p:cNvPicPr>
          <p:nvPr/>
        </p:nvPicPr>
        <p:blipFill>
          <a:blip r:embed="rId2"/>
          <a:stretch>
            <a:fillRect/>
          </a:stretch>
        </p:blipFill>
        <p:spPr>
          <a:xfrm>
            <a:off x="9649996" y="925097"/>
            <a:ext cx="1924206" cy="2884866"/>
          </a:xfrm>
          <a:prstGeom prst="rect">
            <a:avLst/>
          </a:prstGeom>
        </p:spPr>
      </p:pic>
      <p:pic>
        <p:nvPicPr>
          <p:cNvPr id="4" name="Picture 3">
            <a:extLst>
              <a:ext uri="{FF2B5EF4-FFF2-40B4-BE49-F238E27FC236}">
                <a16:creationId xmlns:a16="http://schemas.microsoft.com/office/drawing/2014/main" id="{8100235D-7E39-400B-85EC-8116BB71481D}"/>
              </a:ext>
            </a:extLst>
          </p:cNvPr>
          <p:cNvPicPr>
            <a:picLocks noChangeAspect="1"/>
          </p:cNvPicPr>
          <p:nvPr/>
        </p:nvPicPr>
        <p:blipFill rotWithShape="1">
          <a:blip r:embed="rId3"/>
          <a:srcRect l="15508" r="12608"/>
          <a:stretch/>
        </p:blipFill>
        <p:spPr>
          <a:xfrm>
            <a:off x="318052" y="1408611"/>
            <a:ext cx="2709571" cy="2280499"/>
          </a:xfrm>
          <a:prstGeom prst="rect">
            <a:avLst/>
          </a:prstGeom>
        </p:spPr>
      </p:pic>
      <p:sp>
        <p:nvSpPr>
          <p:cNvPr id="5" name="TextBox 4">
            <a:extLst>
              <a:ext uri="{FF2B5EF4-FFF2-40B4-BE49-F238E27FC236}">
                <a16:creationId xmlns:a16="http://schemas.microsoft.com/office/drawing/2014/main" id="{9655EA16-80C3-46DC-B8B2-C6E5C7205A11}"/>
              </a:ext>
            </a:extLst>
          </p:cNvPr>
          <p:cNvSpPr txBox="1"/>
          <p:nvPr/>
        </p:nvSpPr>
        <p:spPr>
          <a:xfrm>
            <a:off x="318053" y="225287"/>
            <a:ext cx="4373218"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cxnSp>
        <p:nvCxnSpPr>
          <p:cNvPr id="7" name="Straight Arrow Connector 6">
            <a:extLst>
              <a:ext uri="{FF2B5EF4-FFF2-40B4-BE49-F238E27FC236}">
                <a16:creationId xmlns:a16="http://schemas.microsoft.com/office/drawing/2014/main" id="{3B7F75A9-C559-4FAD-9F80-686BABF585AD}"/>
              </a:ext>
            </a:extLst>
          </p:cNvPr>
          <p:cNvCxnSpPr>
            <a:cxnSpLocks/>
            <a:endCxn id="3" idx="1"/>
          </p:cNvCxnSpPr>
          <p:nvPr/>
        </p:nvCxnSpPr>
        <p:spPr>
          <a:xfrm>
            <a:off x="3027623" y="2367530"/>
            <a:ext cx="6622373" cy="0"/>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B5E60CA-566A-4CD2-9AA1-165782AB11CF}"/>
              </a:ext>
            </a:extLst>
          </p:cNvPr>
          <p:cNvPicPr>
            <a:picLocks noChangeAspect="1"/>
          </p:cNvPicPr>
          <p:nvPr/>
        </p:nvPicPr>
        <p:blipFill rotWithShape="1">
          <a:blip r:embed="rId4"/>
          <a:srcRect l="14963" t="11264" r="13222"/>
          <a:stretch/>
        </p:blipFill>
        <p:spPr>
          <a:xfrm>
            <a:off x="5737194" y="1287758"/>
            <a:ext cx="1144744" cy="2120267"/>
          </a:xfrm>
          <a:prstGeom prst="rect">
            <a:avLst/>
          </a:prstGeom>
        </p:spPr>
      </p:pic>
    </p:spTree>
    <p:extLst>
      <p:ext uri="{BB962C8B-B14F-4D97-AF65-F5344CB8AC3E}">
        <p14:creationId xmlns:p14="http://schemas.microsoft.com/office/powerpoint/2010/main" val="3760480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55EA16-80C3-46DC-B8B2-C6E5C7205A11}"/>
              </a:ext>
            </a:extLst>
          </p:cNvPr>
          <p:cNvSpPr txBox="1"/>
          <p:nvPr/>
        </p:nvSpPr>
        <p:spPr>
          <a:xfrm>
            <a:off x="318052" y="225287"/>
            <a:ext cx="4585113"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pic>
        <p:nvPicPr>
          <p:cNvPr id="17" name="Picture 16">
            <a:extLst>
              <a:ext uri="{FF2B5EF4-FFF2-40B4-BE49-F238E27FC236}">
                <a16:creationId xmlns:a16="http://schemas.microsoft.com/office/drawing/2014/main" id="{5D974AEF-3266-4357-9728-0F9E9A0EFB1A}"/>
              </a:ext>
            </a:extLst>
          </p:cNvPr>
          <p:cNvPicPr>
            <a:picLocks noChangeAspect="1"/>
          </p:cNvPicPr>
          <p:nvPr/>
        </p:nvPicPr>
        <p:blipFill rotWithShape="1">
          <a:blip r:embed="rId2"/>
          <a:srcRect l="33696"/>
          <a:stretch/>
        </p:blipFill>
        <p:spPr>
          <a:xfrm>
            <a:off x="329138" y="1415482"/>
            <a:ext cx="2553387" cy="2782957"/>
          </a:xfrm>
          <a:prstGeom prst="rect">
            <a:avLst/>
          </a:prstGeom>
        </p:spPr>
      </p:pic>
      <p:pic>
        <p:nvPicPr>
          <p:cNvPr id="19" name="Picture 18">
            <a:extLst>
              <a:ext uri="{FF2B5EF4-FFF2-40B4-BE49-F238E27FC236}">
                <a16:creationId xmlns:a16="http://schemas.microsoft.com/office/drawing/2014/main" id="{293811EC-D699-4743-A255-4EA619423357}"/>
              </a:ext>
            </a:extLst>
          </p:cNvPr>
          <p:cNvPicPr>
            <a:picLocks noChangeAspect="1"/>
          </p:cNvPicPr>
          <p:nvPr/>
        </p:nvPicPr>
        <p:blipFill rotWithShape="1">
          <a:blip r:embed="rId3"/>
          <a:srcRect b="18840"/>
          <a:stretch/>
        </p:blipFill>
        <p:spPr>
          <a:xfrm>
            <a:off x="2886110" y="1415482"/>
            <a:ext cx="1676400" cy="2782957"/>
          </a:xfrm>
          <a:prstGeom prst="rect">
            <a:avLst/>
          </a:prstGeom>
        </p:spPr>
      </p:pic>
      <p:pic>
        <p:nvPicPr>
          <p:cNvPr id="20" name="Picture 19">
            <a:extLst>
              <a:ext uri="{FF2B5EF4-FFF2-40B4-BE49-F238E27FC236}">
                <a16:creationId xmlns:a16="http://schemas.microsoft.com/office/drawing/2014/main" id="{9F5A3D40-73D3-45C2-AF63-915EF3DECB30}"/>
              </a:ext>
            </a:extLst>
          </p:cNvPr>
          <p:cNvPicPr>
            <a:picLocks noChangeAspect="1"/>
          </p:cNvPicPr>
          <p:nvPr/>
        </p:nvPicPr>
        <p:blipFill>
          <a:blip r:embed="rId4"/>
          <a:stretch>
            <a:fillRect/>
          </a:stretch>
        </p:blipFill>
        <p:spPr>
          <a:xfrm>
            <a:off x="7288835" y="225287"/>
            <a:ext cx="4439339" cy="2882786"/>
          </a:xfrm>
          <a:prstGeom prst="rect">
            <a:avLst/>
          </a:prstGeom>
        </p:spPr>
      </p:pic>
      <p:pic>
        <p:nvPicPr>
          <p:cNvPr id="22" name="Picture 21">
            <a:extLst>
              <a:ext uri="{FF2B5EF4-FFF2-40B4-BE49-F238E27FC236}">
                <a16:creationId xmlns:a16="http://schemas.microsoft.com/office/drawing/2014/main" id="{021DE90E-D220-406C-AEC9-C0E904F5058A}"/>
              </a:ext>
            </a:extLst>
          </p:cNvPr>
          <p:cNvPicPr>
            <a:picLocks noChangeAspect="1"/>
          </p:cNvPicPr>
          <p:nvPr/>
        </p:nvPicPr>
        <p:blipFill rotWithShape="1">
          <a:blip r:embed="rId5"/>
          <a:srcRect l="6869" r="16347"/>
          <a:stretch/>
        </p:blipFill>
        <p:spPr>
          <a:xfrm>
            <a:off x="321992" y="4590194"/>
            <a:ext cx="2760912" cy="2157439"/>
          </a:xfrm>
          <a:prstGeom prst="rect">
            <a:avLst/>
          </a:prstGeom>
        </p:spPr>
      </p:pic>
      <p:pic>
        <p:nvPicPr>
          <p:cNvPr id="24" name="Picture 23">
            <a:extLst>
              <a:ext uri="{FF2B5EF4-FFF2-40B4-BE49-F238E27FC236}">
                <a16:creationId xmlns:a16="http://schemas.microsoft.com/office/drawing/2014/main" id="{0A3123B7-02C0-4846-80B5-C42BC1B13D91}"/>
              </a:ext>
            </a:extLst>
          </p:cNvPr>
          <p:cNvPicPr>
            <a:picLocks noChangeAspect="1"/>
          </p:cNvPicPr>
          <p:nvPr/>
        </p:nvPicPr>
        <p:blipFill rotWithShape="1">
          <a:blip r:embed="rId6"/>
          <a:srcRect l="9505" r="12898"/>
          <a:stretch/>
        </p:blipFill>
        <p:spPr>
          <a:xfrm>
            <a:off x="3303870" y="4590194"/>
            <a:ext cx="2517281" cy="2157439"/>
          </a:xfrm>
          <a:prstGeom prst="rect">
            <a:avLst/>
          </a:prstGeom>
        </p:spPr>
      </p:pic>
      <p:sp>
        <p:nvSpPr>
          <p:cNvPr id="25" name="TextBox 24">
            <a:extLst>
              <a:ext uri="{FF2B5EF4-FFF2-40B4-BE49-F238E27FC236}">
                <a16:creationId xmlns:a16="http://schemas.microsoft.com/office/drawing/2014/main" id="{AF16E00D-4DC9-4D18-8976-72EB65CF9809}"/>
              </a:ext>
            </a:extLst>
          </p:cNvPr>
          <p:cNvSpPr txBox="1"/>
          <p:nvPr/>
        </p:nvSpPr>
        <p:spPr>
          <a:xfrm>
            <a:off x="7288754" y="3108073"/>
            <a:ext cx="4574108" cy="1785104"/>
          </a:xfrm>
          <a:prstGeom prst="rect">
            <a:avLst/>
          </a:prstGeom>
          <a:noFill/>
        </p:spPr>
        <p:txBody>
          <a:bodyPr wrap="square" rtlCol="0">
            <a:spAutoFit/>
          </a:bodyPr>
          <a:lstStyle/>
          <a:p>
            <a:r>
              <a:rPr lang="en-GB" sz="2000" b="1" dirty="0"/>
              <a:t>RuPaul</a:t>
            </a:r>
            <a:r>
              <a:rPr lang="en-GB" sz="2000" dirty="0"/>
              <a:t> </a:t>
            </a:r>
            <a:r>
              <a:rPr lang="en-GB" dirty="0"/>
              <a:t>is credited with being the first drag queen to host an American talk show. This  shows bravery, changing the way things are done takes courage, something which contravenes the stereotype of men wearing clothes being ‘weird’ and ‘weak’. </a:t>
            </a:r>
          </a:p>
        </p:txBody>
      </p:sp>
      <p:sp>
        <p:nvSpPr>
          <p:cNvPr id="26" name="TextBox 25">
            <a:extLst>
              <a:ext uri="{FF2B5EF4-FFF2-40B4-BE49-F238E27FC236}">
                <a16:creationId xmlns:a16="http://schemas.microsoft.com/office/drawing/2014/main" id="{4A9E6E88-2959-4EA5-B5C4-F53DE2DD0B6A}"/>
              </a:ext>
            </a:extLst>
          </p:cNvPr>
          <p:cNvSpPr txBox="1"/>
          <p:nvPr/>
        </p:nvSpPr>
        <p:spPr>
          <a:xfrm>
            <a:off x="5919563" y="5124608"/>
            <a:ext cx="5808611" cy="1508105"/>
          </a:xfrm>
          <a:prstGeom prst="rect">
            <a:avLst/>
          </a:prstGeom>
          <a:noFill/>
        </p:spPr>
        <p:txBody>
          <a:bodyPr wrap="square" rtlCol="0">
            <a:spAutoFit/>
          </a:bodyPr>
          <a:lstStyle/>
          <a:p>
            <a:r>
              <a:rPr lang="en-GB" sz="2000" b="1" dirty="0"/>
              <a:t>Gareth Thomas </a:t>
            </a:r>
            <a:r>
              <a:rPr lang="en-GB" dirty="0"/>
              <a:t>is the former captain of the Welsh rugby team. He has played 100 test matches for Rugby Union. He led a double life for a sometime, he was married but he knew he was gay. He came out in 2009 whilst he was still playing rugby. He has since revealed he is HIV positive.</a:t>
            </a:r>
          </a:p>
        </p:txBody>
      </p:sp>
      <p:sp>
        <p:nvSpPr>
          <p:cNvPr id="27" name="TextBox 26">
            <a:extLst>
              <a:ext uri="{FF2B5EF4-FFF2-40B4-BE49-F238E27FC236}">
                <a16:creationId xmlns:a16="http://schemas.microsoft.com/office/drawing/2014/main" id="{ABD0D680-0D13-453B-A4B7-47F6AFC37219}"/>
              </a:ext>
            </a:extLst>
          </p:cNvPr>
          <p:cNvSpPr txBox="1"/>
          <p:nvPr/>
        </p:nvSpPr>
        <p:spPr>
          <a:xfrm>
            <a:off x="4571094" y="1415482"/>
            <a:ext cx="2517281" cy="2923877"/>
          </a:xfrm>
          <a:prstGeom prst="rect">
            <a:avLst/>
          </a:prstGeom>
          <a:noFill/>
        </p:spPr>
        <p:txBody>
          <a:bodyPr wrap="square" rtlCol="0">
            <a:spAutoFit/>
          </a:bodyPr>
          <a:lstStyle/>
          <a:p>
            <a:r>
              <a:rPr lang="en-GB" sz="2000" b="1" dirty="0"/>
              <a:t>Stephanie Houghton </a:t>
            </a:r>
            <a:r>
              <a:rPr lang="en-GB" sz="2000" dirty="0"/>
              <a:t>is </a:t>
            </a:r>
            <a:r>
              <a:rPr lang="en-GB" dirty="0"/>
              <a:t>the captain of Manchester City and the England football team. </a:t>
            </a:r>
          </a:p>
          <a:p>
            <a:r>
              <a:rPr lang="en-GB" dirty="0"/>
              <a:t>There is a stereotype that women in sport, especially football, must be lesbian. However, Stephanie is married and has a son.</a:t>
            </a:r>
          </a:p>
        </p:txBody>
      </p:sp>
      <p:sp>
        <p:nvSpPr>
          <p:cNvPr id="2" name="TextBox 1">
            <a:extLst>
              <a:ext uri="{FF2B5EF4-FFF2-40B4-BE49-F238E27FC236}">
                <a16:creationId xmlns:a16="http://schemas.microsoft.com/office/drawing/2014/main" id="{221E6A10-9A7E-4410-B524-1330336B6546}"/>
              </a:ext>
            </a:extLst>
          </p:cNvPr>
          <p:cNvSpPr txBox="1"/>
          <p:nvPr/>
        </p:nvSpPr>
        <p:spPr>
          <a:xfrm>
            <a:off x="289081" y="625397"/>
            <a:ext cx="6880985" cy="738664"/>
          </a:xfrm>
          <a:prstGeom prst="rect">
            <a:avLst/>
          </a:prstGeom>
          <a:noFill/>
        </p:spPr>
        <p:txBody>
          <a:bodyPr wrap="square" rtlCol="0">
            <a:spAutoFit/>
          </a:bodyPr>
          <a:lstStyle/>
          <a:p>
            <a:r>
              <a:rPr lang="en-GB" sz="2200" b="1" i="1" dirty="0"/>
              <a:t>However</a:t>
            </a:r>
            <a:r>
              <a:rPr lang="en-GB" b="1" i="1" dirty="0"/>
              <a:t>, </a:t>
            </a:r>
            <a:r>
              <a:rPr lang="en-GB" sz="2000" b="1" i="1" dirty="0"/>
              <a:t>the gender spectrum is problematic as people don’t tend to fit neatly onto it:</a:t>
            </a:r>
            <a:endParaRPr lang="en-GB" b="1" i="1" dirty="0"/>
          </a:p>
        </p:txBody>
      </p:sp>
    </p:spTree>
    <p:extLst>
      <p:ext uri="{BB962C8B-B14F-4D97-AF65-F5344CB8AC3E}">
        <p14:creationId xmlns:p14="http://schemas.microsoft.com/office/powerpoint/2010/main" val="4026196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1D5605-33A7-44D5-A24E-2513AA94B7C3}"/>
              </a:ext>
            </a:extLst>
          </p:cNvPr>
          <p:cNvSpPr txBox="1"/>
          <p:nvPr/>
        </p:nvSpPr>
        <p:spPr>
          <a:xfrm>
            <a:off x="318052" y="225287"/>
            <a:ext cx="6612835" cy="461665"/>
          </a:xfrm>
          <a:prstGeom prst="rect">
            <a:avLst/>
          </a:prstGeom>
          <a:noFill/>
        </p:spPr>
        <p:txBody>
          <a:bodyPr wrap="square" rtlCol="0">
            <a:spAutoFit/>
          </a:bodyPr>
          <a:lstStyle/>
          <a:p>
            <a:r>
              <a:rPr lang="en-GB" sz="2400" dirty="0">
                <a:latin typeface="Arial Black" panose="020B0A04020102020204" pitchFamily="34" charset="0"/>
              </a:rPr>
              <a:t>The Gender Spectrum</a:t>
            </a:r>
          </a:p>
        </p:txBody>
      </p:sp>
      <p:pic>
        <p:nvPicPr>
          <p:cNvPr id="26" name="Picture 25">
            <a:extLst>
              <a:ext uri="{FF2B5EF4-FFF2-40B4-BE49-F238E27FC236}">
                <a16:creationId xmlns:a16="http://schemas.microsoft.com/office/drawing/2014/main" id="{0E4F7838-FC27-4211-8B19-B9C9BE425FA9}"/>
              </a:ext>
            </a:extLst>
          </p:cNvPr>
          <p:cNvPicPr>
            <a:picLocks noChangeAspect="1"/>
          </p:cNvPicPr>
          <p:nvPr/>
        </p:nvPicPr>
        <p:blipFill>
          <a:blip r:embed="rId2"/>
          <a:stretch>
            <a:fillRect/>
          </a:stretch>
        </p:blipFill>
        <p:spPr>
          <a:xfrm>
            <a:off x="86180" y="1786182"/>
            <a:ext cx="4824681" cy="4885305"/>
          </a:xfrm>
          <a:prstGeom prst="rect">
            <a:avLst/>
          </a:prstGeom>
        </p:spPr>
      </p:pic>
      <p:sp>
        <p:nvSpPr>
          <p:cNvPr id="29" name="TextBox 28">
            <a:extLst>
              <a:ext uri="{FF2B5EF4-FFF2-40B4-BE49-F238E27FC236}">
                <a16:creationId xmlns:a16="http://schemas.microsoft.com/office/drawing/2014/main" id="{3E6465A0-3746-4AF4-B1DB-2189CEC16936}"/>
              </a:ext>
            </a:extLst>
          </p:cNvPr>
          <p:cNvSpPr txBox="1"/>
          <p:nvPr/>
        </p:nvSpPr>
        <p:spPr>
          <a:xfrm>
            <a:off x="318052" y="652111"/>
            <a:ext cx="11105322" cy="1175706"/>
          </a:xfrm>
          <a:prstGeom prst="rect">
            <a:avLst/>
          </a:prstGeom>
          <a:noFill/>
        </p:spPr>
        <p:txBody>
          <a:bodyPr wrap="square">
            <a:spAutoFit/>
          </a:bodyPr>
          <a:lstStyle/>
          <a:p>
            <a:pPr>
              <a:lnSpc>
                <a:spcPct val="120000"/>
              </a:lnSpc>
              <a:spcAft>
                <a:spcPts val="600"/>
              </a:spcAft>
            </a:pPr>
            <a:r>
              <a:rPr lang="en-GB" sz="2000" dirty="0"/>
              <a:t>Gender is complex, therefore it is helpful to view it less as a straight line and more of a spider web like the ones shown below.  As the examination of toys shows, we assign certain attributes to men and women, boys and girls, some of which are included on the ‘web’ below.</a:t>
            </a:r>
          </a:p>
        </p:txBody>
      </p:sp>
      <p:pic>
        <p:nvPicPr>
          <p:cNvPr id="82" name="Picture 81">
            <a:extLst>
              <a:ext uri="{FF2B5EF4-FFF2-40B4-BE49-F238E27FC236}">
                <a16:creationId xmlns:a16="http://schemas.microsoft.com/office/drawing/2014/main" id="{736F537E-344C-4FA3-BF3D-628A330DF531}"/>
              </a:ext>
            </a:extLst>
          </p:cNvPr>
          <p:cNvPicPr>
            <a:picLocks noChangeAspect="1"/>
          </p:cNvPicPr>
          <p:nvPr/>
        </p:nvPicPr>
        <p:blipFill>
          <a:blip r:embed="rId3"/>
          <a:stretch>
            <a:fillRect/>
          </a:stretch>
        </p:blipFill>
        <p:spPr>
          <a:xfrm>
            <a:off x="8356856" y="1444823"/>
            <a:ext cx="3298390" cy="3339706"/>
          </a:xfrm>
          <a:prstGeom prst="rect">
            <a:avLst/>
          </a:prstGeom>
        </p:spPr>
      </p:pic>
      <p:pic>
        <p:nvPicPr>
          <p:cNvPr id="112" name="Picture 111">
            <a:extLst>
              <a:ext uri="{FF2B5EF4-FFF2-40B4-BE49-F238E27FC236}">
                <a16:creationId xmlns:a16="http://schemas.microsoft.com/office/drawing/2014/main" id="{8087ABE4-A016-4E25-AB45-CCB0477BC453}"/>
              </a:ext>
            </a:extLst>
          </p:cNvPr>
          <p:cNvPicPr>
            <a:picLocks noChangeAspect="1"/>
          </p:cNvPicPr>
          <p:nvPr/>
        </p:nvPicPr>
        <p:blipFill>
          <a:blip r:embed="rId4"/>
          <a:stretch>
            <a:fillRect/>
          </a:stretch>
        </p:blipFill>
        <p:spPr>
          <a:xfrm>
            <a:off x="4910861" y="3331570"/>
            <a:ext cx="3436839" cy="3479889"/>
          </a:xfrm>
          <a:prstGeom prst="rect">
            <a:avLst/>
          </a:prstGeom>
        </p:spPr>
      </p:pic>
      <p:sp>
        <p:nvSpPr>
          <p:cNvPr id="11" name="TextBox 10">
            <a:extLst>
              <a:ext uri="{FF2B5EF4-FFF2-40B4-BE49-F238E27FC236}">
                <a16:creationId xmlns:a16="http://schemas.microsoft.com/office/drawing/2014/main" id="{D05412C9-E928-4FFA-A9C9-43871110936E}"/>
              </a:ext>
            </a:extLst>
          </p:cNvPr>
          <p:cNvSpPr txBox="1"/>
          <p:nvPr/>
        </p:nvSpPr>
        <p:spPr>
          <a:xfrm>
            <a:off x="8147084" y="5851946"/>
            <a:ext cx="2797378" cy="707886"/>
          </a:xfrm>
          <a:prstGeom prst="rect">
            <a:avLst/>
          </a:prstGeom>
          <a:noFill/>
        </p:spPr>
        <p:txBody>
          <a:bodyPr wrap="square" rtlCol="0">
            <a:spAutoFit/>
          </a:bodyPr>
          <a:lstStyle/>
          <a:p>
            <a:r>
              <a:rPr lang="en-GB" sz="2000" dirty="0"/>
              <a:t>The ‘perfect’ </a:t>
            </a:r>
            <a:r>
              <a:rPr lang="en-GB" sz="2000" b="1" dirty="0">
                <a:solidFill>
                  <a:srgbClr val="FF0066"/>
                </a:solidFill>
              </a:rPr>
              <a:t>girl</a:t>
            </a:r>
            <a:r>
              <a:rPr lang="en-GB" sz="2000" dirty="0"/>
              <a:t> would be more like this.</a:t>
            </a:r>
          </a:p>
        </p:txBody>
      </p:sp>
      <p:sp>
        <p:nvSpPr>
          <p:cNvPr id="12" name="TextBox 11">
            <a:extLst>
              <a:ext uri="{FF2B5EF4-FFF2-40B4-BE49-F238E27FC236}">
                <a16:creationId xmlns:a16="http://schemas.microsoft.com/office/drawing/2014/main" id="{C59BBCEA-7DF1-4D00-BF9D-A5BEEE01E76F}"/>
              </a:ext>
            </a:extLst>
          </p:cNvPr>
          <p:cNvSpPr txBox="1"/>
          <p:nvPr/>
        </p:nvSpPr>
        <p:spPr>
          <a:xfrm>
            <a:off x="5196325" y="2005226"/>
            <a:ext cx="3469123" cy="707886"/>
          </a:xfrm>
          <a:prstGeom prst="rect">
            <a:avLst/>
          </a:prstGeom>
          <a:noFill/>
        </p:spPr>
        <p:txBody>
          <a:bodyPr wrap="square" rtlCol="0">
            <a:spAutoFit/>
          </a:bodyPr>
          <a:lstStyle/>
          <a:p>
            <a:r>
              <a:rPr lang="en-GB" sz="2000" dirty="0"/>
              <a:t>Going by the stereotype the ‘perfect’ </a:t>
            </a:r>
            <a:r>
              <a:rPr lang="en-GB" sz="2000" b="1" dirty="0">
                <a:solidFill>
                  <a:schemeClr val="accent1">
                    <a:lumMod val="50000"/>
                  </a:schemeClr>
                </a:solidFill>
              </a:rPr>
              <a:t>boy</a:t>
            </a:r>
            <a:r>
              <a:rPr lang="en-GB" sz="2000" dirty="0"/>
              <a:t> would look like:</a:t>
            </a:r>
          </a:p>
        </p:txBody>
      </p:sp>
    </p:spTree>
    <p:extLst>
      <p:ext uri="{BB962C8B-B14F-4D97-AF65-F5344CB8AC3E}">
        <p14:creationId xmlns:p14="http://schemas.microsoft.com/office/powerpoint/2010/main" val="232889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296105" y="197553"/>
            <a:ext cx="4972112" cy="461665"/>
          </a:xfrm>
          <a:prstGeom prst="rect">
            <a:avLst/>
          </a:prstGeom>
          <a:noFill/>
        </p:spPr>
        <p:txBody>
          <a:bodyPr wrap="square" rtlCol="0">
            <a:spAutoFit/>
          </a:bodyPr>
          <a:lstStyle/>
          <a:p>
            <a:r>
              <a:rPr lang="en-GB" sz="2400" dirty="0">
                <a:latin typeface="Arial Black" panose="020B0A04020102020204" pitchFamily="34" charset="0"/>
              </a:rPr>
              <a:t>LGBT+ and Mental Health</a:t>
            </a:r>
          </a:p>
        </p:txBody>
      </p:sp>
      <p:sp>
        <p:nvSpPr>
          <p:cNvPr id="18" name="TextBox 17">
            <a:extLst>
              <a:ext uri="{FF2B5EF4-FFF2-40B4-BE49-F238E27FC236}">
                <a16:creationId xmlns:a16="http://schemas.microsoft.com/office/drawing/2014/main" id="{DFBFDCA9-75BF-487D-A022-132CFCDB0825}"/>
              </a:ext>
            </a:extLst>
          </p:cNvPr>
          <p:cNvSpPr txBox="1"/>
          <p:nvPr/>
        </p:nvSpPr>
        <p:spPr>
          <a:xfrm>
            <a:off x="9241752" y="6459914"/>
            <a:ext cx="2769705" cy="307777"/>
          </a:xfrm>
          <a:prstGeom prst="rect">
            <a:avLst/>
          </a:prstGeom>
          <a:noFill/>
        </p:spPr>
        <p:txBody>
          <a:bodyPr wrap="square" rtlCol="0">
            <a:spAutoFit/>
          </a:bodyPr>
          <a:lstStyle/>
          <a:p>
            <a:pPr algn="r"/>
            <a:r>
              <a:rPr lang="en-GB" sz="1400" i="1" dirty="0"/>
              <a:t>(Stonewall, 2017; Stonewall,2018)</a:t>
            </a:r>
          </a:p>
        </p:txBody>
      </p:sp>
      <p:sp>
        <p:nvSpPr>
          <p:cNvPr id="21" name="TextBox 20">
            <a:extLst>
              <a:ext uri="{FF2B5EF4-FFF2-40B4-BE49-F238E27FC236}">
                <a16:creationId xmlns:a16="http://schemas.microsoft.com/office/drawing/2014/main" id="{6FB0CB94-61E1-4CD6-B4D4-99964FA84735}"/>
              </a:ext>
            </a:extLst>
          </p:cNvPr>
          <p:cNvSpPr txBox="1"/>
          <p:nvPr/>
        </p:nvSpPr>
        <p:spPr>
          <a:xfrm>
            <a:off x="5054347" y="1683252"/>
            <a:ext cx="4596782" cy="1015663"/>
          </a:xfrm>
          <a:prstGeom prst="rect">
            <a:avLst/>
          </a:prstGeom>
          <a:noFill/>
        </p:spPr>
        <p:txBody>
          <a:bodyPr wrap="square">
            <a:spAutoFit/>
          </a:bodyPr>
          <a:lstStyle/>
          <a:p>
            <a:r>
              <a:rPr lang="en-GB" sz="2000" dirty="0">
                <a:latin typeface="Comic Sans MS" panose="030F0702030302020204" pitchFamily="66" charset="0"/>
              </a:rPr>
              <a:t>52% of LGBT people said they’d experienced depression in the last year.</a:t>
            </a:r>
          </a:p>
        </p:txBody>
      </p:sp>
      <p:sp>
        <p:nvSpPr>
          <p:cNvPr id="26" name="TextBox 25">
            <a:extLst>
              <a:ext uri="{FF2B5EF4-FFF2-40B4-BE49-F238E27FC236}">
                <a16:creationId xmlns:a16="http://schemas.microsoft.com/office/drawing/2014/main" id="{4E780D90-05BD-47C5-8E82-B0F1B10BA7D3}"/>
              </a:ext>
            </a:extLst>
          </p:cNvPr>
          <p:cNvSpPr txBox="1"/>
          <p:nvPr/>
        </p:nvSpPr>
        <p:spPr>
          <a:xfrm>
            <a:off x="9241751" y="3821072"/>
            <a:ext cx="2818581" cy="2246769"/>
          </a:xfrm>
          <a:prstGeom prst="rect">
            <a:avLst/>
          </a:prstGeom>
          <a:noFill/>
        </p:spPr>
        <p:txBody>
          <a:bodyPr wrap="square">
            <a:spAutoFit/>
          </a:bodyPr>
          <a:lstStyle/>
          <a:p>
            <a:r>
              <a:rPr lang="en-GB" sz="2000" dirty="0">
                <a:latin typeface="Comic Sans MS" panose="030F0702030302020204" pitchFamily="66" charset="0"/>
              </a:rPr>
              <a:t>46% trans people have thought about taking their own life in the last year, 31% of LGB people who aren’t trans said the same. </a:t>
            </a:r>
          </a:p>
        </p:txBody>
      </p:sp>
      <p:sp>
        <p:nvSpPr>
          <p:cNvPr id="27" name="TextBox 26">
            <a:extLst>
              <a:ext uri="{FF2B5EF4-FFF2-40B4-BE49-F238E27FC236}">
                <a16:creationId xmlns:a16="http://schemas.microsoft.com/office/drawing/2014/main" id="{4AD2138C-3AAF-4C5A-A746-2B0C654958F7}"/>
              </a:ext>
            </a:extLst>
          </p:cNvPr>
          <p:cNvSpPr txBox="1"/>
          <p:nvPr/>
        </p:nvSpPr>
        <p:spPr>
          <a:xfrm>
            <a:off x="5054347" y="4892842"/>
            <a:ext cx="3898526" cy="1631216"/>
          </a:xfrm>
          <a:prstGeom prst="rect">
            <a:avLst/>
          </a:prstGeom>
          <a:noFill/>
        </p:spPr>
        <p:txBody>
          <a:bodyPr wrap="square">
            <a:spAutoFit/>
          </a:bodyPr>
          <a:lstStyle/>
          <a:p>
            <a:r>
              <a:rPr lang="en-GB" sz="2000" dirty="0">
                <a:latin typeface="Comic Sans MS" panose="030F0702030302020204" pitchFamily="66" charset="0"/>
              </a:rPr>
              <a:t>64% LGBT people in lower income households and 48% LGBT people in higher income households experience depression.</a:t>
            </a:r>
          </a:p>
        </p:txBody>
      </p:sp>
      <p:pic>
        <p:nvPicPr>
          <p:cNvPr id="8" name="Picture 7">
            <a:extLst>
              <a:ext uri="{FF2B5EF4-FFF2-40B4-BE49-F238E27FC236}">
                <a16:creationId xmlns:a16="http://schemas.microsoft.com/office/drawing/2014/main" id="{C7FF0273-6A80-482C-A3E3-731A72B30238}"/>
              </a:ext>
            </a:extLst>
          </p:cNvPr>
          <p:cNvPicPr>
            <a:picLocks noChangeAspect="1"/>
          </p:cNvPicPr>
          <p:nvPr/>
        </p:nvPicPr>
        <p:blipFill>
          <a:blip r:embed="rId2"/>
          <a:stretch>
            <a:fillRect/>
          </a:stretch>
        </p:blipFill>
        <p:spPr>
          <a:xfrm>
            <a:off x="9820707" y="285750"/>
            <a:ext cx="2190750" cy="3143250"/>
          </a:xfrm>
          <a:prstGeom prst="rect">
            <a:avLst/>
          </a:prstGeom>
        </p:spPr>
      </p:pic>
      <p:pic>
        <p:nvPicPr>
          <p:cNvPr id="6" name="Picture 5">
            <a:extLst>
              <a:ext uri="{FF2B5EF4-FFF2-40B4-BE49-F238E27FC236}">
                <a16:creationId xmlns:a16="http://schemas.microsoft.com/office/drawing/2014/main" id="{6581E641-4C84-4354-8506-A61E45627ACE}"/>
              </a:ext>
            </a:extLst>
          </p:cNvPr>
          <p:cNvPicPr>
            <a:picLocks noChangeAspect="1"/>
          </p:cNvPicPr>
          <p:nvPr/>
        </p:nvPicPr>
        <p:blipFill>
          <a:blip r:embed="rId3"/>
          <a:stretch>
            <a:fillRect/>
          </a:stretch>
        </p:blipFill>
        <p:spPr>
          <a:xfrm>
            <a:off x="296105" y="1970973"/>
            <a:ext cx="4596782" cy="4487045"/>
          </a:xfrm>
          <a:prstGeom prst="rect">
            <a:avLst/>
          </a:prstGeom>
          <a:ln>
            <a:solidFill>
              <a:srgbClr val="5B9FAD"/>
            </a:solidFill>
          </a:ln>
        </p:spPr>
      </p:pic>
      <p:sp>
        <p:nvSpPr>
          <p:cNvPr id="7" name="TextBox 6">
            <a:extLst>
              <a:ext uri="{FF2B5EF4-FFF2-40B4-BE49-F238E27FC236}">
                <a16:creationId xmlns:a16="http://schemas.microsoft.com/office/drawing/2014/main" id="{4CEDAAC5-B943-4531-B27B-17AF31E4B0F2}"/>
              </a:ext>
            </a:extLst>
          </p:cNvPr>
          <p:cNvSpPr txBox="1"/>
          <p:nvPr/>
        </p:nvSpPr>
        <p:spPr>
          <a:xfrm>
            <a:off x="296105" y="627213"/>
            <a:ext cx="9418733" cy="1154162"/>
          </a:xfrm>
          <a:prstGeom prst="rect">
            <a:avLst/>
          </a:prstGeom>
          <a:noFill/>
        </p:spPr>
        <p:txBody>
          <a:bodyPr wrap="square" rtlCol="0">
            <a:spAutoFit/>
          </a:bodyPr>
          <a:lstStyle/>
          <a:p>
            <a:r>
              <a:rPr lang="en-GB" sz="2300" b="1" i="1" dirty="0"/>
              <a:t>Before starting, it’s important to think about why we need to explore LGBT+ as a distinct group so that we can better meet their needs. The statistics make for sobering thought.</a:t>
            </a:r>
          </a:p>
        </p:txBody>
      </p:sp>
      <p:sp>
        <p:nvSpPr>
          <p:cNvPr id="15" name="TextBox 14">
            <a:extLst>
              <a:ext uri="{FF2B5EF4-FFF2-40B4-BE49-F238E27FC236}">
                <a16:creationId xmlns:a16="http://schemas.microsoft.com/office/drawing/2014/main" id="{150EB047-BC3F-45A6-A6E7-F9A6F011699F}"/>
              </a:ext>
            </a:extLst>
          </p:cNvPr>
          <p:cNvSpPr txBox="1"/>
          <p:nvPr/>
        </p:nvSpPr>
        <p:spPr>
          <a:xfrm>
            <a:off x="5054347" y="2890763"/>
            <a:ext cx="4074819" cy="1631216"/>
          </a:xfrm>
          <a:prstGeom prst="rect">
            <a:avLst/>
          </a:prstGeom>
          <a:noFill/>
        </p:spPr>
        <p:txBody>
          <a:bodyPr wrap="square">
            <a:spAutoFit/>
          </a:bodyPr>
          <a:lstStyle/>
          <a:p>
            <a:r>
              <a:rPr lang="en-GB" sz="2000" dirty="0">
                <a:latin typeface="Comic Sans MS" panose="030F0702030302020204" pitchFamily="66" charset="0"/>
              </a:rPr>
              <a:t>60% of LGBT people who’ve experienced a hate crime based on their sexual orientation and/or gender identity have also experienced depression.</a:t>
            </a:r>
          </a:p>
        </p:txBody>
      </p:sp>
    </p:spTree>
    <p:extLst>
      <p:ext uri="{BB962C8B-B14F-4D97-AF65-F5344CB8AC3E}">
        <p14:creationId xmlns:p14="http://schemas.microsoft.com/office/powerpoint/2010/main" val="208641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1D5605-33A7-44D5-A24E-2513AA94B7C3}"/>
              </a:ext>
            </a:extLst>
          </p:cNvPr>
          <p:cNvSpPr txBox="1"/>
          <p:nvPr/>
        </p:nvSpPr>
        <p:spPr>
          <a:xfrm>
            <a:off x="216452" y="272014"/>
            <a:ext cx="6612835" cy="400110"/>
          </a:xfrm>
          <a:prstGeom prst="rect">
            <a:avLst/>
          </a:prstGeom>
          <a:noFill/>
        </p:spPr>
        <p:txBody>
          <a:bodyPr wrap="square" rtlCol="0">
            <a:spAutoFit/>
          </a:bodyPr>
          <a:lstStyle/>
          <a:p>
            <a:r>
              <a:rPr lang="en-GB" sz="2000" dirty="0">
                <a:latin typeface="Arial Black" panose="020B0A04020102020204" pitchFamily="34" charset="0"/>
              </a:rPr>
              <a:t>The Gender Spectrum</a:t>
            </a:r>
          </a:p>
        </p:txBody>
      </p:sp>
      <p:pic>
        <p:nvPicPr>
          <p:cNvPr id="2" name="Picture 1">
            <a:extLst>
              <a:ext uri="{FF2B5EF4-FFF2-40B4-BE49-F238E27FC236}">
                <a16:creationId xmlns:a16="http://schemas.microsoft.com/office/drawing/2014/main" id="{70B68829-8297-4193-ACC6-CF5EEEAC45CC}"/>
              </a:ext>
            </a:extLst>
          </p:cNvPr>
          <p:cNvPicPr>
            <a:picLocks noChangeAspect="1"/>
          </p:cNvPicPr>
          <p:nvPr/>
        </p:nvPicPr>
        <p:blipFill>
          <a:blip r:embed="rId2"/>
          <a:stretch>
            <a:fillRect/>
          </a:stretch>
        </p:blipFill>
        <p:spPr>
          <a:xfrm>
            <a:off x="8981651" y="113870"/>
            <a:ext cx="3081605" cy="3120327"/>
          </a:xfrm>
          <a:prstGeom prst="rect">
            <a:avLst/>
          </a:prstGeom>
        </p:spPr>
      </p:pic>
      <p:sp>
        <p:nvSpPr>
          <p:cNvPr id="6" name="TextBox 5">
            <a:extLst>
              <a:ext uri="{FF2B5EF4-FFF2-40B4-BE49-F238E27FC236}">
                <a16:creationId xmlns:a16="http://schemas.microsoft.com/office/drawing/2014/main" id="{1F49346D-83EE-4413-9788-D72CECD224E5}"/>
              </a:ext>
            </a:extLst>
          </p:cNvPr>
          <p:cNvSpPr txBox="1"/>
          <p:nvPr/>
        </p:nvSpPr>
        <p:spPr>
          <a:xfrm>
            <a:off x="263325" y="1407925"/>
            <a:ext cx="2641058" cy="437043"/>
          </a:xfrm>
          <a:prstGeom prst="rect">
            <a:avLst/>
          </a:prstGeom>
          <a:noFill/>
        </p:spPr>
        <p:txBody>
          <a:bodyPr wrap="square" rtlCol="0">
            <a:spAutoFit/>
          </a:bodyPr>
          <a:lstStyle/>
          <a:p>
            <a:pPr>
              <a:lnSpc>
                <a:spcPct val="120000"/>
              </a:lnSpc>
              <a:spcAft>
                <a:spcPts val="600"/>
              </a:spcAft>
            </a:pPr>
            <a:r>
              <a:rPr lang="en-GB" sz="2000" b="1" dirty="0"/>
              <a:t>Stephanie Houghton </a:t>
            </a:r>
          </a:p>
        </p:txBody>
      </p:sp>
      <p:pic>
        <p:nvPicPr>
          <p:cNvPr id="3" name="Picture 2">
            <a:extLst>
              <a:ext uri="{FF2B5EF4-FFF2-40B4-BE49-F238E27FC236}">
                <a16:creationId xmlns:a16="http://schemas.microsoft.com/office/drawing/2014/main" id="{33EA52D5-FC5B-4449-AC8F-6FDB3E0FE25A}"/>
              </a:ext>
            </a:extLst>
          </p:cNvPr>
          <p:cNvPicPr>
            <a:picLocks noChangeAspect="1"/>
          </p:cNvPicPr>
          <p:nvPr/>
        </p:nvPicPr>
        <p:blipFill>
          <a:blip r:embed="rId3"/>
          <a:stretch>
            <a:fillRect/>
          </a:stretch>
        </p:blipFill>
        <p:spPr>
          <a:xfrm>
            <a:off x="327338" y="1885050"/>
            <a:ext cx="2641058" cy="1732838"/>
          </a:xfrm>
          <a:prstGeom prst="rect">
            <a:avLst/>
          </a:prstGeom>
        </p:spPr>
      </p:pic>
      <p:sp>
        <p:nvSpPr>
          <p:cNvPr id="8" name="TextBox 7">
            <a:extLst>
              <a:ext uri="{FF2B5EF4-FFF2-40B4-BE49-F238E27FC236}">
                <a16:creationId xmlns:a16="http://schemas.microsoft.com/office/drawing/2014/main" id="{69E21E69-BF37-4AAF-A9D2-95741B6CC044}"/>
              </a:ext>
            </a:extLst>
          </p:cNvPr>
          <p:cNvSpPr txBox="1"/>
          <p:nvPr/>
        </p:nvSpPr>
        <p:spPr>
          <a:xfrm>
            <a:off x="3114117" y="1691380"/>
            <a:ext cx="5867534" cy="1900264"/>
          </a:xfrm>
          <a:prstGeom prst="rect">
            <a:avLst/>
          </a:prstGeom>
          <a:noFill/>
        </p:spPr>
        <p:txBody>
          <a:bodyPr wrap="square" rtlCol="0">
            <a:spAutoFit/>
          </a:bodyPr>
          <a:lstStyle/>
          <a:p>
            <a:pPr>
              <a:lnSpc>
                <a:spcPct val="120000"/>
              </a:lnSpc>
              <a:spcAft>
                <a:spcPts val="600"/>
              </a:spcAft>
            </a:pPr>
            <a:r>
              <a:rPr lang="en-GB" sz="1900" dirty="0"/>
              <a:t>The qualities Stephanie would be expected to show during a match would be very different to those shown at home with her family. </a:t>
            </a:r>
          </a:p>
          <a:p>
            <a:pPr>
              <a:lnSpc>
                <a:spcPct val="120000"/>
              </a:lnSpc>
              <a:spcAft>
                <a:spcPts val="600"/>
              </a:spcAft>
            </a:pPr>
            <a:r>
              <a:rPr lang="en-GB" sz="1900" dirty="0"/>
              <a:t>Up until recently, girl’s football was frowned upon – the qualities needed were thought too masculine.</a:t>
            </a:r>
          </a:p>
        </p:txBody>
      </p:sp>
      <p:pic>
        <p:nvPicPr>
          <p:cNvPr id="9" name="Picture 8">
            <a:extLst>
              <a:ext uri="{FF2B5EF4-FFF2-40B4-BE49-F238E27FC236}">
                <a16:creationId xmlns:a16="http://schemas.microsoft.com/office/drawing/2014/main" id="{85CCA2E3-3A6C-4726-90DB-30055A74BA6F}"/>
              </a:ext>
            </a:extLst>
          </p:cNvPr>
          <p:cNvPicPr>
            <a:picLocks noChangeAspect="1"/>
          </p:cNvPicPr>
          <p:nvPr/>
        </p:nvPicPr>
        <p:blipFill>
          <a:blip r:embed="rId4"/>
          <a:stretch>
            <a:fillRect/>
          </a:stretch>
        </p:blipFill>
        <p:spPr>
          <a:xfrm>
            <a:off x="263325" y="4444940"/>
            <a:ext cx="2668479" cy="1732838"/>
          </a:xfrm>
          <a:prstGeom prst="rect">
            <a:avLst/>
          </a:prstGeom>
        </p:spPr>
      </p:pic>
      <p:sp>
        <p:nvSpPr>
          <p:cNvPr id="4" name="TextBox 3">
            <a:extLst>
              <a:ext uri="{FF2B5EF4-FFF2-40B4-BE49-F238E27FC236}">
                <a16:creationId xmlns:a16="http://schemas.microsoft.com/office/drawing/2014/main" id="{8B1CF7C4-9806-4943-AEEB-EAB054B08CCD}"/>
              </a:ext>
            </a:extLst>
          </p:cNvPr>
          <p:cNvSpPr txBox="1"/>
          <p:nvPr/>
        </p:nvSpPr>
        <p:spPr>
          <a:xfrm>
            <a:off x="313628" y="3882331"/>
            <a:ext cx="2641058" cy="400110"/>
          </a:xfrm>
          <a:prstGeom prst="rect">
            <a:avLst/>
          </a:prstGeom>
          <a:noFill/>
        </p:spPr>
        <p:txBody>
          <a:bodyPr wrap="square" rtlCol="0">
            <a:spAutoFit/>
          </a:bodyPr>
          <a:lstStyle/>
          <a:p>
            <a:r>
              <a:rPr lang="en-GB" sz="2000" b="1" dirty="0"/>
              <a:t>RuPaul</a:t>
            </a:r>
          </a:p>
        </p:txBody>
      </p:sp>
      <p:sp>
        <p:nvSpPr>
          <p:cNvPr id="11" name="TextBox 10">
            <a:extLst>
              <a:ext uri="{FF2B5EF4-FFF2-40B4-BE49-F238E27FC236}">
                <a16:creationId xmlns:a16="http://schemas.microsoft.com/office/drawing/2014/main" id="{EE8D1740-999B-4160-B70C-79C8D4CAE4B8}"/>
              </a:ext>
            </a:extLst>
          </p:cNvPr>
          <p:cNvSpPr txBox="1"/>
          <p:nvPr/>
        </p:nvSpPr>
        <p:spPr>
          <a:xfrm>
            <a:off x="2954687" y="4006879"/>
            <a:ext cx="4549200" cy="2525050"/>
          </a:xfrm>
          <a:prstGeom prst="rect">
            <a:avLst/>
          </a:prstGeom>
          <a:noFill/>
        </p:spPr>
        <p:txBody>
          <a:bodyPr wrap="square" rtlCol="0">
            <a:spAutoFit/>
          </a:bodyPr>
          <a:lstStyle/>
          <a:p>
            <a:pPr>
              <a:lnSpc>
                <a:spcPct val="120000"/>
              </a:lnSpc>
              <a:spcAft>
                <a:spcPts val="600"/>
              </a:spcAft>
            </a:pPr>
            <a:r>
              <a:rPr lang="en-GB" sz="1900" dirty="0"/>
              <a:t>A man in a dress is traditionally frowned upon as ‘weak’ as it’s seen as feminine but think how much strength and courage that must have taken. How independent and assertive would he have had to be to get his ideas approved? All traditionally ‘masculine’ qualities. </a:t>
            </a:r>
          </a:p>
        </p:txBody>
      </p:sp>
      <p:sp>
        <p:nvSpPr>
          <p:cNvPr id="12" name="TextBox 11">
            <a:extLst>
              <a:ext uri="{FF2B5EF4-FFF2-40B4-BE49-F238E27FC236}">
                <a16:creationId xmlns:a16="http://schemas.microsoft.com/office/drawing/2014/main" id="{4C170E44-0311-4068-AF1C-36E28D49DE20}"/>
              </a:ext>
            </a:extLst>
          </p:cNvPr>
          <p:cNvSpPr txBox="1"/>
          <p:nvPr/>
        </p:nvSpPr>
        <p:spPr>
          <a:xfrm>
            <a:off x="216452" y="646681"/>
            <a:ext cx="8765199" cy="806375"/>
          </a:xfrm>
          <a:prstGeom prst="rect">
            <a:avLst/>
          </a:prstGeom>
          <a:noFill/>
        </p:spPr>
        <p:txBody>
          <a:bodyPr wrap="square" rtlCol="0">
            <a:spAutoFit/>
          </a:bodyPr>
          <a:lstStyle/>
          <a:p>
            <a:pPr>
              <a:lnSpc>
                <a:spcPct val="120000"/>
              </a:lnSpc>
              <a:spcAft>
                <a:spcPts val="600"/>
              </a:spcAft>
            </a:pPr>
            <a:r>
              <a:rPr lang="en-GB" sz="2000" dirty="0"/>
              <a:t>The reality is we have all these qualities and the amount of each that we reveal or use will vary depending on where we are, who we are with and what we are doing.</a:t>
            </a:r>
          </a:p>
        </p:txBody>
      </p:sp>
      <p:pic>
        <p:nvPicPr>
          <p:cNvPr id="13" name="Picture 12">
            <a:extLst>
              <a:ext uri="{FF2B5EF4-FFF2-40B4-BE49-F238E27FC236}">
                <a16:creationId xmlns:a16="http://schemas.microsoft.com/office/drawing/2014/main" id="{28D9BEF3-6AB0-4E46-B27D-624F7865816B}"/>
              </a:ext>
            </a:extLst>
          </p:cNvPr>
          <p:cNvPicPr>
            <a:picLocks noChangeAspect="1"/>
          </p:cNvPicPr>
          <p:nvPr/>
        </p:nvPicPr>
        <p:blipFill rotWithShape="1">
          <a:blip r:embed="rId5"/>
          <a:srcRect l="13303" r="23123"/>
          <a:stretch/>
        </p:blipFill>
        <p:spPr>
          <a:xfrm>
            <a:off x="7607885" y="3503932"/>
            <a:ext cx="1663559" cy="1570080"/>
          </a:xfrm>
          <a:prstGeom prst="rect">
            <a:avLst/>
          </a:prstGeom>
        </p:spPr>
      </p:pic>
      <p:pic>
        <p:nvPicPr>
          <p:cNvPr id="14" name="Picture 13">
            <a:extLst>
              <a:ext uri="{FF2B5EF4-FFF2-40B4-BE49-F238E27FC236}">
                <a16:creationId xmlns:a16="http://schemas.microsoft.com/office/drawing/2014/main" id="{6E1D9DB1-902E-4A67-84EE-0BE8D61BD5B2}"/>
              </a:ext>
            </a:extLst>
          </p:cNvPr>
          <p:cNvPicPr>
            <a:picLocks noChangeAspect="1"/>
          </p:cNvPicPr>
          <p:nvPr/>
        </p:nvPicPr>
        <p:blipFill rotWithShape="1">
          <a:blip r:embed="rId6"/>
          <a:srcRect l="12882" r="16652"/>
          <a:stretch/>
        </p:blipFill>
        <p:spPr>
          <a:xfrm>
            <a:off x="7607885" y="5074010"/>
            <a:ext cx="1663559" cy="1570079"/>
          </a:xfrm>
          <a:prstGeom prst="rect">
            <a:avLst/>
          </a:prstGeom>
        </p:spPr>
      </p:pic>
      <p:sp>
        <p:nvSpPr>
          <p:cNvPr id="15" name="TextBox 14">
            <a:extLst>
              <a:ext uri="{FF2B5EF4-FFF2-40B4-BE49-F238E27FC236}">
                <a16:creationId xmlns:a16="http://schemas.microsoft.com/office/drawing/2014/main" id="{038F6A67-EF2C-4BF6-9AF5-F38D50645226}"/>
              </a:ext>
            </a:extLst>
          </p:cNvPr>
          <p:cNvSpPr txBox="1"/>
          <p:nvPr/>
        </p:nvSpPr>
        <p:spPr>
          <a:xfrm>
            <a:off x="9375442" y="3503932"/>
            <a:ext cx="2641058" cy="400110"/>
          </a:xfrm>
          <a:prstGeom prst="rect">
            <a:avLst/>
          </a:prstGeom>
          <a:noFill/>
        </p:spPr>
        <p:txBody>
          <a:bodyPr wrap="square" rtlCol="0">
            <a:spAutoFit/>
          </a:bodyPr>
          <a:lstStyle/>
          <a:p>
            <a:r>
              <a:rPr lang="en-GB" sz="2000" b="1" dirty="0"/>
              <a:t>Gareth Thomas</a:t>
            </a:r>
          </a:p>
        </p:txBody>
      </p:sp>
      <p:sp>
        <p:nvSpPr>
          <p:cNvPr id="16" name="TextBox 15">
            <a:extLst>
              <a:ext uri="{FF2B5EF4-FFF2-40B4-BE49-F238E27FC236}">
                <a16:creationId xmlns:a16="http://schemas.microsoft.com/office/drawing/2014/main" id="{979F0F0F-9CD4-4229-90E0-52DE77C841EE}"/>
              </a:ext>
            </a:extLst>
          </p:cNvPr>
          <p:cNvSpPr txBox="1"/>
          <p:nvPr/>
        </p:nvSpPr>
        <p:spPr>
          <a:xfrm>
            <a:off x="9375442" y="3882331"/>
            <a:ext cx="2502929" cy="2525050"/>
          </a:xfrm>
          <a:prstGeom prst="rect">
            <a:avLst/>
          </a:prstGeom>
          <a:noFill/>
        </p:spPr>
        <p:txBody>
          <a:bodyPr wrap="square" rtlCol="0">
            <a:spAutoFit/>
          </a:bodyPr>
          <a:lstStyle/>
          <a:p>
            <a:pPr>
              <a:lnSpc>
                <a:spcPct val="120000"/>
              </a:lnSpc>
              <a:spcAft>
                <a:spcPts val="600"/>
              </a:spcAft>
            </a:pPr>
            <a:r>
              <a:rPr lang="en-GB" sz="1900" dirty="0"/>
              <a:t>Whilst playing rugby, Gareth was displaying all the attributes expected of a ‘man’, this is in total contrast to the stereotypes of gay men.</a:t>
            </a:r>
          </a:p>
        </p:txBody>
      </p:sp>
    </p:spTree>
    <p:extLst>
      <p:ext uri="{BB962C8B-B14F-4D97-AF65-F5344CB8AC3E}">
        <p14:creationId xmlns:p14="http://schemas.microsoft.com/office/powerpoint/2010/main" val="3339871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2A6A72-EAE6-417E-9BB9-0F90171EDF92}"/>
              </a:ext>
            </a:extLst>
          </p:cNvPr>
          <p:cNvPicPr>
            <a:picLocks noChangeAspect="1"/>
          </p:cNvPicPr>
          <p:nvPr/>
        </p:nvPicPr>
        <p:blipFill rotWithShape="1">
          <a:blip r:embed="rId2"/>
          <a:srcRect t="1796" b="2073"/>
          <a:stretch/>
        </p:blipFill>
        <p:spPr>
          <a:xfrm>
            <a:off x="3542056" y="109242"/>
            <a:ext cx="3474886" cy="3382453"/>
          </a:xfrm>
          <a:prstGeom prst="rect">
            <a:avLst/>
          </a:prstGeom>
        </p:spPr>
      </p:pic>
      <p:pic>
        <p:nvPicPr>
          <p:cNvPr id="9" name="Picture 8">
            <a:extLst>
              <a:ext uri="{FF2B5EF4-FFF2-40B4-BE49-F238E27FC236}">
                <a16:creationId xmlns:a16="http://schemas.microsoft.com/office/drawing/2014/main" id="{430913F4-4A56-464E-AB73-B1F222C1C1E5}"/>
              </a:ext>
            </a:extLst>
          </p:cNvPr>
          <p:cNvPicPr>
            <a:picLocks noChangeAspect="1"/>
          </p:cNvPicPr>
          <p:nvPr/>
        </p:nvPicPr>
        <p:blipFill rotWithShape="1">
          <a:blip r:embed="rId2"/>
          <a:srcRect l="1052" t="1796" r="-1"/>
          <a:stretch/>
        </p:blipFill>
        <p:spPr>
          <a:xfrm>
            <a:off x="6047578" y="3300538"/>
            <a:ext cx="3438322" cy="3455354"/>
          </a:xfrm>
          <a:prstGeom prst="rect">
            <a:avLst/>
          </a:prstGeom>
        </p:spPr>
      </p:pic>
      <p:pic>
        <p:nvPicPr>
          <p:cNvPr id="11" name="Picture 10">
            <a:extLst>
              <a:ext uri="{FF2B5EF4-FFF2-40B4-BE49-F238E27FC236}">
                <a16:creationId xmlns:a16="http://schemas.microsoft.com/office/drawing/2014/main" id="{F7CD0E37-AF6A-40B1-97D6-2CC379507B91}"/>
              </a:ext>
            </a:extLst>
          </p:cNvPr>
          <p:cNvPicPr>
            <a:picLocks noChangeAspect="1"/>
          </p:cNvPicPr>
          <p:nvPr/>
        </p:nvPicPr>
        <p:blipFill>
          <a:blip r:embed="rId2"/>
          <a:stretch>
            <a:fillRect/>
          </a:stretch>
        </p:blipFill>
        <p:spPr>
          <a:xfrm>
            <a:off x="372360" y="2866331"/>
            <a:ext cx="3652507" cy="3698403"/>
          </a:xfrm>
          <a:prstGeom prst="rect">
            <a:avLst/>
          </a:prstGeom>
        </p:spPr>
      </p:pic>
      <p:pic>
        <p:nvPicPr>
          <p:cNvPr id="12" name="Picture 11">
            <a:extLst>
              <a:ext uri="{FF2B5EF4-FFF2-40B4-BE49-F238E27FC236}">
                <a16:creationId xmlns:a16="http://schemas.microsoft.com/office/drawing/2014/main" id="{998D68BE-87EC-43A9-A36E-330F6D7C05CA}"/>
              </a:ext>
            </a:extLst>
          </p:cNvPr>
          <p:cNvPicPr>
            <a:picLocks noChangeAspect="1"/>
          </p:cNvPicPr>
          <p:nvPr/>
        </p:nvPicPr>
        <p:blipFill>
          <a:blip r:embed="rId2"/>
          <a:stretch>
            <a:fillRect/>
          </a:stretch>
        </p:blipFill>
        <p:spPr>
          <a:xfrm>
            <a:off x="8747897" y="155614"/>
            <a:ext cx="3390238" cy="3432838"/>
          </a:xfrm>
          <a:prstGeom prst="rect">
            <a:avLst/>
          </a:prstGeom>
        </p:spPr>
      </p:pic>
      <p:sp>
        <p:nvSpPr>
          <p:cNvPr id="13" name="TextBox 12">
            <a:extLst>
              <a:ext uri="{FF2B5EF4-FFF2-40B4-BE49-F238E27FC236}">
                <a16:creationId xmlns:a16="http://schemas.microsoft.com/office/drawing/2014/main" id="{2A29608A-BE4E-4F42-9A58-496E93A1B5C9}"/>
              </a:ext>
            </a:extLst>
          </p:cNvPr>
          <p:cNvSpPr txBox="1"/>
          <p:nvPr/>
        </p:nvSpPr>
        <p:spPr>
          <a:xfrm>
            <a:off x="5433735" y="46547"/>
            <a:ext cx="1834795" cy="369332"/>
          </a:xfrm>
          <a:prstGeom prst="rect">
            <a:avLst/>
          </a:prstGeom>
          <a:noFill/>
        </p:spPr>
        <p:txBody>
          <a:bodyPr wrap="square" rtlCol="0">
            <a:spAutoFit/>
          </a:bodyPr>
          <a:lstStyle/>
          <a:p>
            <a:pPr algn="r"/>
            <a:r>
              <a:rPr lang="en-GB" b="1" dirty="0"/>
              <a:t>At work</a:t>
            </a:r>
          </a:p>
        </p:txBody>
      </p:sp>
      <p:sp>
        <p:nvSpPr>
          <p:cNvPr id="14" name="TextBox 13">
            <a:extLst>
              <a:ext uri="{FF2B5EF4-FFF2-40B4-BE49-F238E27FC236}">
                <a16:creationId xmlns:a16="http://schemas.microsoft.com/office/drawing/2014/main" id="{2BAB3340-47AF-4B5E-9A20-9A73305D5E85}"/>
              </a:ext>
            </a:extLst>
          </p:cNvPr>
          <p:cNvSpPr txBox="1"/>
          <p:nvPr/>
        </p:nvSpPr>
        <p:spPr>
          <a:xfrm>
            <a:off x="7651105" y="201146"/>
            <a:ext cx="1834795" cy="369332"/>
          </a:xfrm>
          <a:prstGeom prst="rect">
            <a:avLst/>
          </a:prstGeom>
          <a:noFill/>
        </p:spPr>
        <p:txBody>
          <a:bodyPr wrap="square" rtlCol="0">
            <a:spAutoFit/>
          </a:bodyPr>
          <a:lstStyle/>
          <a:p>
            <a:pPr algn="r"/>
            <a:r>
              <a:rPr lang="en-GB" b="1" dirty="0"/>
              <a:t>When alone</a:t>
            </a:r>
          </a:p>
        </p:txBody>
      </p:sp>
      <p:sp>
        <p:nvSpPr>
          <p:cNvPr id="16" name="TextBox 15">
            <a:extLst>
              <a:ext uri="{FF2B5EF4-FFF2-40B4-BE49-F238E27FC236}">
                <a16:creationId xmlns:a16="http://schemas.microsoft.com/office/drawing/2014/main" id="{BC3F4960-444E-4F63-BE61-B17AB61A67AC}"/>
              </a:ext>
            </a:extLst>
          </p:cNvPr>
          <p:cNvSpPr txBox="1"/>
          <p:nvPr/>
        </p:nvSpPr>
        <p:spPr>
          <a:xfrm>
            <a:off x="150388" y="6231145"/>
            <a:ext cx="1305256" cy="369332"/>
          </a:xfrm>
          <a:prstGeom prst="rect">
            <a:avLst/>
          </a:prstGeom>
          <a:noFill/>
        </p:spPr>
        <p:txBody>
          <a:bodyPr wrap="square" rtlCol="0">
            <a:spAutoFit/>
          </a:bodyPr>
          <a:lstStyle/>
          <a:p>
            <a:pPr algn="r"/>
            <a:r>
              <a:rPr lang="en-GB" b="1" dirty="0"/>
              <a:t>With family</a:t>
            </a:r>
          </a:p>
        </p:txBody>
      </p:sp>
      <p:sp>
        <p:nvSpPr>
          <p:cNvPr id="18" name="TextBox 17">
            <a:extLst>
              <a:ext uri="{FF2B5EF4-FFF2-40B4-BE49-F238E27FC236}">
                <a16:creationId xmlns:a16="http://schemas.microsoft.com/office/drawing/2014/main" id="{EB772FBF-93EF-4FF1-9934-5C55810F3172}"/>
              </a:ext>
            </a:extLst>
          </p:cNvPr>
          <p:cNvSpPr txBox="1"/>
          <p:nvPr/>
        </p:nvSpPr>
        <p:spPr>
          <a:xfrm>
            <a:off x="406615" y="1009623"/>
            <a:ext cx="2554060" cy="1323439"/>
          </a:xfrm>
          <a:prstGeom prst="rect">
            <a:avLst/>
          </a:prstGeom>
          <a:noFill/>
          <a:ln w="19050">
            <a:solidFill>
              <a:srgbClr val="C00000"/>
            </a:solidFill>
          </a:ln>
        </p:spPr>
        <p:txBody>
          <a:bodyPr wrap="square" rtlCol="0">
            <a:spAutoFit/>
          </a:bodyPr>
          <a:lstStyle/>
          <a:p>
            <a:r>
              <a:rPr lang="en-GB" sz="2000" b="1" dirty="0"/>
              <a:t>Task</a:t>
            </a:r>
          </a:p>
          <a:p>
            <a:r>
              <a:rPr lang="en-GB" sz="2000" dirty="0"/>
              <a:t>Think about the qualities you display in different situations. </a:t>
            </a:r>
          </a:p>
        </p:txBody>
      </p:sp>
      <p:sp>
        <p:nvSpPr>
          <p:cNvPr id="21" name="TextBox 20">
            <a:extLst>
              <a:ext uri="{FF2B5EF4-FFF2-40B4-BE49-F238E27FC236}">
                <a16:creationId xmlns:a16="http://schemas.microsoft.com/office/drawing/2014/main" id="{B3D75870-B2F8-40C1-971C-438AA35CF656}"/>
              </a:ext>
            </a:extLst>
          </p:cNvPr>
          <p:cNvSpPr txBox="1"/>
          <p:nvPr/>
        </p:nvSpPr>
        <p:spPr>
          <a:xfrm>
            <a:off x="204170" y="355785"/>
            <a:ext cx="3074502" cy="461665"/>
          </a:xfrm>
          <a:prstGeom prst="rect">
            <a:avLst/>
          </a:prstGeom>
          <a:noFill/>
        </p:spPr>
        <p:txBody>
          <a:bodyPr wrap="square" rtlCol="0">
            <a:spAutoFit/>
          </a:bodyPr>
          <a:lstStyle/>
          <a:p>
            <a:r>
              <a:rPr lang="en-GB" sz="2400" dirty="0">
                <a:latin typeface="Arial Black" panose="020B0A04020102020204" pitchFamily="34" charset="0"/>
              </a:rPr>
              <a:t>What about you?</a:t>
            </a:r>
          </a:p>
        </p:txBody>
      </p:sp>
      <p:sp>
        <p:nvSpPr>
          <p:cNvPr id="2" name="TextBox 1">
            <a:extLst>
              <a:ext uri="{FF2B5EF4-FFF2-40B4-BE49-F238E27FC236}">
                <a16:creationId xmlns:a16="http://schemas.microsoft.com/office/drawing/2014/main" id="{2A8AF173-8C49-4F60-9301-FC1E7A45D943}"/>
              </a:ext>
            </a:extLst>
          </p:cNvPr>
          <p:cNvSpPr txBox="1"/>
          <p:nvPr/>
        </p:nvSpPr>
        <p:spPr>
          <a:xfrm>
            <a:off x="9634880" y="3794121"/>
            <a:ext cx="2354274" cy="2723823"/>
          </a:xfrm>
          <a:prstGeom prst="rect">
            <a:avLst/>
          </a:prstGeom>
          <a:noFill/>
          <a:ln w="19050">
            <a:solidFill>
              <a:srgbClr val="A50021"/>
            </a:solidFill>
          </a:ln>
        </p:spPr>
        <p:txBody>
          <a:bodyPr wrap="square" rtlCol="0">
            <a:spAutoFit/>
          </a:bodyPr>
          <a:lstStyle/>
          <a:p>
            <a:pPr>
              <a:spcAft>
                <a:spcPts val="600"/>
              </a:spcAft>
            </a:pPr>
            <a:r>
              <a:rPr lang="en-GB" sz="1900" dirty="0"/>
              <a:t>The hardest situation to think about is probably the one when you’re alone. That is because there are no cultural rules for you to fit into. How do you know how to be?</a:t>
            </a:r>
          </a:p>
        </p:txBody>
      </p:sp>
      <p:pic>
        <p:nvPicPr>
          <p:cNvPr id="3" name="Picture 2">
            <a:extLst>
              <a:ext uri="{FF2B5EF4-FFF2-40B4-BE49-F238E27FC236}">
                <a16:creationId xmlns:a16="http://schemas.microsoft.com/office/drawing/2014/main" id="{B14BE07C-D308-488C-BE39-6B09BFC454BC}"/>
              </a:ext>
            </a:extLst>
          </p:cNvPr>
          <p:cNvPicPr>
            <a:picLocks noChangeAspect="1"/>
          </p:cNvPicPr>
          <p:nvPr/>
        </p:nvPicPr>
        <p:blipFill rotWithShape="1">
          <a:blip r:embed="rId3"/>
          <a:srcRect l="12541" r="10541"/>
          <a:stretch/>
        </p:blipFill>
        <p:spPr>
          <a:xfrm>
            <a:off x="4333996" y="3502705"/>
            <a:ext cx="789743" cy="3189065"/>
          </a:xfrm>
          <a:prstGeom prst="rect">
            <a:avLst/>
          </a:prstGeom>
        </p:spPr>
      </p:pic>
      <p:sp>
        <p:nvSpPr>
          <p:cNvPr id="15" name="TextBox 14">
            <a:extLst>
              <a:ext uri="{FF2B5EF4-FFF2-40B4-BE49-F238E27FC236}">
                <a16:creationId xmlns:a16="http://schemas.microsoft.com/office/drawing/2014/main" id="{CB09BC11-02FC-427B-B3DB-6698378FBF3C}"/>
              </a:ext>
            </a:extLst>
          </p:cNvPr>
          <p:cNvSpPr txBox="1"/>
          <p:nvPr/>
        </p:nvSpPr>
        <p:spPr>
          <a:xfrm>
            <a:off x="4845289" y="6012971"/>
            <a:ext cx="1505843" cy="369332"/>
          </a:xfrm>
          <a:prstGeom prst="rect">
            <a:avLst/>
          </a:prstGeom>
          <a:noFill/>
        </p:spPr>
        <p:txBody>
          <a:bodyPr wrap="square" rtlCol="0">
            <a:spAutoFit/>
          </a:bodyPr>
          <a:lstStyle/>
          <a:p>
            <a:pPr algn="r"/>
            <a:r>
              <a:rPr lang="en-GB" b="1" dirty="0"/>
              <a:t>With friends</a:t>
            </a:r>
          </a:p>
        </p:txBody>
      </p:sp>
    </p:spTree>
    <p:extLst>
      <p:ext uri="{BB962C8B-B14F-4D97-AF65-F5344CB8AC3E}">
        <p14:creationId xmlns:p14="http://schemas.microsoft.com/office/powerpoint/2010/main" val="3879524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557" y="2331610"/>
            <a:ext cx="5499652" cy="1323439"/>
          </a:xfrm>
          <a:prstGeom prst="rect">
            <a:avLst/>
          </a:prstGeom>
          <a:solidFill>
            <a:schemeClr val="accent2">
              <a:lumMod val="40000"/>
              <a:lumOff val="60000"/>
            </a:schemeClr>
          </a:solidFill>
          <a:ln w="19050">
            <a:solidFill>
              <a:srgbClr val="FF0000"/>
            </a:solidFill>
          </a:ln>
        </p:spPr>
        <p:txBody>
          <a:bodyPr wrap="square" rtlCol="0">
            <a:spAutoFit/>
          </a:bodyPr>
          <a:lstStyle/>
          <a:p>
            <a:r>
              <a:rPr lang="en-GB" sz="2200" dirty="0"/>
              <a:t>“In modern societies survival depends on social acceptance and social status; it is very stressful when these things are at stake.”</a:t>
            </a:r>
          </a:p>
          <a:p>
            <a:pPr algn="r"/>
            <a:r>
              <a:rPr lang="en-GB" sz="1400" dirty="0"/>
              <a:t>(Gerhardt, 2015)</a:t>
            </a:r>
          </a:p>
        </p:txBody>
      </p:sp>
      <p:sp>
        <p:nvSpPr>
          <p:cNvPr id="3" name="TextBox 2">
            <a:extLst>
              <a:ext uri="{FF2B5EF4-FFF2-40B4-BE49-F238E27FC236}">
                <a16:creationId xmlns:a16="http://schemas.microsoft.com/office/drawing/2014/main" id="{3D28C481-4B70-468D-9141-A0849B48796B}"/>
              </a:ext>
            </a:extLst>
          </p:cNvPr>
          <p:cNvSpPr txBox="1"/>
          <p:nvPr/>
        </p:nvSpPr>
        <p:spPr>
          <a:xfrm>
            <a:off x="344557" y="188122"/>
            <a:ext cx="5989981" cy="461665"/>
          </a:xfrm>
          <a:prstGeom prst="rect">
            <a:avLst/>
          </a:prstGeom>
          <a:noFill/>
        </p:spPr>
        <p:txBody>
          <a:bodyPr wrap="square" rtlCol="0">
            <a:spAutoFit/>
          </a:bodyPr>
          <a:lstStyle/>
          <a:p>
            <a:pPr>
              <a:spcAft>
                <a:spcPts val="1000"/>
              </a:spcAft>
            </a:pPr>
            <a:r>
              <a:rPr lang="en-GB" sz="2400" dirty="0">
                <a:latin typeface="Arial Black" pitchFamily="34" charset="0"/>
              </a:rPr>
              <a:t>The impact of expectations</a:t>
            </a:r>
          </a:p>
        </p:txBody>
      </p:sp>
      <p:sp>
        <p:nvSpPr>
          <p:cNvPr id="4" name="TextBox 3"/>
          <p:cNvSpPr txBox="1"/>
          <p:nvPr/>
        </p:nvSpPr>
        <p:spPr>
          <a:xfrm>
            <a:off x="344558" y="736182"/>
            <a:ext cx="5499652" cy="1323439"/>
          </a:xfrm>
          <a:prstGeom prst="rect">
            <a:avLst/>
          </a:prstGeom>
          <a:noFill/>
        </p:spPr>
        <p:txBody>
          <a:bodyPr wrap="square" rtlCol="0">
            <a:spAutoFit/>
          </a:bodyPr>
          <a:lstStyle/>
          <a:p>
            <a:r>
              <a:rPr lang="en-GB" sz="2000" dirty="0"/>
              <a:t>As a species we have evolved to be part of a group, in cavemen times our very survival depended on it. Just like in the nature programmes, a lone animal is at greater risk than a pack one.</a:t>
            </a:r>
          </a:p>
        </p:txBody>
      </p:sp>
      <p:sp>
        <p:nvSpPr>
          <p:cNvPr id="5" name="TextBox 4"/>
          <p:cNvSpPr txBox="1"/>
          <p:nvPr/>
        </p:nvSpPr>
        <p:spPr>
          <a:xfrm>
            <a:off x="6099160" y="284720"/>
            <a:ext cx="2488392" cy="1938992"/>
          </a:xfrm>
          <a:prstGeom prst="rect">
            <a:avLst/>
          </a:prstGeom>
          <a:noFill/>
        </p:spPr>
        <p:txBody>
          <a:bodyPr wrap="square" rtlCol="0">
            <a:spAutoFit/>
          </a:bodyPr>
          <a:lstStyle/>
          <a:p>
            <a:pPr>
              <a:spcAft>
                <a:spcPts val="600"/>
              </a:spcAft>
            </a:pPr>
            <a:r>
              <a:rPr lang="en-GB" sz="2000" dirty="0"/>
              <a:t>Sapolsky also discovered that </a:t>
            </a:r>
            <a:r>
              <a:rPr lang="en-GB" sz="2000" b="1" dirty="0"/>
              <a:t>the more uncertain their position in the group, the more cortisol  the baboon produced</a:t>
            </a:r>
            <a:r>
              <a:rPr lang="en-GB" sz="2000" dirty="0"/>
              <a:t>.  </a:t>
            </a:r>
          </a:p>
        </p:txBody>
      </p:sp>
      <p:sp>
        <p:nvSpPr>
          <p:cNvPr id="6" name="TextBox 5"/>
          <p:cNvSpPr txBox="1"/>
          <p:nvPr/>
        </p:nvSpPr>
        <p:spPr>
          <a:xfrm>
            <a:off x="344557" y="4886755"/>
            <a:ext cx="5499650" cy="1661993"/>
          </a:xfrm>
          <a:prstGeom prst="rect">
            <a:avLst/>
          </a:prstGeom>
          <a:solidFill>
            <a:schemeClr val="accent2">
              <a:lumMod val="40000"/>
              <a:lumOff val="60000"/>
            </a:schemeClr>
          </a:solidFill>
          <a:ln w="19050">
            <a:solidFill>
              <a:srgbClr val="FF0000"/>
            </a:solidFill>
          </a:ln>
        </p:spPr>
        <p:txBody>
          <a:bodyPr wrap="square" rtlCol="0">
            <a:spAutoFit/>
          </a:bodyPr>
          <a:lstStyle/>
          <a:p>
            <a:r>
              <a:rPr lang="en-GB" sz="2200" dirty="0"/>
              <a:t>In 1995, a scientist, Robert Sapolsky, did some work with baboons. He found the higher their status in the group, the lower their cortisol levels and vice versa.</a:t>
            </a:r>
          </a:p>
          <a:p>
            <a:pPr algn="r"/>
            <a:r>
              <a:rPr lang="en-GB" sz="1400" i="1" dirty="0"/>
              <a:t>(Gerhardt,2015)</a:t>
            </a:r>
          </a:p>
        </p:txBody>
      </p:sp>
      <p:pic>
        <p:nvPicPr>
          <p:cNvPr id="1026" name="Picture 2" descr="File:Gelada group.jpg"/>
          <p:cNvPicPr>
            <a:picLocks noChangeAspect="1" noChangeArrowheads="1"/>
          </p:cNvPicPr>
          <p:nvPr/>
        </p:nvPicPr>
        <p:blipFill rotWithShape="1">
          <a:blip r:embed="rId2" cstate="print"/>
          <a:srcRect t="8701" r="11798" b="9094"/>
          <a:stretch/>
        </p:blipFill>
        <p:spPr bwMode="auto">
          <a:xfrm>
            <a:off x="8587552" y="210498"/>
            <a:ext cx="3380812" cy="1987382"/>
          </a:xfrm>
          <a:prstGeom prst="rect">
            <a:avLst/>
          </a:prstGeom>
          <a:noFill/>
        </p:spPr>
      </p:pic>
      <p:sp>
        <p:nvSpPr>
          <p:cNvPr id="8" name="TextBox 7"/>
          <p:cNvSpPr txBox="1"/>
          <p:nvPr/>
        </p:nvSpPr>
        <p:spPr>
          <a:xfrm>
            <a:off x="10388043" y="2153122"/>
            <a:ext cx="1623391" cy="276999"/>
          </a:xfrm>
          <a:prstGeom prst="rect">
            <a:avLst/>
          </a:prstGeom>
          <a:noFill/>
        </p:spPr>
        <p:txBody>
          <a:bodyPr wrap="square" rtlCol="0">
            <a:spAutoFit/>
          </a:bodyPr>
          <a:lstStyle/>
          <a:p>
            <a:pPr algn="r"/>
            <a:r>
              <a:rPr lang="en-GB" sz="1200" i="1" dirty="0"/>
              <a:t>(Watts, 2009)</a:t>
            </a:r>
          </a:p>
        </p:txBody>
      </p:sp>
      <p:sp>
        <p:nvSpPr>
          <p:cNvPr id="11" name="TextBox 10">
            <a:extLst>
              <a:ext uri="{FF2B5EF4-FFF2-40B4-BE49-F238E27FC236}">
                <a16:creationId xmlns:a16="http://schemas.microsoft.com/office/drawing/2014/main" id="{0F275B3D-EF0E-4480-8AB2-8CC874169965}"/>
              </a:ext>
            </a:extLst>
          </p:cNvPr>
          <p:cNvSpPr txBox="1"/>
          <p:nvPr/>
        </p:nvSpPr>
        <p:spPr>
          <a:xfrm>
            <a:off x="344557" y="3927038"/>
            <a:ext cx="5499651" cy="707886"/>
          </a:xfrm>
          <a:prstGeom prst="rect">
            <a:avLst/>
          </a:prstGeom>
          <a:noFill/>
        </p:spPr>
        <p:txBody>
          <a:bodyPr wrap="square">
            <a:spAutoFit/>
          </a:bodyPr>
          <a:lstStyle/>
          <a:p>
            <a:r>
              <a:rPr lang="en-GB" sz="2000" dirty="0"/>
              <a:t>If our position amongst our group is at threat, then that creates stress. Stress creates cortisol.</a:t>
            </a:r>
          </a:p>
        </p:txBody>
      </p:sp>
      <p:sp>
        <p:nvSpPr>
          <p:cNvPr id="13" name="TextBox 12">
            <a:extLst>
              <a:ext uri="{FF2B5EF4-FFF2-40B4-BE49-F238E27FC236}">
                <a16:creationId xmlns:a16="http://schemas.microsoft.com/office/drawing/2014/main" id="{EEE39C79-C7AD-4BD5-8173-EAA5F9A9947D}"/>
              </a:ext>
            </a:extLst>
          </p:cNvPr>
          <p:cNvSpPr txBox="1"/>
          <p:nvPr/>
        </p:nvSpPr>
        <p:spPr>
          <a:xfrm>
            <a:off x="6096000" y="3168216"/>
            <a:ext cx="5647916" cy="3293209"/>
          </a:xfrm>
          <a:prstGeom prst="rect">
            <a:avLst/>
          </a:prstGeom>
          <a:noFill/>
        </p:spPr>
        <p:txBody>
          <a:bodyPr wrap="square">
            <a:spAutoFit/>
          </a:bodyPr>
          <a:lstStyle/>
          <a:p>
            <a:pPr>
              <a:spcAft>
                <a:spcPts val="1200"/>
              </a:spcAft>
            </a:pPr>
            <a:r>
              <a:rPr lang="en-GB" sz="2000" dirty="0"/>
              <a:t>If we don’t naturally fit into a group or are shunned because we don’t meet society’s expectations, then our group position is under threat, creating cortisol. </a:t>
            </a:r>
          </a:p>
          <a:p>
            <a:pPr>
              <a:spcAft>
                <a:spcPts val="1200"/>
              </a:spcAft>
            </a:pPr>
            <a:r>
              <a:rPr lang="en-GB" sz="2000" dirty="0"/>
              <a:t>Excessive and uncontrolled cortisol can lead to anxiety disorders, in part explaining the increased percentage of mental health disorders seen amongst the LGBT+ community.</a:t>
            </a:r>
          </a:p>
          <a:p>
            <a:pPr>
              <a:spcAft>
                <a:spcPts val="1200"/>
              </a:spcAft>
            </a:pPr>
            <a:r>
              <a:rPr lang="en-GB" sz="2200" b="1" dirty="0"/>
              <a:t>Attitudes and acceptance have an impact on mental health</a:t>
            </a:r>
            <a:r>
              <a:rPr lang="en-GB" sz="2200" dirty="0"/>
              <a:t>.</a:t>
            </a:r>
          </a:p>
        </p:txBody>
      </p:sp>
      <p:sp>
        <p:nvSpPr>
          <p:cNvPr id="15" name="TextBox 14">
            <a:extLst>
              <a:ext uri="{FF2B5EF4-FFF2-40B4-BE49-F238E27FC236}">
                <a16:creationId xmlns:a16="http://schemas.microsoft.com/office/drawing/2014/main" id="{BA5144A8-42FC-4AAA-AC23-408E7AD91ED7}"/>
              </a:ext>
            </a:extLst>
          </p:cNvPr>
          <p:cNvSpPr txBox="1"/>
          <p:nvPr/>
        </p:nvSpPr>
        <p:spPr>
          <a:xfrm>
            <a:off x="6096000" y="2351769"/>
            <a:ext cx="5872364" cy="707886"/>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Equally, the lower our position within  our social  group, the more cortisol we create. </a:t>
            </a:r>
            <a:endParaRPr lang="en-GB" dirty="0"/>
          </a:p>
        </p:txBody>
      </p:sp>
    </p:spTree>
    <p:extLst>
      <p:ext uri="{BB962C8B-B14F-4D97-AF65-F5344CB8AC3E}">
        <p14:creationId xmlns:p14="http://schemas.microsoft.com/office/powerpoint/2010/main" val="3384879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5B8E6F-0C05-4D9B-B6E2-5AABA2385A1D}"/>
              </a:ext>
            </a:extLst>
          </p:cNvPr>
          <p:cNvPicPr>
            <a:picLocks noChangeAspect="1"/>
          </p:cNvPicPr>
          <p:nvPr/>
        </p:nvPicPr>
        <p:blipFill>
          <a:blip r:embed="rId2"/>
          <a:stretch>
            <a:fillRect/>
          </a:stretch>
        </p:blipFill>
        <p:spPr>
          <a:xfrm>
            <a:off x="10124661" y="129572"/>
            <a:ext cx="1934817" cy="1315676"/>
          </a:xfrm>
          <a:prstGeom prst="rect">
            <a:avLst/>
          </a:prstGeom>
        </p:spPr>
      </p:pic>
      <p:sp>
        <p:nvSpPr>
          <p:cNvPr id="3" name="TextBox 2">
            <a:extLst>
              <a:ext uri="{FF2B5EF4-FFF2-40B4-BE49-F238E27FC236}">
                <a16:creationId xmlns:a16="http://schemas.microsoft.com/office/drawing/2014/main" id="{DEB8804D-733F-4206-AFC1-C7D25579E20C}"/>
              </a:ext>
            </a:extLst>
          </p:cNvPr>
          <p:cNvSpPr txBox="1"/>
          <p:nvPr/>
        </p:nvSpPr>
        <p:spPr>
          <a:xfrm>
            <a:off x="238540" y="129572"/>
            <a:ext cx="3684104" cy="469937"/>
          </a:xfrm>
          <a:prstGeom prst="rect">
            <a:avLst/>
          </a:prstGeom>
          <a:noFill/>
        </p:spPr>
        <p:txBody>
          <a:bodyPr wrap="square">
            <a:spAutoFit/>
          </a:bodyPr>
          <a:lstStyle/>
          <a:p>
            <a:pPr algn="just">
              <a:lnSpc>
                <a:spcPct val="107000"/>
              </a:lnSpc>
              <a:spcAft>
                <a:spcPts val="800"/>
              </a:spcAft>
            </a:pPr>
            <a:r>
              <a:rPr lang="en-GB" sz="2400" dirty="0">
                <a:effectLst/>
                <a:latin typeface="Arial Black" panose="020B0A04020102020204" pitchFamily="34" charset="0"/>
                <a:ea typeface="Calibri" panose="020F0502020204030204" pitchFamily="34" charset="0"/>
                <a:cs typeface="Times New Roman" panose="02020603050405020304" pitchFamily="18" charset="0"/>
              </a:rPr>
              <a:t>Time to Transgress?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6D75086-7FA3-44D9-BEA7-289AC3F662DE}"/>
              </a:ext>
            </a:extLst>
          </p:cNvPr>
          <p:cNvSpPr txBox="1"/>
          <p:nvPr/>
        </p:nvSpPr>
        <p:spPr>
          <a:xfrm>
            <a:off x="238541" y="806008"/>
            <a:ext cx="5353878" cy="5408275"/>
          </a:xfrm>
          <a:prstGeom prst="rect">
            <a:avLst/>
          </a:prstGeom>
          <a:noFill/>
        </p:spPr>
        <p:txBody>
          <a:bodyPr wrap="square">
            <a:spAutoFit/>
          </a:bodyPr>
          <a:lstStyle/>
          <a:p>
            <a:pPr>
              <a:lnSpc>
                <a:spcPct val="120000"/>
              </a:lnSpc>
            </a:pPr>
            <a:r>
              <a:rPr lang="en-GB" sz="1700" b="1" i="1" dirty="0">
                <a:effectLst/>
                <a:latin typeface="Calibri" panose="020F0502020204030204" pitchFamily="34" charset="0"/>
                <a:ea typeface="Calibri" panose="020F0502020204030204" pitchFamily="34" charset="0"/>
                <a:cs typeface="Times New Roman" panose="02020603050405020304" pitchFamily="18" charset="0"/>
              </a:rPr>
              <a:t>Transgress</a:t>
            </a:r>
            <a:r>
              <a:rPr lang="en-GB" sz="1700" b="1" i="1" dirty="0">
                <a:latin typeface="Calibri" panose="020F0502020204030204" pitchFamily="34" charset="0"/>
                <a:ea typeface="Calibri" panose="020F0502020204030204" pitchFamily="34" charset="0"/>
                <a:cs typeface="Times New Roman" panose="02020603050405020304" pitchFamily="18" charset="0"/>
              </a:rPr>
              <a:t> [verb]: </a:t>
            </a:r>
            <a:r>
              <a:rPr lang="en-GB" sz="1700" b="1" i="1" dirty="0">
                <a:effectLst/>
                <a:latin typeface="Calibri" panose="020F0502020204030204" pitchFamily="34" charset="0"/>
                <a:ea typeface="Calibri" panose="020F0502020204030204" pitchFamily="34" charset="0"/>
                <a:cs typeface="Times New Roman" panose="02020603050405020304" pitchFamily="18" charset="0"/>
              </a:rPr>
              <a:t> to go beyond the limits of what is morally, socially, or legally acceptable.</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Do you know yet, if it’s a boy or a girl?</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What does it matter? Let’s see what unfurls.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But how will you know what colours to use?</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Does it really matter, the colours we choose?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What going on? </a:t>
            </a:r>
            <a:r>
              <a:rPr lang="en-GB" sz="1700" i="1" dirty="0">
                <a:latin typeface="Calibri" panose="020F0502020204030204" pitchFamily="34" charset="0"/>
                <a:ea typeface="Calibri" panose="020F0502020204030204" pitchFamily="34" charset="0"/>
                <a:cs typeface="Times New Roman" panose="02020603050405020304" pitchFamily="18" charset="0"/>
              </a:rPr>
              <a:t>S</a:t>
            </a:r>
            <a:r>
              <a:rPr lang="en-GB" sz="1700" i="1" dirty="0">
                <a:effectLst/>
                <a:latin typeface="Calibri" panose="020F0502020204030204" pitchFamily="34" charset="0"/>
                <a:ea typeface="Calibri" panose="020F0502020204030204" pitchFamily="34" charset="0"/>
                <a:cs typeface="Times New Roman" panose="02020603050405020304" pitchFamily="18" charset="0"/>
              </a:rPr>
              <a:t>he can’t play with trains!</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Why on earth not? She’s created a game.</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Boys can’t have dolls, it’s simply not right!</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It’s okay, I’ve checked, they’re not real, they won’t bite.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Why are you allowing your boy to wear pink?</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Will the world stop, due to colour d’you think?</a:t>
            </a:r>
          </a:p>
          <a:p>
            <a:pPr>
              <a:lnSpc>
                <a:spcPct val="120000"/>
              </a:lnSpc>
            </a:pPr>
            <a:r>
              <a:rPr lang="en-GB" sz="1700" i="1" dirty="0">
                <a:effectLst/>
                <a:latin typeface="Calibri" panose="020F0502020204030204" pitchFamily="34" charset="0"/>
                <a:ea typeface="Calibri" panose="020F0502020204030204" pitchFamily="34" charset="0"/>
                <a:cs typeface="Times New Roman" panose="02020603050405020304" pitchFamily="18" charset="0"/>
              </a:rPr>
              <a:t>Too old for a tomboy, it’s time she moved on!</a:t>
            </a: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I’m glad she climbs trees and plays out having fun.</a:t>
            </a:r>
          </a:p>
        </p:txBody>
      </p:sp>
      <p:sp>
        <p:nvSpPr>
          <p:cNvPr id="7" name="TextBox 6">
            <a:extLst>
              <a:ext uri="{FF2B5EF4-FFF2-40B4-BE49-F238E27FC236}">
                <a16:creationId xmlns:a16="http://schemas.microsoft.com/office/drawing/2014/main" id="{A4F7E2FA-D3D5-4F4C-8293-AFBE77C9B967}"/>
              </a:ext>
            </a:extLst>
          </p:cNvPr>
          <p:cNvSpPr txBox="1"/>
          <p:nvPr/>
        </p:nvSpPr>
        <p:spPr>
          <a:xfrm>
            <a:off x="5698436" y="410930"/>
            <a:ext cx="5751443" cy="6036140"/>
          </a:xfrm>
          <a:prstGeom prst="rect">
            <a:avLst/>
          </a:prstGeom>
          <a:noFill/>
        </p:spPr>
        <p:txBody>
          <a:bodyPr wrap="square">
            <a:spAutoFit/>
          </a:bodyPr>
          <a:lstStyle/>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I’d far rather that, than sit alone in her room,</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Posting selfies on Insta, for others to approve,</a:t>
            </a:r>
          </a:p>
          <a:p>
            <a:pPr>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I’d far rather my son, be happy in his skin,</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Than be changing himself, trying in vain to fit in.</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A hundred years ago, women couldn’t vote,</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They all wore long skirts, men controlled when they spoke.</a:t>
            </a:r>
          </a:p>
          <a:p>
            <a:pPr marL="457200" indent="-4572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In some countries now, you’re killed if you’re gay,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Girls denied rights to school and to play.</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These things, they are wrong and we’re bound to be shocked,</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Our culture has changed, what’s now right once was mocked.</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In a hundred years’ time, will it still matter d’you think?</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If a boy puts on make up or chooses to wear pink?</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 </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Should your gender define you whole sense of being?</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Should it rule life, limit the future you’re dreaming?</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Will the world end, if someone’s different to you?</a:t>
            </a:r>
          </a:p>
          <a:p>
            <a:pPr marL="914400" indent="-914400">
              <a:lnSpc>
                <a:spcPct val="120000"/>
              </a:lnSpc>
            </a:pPr>
            <a:r>
              <a:rPr lang="en-GB" sz="1700" dirty="0">
                <a:effectLst/>
                <a:latin typeface="Calibri" panose="020F0502020204030204" pitchFamily="34" charset="0"/>
                <a:ea typeface="Calibri" panose="020F0502020204030204" pitchFamily="34" charset="0"/>
                <a:cs typeface="Times New Roman" panose="02020603050405020304" pitchFamily="18" charset="0"/>
              </a:rPr>
              <a:t>Or should we transgress, the traditional views?</a:t>
            </a:r>
          </a:p>
        </p:txBody>
      </p:sp>
    </p:spTree>
    <p:extLst>
      <p:ext uri="{BB962C8B-B14F-4D97-AF65-F5344CB8AC3E}">
        <p14:creationId xmlns:p14="http://schemas.microsoft.com/office/powerpoint/2010/main" val="1776814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43FFB-B8FF-48CB-810B-DCBCE73D6F0B}"/>
              </a:ext>
            </a:extLst>
          </p:cNvPr>
          <p:cNvSpPr txBox="1"/>
          <p:nvPr/>
        </p:nvSpPr>
        <p:spPr>
          <a:xfrm>
            <a:off x="150091" y="189025"/>
            <a:ext cx="4951996" cy="469937"/>
          </a:xfrm>
          <a:prstGeom prst="rect">
            <a:avLst/>
          </a:prstGeom>
          <a:noFill/>
        </p:spPr>
        <p:txBody>
          <a:bodyPr wrap="square">
            <a:spAutoFit/>
          </a:bodyPr>
          <a:lstStyle/>
          <a:p>
            <a:pPr>
              <a:lnSpc>
                <a:spcPct val="107000"/>
              </a:lnSpc>
              <a:spcAft>
                <a:spcPts val="800"/>
              </a:spcAft>
            </a:pPr>
            <a:r>
              <a:rPr lang="en-GB" sz="2400" dirty="0">
                <a:effectLst/>
                <a:latin typeface="Arial Black" panose="020B0A04020102020204" pitchFamily="34" charset="0"/>
                <a:ea typeface="Calibri" panose="020F0502020204030204" pitchFamily="34" charset="0"/>
                <a:cs typeface="Times New Roman" panose="02020603050405020304" pitchFamily="18" charset="0"/>
              </a:rPr>
              <a:t>Time to Transgress?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BCD5489-929E-438F-BF79-BE2953365477}"/>
              </a:ext>
            </a:extLst>
          </p:cNvPr>
          <p:cNvSpPr txBox="1"/>
          <p:nvPr/>
        </p:nvSpPr>
        <p:spPr>
          <a:xfrm>
            <a:off x="2476366" y="1032880"/>
            <a:ext cx="6864625" cy="4105611"/>
          </a:xfrm>
          <a:prstGeom prst="rect">
            <a:avLst/>
          </a:prstGeom>
          <a:noFill/>
          <a:ln w="28575">
            <a:solidFill>
              <a:srgbClr val="7030A0"/>
            </a:solidFill>
          </a:ln>
        </p:spPr>
        <p:txBody>
          <a:bodyPr wrap="square" rtlCol="0">
            <a:spAutoFit/>
          </a:bodyPr>
          <a:lstStyle/>
          <a:p>
            <a:pPr marL="342900" indent="-342900">
              <a:lnSpc>
                <a:spcPct val="110000"/>
              </a:lnSpc>
              <a:spcAft>
                <a:spcPts val="1200"/>
              </a:spcAft>
              <a:buFont typeface="+mj-lt"/>
              <a:buAutoNum type="arabicPeriod"/>
            </a:pPr>
            <a:r>
              <a:rPr lang="en-GB" sz="2200" dirty="0"/>
              <a:t>The first half of the poem looks at the expectations of girls and boys.  Is it more socially acceptable for a girl play with ‘boys’ toys than the other way round? Why is this? </a:t>
            </a:r>
          </a:p>
          <a:p>
            <a:pPr marL="342900" indent="-342900">
              <a:lnSpc>
                <a:spcPct val="110000"/>
              </a:lnSpc>
              <a:spcAft>
                <a:spcPts val="1200"/>
              </a:spcAft>
              <a:buFont typeface="+mj-lt"/>
              <a:buAutoNum type="arabicPeriod"/>
            </a:pPr>
            <a:r>
              <a:rPr lang="en-GB" sz="2200" dirty="0"/>
              <a:t>Verse 5 looks at the peer pressure to fit in. What impact does this have on mental health?</a:t>
            </a:r>
          </a:p>
          <a:p>
            <a:pPr marL="342900" indent="-342900">
              <a:lnSpc>
                <a:spcPct val="110000"/>
              </a:lnSpc>
              <a:spcAft>
                <a:spcPts val="1200"/>
              </a:spcAft>
              <a:buFont typeface="+mj-lt"/>
              <a:buAutoNum type="arabicPeriod"/>
            </a:pPr>
            <a:r>
              <a:rPr lang="en-GB" sz="2200" dirty="0"/>
              <a:t>The poem contains lots of rhetorical questions (questions designed to make you think). After reading the poem and thinking about the questions, has it challenged your views on gender?</a:t>
            </a:r>
          </a:p>
        </p:txBody>
      </p:sp>
      <p:pic>
        <p:nvPicPr>
          <p:cNvPr id="3074" name="Picture 2" descr="What a Woman may be, and yet not have the Vote....' — Google Arts &amp; Culture">
            <a:extLst>
              <a:ext uri="{FF2B5EF4-FFF2-40B4-BE49-F238E27FC236}">
                <a16:creationId xmlns:a16="http://schemas.microsoft.com/office/drawing/2014/main" id="{56BE5A65-A391-43DC-A874-1A1BD2F7C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680"/>
          <a:stretch/>
        </p:blipFill>
        <p:spPr bwMode="auto">
          <a:xfrm>
            <a:off x="4080676" y="5413680"/>
            <a:ext cx="3705627" cy="11982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rst Woman to Officially Run Boston Marathon Makes Triumphant Return - NBC  News">
            <a:extLst>
              <a:ext uri="{FF2B5EF4-FFF2-40B4-BE49-F238E27FC236}">
                <a16:creationId xmlns:a16="http://schemas.microsoft.com/office/drawing/2014/main" id="{B1EE2673-D041-4F1A-AE25-57E1D3267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926" y="320086"/>
            <a:ext cx="2560983" cy="2096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3FF6DD-B8D3-463C-9480-EBD31E5DA7A2}"/>
              </a:ext>
            </a:extLst>
          </p:cNvPr>
          <p:cNvSpPr txBox="1"/>
          <p:nvPr/>
        </p:nvSpPr>
        <p:spPr>
          <a:xfrm>
            <a:off x="9480926" y="2416375"/>
            <a:ext cx="2560983" cy="584775"/>
          </a:xfrm>
          <a:prstGeom prst="rect">
            <a:avLst/>
          </a:prstGeom>
          <a:noFill/>
        </p:spPr>
        <p:txBody>
          <a:bodyPr wrap="square" rtlCol="0">
            <a:spAutoFit/>
          </a:bodyPr>
          <a:lstStyle/>
          <a:p>
            <a:r>
              <a:rPr lang="en-GB" sz="1600" i="1" dirty="0"/>
              <a:t>Men trying to stop a woman running a marathon.</a:t>
            </a:r>
          </a:p>
        </p:txBody>
      </p:sp>
      <p:pic>
        <p:nvPicPr>
          <p:cNvPr id="7" name="Picture 2" descr="What a Woman may be, and yet not have the Vote....' — Google Arts &amp; Culture">
            <a:extLst>
              <a:ext uri="{FF2B5EF4-FFF2-40B4-BE49-F238E27FC236}">
                <a16:creationId xmlns:a16="http://schemas.microsoft.com/office/drawing/2014/main" id="{CEDDBAA4-A515-43F8-84FE-F0C8FDDBB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43" b="-1"/>
          <a:stretch/>
        </p:blipFill>
        <p:spPr bwMode="auto">
          <a:xfrm>
            <a:off x="7786303" y="5413680"/>
            <a:ext cx="3657277" cy="12210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eter school's uniform resolve melts after boys' skirt protest | Schools |  The Guardian">
            <a:extLst>
              <a:ext uri="{FF2B5EF4-FFF2-40B4-BE49-F238E27FC236}">
                <a16:creationId xmlns:a16="http://schemas.microsoft.com/office/drawing/2014/main" id="{37C84479-E9D0-4D87-8482-8003D045A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5" r="23104"/>
          <a:stretch/>
        </p:blipFill>
        <p:spPr bwMode="auto">
          <a:xfrm>
            <a:off x="240937" y="818502"/>
            <a:ext cx="1971260" cy="2753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53E65A-221B-4FAA-8337-053E2CBFF81F}"/>
              </a:ext>
            </a:extLst>
          </p:cNvPr>
          <p:cNvPicPr>
            <a:picLocks noChangeAspect="1"/>
          </p:cNvPicPr>
          <p:nvPr/>
        </p:nvPicPr>
        <p:blipFill>
          <a:blip r:embed="rId5"/>
          <a:stretch>
            <a:fillRect/>
          </a:stretch>
        </p:blipFill>
        <p:spPr>
          <a:xfrm>
            <a:off x="9887776" y="3168770"/>
            <a:ext cx="1555804" cy="2077290"/>
          </a:xfrm>
          <a:prstGeom prst="rect">
            <a:avLst/>
          </a:prstGeom>
        </p:spPr>
      </p:pic>
      <p:pic>
        <p:nvPicPr>
          <p:cNvPr id="9" name="Picture 8">
            <a:extLst>
              <a:ext uri="{FF2B5EF4-FFF2-40B4-BE49-F238E27FC236}">
                <a16:creationId xmlns:a16="http://schemas.microsoft.com/office/drawing/2014/main" id="{161A5482-CA53-4BF2-8609-E592FC47A285}"/>
              </a:ext>
            </a:extLst>
          </p:cNvPr>
          <p:cNvPicPr>
            <a:picLocks noChangeAspect="1"/>
          </p:cNvPicPr>
          <p:nvPr/>
        </p:nvPicPr>
        <p:blipFill rotWithShape="1">
          <a:blip r:embed="rId6"/>
          <a:srcRect l="13290" r="17828"/>
          <a:stretch/>
        </p:blipFill>
        <p:spPr>
          <a:xfrm>
            <a:off x="523364" y="3829073"/>
            <a:ext cx="1406218" cy="2835585"/>
          </a:xfrm>
          <a:prstGeom prst="rect">
            <a:avLst/>
          </a:prstGeom>
        </p:spPr>
      </p:pic>
      <p:sp>
        <p:nvSpPr>
          <p:cNvPr id="10" name="TextBox 9">
            <a:extLst>
              <a:ext uri="{FF2B5EF4-FFF2-40B4-BE49-F238E27FC236}">
                <a16:creationId xmlns:a16="http://schemas.microsoft.com/office/drawing/2014/main" id="{C0D51642-C694-4BA1-881C-8F973F9CD7FA}"/>
              </a:ext>
            </a:extLst>
          </p:cNvPr>
          <p:cNvSpPr txBox="1"/>
          <p:nvPr/>
        </p:nvSpPr>
        <p:spPr>
          <a:xfrm>
            <a:off x="1929582" y="5833661"/>
            <a:ext cx="1757836" cy="830997"/>
          </a:xfrm>
          <a:prstGeom prst="rect">
            <a:avLst/>
          </a:prstGeom>
          <a:noFill/>
        </p:spPr>
        <p:txBody>
          <a:bodyPr wrap="square" rtlCol="0">
            <a:spAutoFit/>
          </a:bodyPr>
          <a:lstStyle/>
          <a:p>
            <a:r>
              <a:rPr lang="en-GB" sz="1600" i="1" dirty="0"/>
              <a:t>Women tennis players wore this at Wimbledon.</a:t>
            </a:r>
          </a:p>
        </p:txBody>
      </p:sp>
      <p:pic>
        <p:nvPicPr>
          <p:cNvPr id="14" name="Picture 13">
            <a:extLst>
              <a:ext uri="{FF2B5EF4-FFF2-40B4-BE49-F238E27FC236}">
                <a16:creationId xmlns:a16="http://schemas.microsoft.com/office/drawing/2014/main" id="{FA9301D9-E664-48DE-93FC-926F6FF8C7C8}"/>
              </a:ext>
            </a:extLst>
          </p:cNvPr>
          <p:cNvPicPr>
            <a:picLocks noChangeAspect="1"/>
          </p:cNvPicPr>
          <p:nvPr/>
        </p:nvPicPr>
        <p:blipFill>
          <a:blip r:embed="rId7"/>
          <a:stretch>
            <a:fillRect/>
          </a:stretch>
        </p:blipFill>
        <p:spPr>
          <a:xfrm>
            <a:off x="5393635" y="189025"/>
            <a:ext cx="3051285" cy="709339"/>
          </a:xfrm>
          <a:prstGeom prst="rect">
            <a:avLst/>
          </a:prstGeom>
        </p:spPr>
      </p:pic>
    </p:spTree>
    <p:extLst>
      <p:ext uri="{BB962C8B-B14F-4D97-AF65-F5344CB8AC3E}">
        <p14:creationId xmlns:p14="http://schemas.microsoft.com/office/powerpoint/2010/main" val="2384226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dn.shopify.com/s/files/1/0255/4661/files/Passionate_life_large.png?v=1472417752"/>
          <p:cNvPicPr>
            <a:picLocks noChangeAspect="1" noChangeArrowheads="1"/>
          </p:cNvPicPr>
          <p:nvPr/>
        </p:nvPicPr>
        <p:blipFill>
          <a:blip r:embed="rId2" cstate="print"/>
          <a:srcRect/>
          <a:stretch>
            <a:fillRect/>
          </a:stretch>
        </p:blipFill>
        <p:spPr bwMode="auto">
          <a:xfrm>
            <a:off x="9568725" y="202008"/>
            <a:ext cx="2347065" cy="2317727"/>
          </a:xfrm>
          <a:prstGeom prst="rect">
            <a:avLst/>
          </a:prstGeom>
          <a:noFill/>
        </p:spPr>
      </p:pic>
      <p:pic>
        <p:nvPicPr>
          <p:cNvPr id="10" name="Picture 9">
            <a:extLst>
              <a:ext uri="{FF2B5EF4-FFF2-40B4-BE49-F238E27FC236}">
                <a16:creationId xmlns:a16="http://schemas.microsoft.com/office/drawing/2014/main" id="{933516E4-4A39-47AE-815A-4BA5A475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 y="0"/>
            <a:ext cx="1128521" cy="905011"/>
          </a:xfrm>
          <a:prstGeom prst="rect">
            <a:avLst/>
          </a:prstGeom>
        </p:spPr>
      </p:pic>
      <p:sp>
        <p:nvSpPr>
          <p:cNvPr id="13" name="Title 1">
            <a:extLst>
              <a:ext uri="{FF2B5EF4-FFF2-40B4-BE49-F238E27FC236}">
                <a16:creationId xmlns:a16="http://schemas.microsoft.com/office/drawing/2014/main" id="{DAE1A581-A045-40D4-9045-46DC623037F9}"/>
              </a:ext>
            </a:extLst>
          </p:cNvPr>
          <p:cNvSpPr txBox="1">
            <a:spLocks/>
          </p:cNvSpPr>
          <p:nvPr/>
        </p:nvSpPr>
        <p:spPr>
          <a:xfrm>
            <a:off x="942038" y="121893"/>
            <a:ext cx="7864337" cy="17401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endParaRPr lang="en-GB" sz="2800" b="1" dirty="0">
              <a:latin typeface="Comic Sans MS" panose="030F0702030302020204" pitchFamily="66" charset="0"/>
            </a:endParaRPr>
          </a:p>
        </p:txBody>
      </p:sp>
      <p:pic>
        <p:nvPicPr>
          <p:cNvPr id="14" name="Picture 13">
            <a:extLst>
              <a:ext uri="{FF2B5EF4-FFF2-40B4-BE49-F238E27FC236}">
                <a16:creationId xmlns:a16="http://schemas.microsoft.com/office/drawing/2014/main" id="{66E237F0-716C-45F8-AC48-623E407C850A}"/>
              </a:ext>
            </a:extLst>
          </p:cNvPr>
          <p:cNvPicPr>
            <a:picLocks noChangeAspect="1"/>
          </p:cNvPicPr>
          <p:nvPr/>
        </p:nvPicPr>
        <p:blipFill>
          <a:blip r:embed="rId4"/>
          <a:stretch>
            <a:fillRect/>
          </a:stretch>
        </p:blipFill>
        <p:spPr>
          <a:xfrm>
            <a:off x="9517189" y="5882636"/>
            <a:ext cx="2596727" cy="914889"/>
          </a:xfrm>
          <a:prstGeom prst="rect">
            <a:avLst/>
          </a:prstGeom>
        </p:spPr>
      </p:pic>
      <p:sp>
        <p:nvSpPr>
          <p:cNvPr id="15" name="TextBox 14">
            <a:extLst>
              <a:ext uri="{FF2B5EF4-FFF2-40B4-BE49-F238E27FC236}">
                <a16:creationId xmlns:a16="http://schemas.microsoft.com/office/drawing/2014/main" id="{24EEC343-D4CC-4451-B2CD-A7125C8B21BA}"/>
              </a:ext>
            </a:extLst>
          </p:cNvPr>
          <p:cNvSpPr txBox="1"/>
          <p:nvPr/>
        </p:nvSpPr>
        <p:spPr>
          <a:xfrm>
            <a:off x="10020342" y="6186191"/>
            <a:ext cx="1895448" cy="307777"/>
          </a:xfrm>
          <a:prstGeom prst="rect">
            <a:avLst/>
          </a:prstGeom>
          <a:noFill/>
        </p:spPr>
        <p:txBody>
          <a:bodyPr wrap="square" rtlCol="0">
            <a:spAutoFit/>
          </a:bodyPr>
          <a:lstStyle/>
          <a:p>
            <a:pPr algn="r"/>
            <a:r>
              <a:rPr lang="en-GB" sz="1400" dirty="0">
                <a:latin typeface="Bradley Hand ITC" panose="03070402050302030203" pitchFamily="66" charset="0"/>
              </a:rPr>
              <a:t>Rachel Symons</a:t>
            </a:r>
          </a:p>
        </p:txBody>
      </p:sp>
      <p:sp>
        <p:nvSpPr>
          <p:cNvPr id="2" name="Rectangle 1">
            <a:extLst>
              <a:ext uri="{FF2B5EF4-FFF2-40B4-BE49-F238E27FC236}">
                <a16:creationId xmlns:a16="http://schemas.microsoft.com/office/drawing/2014/main" id="{5AB3C1B9-3E7F-4CE6-B8B1-C8D2B0795300}"/>
              </a:ext>
            </a:extLst>
          </p:cNvPr>
          <p:cNvSpPr/>
          <p:nvPr/>
        </p:nvSpPr>
        <p:spPr>
          <a:xfrm>
            <a:off x="1017628" y="416280"/>
            <a:ext cx="8272146" cy="461665"/>
          </a:xfrm>
          <a:prstGeom prst="rect">
            <a:avLst/>
          </a:prstGeom>
        </p:spPr>
        <p:txBody>
          <a:bodyPr wrap="square">
            <a:spAutoFit/>
          </a:bodyPr>
          <a:lstStyle/>
          <a:p>
            <a:pPr>
              <a:spcAft>
                <a:spcPts val="1200"/>
              </a:spcAft>
            </a:pPr>
            <a:r>
              <a:rPr lang="en-GB" sz="2400" b="1" dirty="0">
                <a:latin typeface="Comic Sans MS" panose="030F0702030302020204" pitchFamily="66" charset="0"/>
              </a:rPr>
              <a:t>Part Two: Responding to the needs of LGBT+ patients</a:t>
            </a:r>
          </a:p>
        </p:txBody>
      </p:sp>
      <p:sp>
        <p:nvSpPr>
          <p:cNvPr id="18" name="TextBox 17">
            <a:extLst>
              <a:ext uri="{FF2B5EF4-FFF2-40B4-BE49-F238E27FC236}">
                <a16:creationId xmlns:a16="http://schemas.microsoft.com/office/drawing/2014/main" id="{6BA6CCE8-974C-410D-B84A-B2AFADB3B582}"/>
              </a:ext>
            </a:extLst>
          </p:cNvPr>
          <p:cNvSpPr txBox="1"/>
          <p:nvPr/>
        </p:nvSpPr>
        <p:spPr>
          <a:xfrm>
            <a:off x="5996362" y="3390109"/>
            <a:ext cx="5919428" cy="1935786"/>
          </a:xfrm>
          <a:prstGeom prst="rect">
            <a:avLst/>
          </a:prstGeom>
          <a:noFill/>
          <a:ln>
            <a:solidFill>
              <a:srgbClr val="C00000"/>
            </a:solidFill>
          </a:ln>
        </p:spPr>
        <p:txBody>
          <a:bodyPr wrap="square" rtlCol="0">
            <a:spAutoFit/>
          </a:bodyPr>
          <a:lstStyle/>
          <a:p>
            <a:pPr>
              <a:lnSpc>
                <a:spcPct val="110000"/>
              </a:lnSpc>
            </a:pPr>
            <a:r>
              <a:rPr lang="en-GB" sz="2200" dirty="0">
                <a:solidFill>
                  <a:prstClr val="black"/>
                </a:solidFill>
              </a:rPr>
              <a:t>This session, is designed to help you understand:</a:t>
            </a:r>
          </a:p>
          <a:p>
            <a:pPr marL="457200" indent="-457200">
              <a:lnSpc>
                <a:spcPct val="110000"/>
              </a:lnSpc>
              <a:buAutoNum type="arabicPeriod"/>
            </a:pPr>
            <a:r>
              <a:rPr lang="en-GB" sz="2200" dirty="0">
                <a:solidFill>
                  <a:prstClr val="black"/>
                </a:solidFill>
              </a:rPr>
              <a:t>The experiences some LGBT+ patients have had within healthcare.</a:t>
            </a:r>
          </a:p>
          <a:p>
            <a:pPr marL="457200" indent="-457200">
              <a:lnSpc>
                <a:spcPct val="110000"/>
              </a:lnSpc>
              <a:buAutoNum type="arabicPeriod"/>
            </a:pPr>
            <a:r>
              <a:rPr lang="en-GB" sz="2200" dirty="0">
                <a:solidFill>
                  <a:prstClr val="black"/>
                </a:solidFill>
              </a:rPr>
              <a:t>How to improve services for LGBT+ patients.</a:t>
            </a:r>
          </a:p>
          <a:p>
            <a:pPr marL="457200" indent="-457200">
              <a:lnSpc>
                <a:spcPct val="110000"/>
              </a:lnSpc>
              <a:buAutoNum type="arabicPeriod"/>
            </a:pPr>
            <a:r>
              <a:rPr lang="en-GB" sz="2200" dirty="0">
                <a:solidFill>
                  <a:prstClr val="black"/>
                </a:solidFill>
              </a:rPr>
              <a:t>The specific needs of older LGBT+ patients.</a:t>
            </a:r>
          </a:p>
        </p:txBody>
      </p:sp>
      <p:pic>
        <p:nvPicPr>
          <p:cNvPr id="3" name="Picture 2">
            <a:extLst>
              <a:ext uri="{FF2B5EF4-FFF2-40B4-BE49-F238E27FC236}">
                <a16:creationId xmlns:a16="http://schemas.microsoft.com/office/drawing/2014/main" id="{10F8BA18-0020-4227-AFB8-1925F0544EB1}"/>
              </a:ext>
            </a:extLst>
          </p:cNvPr>
          <p:cNvPicPr>
            <a:picLocks noChangeAspect="1"/>
          </p:cNvPicPr>
          <p:nvPr/>
        </p:nvPicPr>
        <p:blipFill>
          <a:blip r:embed="rId5"/>
          <a:stretch>
            <a:fillRect/>
          </a:stretch>
        </p:blipFill>
        <p:spPr>
          <a:xfrm>
            <a:off x="488224" y="2871154"/>
            <a:ext cx="4980864" cy="3468925"/>
          </a:xfrm>
          <a:prstGeom prst="rect">
            <a:avLst/>
          </a:prstGeom>
        </p:spPr>
      </p:pic>
      <p:sp>
        <p:nvSpPr>
          <p:cNvPr id="11" name="TextBox 10">
            <a:extLst>
              <a:ext uri="{FF2B5EF4-FFF2-40B4-BE49-F238E27FC236}">
                <a16:creationId xmlns:a16="http://schemas.microsoft.com/office/drawing/2014/main" id="{6D07BA54-BFBD-407F-BBF9-56AC0B133126}"/>
              </a:ext>
            </a:extLst>
          </p:cNvPr>
          <p:cNvSpPr txBox="1"/>
          <p:nvPr/>
        </p:nvSpPr>
        <p:spPr>
          <a:xfrm>
            <a:off x="488224" y="1080909"/>
            <a:ext cx="8771963"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Most people would agree that today’s society has become more accepting or tolerant of LGBT+ issues, gay PRIDE is a spectacle that is often celebrated beyond the </a:t>
            </a:r>
            <a:r>
              <a:rPr lang="en-GB" sz="2200" dirty="0">
                <a:solidFill>
                  <a:prstClr val="black"/>
                </a:solidFill>
                <a:latin typeface="Calibri" panose="020F0502020204030204"/>
              </a:rPr>
              <a:t>LGBT </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community. </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So, is there really an issue in healthcare regarding attitudes towards LGBT+ patients, and if there is, what can be done?</a:t>
            </a:r>
          </a:p>
        </p:txBody>
      </p:sp>
    </p:spTree>
    <p:extLst>
      <p:ext uri="{BB962C8B-B14F-4D97-AF65-F5344CB8AC3E}">
        <p14:creationId xmlns:p14="http://schemas.microsoft.com/office/powerpoint/2010/main" val="270767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683920" y="202946"/>
            <a:ext cx="7890236" cy="461665"/>
          </a:xfrm>
          <a:prstGeom prst="rect">
            <a:avLst/>
          </a:prstGeom>
          <a:noFill/>
        </p:spPr>
        <p:txBody>
          <a:bodyPr wrap="square" rtlCol="0">
            <a:spAutoFit/>
          </a:bodyPr>
          <a:lstStyle/>
          <a:p>
            <a:r>
              <a:rPr lang="en-GB" sz="2400" dirty="0">
                <a:latin typeface="Arial Black" panose="020B0A04020102020204" pitchFamily="34" charset="0"/>
              </a:rPr>
              <a:t>Attitudes towards LGBT+ in Health Care</a:t>
            </a:r>
          </a:p>
        </p:txBody>
      </p:sp>
      <p:sp>
        <p:nvSpPr>
          <p:cNvPr id="18" name="TextBox 17">
            <a:extLst>
              <a:ext uri="{FF2B5EF4-FFF2-40B4-BE49-F238E27FC236}">
                <a16:creationId xmlns:a16="http://schemas.microsoft.com/office/drawing/2014/main" id="{DFBFDCA9-75BF-487D-A022-132CFCDB0825}"/>
              </a:ext>
            </a:extLst>
          </p:cNvPr>
          <p:cNvSpPr txBox="1"/>
          <p:nvPr/>
        </p:nvSpPr>
        <p:spPr>
          <a:xfrm>
            <a:off x="1364973" y="6121387"/>
            <a:ext cx="2769705" cy="307777"/>
          </a:xfrm>
          <a:prstGeom prst="rect">
            <a:avLst/>
          </a:prstGeom>
          <a:noFill/>
        </p:spPr>
        <p:txBody>
          <a:bodyPr wrap="square" rtlCol="0">
            <a:spAutoFit/>
          </a:bodyPr>
          <a:lstStyle/>
          <a:p>
            <a:pPr algn="r"/>
            <a:r>
              <a:rPr lang="en-GB" sz="1400" i="1" dirty="0"/>
              <a:t>(Stonewall, 2018)</a:t>
            </a:r>
          </a:p>
        </p:txBody>
      </p:sp>
      <p:pic>
        <p:nvPicPr>
          <p:cNvPr id="14" name="Picture 13">
            <a:extLst>
              <a:ext uri="{FF2B5EF4-FFF2-40B4-BE49-F238E27FC236}">
                <a16:creationId xmlns:a16="http://schemas.microsoft.com/office/drawing/2014/main" id="{A80BF0F9-D909-4B75-B7DA-CFB98902322E}"/>
              </a:ext>
            </a:extLst>
          </p:cNvPr>
          <p:cNvPicPr>
            <a:picLocks noChangeAspect="1"/>
          </p:cNvPicPr>
          <p:nvPr/>
        </p:nvPicPr>
        <p:blipFill>
          <a:blip r:embed="rId2"/>
          <a:stretch>
            <a:fillRect/>
          </a:stretch>
        </p:blipFill>
        <p:spPr>
          <a:xfrm>
            <a:off x="683920" y="1161524"/>
            <a:ext cx="3450758" cy="4959863"/>
          </a:xfrm>
          <a:prstGeom prst="rect">
            <a:avLst/>
          </a:prstGeom>
        </p:spPr>
      </p:pic>
      <p:sp>
        <p:nvSpPr>
          <p:cNvPr id="2" name="TextBox 1">
            <a:extLst>
              <a:ext uri="{FF2B5EF4-FFF2-40B4-BE49-F238E27FC236}">
                <a16:creationId xmlns:a16="http://schemas.microsoft.com/office/drawing/2014/main" id="{5B72963C-B827-4FAC-B8FA-C9DF1DA8E959}"/>
              </a:ext>
            </a:extLst>
          </p:cNvPr>
          <p:cNvSpPr txBox="1"/>
          <p:nvPr/>
        </p:nvSpPr>
        <p:spPr>
          <a:xfrm>
            <a:off x="4386470" y="1194897"/>
            <a:ext cx="7121610" cy="949171"/>
          </a:xfrm>
          <a:prstGeom prst="rect">
            <a:avLst/>
          </a:prstGeom>
          <a:noFill/>
        </p:spPr>
        <p:txBody>
          <a:bodyPr wrap="square" rtlCol="0">
            <a:spAutoFit/>
          </a:bodyPr>
          <a:lstStyle/>
          <a:p>
            <a:pPr>
              <a:lnSpc>
                <a:spcPct val="120000"/>
              </a:lnSpc>
            </a:pPr>
            <a:r>
              <a:rPr lang="en-GB" sz="2400" dirty="0"/>
              <a:t>In 2018, the LGBT+ charity, Stonewall, conducted a survey to reveal the experiences of patients in  Britain. </a:t>
            </a:r>
          </a:p>
        </p:txBody>
      </p:sp>
      <p:sp>
        <p:nvSpPr>
          <p:cNvPr id="3" name="TextBox 2">
            <a:extLst>
              <a:ext uri="{FF2B5EF4-FFF2-40B4-BE49-F238E27FC236}">
                <a16:creationId xmlns:a16="http://schemas.microsoft.com/office/drawing/2014/main" id="{510B4E25-EEDE-414E-953B-B1A59656EC27}"/>
              </a:ext>
            </a:extLst>
          </p:cNvPr>
          <p:cNvSpPr txBox="1"/>
          <p:nvPr/>
        </p:nvSpPr>
        <p:spPr>
          <a:xfrm>
            <a:off x="4386470" y="2272991"/>
            <a:ext cx="7121610" cy="3626827"/>
          </a:xfrm>
          <a:prstGeom prst="rect">
            <a:avLst/>
          </a:prstGeom>
          <a:noFill/>
        </p:spPr>
        <p:txBody>
          <a:bodyPr wrap="square" rtlCol="0">
            <a:spAutoFit/>
          </a:bodyPr>
          <a:lstStyle/>
          <a:p>
            <a:pPr>
              <a:lnSpc>
                <a:spcPct val="120000"/>
              </a:lnSpc>
              <a:spcAft>
                <a:spcPts val="1200"/>
              </a:spcAft>
            </a:pPr>
            <a:r>
              <a:rPr lang="en-GB" sz="2400" dirty="0"/>
              <a:t>Think about your own trust</a:t>
            </a:r>
          </a:p>
          <a:p>
            <a:pPr marL="285750" indent="-285750">
              <a:lnSpc>
                <a:spcPct val="120000"/>
              </a:lnSpc>
              <a:spcAft>
                <a:spcPts val="1200"/>
              </a:spcAft>
              <a:buFont typeface="Arial" panose="020B0604020202020204" pitchFamily="34" charset="0"/>
              <a:buChar char="•"/>
            </a:pPr>
            <a:r>
              <a:rPr lang="en-GB" sz="2400" dirty="0"/>
              <a:t>What measures exist to make services welcoming to LGBT+ community?</a:t>
            </a:r>
          </a:p>
          <a:p>
            <a:pPr marL="285750" indent="-285750">
              <a:lnSpc>
                <a:spcPct val="120000"/>
              </a:lnSpc>
              <a:spcAft>
                <a:spcPts val="1200"/>
              </a:spcAft>
              <a:buFont typeface="Arial" panose="020B0604020202020204" pitchFamily="34" charset="0"/>
              <a:buChar char="•"/>
            </a:pPr>
            <a:r>
              <a:rPr lang="en-GB" sz="2400" dirty="0"/>
              <a:t>Have you ever witnessed any trans or homophobia in comments said out of hearing of the patient?</a:t>
            </a:r>
          </a:p>
          <a:p>
            <a:pPr marL="285750" indent="-285750">
              <a:lnSpc>
                <a:spcPct val="120000"/>
              </a:lnSpc>
              <a:spcAft>
                <a:spcPts val="1200"/>
              </a:spcAft>
              <a:buFont typeface="Arial" panose="020B0604020202020204" pitchFamily="34" charset="0"/>
              <a:buChar char="•"/>
            </a:pPr>
            <a:r>
              <a:rPr lang="en-GB" sz="2400" dirty="0"/>
              <a:t>Are there any policies to make LGBT+ staff welcome in the trust?</a:t>
            </a:r>
          </a:p>
        </p:txBody>
      </p:sp>
    </p:spTree>
    <p:extLst>
      <p:ext uri="{BB962C8B-B14F-4D97-AF65-F5344CB8AC3E}">
        <p14:creationId xmlns:p14="http://schemas.microsoft.com/office/powerpoint/2010/main" val="2965211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BF657D-4F4F-4265-BFB8-3C02CE41696E}"/>
              </a:ext>
            </a:extLst>
          </p:cNvPr>
          <p:cNvSpPr txBox="1"/>
          <p:nvPr/>
        </p:nvSpPr>
        <p:spPr>
          <a:xfrm>
            <a:off x="299608" y="137012"/>
            <a:ext cx="4972112" cy="461665"/>
          </a:xfrm>
          <a:prstGeom prst="rect">
            <a:avLst/>
          </a:prstGeom>
          <a:noFill/>
        </p:spPr>
        <p:txBody>
          <a:bodyPr wrap="square" rtlCol="0">
            <a:spAutoFit/>
          </a:bodyPr>
          <a:lstStyle/>
          <a:p>
            <a:r>
              <a:rPr lang="en-GB" sz="2400" dirty="0">
                <a:latin typeface="Arial Black" panose="020B0A04020102020204" pitchFamily="34" charset="0"/>
              </a:rPr>
              <a:t>LGBT+ and Health Care</a:t>
            </a:r>
          </a:p>
        </p:txBody>
      </p:sp>
      <p:sp>
        <p:nvSpPr>
          <p:cNvPr id="18" name="TextBox 17">
            <a:extLst>
              <a:ext uri="{FF2B5EF4-FFF2-40B4-BE49-F238E27FC236}">
                <a16:creationId xmlns:a16="http://schemas.microsoft.com/office/drawing/2014/main" id="{DFBFDCA9-75BF-487D-A022-132CFCDB0825}"/>
              </a:ext>
            </a:extLst>
          </p:cNvPr>
          <p:cNvSpPr txBox="1"/>
          <p:nvPr/>
        </p:nvSpPr>
        <p:spPr>
          <a:xfrm>
            <a:off x="10537623" y="6461448"/>
            <a:ext cx="1499414" cy="307389"/>
          </a:xfrm>
          <a:prstGeom prst="rect">
            <a:avLst/>
          </a:prstGeom>
          <a:noFill/>
        </p:spPr>
        <p:txBody>
          <a:bodyPr wrap="square" rtlCol="0">
            <a:spAutoFit/>
          </a:bodyPr>
          <a:lstStyle/>
          <a:p>
            <a:pPr algn="r"/>
            <a:r>
              <a:rPr lang="en-GB" sz="1400" i="1" dirty="0"/>
              <a:t>(Stonewall, 2018)</a:t>
            </a:r>
          </a:p>
        </p:txBody>
      </p:sp>
      <p:pic>
        <p:nvPicPr>
          <p:cNvPr id="14" name="Picture 13">
            <a:extLst>
              <a:ext uri="{FF2B5EF4-FFF2-40B4-BE49-F238E27FC236}">
                <a16:creationId xmlns:a16="http://schemas.microsoft.com/office/drawing/2014/main" id="{A80BF0F9-D909-4B75-B7DA-CFB98902322E}"/>
              </a:ext>
            </a:extLst>
          </p:cNvPr>
          <p:cNvPicPr>
            <a:picLocks noChangeAspect="1"/>
          </p:cNvPicPr>
          <p:nvPr/>
        </p:nvPicPr>
        <p:blipFill>
          <a:blip r:embed="rId2"/>
          <a:stretch>
            <a:fillRect/>
          </a:stretch>
        </p:blipFill>
        <p:spPr>
          <a:xfrm>
            <a:off x="252916" y="4094105"/>
            <a:ext cx="1578088" cy="2268227"/>
          </a:xfrm>
          <a:prstGeom prst="rect">
            <a:avLst/>
          </a:prstGeom>
        </p:spPr>
      </p:pic>
      <p:sp>
        <p:nvSpPr>
          <p:cNvPr id="8" name="TextBox 7">
            <a:extLst>
              <a:ext uri="{FF2B5EF4-FFF2-40B4-BE49-F238E27FC236}">
                <a16:creationId xmlns:a16="http://schemas.microsoft.com/office/drawing/2014/main" id="{71A430A2-052E-45A0-AF54-12F9B2E1DE88}"/>
              </a:ext>
            </a:extLst>
          </p:cNvPr>
          <p:cNvSpPr txBox="1"/>
          <p:nvPr/>
        </p:nvSpPr>
        <p:spPr>
          <a:xfrm>
            <a:off x="258116" y="732376"/>
            <a:ext cx="7131117" cy="119096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5% </a:t>
            </a:r>
            <a:r>
              <a:rPr kumimoji="0" lang="en-GB" sz="2200" b="0" i="0" u="none" strike="noStrike" kern="1200" cap="none" spc="0" normalizeH="0" baseline="0" noProof="0" dirty="0">
                <a:ln>
                  <a:noFill/>
                </a:ln>
                <a:solidFill>
                  <a:prstClr val="black"/>
                </a:solidFill>
                <a:effectLst/>
                <a:uLnTx/>
                <a:uFillTx/>
                <a:ea typeface="+mn-ea"/>
                <a:cs typeface="+mn-cs"/>
              </a:rPr>
              <a:t>of LGBT people have been pressured to access services to question or change their sexual orientation when accessing healthcare services. </a:t>
            </a:r>
          </a:p>
        </p:txBody>
      </p:sp>
      <p:sp>
        <p:nvSpPr>
          <p:cNvPr id="10" name="TextBox 9">
            <a:extLst>
              <a:ext uri="{FF2B5EF4-FFF2-40B4-BE49-F238E27FC236}">
                <a16:creationId xmlns:a16="http://schemas.microsoft.com/office/drawing/2014/main" id="{A3BC6E88-7D21-4DAF-9B2A-4DD59B413EFD}"/>
              </a:ext>
            </a:extLst>
          </p:cNvPr>
          <p:cNvSpPr txBox="1"/>
          <p:nvPr/>
        </p:nvSpPr>
        <p:spPr>
          <a:xfrm>
            <a:off x="1975978" y="4227812"/>
            <a:ext cx="5538376" cy="119096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13% </a:t>
            </a:r>
            <a:r>
              <a:rPr kumimoji="0" lang="en-GB" sz="2200" b="0" i="0" u="none" strike="noStrike" kern="1200" cap="none" spc="0" normalizeH="0" baseline="0" noProof="0" dirty="0">
                <a:ln>
                  <a:noFill/>
                </a:ln>
                <a:solidFill>
                  <a:prstClr val="black"/>
                </a:solidFill>
                <a:effectLst/>
                <a:uLnTx/>
                <a:uFillTx/>
                <a:ea typeface="+mn-ea"/>
                <a:cs typeface="+mn-cs"/>
              </a:rPr>
              <a:t>LGBT people have experienced some form of unequal treatment from healthcare staff because they’re LGBT. </a:t>
            </a:r>
          </a:p>
        </p:txBody>
      </p:sp>
      <p:sp>
        <p:nvSpPr>
          <p:cNvPr id="12" name="TextBox 11">
            <a:extLst>
              <a:ext uri="{FF2B5EF4-FFF2-40B4-BE49-F238E27FC236}">
                <a16:creationId xmlns:a16="http://schemas.microsoft.com/office/drawing/2014/main" id="{E3D3A778-8A3F-4DB8-9CCE-2A4EFDEA13B6}"/>
              </a:ext>
            </a:extLst>
          </p:cNvPr>
          <p:cNvSpPr txBox="1"/>
          <p:nvPr/>
        </p:nvSpPr>
        <p:spPr>
          <a:xfrm>
            <a:off x="1975979" y="5734921"/>
            <a:ext cx="5811411" cy="81855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14% </a:t>
            </a:r>
            <a:r>
              <a:rPr kumimoji="0" lang="en-GB" sz="2200" b="0" i="0" u="none" strike="noStrike" kern="1200" cap="none" spc="0" normalizeH="0" baseline="0" noProof="0" dirty="0">
                <a:ln>
                  <a:noFill/>
                </a:ln>
                <a:solidFill>
                  <a:prstClr val="black"/>
                </a:solidFill>
                <a:effectLst/>
                <a:uLnTx/>
                <a:uFillTx/>
                <a:ea typeface="+mn-ea"/>
                <a:cs typeface="+mn-cs"/>
              </a:rPr>
              <a:t>LGBT people have avoided treatment for fear of discrimination because they're LGBT. </a:t>
            </a:r>
          </a:p>
        </p:txBody>
      </p:sp>
      <p:sp>
        <p:nvSpPr>
          <p:cNvPr id="19" name="TextBox 18">
            <a:extLst>
              <a:ext uri="{FF2B5EF4-FFF2-40B4-BE49-F238E27FC236}">
                <a16:creationId xmlns:a16="http://schemas.microsoft.com/office/drawing/2014/main" id="{98EAB49C-56F9-47A9-AB0B-B1D69E26DC15}"/>
              </a:ext>
            </a:extLst>
          </p:cNvPr>
          <p:cNvSpPr txBox="1"/>
          <p:nvPr/>
        </p:nvSpPr>
        <p:spPr>
          <a:xfrm>
            <a:off x="299608" y="3101264"/>
            <a:ext cx="7214746" cy="818557"/>
          </a:xfrm>
          <a:prstGeom prst="rect">
            <a:avLst/>
          </a:prstGeom>
          <a:noFill/>
        </p:spPr>
        <p:txBody>
          <a:bodyPr wrap="square">
            <a:spAutoFit/>
          </a:bodyPr>
          <a:lstStyle/>
          <a:p>
            <a:pPr lvl="0">
              <a:lnSpc>
                <a:spcPct val="110000"/>
              </a:lnSpc>
              <a:spcAft>
                <a:spcPts val="600"/>
              </a:spcAft>
              <a:defRPr/>
            </a:pPr>
            <a:r>
              <a:rPr lang="en-GB" sz="2200" b="1" dirty="0">
                <a:solidFill>
                  <a:prstClr val="black"/>
                </a:solidFill>
              </a:rPr>
              <a:t>10</a:t>
            </a:r>
            <a:r>
              <a:rPr kumimoji="0" lang="en-GB" sz="2200" b="1" i="0" u="none" strike="noStrike" kern="1200" cap="none" spc="0" normalizeH="0" baseline="0" noProof="0" dirty="0">
                <a:ln>
                  <a:noFill/>
                </a:ln>
                <a:solidFill>
                  <a:prstClr val="black"/>
                </a:solidFill>
                <a:effectLst/>
                <a:uLnTx/>
                <a:uFillTx/>
              </a:rPr>
              <a:t>% </a:t>
            </a:r>
            <a:r>
              <a:rPr kumimoji="0" lang="en-GB" sz="2200" b="0" i="0" u="none" strike="noStrike" kern="1200" cap="none" spc="0" normalizeH="0" baseline="0" noProof="0" dirty="0">
                <a:ln>
                  <a:noFill/>
                </a:ln>
                <a:solidFill>
                  <a:prstClr val="black"/>
                </a:solidFill>
                <a:effectLst/>
                <a:uLnTx/>
                <a:uFillTx/>
              </a:rPr>
              <a:t>of LGBT people </a:t>
            </a:r>
            <a:r>
              <a:rPr lang="en-GB" sz="2200" dirty="0"/>
              <a:t>have been outed without consent by staff in front of other staff or patients.</a:t>
            </a:r>
            <a:endParaRPr kumimoji="0" lang="en-GB" sz="2200" b="0" i="0" u="none" strike="noStrike" kern="1200" cap="none" spc="0" normalizeH="0" baseline="0" noProof="0" dirty="0">
              <a:ln>
                <a:noFill/>
              </a:ln>
              <a:solidFill>
                <a:prstClr val="black"/>
              </a:solidFill>
              <a:effectLst/>
              <a:uLnTx/>
              <a:uFillTx/>
            </a:endParaRPr>
          </a:p>
        </p:txBody>
      </p:sp>
      <p:sp>
        <p:nvSpPr>
          <p:cNvPr id="20" name="TextBox 19">
            <a:extLst>
              <a:ext uri="{FF2B5EF4-FFF2-40B4-BE49-F238E27FC236}">
                <a16:creationId xmlns:a16="http://schemas.microsoft.com/office/drawing/2014/main" id="{1DD36C99-997F-48E0-8E31-A12F4B23C713}"/>
              </a:ext>
            </a:extLst>
          </p:cNvPr>
          <p:cNvSpPr txBox="1"/>
          <p:nvPr/>
        </p:nvSpPr>
        <p:spPr>
          <a:xfrm>
            <a:off x="252916" y="1958305"/>
            <a:ext cx="11559694" cy="1107996"/>
          </a:xfrm>
          <a:prstGeom prst="rect">
            <a:avLst/>
          </a:prstGeom>
          <a:noFill/>
        </p:spPr>
        <p:txBody>
          <a:bodyPr wrap="square">
            <a:spAutoFit/>
          </a:bodyPr>
          <a:lstStyle/>
          <a:p>
            <a:r>
              <a:rPr lang="en-GB" sz="2200" b="1" dirty="0">
                <a:solidFill>
                  <a:srgbClr val="000000"/>
                </a:solidFill>
              </a:rPr>
              <a:t>9%</a:t>
            </a:r>
            <a:r>
              <a:rPr lang="en-GB" sz="2200" b="1" i="0" u="none" strike="noStrike" baseline="0" dirty="0">
                <a:solidFill>
                  <a:srgbClr val="000000"/>
                </a:solidFill>
              </a:rPr>
              <a:t> </a:t>
            </a:r>
            <a:r>
              <a:rPr lang="en-GB" sz="2200" b="0" i="0" u="none" strike="noStrike" baseline="0" dirty="0">
                <a:solidFill>
                  <a:srgbClr val="000000"/>
                </a:solidFill>
              </a:rPr>
              <a:t>of LGBT people aged 18-24, </a:t>
            </a:r>
            <a:r>
              <a:rPr lang="en-GB" sz="2200" b="1" i="0" u="none" strike="noStrike" baseline="0" dirty="0">
                <a:solidFill>
                  <a:srgbClr val="000000"/>
                </a:solidFill>
              </a:rPr>
              <a:t>9% </a:t>
            </a:r>
            <a:r>
              <a:rPr lang="en-GB" sz="2200" b="0" i="0" u="none" strike="noStrike" baseline="0" dirty="0">
                <a:solidFill>
                  <a:srgbClr val="000000"/>
                </a:solidFill>
              </a:rPr>
              <a:t>Black, Asian and minority ethnic LGBT people and </a:t>
            </a:r>
            <a:r>
              <a:rPr lang="en-GB" sz="2200" b="1" i="0" u="none" strike="noStrike" baseline="0" dirty="0">
                <a:solidFill>
                  <a:srgbClr val="000000"/>
                </a:solidFill>
              </a:rPr>
              <a:t>8% </a:t>
            </a:r>
            <a:r>
              <a:rPr lang="en-GB" sz="2200" b="0" i="0" u="none" strike="noStrike" baseline="0" dirty="0">
                <a:solidFill>
                  <a:srgbClr val="000000"/>
                </a:solidFill>
              </a:rPr>
              <a:t>of LGBT disabled people have been </a:t>
            </a:r>
            <a:r>
              <a:rPr kumimoji="0" lang="en-GB" sz="2200" b="0" i="0" u="none" strike="noStrike" kern="1200" cap="none" spc="0" normalizeH="0" baseline="0" noProof="0" dirty="0">
                <a:ln>
                  <a:noFill/>
                </a:ln>
                <a:solidFill>
                  <a:prstClr val="black"/>
                </a:solidFill>
                <a:effectLst/>
                <a:uLnTx/>
                <a:uFillTx/>
                <a:ea typeface="+mn-ea"/>
                <a:cs typeface="+mn-cs"/>
              </a:rPr>
              <a:t>pressured to access services to question or change their sexual orientation when accessing healthcare services</a:t>
            </a:r>
            <a:r>
              <a:rPr lang="en-GB" sz="2200" b="0" i="0" u="none" strike="noStrike" baseline="0" dirty="0">
                <a:solidFill>
                  <a:srgbClr val="000000"/>
                </a:solidFill>
              </a:rPr>
              <a:t>. </a:t>
            </a:r>
            <a:endParaRPr lang="en-GB" sz="2200" dirty="0"/>
          </a:p>
        </p:txBody>
      </p:sp>
      <p:pic>
        <p:nvPicPr>
          <p:cNvPr id="11" name="Picture 10">
            <a:extLst>
              <a:ext uri="{FF2B5EF4-FFF2-40B4-BE49-F238E27FC236}">
                <a16:creationId xmlns:a16="http://schemas.microsoft.com/office/drawing/2014/main" id="{6F6D7755-5340-411D-A283-F9AEA0E151E2}"/>
              </a:ext>
            </a:extLst>
          </p:cNvPr>
          <p:cNvPicPr>
            <a:picLocks noChangeAspect="1"/>
          </p:cNvPicPr>
          <p:nvPr/>
        </p:nvPicPr>
        <p:blipFill>
          <a:blip r:embed="rId3"/>
          <a:stretch>
            <a:fillRect/>
          </a:stretch>
        </p:blipFill>
        <p:spPr>
          <a:xfrm>
            <a:off x="7557561" y="2759790"/>
            <a:ext cx="4381523" cy="3722134"/>
          </a:xfrm>
          <a:prstGeom prst="rect">
            <a:avLst/>
          </a:prstGeom>
          <a:ln>
            <a:solidFill>
              <a:schemeClr val="accent2">
                <a:lumMod val="75000"/>
              </a:schemeClr>
            </a:solidFill>
          </a:ln>
        </p:spPr>
      </p:pic>
      <p:sp>
        <p:nvSpPr>
          <p:cNvPr id="22" name="TextBox 21">
            <a:extLst>
              <a:ext uri="{FF2B5EF4-FFF2-40B4-BE49-F238E27FC236}">
                <a16:creationId xmlns:a16="http://schemas.microsoft.com/office/drawing/2014/main" id="{C913604C-E23B-4730-899F-8008E66D83EF}"/>
              </a:ext>
            </a:extLst>
          </p:cNvPr>
          <p:cNvSpPr txBox="1"/>
          <p:nvPr/>
        </p:nvSpPr>
        <p:spPr>
          <a:xfrm rot="272384">
            <a:off x="7495306" y="256577"/>
            <a:ext cx="4506034" cy="1597553"/>
          </a:xfrm>
          <a:prstGeom prst="rect">
            <a:avLst/>
          </a:prstGeom>
          <a:noFill/>
          <a:ln w="28575">
            <a:solidFill>
              <a:srgbClr val="7030A0"/>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An NHS nurse asked about my recent gender reassignment surgery and then went on to compare me to being a paedophile as if being trans is the same thing. Igor, 32 (East of England) </a:t>
            </a:r>
            <a:endParaRPr lang="en-GB" dirty="0">
              <a:latin typeface="Comic Sans MS" panose="030F0702030302020204" pitchFamily="66" charset="0"/>
            </a:endParaRPr>
          </a:p>
        </p:txBody>
      </p:sp>
    </p:spTree>
    <p:extLst>
      <p:ext uri="{BB962C8B-B14F-4D97-AF65-F5344CB8AC3E}">
        <p14:creationId xmlns:p14="http://schemas.microsoft.com/office/powerpoint/2010/main" val="34475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64AC10-BED5-49DC-B418-8AFAFA5AF700}"/>
              </a:ext>
            </a:extLst>
          </p:cNvPr>
          <p:cNvSpPr txBox="1"/>
          <p:nvPr/>
        </p:nvSpPr>
        <p:spPr>
          <a:xfrm>
            <a:off x="7135877" y="3446060"/>
            <a:ext cx="4828591" cy="1107996"/>
          </a:xfrm>
          <a:prstGeom prst="rect">
            <a:avLst/>
          </a:prstGeom>
          <a:noFill/>
        </p:spPr>
        <p:txBody>
          <a:bodyPr wrap="square">
            <a:spAutoFit/>
          </a:bodyPr>
          <a:lstStyle/>
          <a:p>
            <a:r>
              <a:rPr lang="en-GB" sz="2200" b="1" dirty="0"/>
              <a:t>32% </a:t>
            </a:r>
            <a:r>
              <a:rPr lang="en-GB" sz="2200" dirty="0"/>
              <a:t>of trans people have experienced unequal treatment, including </a:t>
            </a:r>
            <a:r>
              <a:rPr lang="en-GB" sz="2200" b="1" dirty="0"/>
              <a:t>16% </a:t>
            </a:r>
            <a:r>
              <a:rPr lang="en-GB" sz="2200" dirty="0"/>
              <a:t>who say this happened in the last year alone.</a:t>
            </a:r>
          </a:p>
        </p:txBody>
      </p:sp>
      <p:sp>
        <p:nvSpPr>
          <p:cNvPr id="6" name="TextBox 5">
            <a:extLst>
              <a:ext uri="{FF2B5EF4-FFF2-40B4-BE49-F238E27FC236}">
                <a16:creationId xmlns:a16="http://schemas.microsoft.com/office/drawing/2014/main" id="{008B9626-8592-443B-9CF8-1C650B1ADAAA}"/>
              </a:ext>
            </a:extLst>
          </p:cNvPr>
          <p:cNvSpPr txBox="1"/>
          <p:nvPr/>
        </p:nvSpPr>
        <p:spPr>
          <a:xfrm>
            <a:off x="7135877" y="4703163"/>
            <a:ext cx="4985267" cy="1785104"/>
          </a:xfrm>
          <a:prstGeom prst="rect">
            <a:avLst/>
          </a:prstGeom>
          <a:noFill/>
        </p:spPr>
        <p:txBody>
          <a:bodyPr wrap="square">
            <a:spAutoFit/>
          </a:bodyPr>
          <a:lstStyle/>
          <a:p>
            <a:r>
              <a:rPr lang="en-GB" sz="2200" b="1" i="0" u="none" strike="noStrike" baseline="0" dirty="0">
                <a:solidFill>
                  <a:srgbClr val="000000"/>
                </a:solidFill>
              </a:rPr>
              <a:t>48% </a:t>
            </a:r>
            <a:r>
              <a:rPr lang="en-GB" sz="2200" i="0" u="none" strike="noStrike" baseline="0" dirty="0">
                <a:solidFill>
                  <a:srgbClr val="000000"/>
                </a:solidFill>
              </a:rPr>
              <a:t> of trans people and 36% of non-</a:t>
            </a:r>
            <a:r>
              <a:rPr lang="en-GB" sz="2200" dirty="0">
                <a:solidFill>
                  <a:srgbClr val="000000"/>
                </a:solidFill>
              </a:rPr>
              <a:t>binary people </a:t>
            </a:r>
            <a:r>
              <a:rPr lang="en-GB" sz="2200" b="0" i="0" u="none" strike="noStrike" baseline="0" dirty="0">
                <a:solidFill>
                  <a:srgbClr val="000000"/>
                </a:solidFill>
              </a:rPr>
              <a:t>have experienced inappropriate curiosity; </a:t>
            </a:r>
            <a:r>
              <a:rPr lang="en-GB" sz="2200" b="1" i="0" u="none" strike="noStrike" baseline="0" dirty="0">
                <a:solidFill>
                  <a:srgbClr val="000000"/>
                </a:solidFill>
              </a:rPr>
              <a:t>29% </a:t>
            </a:r>
            <a:r>
              <a:rPr lang="en-GB" sz="2200" b="0" i="0" u="none" strike="noStrike" baseline="0" dirty="0">
                <a:solidFill>
                  <a:srgbClr val="000000"/>
                </a:solidFill>
              </a:rPr>
              <a:t>of trans people experienced this in the last year alone.  </a:t>
            </a:r>
          </a:p>
        </p:txBody>
      </p:sp>
      <p:sp>
        <p:nvSpPr>
          <p:cNvPr id="9" name="TextBox 8">
            <a:extLst>
              <a:ext uri="{FF2B5EF4-FFF2-40B4-BE49-F238E27FC236}">
                <a16:creationId xmlns:a16="http://schemas.microsoft.com/office/drawing/2014/main" id="{680EA25F-452C-43DD-900C-8F7ECD923CDC}"/>
              </a:ext>
            </a:extLst>
          </p:cNvPr>
          <p:cNvSpPr txBox="1"/>
          <p:nvPr/>
        </p:nvSpPr>
        <p:spPr>
          <a:xfrm>
            <a:off x="416698" y="2709151"/>
            <a:ext cx="4460101" cy="818557"/>
          </a:xfrm>
          <a:prstGeom prst="rect">
            <a:avLst/>
          </a:prstGeom>
          <a:noFill/>
        </p:spPr>
        <p:txBody>
          <a:bodyPr wrap="square">
            <a:spAutoFit/>
          </a:bodyPr>
          <a:lstStyle/>
          <a:p>
            <a:pPr lvl="0">
              <a:lnSpc>
                <a:spcPct val="110000"/>
              </a:lnSpc>
              <a:spcAft>
                <a:spcPts val="600"/>
              </a:spcAft>
              <a:defRPr/>
            </a:pPr>
            <a:r>
              <a:rPr lang="en-GB" sz="2200" b="1" dirty="0">
                <a:solidFill>
                  <a:prstClr val="black"/>
                </a:solidFill>
              </a:rPr>
              <a:t>27% </a:t>
            </a:r>
            <a:r>
              <a:rPr kumimoji="0" lang="en-GB" sz="2200" b="0" i="0" u="none" strike="noStrike" kern="1200" cap="none" spc="0" normalizeH="0" baseline="0" noProof="0" dirty="0">
                <a:ln>
                  <a:noFill/>
                </a:ln>
                <a:solidFill>
                  <a:prstClr val="black"/>
                </a:solidFill>
                <a:effectLst/>
                <a:uLnTx/>
                <a:uFillTx/>
              </a:rPr>
              <a:t>of trans people</a:t>
            </a:r>
            <a:r>
              <a:rPr lang="en-GB" sz="2200" dirty="0"/>
              <a:t>have been outed without their consent.</a:t>
            </a:r>
            <a:endParaRPr kumimoji="0" lang="en-GB" sz="2200" b="0" i="0" u="none" strike="noStrike" kern="120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2DB0A1D5-D450-4FC8-B4F1-EF72447AE455}"/>
              </a:ext>
            </a:extLst>
          </p:cNvPr>
          <p:cNvSpPr txBox="1"/>
          <p:nvPr/>
        </p:nvSpPr>
        <p:spPr>
          <a:xfrm>
            <a:off x="9273101" y="6458311"/>
            <a:ext cx="2769705" cy="307777"/>
          </a:xfrm>
          <a:prstGeom prst="rect">
            <a:avLst/>
          </a:prstGeom>
          <a:noFill/>
        </p:spPr>
        <p:txBody>
          <a:bodyPr wrap="square" rtlCol="0">
            <a:spAutoFit/>
          </a:bodyPr>
          <a:lstStyle/>
          <a:p>
            <a:pPr algn="r"/>
            <a:r>
              <a:rPr lang="en-GB" sz="1400" i="1" dirty="0"/>
              <a:t>(Stonewall, 2018)</a:t>
            </a:r>
          </a:p>
        </p:txBody>
      </p:sp>
      <p:sp>
        <p:nvSpPr>
          <p:cNvPr id="14" name="TextBox 13">
            <a:extLst>
              <a:ext uri="{FF2B5EF4-FFF2-40B4-BE49-F238E27FC236}">
                <a16:creationId xmlns:a16="http://schemas.microsoft.com/office/drawing/2014/main" id="{60D1FE1D-A73B-4F5A-B9BF-A8CD5DFF9853}"/>
              </a:ext>
            </a:extLst>
          </p:cNvPr>
          <p:cNvSpPr txBox="1"/>
          <p:nvPr/>
        </p:nvSpPr>
        <p:spPr>
          <a:xfrm>
            <a:off x="416700" y="1115956"/>
            <a:ext cx="7635473" cy="769441"/>
          </a:xfrm>
          <a:prstGeom prst="rect">
            <a:avLst/>
          </a:prstGeom>
          <a:noFill/>
        </p:spPr>
        <p:txBody>
          <a:bodyPr wrap="square">
            <a:spAutoFit/>
          </a:bodyPr>
          <a:lstStyle/>
          <a:p>
            <a:r>
              <a:rPr lang="en-GB" sz="2200" b="1" i="0" u="none" strike="noStrike" baseline="0" dirty="0">
                <a:solidFill>
                  <a:srgbClr val="000000"/>
                </a:solidFill>
              </a:rPr>
              <a:t>20% </a:t>
            </a:r>
            <a:r>
              <a:rPr lang="en-GB" sz="2200" b="0" i="0" u="none" strike="noStrike" baseline="0" dirty="0">
                <a:solidFill>
                  <a:srgbClr val="000000"/>
                </a:solidFill>
              </a:rPr>
              <a:t>of trans people have been pressured to access services to suppress their gender identity when accessing healthcare. </a:t>
            </a:r>
            <a:endParaRPr lang="en-GB" sz="2200" dirty="0"/>
          </a:p>
        </p:txBody>
      </p:sp>
      <p:sp>
        <p:nvSpPr>
          <p:cNvPr id="15" name="TextBox 14">
            <a:extLst>
              <a:ext uri="{FF2B5EF4-FFF2-40B4-BE49-F238E27FC236}">
                <a16:creationId xmlns:a16="http://schemas.microsoft.com/office/drawing/2014/main" id="{19603EF0-954F-456E-8281-70CEF0B050F7}"/>
              </a:ext>
            </a:extLst>
          </p:cNvPr>
          <p:cNvSpPr txBox="1"/>
          <p:nvPr/>
        </p:nvSpPr>
        <p:spPr>
          <a:xfrm>
            <a:off x="416699" y="1913028"/>
            <a:ext cx="7635473" cy="818557"/>
          </a:xfrm>
          <a:prstGeom prst="rect">
            <a:avLst/>
          </a:prstGeom>
          <a:noFill/>
        </p:spPr>
        <p:txBody>
          <a:bodyPr wrap="square">
            <a:spAutoFit/>
          </a:bodyPr>
          <a:lstStyle/>
          <a:p>
            <a:pPr>
              <a:lnSpc>
                <a:spcPct val="110000"/>
              </a:lnSpc>
              <a:spcAft>
                <a:spcPts val="600"/>
              </a:spcAft>
            </a:pPr>
            <a:r>
              <a:rPr lang="en-GB" sz="2200" b="1" dirty="0"/>
              <a:t>23% </a:t>
            </a:r>
            <a:r>
              <a:rPr lang="en-GB" sz="2200" dirty="0"/>
              <a:t>LGBT people have witnessed discriminatory or negative remarks by healthcare staff. </a:t>
            </a:r>
          </a:p>
        </p:txBody>
      </p:sp>
      <p:sp>
        <p:nvSpPr>
          <p:cNvPr id="16" name="TextBox 15">
            <a:extLst>
              <a:ext uri="{FF2B5EF4-FFF2-40B4-BE49-F238E27FC236}">
                <a16:creationId xmlns:a16="http://schemas.microsoft.com/office/drawing/2014/main" id="{B89D35E9-827E-4DCA-B9FA-F5B7209208EC}"/>
              </a:ext>
            </a:extLst>
          </p:cNvPr>
          <p:cNvSpPr txBox="1"/>
          <p:nvPr/>
        </p:nvSpPr>
        <p:spPr>
          <a:xfrm>
            <a:off x="416699" y="214983"/>
            <a:ext cx="7769357" cy="81855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19% </a:t>
            </a:r>
            <a:r>
              <a:rPr kumimoji="0" lang="en-GB" sz="2200" b="0" i="0" u="none" strike="noStrike" kern="1200" cap="none" spc="0" normalizeH="0" baseline="0" noProof="0" dirty="0">
                <a:ln>
                  <a:noFill/>
                </a:ln>
                <a:solidFill>
                  <a:prstClr val="black"/>
                </a:solidFill>
                <a:effectLst/>
                <a:uLnTx/>
                <a:uFillTx/>
                <a:ea typeface="+mn-ea"/>
                <a:cs typeface="+mn-cs"/>
              </a:rPr>
              <a:t>LGBT people aren’t ‘out’ to any healthcare professional about their sexual orientation when seeking general medical care. </a:t>
            </a:r>
          </a:p>
        </p:txBody>
      </p:sp>
      <p:sp>
        <p:nvSpPr>
          <p:cNvPr id="18" name="TextBox 17">
            <a:extLst>
              <a:ext uri="{FF2B5EF4-FFF2-40B4-BE49-F238E27FC236}">
                <a16:creationId xmlns:a16="http://schemas.microsoft.com/office/drawing/2014/main" id="{C5F7DD37-5F94-4948-AC38-87B1C5FDE3D9}"/>
              </a:ext>
            </a:extLst>
          </p:cNvPr>
          <p:cNvSpPr txBox="1"/>
          <p:nvPr/>
        </p:nvSpPr>
        <p:spPr>
          <a:xfrm rot="626498">
            <a:off x="7981478" y="521360"/>
            <a:ext cx="3610520" cy="2511650"/>
          </a:xfrm>
          <a:prstGeom prst="rect">
            <a:avLst/>
          </a:prstGeom>
          <a:noFill/>
          <a:ln w="28575">
            <a:solidFill>
              <a:srgbClr val="6600FF"/>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I got sectioned after a suicide attempt and the nurse said that my mental health problems were due to allowing Satan in my soul. If I just accepted my true gender then God could forgive me. Elijah, 19 (South East) </a:t>
            </a:r>
            <a:endParaRPr lang="en-GB" dirty="0">
              <a:latin typeface="Comic Sans MS" panose="030F0702030302020204" pitchFamily="66" charset="0"/>
            </a:endParaRPr>
          </a:p>
        </p:txBody>
      </p:sp>
      <p:sp>
        <p:nvSpPr>
          <p:cNvPr id="20" name="TextBox 19">
            <a:extLst>
              <a:ext uri="{FF2B5EF4-FFF2-40B4-BE49-F238E27FC236}">
                <a16:creationId xmlns:a16="http://schemas.microsoft.com/office/drawing/2014/main" id="{E547C916-FF2F-488B-BA67-437BFE4401FC}"/>
              </a:ext>
            </a:extLst>
          </p:cNvPr>
          <p:cNvSpPr txBox="1"/>
          <p:nvPr/>
        </p:nvSpPr>
        <p:spPr>
          <a:xfrm rot="21078891">
            <a:off x="280709" y="3645551"/>
            <a:ext cx="6625180" cy="2511650"/>
          </a:xfrm>
          <a:prstGeom prst="rect">
            <a:avLst/>
          </a:prstGeom>
          <a:noFill/>
          <a:ln w="28575">
            <a:solidFill>
              <a:srgbClr val="7030A0"/>
            </a:solidFill>
          </a:ln>
        </p:spPr>
        <p:txBody>
          <a:bodyPr wrap="square">
            <a:spAutoFit/>
          </a:bodyPr>
          <a:lstStyle/>
          <a:p>
            <a:pPr>
              <a:lnSpc>
                <a:spcPct val="110000"/>
              </a:lnSpc>
            </a:pPr>
            <a:r>
              <a:rPr lang="en-GB" sz="1800" b="0" i="0" u="none" strike="noStrike" baseline="0" dirty="0">
                <a:solidFill>
                  <a:srgbClr val="000000"/>
                </a:solidFill>
                <a:latin typeface="Comic Sans MS" panose="030F0702030302020204" pitchFamily="66" charset="0"/>
              </a:rPr>
              <a:t>I have experienced repeated expression of prejudiced attitudes towards me by mental health service providers due to me being trans. …Repeatedly being needlessly outed as trans by NHS professionals to other NHS professionals, despite being transitioned for over 15 years. And repeatedly being asked intrusive and completely irrelevant questions by NHS professionals about my transition and other aspects of being trans. Euan, 39 (Scotland) </a:t>
            </a:r>
            <a:endParaRPr lang="en-GB" dirty="0">
              <a:latin typeface="Comic Sans MS" panose="030F0702030302020204" pitchFamily="66" charset="0"/>
            </a:endParaRPr>
          </a:p>
        </p:txBody>
      </p:sp>
    </p:spTree>
    <p:extLst>
      <p:ext uri="{BB962C8B-B14F-4D97-AF65-F5344CB8AC3E}">
        <p14:creationId xmlns:p14="http://schemas.microsoft.com/office/powerpoint/2010/main" val="16942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B51C0C-94A7-4730-A4E5-6E061985E3C9}"/>
              </a:ext>
            </a:extLst>
          </p:cNvPr>
          <p:cNvSpPr txBox="1"/>
          <p:nvPr/>
        </p:nvSpPr>
        <p:spPr>
          <a:xfrm>
            <a:off x="10190922" y="6550223"/>
            <a:ext cx="2001078" cy="307777"/>
          </a:xfrm>
          <a:prstGeom prst="rect">
            <a:avLst/>
          </a:prstGeom>
          <a:noFill/>
        </p:spPr>
        <p:txBody>
          <a:bodyPr wrap="square" rtlCol="0">
            <a:spAutoFit/>
          </a:bodyPr>
          <a:lstStyle/>
          <a:p>
            <a:pPr algn="r"/>
            <a:r>
              <a:rPr lang="en-GB" sz="1400" i="1" dirty="0"/>
              <a:t>(Trans Actual,  n.d.)</a:t>
            </a:r>
          </a:p>
        </p:txBody>
      </p:sp>
      <p:pic>
        <p:nvPicPr>
          <p:cNvPr id="9" name="Picture 8">
            <a:hlinkClick r:id="rId2"/>
            <a:extLst>
              <a:ext uri="{FF2B5EF4-FFF2-40B4-BE49-F238E27FC236}">
                <a16:creationId xmlns:a16="http://schemas.microsoft.com/office/drawing/2014/main" id="{01F91F8E-F79F-451C-B67F-47A18771E3FB}"/>
              </a:ext>
            </a:extLst>
          </p:cNvPr>
          <p:cNvPicPr>
            <a:picLocks noChangeAspect="1"/>
          </p:cNvPicPr>
          <p:nvPr/>
        </p:nvPicPr>
        <p:blipFill rotWithShape="1">
          <a:blip r:embed="rId3"/>
          <a:srcRect l="14570" t="7860" r="17638" b="-5648"/>
          <a:stretch/>
        </p:blipFill>
        <p:spPr>
          <a:xfrm>
            <a:off x="7709900" y="639302"/>
            <a:ext cx="4346712" cy="3511063"/>
          </a:xfrm>
          <a:prstGeom prst="rect">
            <a:avLst/>
          </a:prstGeom>
        </p:spPr>
      </p:pic>
      <p:sp>
        <p:nvSpPr>
          <p:cNvPr id="2" name="TextBox 1">
            <a:extLst>
              <a:ext uri="{FF2B5EF4-FFF2-40B4-BE49-F238E27FC236}">
                <a16:creationId xmlns:a16="http://schemas.microsoft.com/office/drawing/2014/main" id="{1FEAFC10-2414-4FFA-B34B-E910E33ACE62}"/>
              </a:ext>
            </a:extLst>
          </p:cNvPr>
          <p:cNvSpPr txBox="1"/>
          <p:nvPr/>
        </p:nvSpPr>
        <p:spPr>
          <a:xfrm>
            <a:off x="299607" y="639302"/>
            <a:ext cx="7519176" cy="3631763"/>
          </a:xfrm>
          <a:prstGeom prst="rect">
            <a:avLst/>
          </a:prstGeom>
          <a:noFill/>
        </p:spPr>
        <p:txBody>
          <a:bodyPr wrap="square" rtlCol="0">
            <a:spAutoFit/>
          </a:bodyPr>
          <a:lstStyle/>
          <a:p>
            <a:pPr marL="342900" indent="-342900">
              <a:buAutoNum type="arabicPeriod"/>
            </a:pPr>
            <a:r>
              <a:rPr lang="en-GB" sz="2000" b="1" dirty="0"/>
              <a:t>Don’t assume.  </a:t>
            </a:r>
            <a:r>
              <a:rPr lang="en-GB" sz="2000" dirty="0"/>
              <a:t>A person’s gender, title or pronouns may not be what you expect.  If you’re on the phone, the pitch of voice does not necessarily match their gender. Don’t make assumptions:</a:t>
            </a:r>
          </a:p>
          <a:p>
            <a:pPr marL="742950" lvl="1" indent="-285750">
              <a:buFont typeface="Arial" panose="020B0604020202020204" pitchFamily="34" charset="0"/>
              <a:buChar char="•"/>
            </a:pPr>
            <a:r>
              <a:rPr lang="en-GB" sz="2000" dirty="0"/>
              <a:t>Refer to the patient’s medical record or referral form</a:t>
            </a:r>
          </a:p>
          <a:p>
            <a:pPr marL="742950" lvl="1" indent="-285750">
              <a:buFont typeface="Arial" panose="020B0604020202020204" pitchFamily="34" charset="0"/>
              <a:buChar char="•"/>
            </a:pPr>
            <a:r>
              <a:rPr lang="en-GB" sz="2000" dirty="0"/>
              <a:t>Check who you are speaking to on the phone</a:t>
            </a:r>
          </a:p>
          <a:p>
            <a:pPr marL="742950" lvl="1" indent="-285750">
              <a:spcAft>
                <a:spcPts val="1000"/>
              </a:spcAft>
              <a:buFont typeface="Arial" panose="020B0604020202020204" pitchFamily="34" charset="0"/>
              <a:buChar char="•"/>
            </a:pPr>
            <a:r>
              <a:rPr lang="en-GB" sz="2000" dirty="0"/>
              <a:t>If you are unsure about gender, title or pronouns, don’t guess, ask.</a:t>
            </a:r>
          </a:p>
          <a:p>
            <a:pPr marL="342900" indent="-342900">
              <a:buAutoNum type="arabicPeriod"/>
            </a:pPr>
            <a:r>
              <a:rPr lang="en-GB" sz="2000" b="1" dirty="0"/>
              <a:t>Language matters. </a:t>
            </a:r>
            <a:r>
              <a:rPr lang="en-GB" sz="2000" dirty="0"/>
              <a:t>Language reveals attitudes. 23% of LGBT+ have experienced or witnessed discriminatory remarks from healthcare professionals. Under the Equality Act 2010, healthcare services have a legal duty to treat LGBT+ people without discrimination.</a:t>
            </a:r>
          </a:p>
        </p:txBody>
      </p:sp>
      <p:sp>
        <p:nvSpPr>
          <p:cNvPr id="8" name="TextBox 7">
            <a:extLst>
              <a:ext uri="{FF2B5EF4-FFF2-40B4-BE49-F238E27FC236}">
                <a16:creationId xmlns:a16="http://schemas.microsoft.com/office/drawing/2014/main" id="{12335598-12CB-43CA-8B56-D08F8088031F}"/>
              </a:ext>
            </a:extLst>
          </p:cNvPr>
          <p:cNvSpPr txBox="1"/>
          <p:nvPr/>
        </p:nvSpPr>
        <p:spPr>
          <a:xfrm>
            <a:off x="299607" y="4318295"/>
            <a:ext cx="11757005"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Confidentiality and record keeping.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Under the Gender Recognition Act (2004), it is a criminal offence to tell people about a person’s previous gender without permission except when made to a health professional for medical purposes. Ask yourself whether their gender is relevant.</a:t>
            </a:r>
          </a:p>
          <a:p>
            <a:pPr marL="342900" marR="0" lvl="0" indent="-342900" algn="l" defTabSz="914400" rtl="0" eaLnBrk="1" fontAlgn="auto" latinLnBrk="0" hangingPunct="1">
              <a:lnSpc>
                <a:spcPct val="100000"/>
              </a:lnSpc>
              <a:spcBef>
                <a:spcPts val="0"/>
              </a:spcBef>
              <a:spcAft>
                <a:spcPts val="1200"/>
              </a:spcAft>
              <a:buClrTx/>
              <a:buSzTx/>
              <a:buFontTx/>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Not everything is about gender.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you listen to your trans patients and remember that the fact they are trans is not always relevant.</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Look out for mental health difficulties. </a:t>
            </a: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But don’t assume that all difficulties are due to gender or sexuality issues.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6B5A779-47C8-4B8A-81A5-192FF0674408}"/>
              </a:ext>
            </a:extLst>
          </p:cNvPr>
          <p:cNvSpPr txBox="1"/>
          <p:nvPr/>
        </p:nvSpPr>
        <p:spPr>
          <a:xfrm>
            <a:off x="299607" y="137012"/>
            <a:ext cx="10090097" cy="461665"/>
          </a:xfrm>
          <a:prstGeom prst="rect">
            <a:avLst/>
          </a:prstGeom>
          <a:noFill/>
        </p:spPr>
        <p:txBody>
          <a:bodyPr wrap="square" rtlCol="0">
            <a:spAutoFit/>
          </a:bodyPr>
          <a:lstStyle/>
          <a:p>
            <a:r>
              <a:rPr lang="en-GB" sz="2400" dirty="0">
                <a:latin typeface="Arial Black" panose="020B0A04020102020204" pitchFamily="34" charset="0"/>
              </a:rPr>
              <a:t>Improving the Health Care Experience for LGBT+ People</a:t>
            </a:r>
          </a:p>
        </p:txBody>
      </p:sp>
      <p:sp>
        <p:nvSpPr>
          <p:cNvPr id="3" name="TextBox 2">
            <a:extLst>
              <a:ext uri="{FF2B5EF4-FFF2-40B4-BE49-F238E27FC236}">
                <a16:creationId xmlns:a16="http://schemas.microsoft.com/office/drawing/2014/main" id="{8E5202C2-EF8A-422C-BF72-A9AB30861C49}"/>
              </a:ext>
            </a:extLst>
          </p:cNvPr>
          <p:cNvSpPr txBox="1"/>
          <p:nvPr/>
        </p:nvSpPr>
        <p:spPr>
          <a:xfrm>
            <a:off x="9515061" y="3996476"/>
            <a:ext cx="2541551" cy="307777"/>
          </a:xfrm>
          <a:prstGeom prst="rect">
            <a:avLst/>
          </a:prstGeom>
          <a:noFill/>
        </p:spPr>
        <p:txBody>
          <a:bodyPr wrap="square" rtlCol="0">
            <a:spAutoFit/>
          </a:bodyPr>
          <a:lstStyle/>
          <a:p>
            <a:pPr algn="r"/>
            <a:r>
              <a:rPr lang="en-GB" sz="1400" dirty="0"/>
              <a:t>(General Medical Council, 2018)</a:t>
            </a:r>
          </a:p>
        </p:txBody>
      </p:sp>
    </p:spTree>
    <p:extLst>
      <p:ext uri="{BB962C8B-B14F-4D97-AF65-F5344CB8AC3E}">
        <p14:creationId xmlns:p14="http://schemas.microsoft.com/office/powerpoint/2010/main" val="1087279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FF0273-6A80-482C-A3E3-731A72B30238}"/>
              </a:ext>
            </a:extLst>
          </p:cNvPr>
          <p:cNvPicPr>
            <a:picLocks noChangeAspect="1"/>
          </p:cNvPicPr>
          <p:nvPr/>
        </p:nvPicPr>
        <p:blipFill>
          <a:blip r:embed="rId2"/>
          <a:stretch>
            <a:fillRect/>
          </a:stretch>
        </p:blipFill>
        <p:spPr>
          <a:xfrm>
            <a:off x="10441623" y="120524"/>
            <a:ext cx="1569834" cy="2252371"/>
          </a:xfrm>
          <a:prstGeom prst="rect">
            <a:avLst/>
          </a:prstGeom>
        </p:spPr>
      </p:pic>
      <p:sp>
        <p:nvSpPr>
          <p:cNvPr id="19" name="TextBox 18">
            <a:extLst>
              <a:ext uri="{FF2B5EF4-FFF2-40B4-BE49-F238E27FC236}">
                <a16:creationId xmlns:a16="http://schemas.microsoft.com/office/drawing/2014/main" id="{F67C0886-D4B4-4829-94A8-73EBF46AA2F3}"/>
              </a:ext>
            </a:extLst>
          </p:cNvPr>
          <p:cNvSpPr txBox="1"/>
          <p:nvPr/>
        </p:nvSpPr>
        <p:spPr>
          <a:xfrm>
            <a:off x="9241752" y="6487415"/>
            <a:ext cx="2769705" cy="307777"/>
          </a:xfrm>
          <a:prstGeom prst="rect">
            <a:avLst/>
          </a:prstGeom>
          <a:noFill/>
        </p:spPr>
        <p:txBody>
          <a:bodyPr wrap="square" rtlCol="0">
            <a:spAutoFit/>
          </a:bodyPr>
          <a:lstStyle/>
          <a:p>
            <a:pPr algn="r"/>
            <a:r>
              <a:rPr lang="en-GB" sz="1400" i="1" dirty="0"/>
              <a:t>(Stonewall, 2017; Stonewall,2018)</a:t>
            </a:r>
          </a:p>
        </p:txBody>
      </p:sp>
      <p:sp>
        <p:nvSpPr>
          <p:cNvPr id="20" name="TextBox 19">
            <a:extLst>
              <a:ext uri="{FF2B5EF4-FFF2-40B4-BE49-F238E27FC236}">
                <a16:creationId xmlns:a16="http://schemas.microsoft.com/office/drawing/2014/main" id="{C9CE7D1E-2E4A-4ACA-AC52-5C3E55536036}"/>
              </a:ext>
            </a:extLst>
          </p:cNvPr>
          <p:cNvSpPr txBox="1"/>
          <p:nvPr/>
        </p:nvSpPr>
        <p:spPr>
          <a:xfrm>
            <a:off x="6207564" y="394502"/>
            <a:ext cx="4234059" cy="1323439"/>
          </a:xfrm>
          <a:prstGeom prst="rect">
            <a:avLst/>
          </a:prstGeom>
          <a:noFill/>
        </p:spPr>
        <p:txBody>
          <a:bodyPr wrap="square">
            <a:spAutoFit/>
          </a:bodyPr>
          <a:lstStyle/>
          <a:p>
            <a:r>
              <a:rPr lang="en-GB" sz="2000" dirty="0">
                <a:latin typeface="Comic Sans MS" panose="030F0702030302020204" pitchFamily="66" charset="0"/>
              </a:rPr>
              <a:t>41% of non-binary people, 20% of LGBT women and 12% GBT men said they self harmed in the last year.</a:t>
            </a:r>
          </a:p>
        </p:txBody>
      </p:sp>
      <p:sp>
        <p:nvSpPr>
          <p:cNvPr id="28" name="TextBox 27">
            <a:extLst>
              <a:ext uri="{FF2B5EF4-FFF2-40B4-BE49-F238E27FC236}">
                <a16:creationId xmlns:a16="http://schemas.microsoft.com/office/drawing/2014/main" id="{03307778-AD33-4E36-9234-D6B66DF96452}"/>
              </a:ext>
            </a:extLst>
          </p:cNvPr>
          <p:cNvSpPr txBox="1"/>
          <p:nvPr/>
        </p:nvSpPr>
        <p:spPr>
          <a:xfrm>
            <a:off x="4202098" y="5772073"/>
            <a:ext cx="3176009" cy="8030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84% of young trans people have self-harmed. </a:t>
            </a:r>
          </a:p>
        </p:txBody>
      </p:sp>
      <p:sp>
        <p:nvSpPr>
          <p:cNvPr id="32" name="TextBox 31">
            <a:extLst>
              <a:ext uri="{FF2B5EF4-FFF2-40B4-BE49-F238E27FC236}">
                <a16:creationId xmlns:a16="http://schemas.microsoft.com/office/drawing/2014/main" id="{34CF24A0-1A9E-467B-AB14-680463DA5FF7}"/>
              </a:ext>
            </a:extLst>
          </p:cNvPr>
          <p:cNvSpPr txBox="1"/>
          <p:nvPr/>
        </p:nvSpPr>
        <p:spPr>
          <a:xfrm>
            <a:off x="235339" y="4353452"/>
            <a:ext cx="3570301" cy="1015663"/>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61% lesbian, gay and bi young people have self-harmed. </a:t>
            </a:r>
            <a:endParaRPr lang="en-GB" dirty="0"/>
          </a:p>
        </p:txBody>
      </p:sp>
      <p:pic>
        <p:nvPicPr>
          <p:cNvPr id="4" name="Picture 3">
            <a:extLst>
              <a:ext uri="{FF2B5EF4-FFF2-40B4-BE49-F238E27FC236}">
                <a16:creationId xmlns:a16="http://schemas.microsoft.com/office/drawing/2014/main" id="{4F6ECCF9-5E9A-4E51-993E-52113ED0117D}"/>
              </a:ext>
            </a:extLst>
          </p:cNvPr>
          <p:cNvPicPr>
            <a:picLocks noChangeAspect="1"/>
          </p:cNvPicPr>
          <p:nvPr/>
        </p:nvPicPr>
        <p:blipFill>
          <a:blip r:embed="rId3"/>
          <a:stretch>
            <a:fillRect/>
          </a:stretch>
        </p:blipFill>
        <p:spPr>
          <a:xfrm>
            <a:off x="180542" y="453369"/>
            <a:ext cx="5803895" cy="3670110"/>
          </a:xfrm>
          <a:prstGeom prst="rect">
            <a:avLst/>
          </a:prstGeom>
          <a:ln>
            <a:solidFill>
              <a:srgbClr val="009999"/>
            </a:solidFill>
          </a:ln>
        </p:spPr>
      </p:pic>
      <p:pic>
        <p:nvPicPr>
          <p:cNvPr id="7" name="Picture 6">
            <a:extLst>
              <a:ext uri="{FF2B5EF4-FFF2-40B4-BE49-F238E27FC236}">
                <a16:creationId xmlns:a16="http://schemas.microsoft.com/office/drawing/2014/main" id="{F96592C1-A682-44CD-8567-76BBCF8A5505}"/>
              </a:ext>
            </a:extLst>
          </p:cNvPr>
          <p:cNvPicPr>
            <a:picLocks noChangeAspect="1"/>
          </p:cNvPicPr>
          <p:nvPr/>
        </p:nvPicPr>
        <p:blipFill>
          <a:blip r:embed="rId4"/>
          <a:stretch>
            <a:fillRect/>
          </a:stretch>
        </p:blipFill>
        <p:spPr>
          <a:xfrm>
            <a:off x="7445230" y="2961721"/>
            <a:ext cx="4511431" cy="3438442"/>
          </a:xfrm>
          <a:prstGeom prst="rect">
            <a:avLst/>
          </a:prstGeom>
          <a:ln>
            <a:solidFill>
              <a:srgbClr val="CC99FF"/>
            </a:solidFill>
          </a:ln>
        </p:spPr>
      </p:pic>
      <p:sp>
        <p:nvSpPr>
          <p:cNvPr id="15" name="TextBox 14">
            <a:extLst>
              <a:ext uri="{FF2B5EF4-FFF2-40B4-BE49-F238E27FC236}">
                <a16:creationId xmlns:a16="http://schemas.microsoft.com/office/drawing/2014/main" id="{2868D424-7F3D-49BF-B231-25C3AD886D1D}"/>
              </a:ext>
            </a:extLst>
          </p:cNvPr>
          <p:cNvSpPr txBox="1"/>
          <p:nvPr/>
        </p:nvSpPr>
        <p:spPr>
          <a:xfrm>
            <a:off x="3805640" y="4275098"/>
            <a:ext cx="3364418" cy="1172372"/>
          </a:xfrm>
          <a:prstGeom prst="rect">
            <a:avLst/>
          </a:prstGeom>
          <a:noFill/>
        </p:spPr>
        <p:txBody>
          <a:bodyPr wrap="square">
            <a:spAutoFit/>
          </a:bodyPr>
          <a:lstStyle/>
          <a:p>
            <a:pPr>
              <a:lnSpc>
                <a:spcPct val="120000"/>
              </a:lnSpc>
            </a:pPr>
            <a:r>
              <a:rPr lang="en-GB" sz="2000" dirty="0">
                <a:latin typeface="Comic Sans MS" panose="030F0702030302020204" pitchFamily="66" charset="0"/>
              </a:rPr>
              <a:t>45% trans young people have attempted to take their own life. </a:t>
            </a:r>
          </a:p>
        </p:txBody>
      </p:sp>
      <p:sp>
        <p:nvSpPr>
          <p:cNvPr id="16" name="TextBox 15">
            <a:extLst>
              <a:ext uri="{FF2B5EF4-FFF2-40B4-BE49-F238E27FC236}">
                <a16:creationId xmlns:a16="http://schemas.microsoft.com/office/drawing/2014/main" id="{6EF0B925-523E-4BE1-B41C-894E16C1786A}"/>
              </a:ext>
            </a:extLst>
          </p:cNvPr>
          <p:cNvSpPr txBox="1"/>
          <p:nvPr/>
        </p:nvSpPr>
        <p:spPr>
          <a:xfrm>
            <a:off x="6207564" y="1858806"/>
            <a:ext cx="3867056" cy="1015663"/>
          </a:xfrm>
          <a:prstGeom prst="rect">
            <a:avLst/>
          </a:prstGeom>
          <a:noFill/>
        </p:spPr>
        <p:txBody>
          <a:bodyPr wrap="square">
            <a:spAutoFit/>
          </a:bodyPr>
          <a:lstStyle/>
          <a:p>
            <a:r>
              <a:rPr lang="en-GB" sz="2000" dirty="0">
                <a:solidFill>
                  <a:prstClr val="black"/>
                </a:solidFill>
                <a:latin typeface="Comic Sans MS" panose="030F0702030302020204" pitchFamily="66" charset="0"/>
              </a:rPr>
              <a:t>22%</a:t>
            </a: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lesbian, gay and bi young people have attempted to take their own life.</a:t>
            </a:r>
            <a:endParaRPr lang="en-GB" dirty="0"/>
          </a:p>
        </p:txBody>
      </p:sp>
      <p:sp>
        <p:nvSpPr>
          <p:cNvPr id="18" name="TextBox 17">
            <a:extLst>
              <a:ext uri="{FF2B5EF4-FFF2-40B4-BE49-F238E27FC236}">
                <a16:creationId xmlns:a16="http://schemas.microsoft.com/office/drawing/2014/main" id="{C204CFD4-DB27-4271-BE81-E995706B64E4}"/>
              </a:ext>
            </a:extLst>
          </p:cNvPr>
          <p:cNvSpPr txBox="1"/>
          <p:nvPr/>
        </p:nvSpPr>
        <p:spPr>
          <a:xfrm>
            <a:off x="235339" y="5599089"/>
            <a:ext cx="38065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16% of LGBT people said they drank alcohol almost every day over the last year. </a:t>
            </a:r>
          </a:p>
        </p:txBody>
      </p:sp>
    </p:spTree>
    <p:extLst>
      <p:ext uri="{BB962C8B-B14F-4D97-AF65-F5344CB8AC3E}">
        <p14:creationId xmlns:p14="http://schemas.microsoft.com/office/powerpoint/2010/main" val="617709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DCAE1A-5E8F-459C-8298-2A822396F578}"/>
              </a:ext>
            </a:extLst>
          </p:cNvPr>
          <p:cNvSpPr txBox="1"/>
          <p:nvPr/>
        </p:nvSpPr>
        <p:spPr>
          <a:xfrm>
            <a:off x="315543" y="185365"/>
            <a:ext cx="9530821" cy="461665"/>
          </a:xfrm>
          <a:prstGeom prst="rect">
            <a:avLst/>
          </a:prstGeom>
          <a:noFill/>
        </p:spPr>
        <p:txBody>
          <a:bodyPr wrap="square" rtlCol="0">
            <a:spAutoFit/>
          </a:bodyPr>
          <a:lstStyle/>
          <a:p>
            <a:r>
              <a:rPr lang="en-GB" sz="2400" dirty="0">
                <a:latin typeface="Arial Black" panose="020B0A04020102020204" pitchFamily="34" charset="0"/>
              </a:rPr>
              <a:t>Explaining the pronoun ‘they’</a:t>
            </a:r>
          </a:p>
        </p:txBody>
      </p:sp>
      <p:pic>
        <p:nvPicPr>
          <p:cNvPr id="6" name="Picture 5">
            <a:extLst>
              <a:ext uri="{FF2B5EF4-FFF2-40B4-BE49-F238E27FC236}">
                <a16:creationId xmlns:a16="http://schemas.microsoft.com/office/drawing/2014/main" id="{0D020204-1FFD-4436-B623-C64A480E4E3E}"/>
              </a:ext>
            </a:extLst>
          </p:cNvPr>
          <p:cNvPicPr>
            <a:picLocks noChangeAspect="1"/>
          </p:cNvPicPr>
          <p:nvPr/>
        </p:nvPicPr>
        <p:blipFill>
          <a:blip r:embed="rId2"/>
          <a:stretch>
            <a:fillRect/>
          </a:stretch>
        </p:blipFill>
        <p:spPr>
          <a:xfrm>
            <a:off x="344557" y="888414"/>
            <a:ext cx="2509575" cy="4072918"/>
          </a:xfrm>
          <a:prstGeom prst="rect">
            <a:avLst/>
          </a:prstGeom>
        </p:spPr>
      </p:pic>
      <p:sp>
        <p:nvSpPr>
          <p:cNvPr id="7" name="TextBox 6">
            <a:extLst>
              <a:ext uri="{FF2B5EF4-FFF2-40B4-BE49-F238E27FC236}">
                <a16:creationId xmlns:a16="http://schemas.microsoft.com/office/drawing/2014/main" id="{200B9EF4-9D4A-445B-9C04-DFE709952F81}"/>
              </a:ext>
            </a:extLst>
          </p:cNvPr>
          <p:cNvSpPr txBox="1"/>
          <p:nvPr/>
        </p:nvSpPr>
        <p:spPr>
          <a:xfrm>
            <a:off x="3074501" y="726519"/>
            <a:ext cx="8772939" cy="1175706"/>
          </a:xfrm>
          <a:prstGeom prst="rect">
            <a:avLst/>
          </a:prstGeom>
          <a:noFill/>
        </p:spPr>
        <p:txBody>
          <a:bodyPr wrap="square" rtlCol="0">
            <a:spAutoFit/>
          </a:bodyPr>
          <a:lstStyle/>
          <a:p>
            <a:pPr>
              <a:lnSpc>
                <a:spcPct val="120000"/>
              </a:lnSpc>
            </a:pPr>
            <a:r>
              <a:rPr lang="en-GB" sz="2000" dirty="0"/>
              <a:t>Using the pronoun ‘they’ may seem confusing – it is being used to describe just one person – how can ‘he’ or ‘she’ become ‘they’? After all, they’ve not suddenly become 2 people.</a:t>
            </a:r>
          </a:p>
        </p:txBody>
      </p:sp>
      <p:sp>
        <p:nvSpPr>
          <p:cNvPr id="8" name="TextBox 7">
            <a:extLst>
              <a:ext uri="{FF2B5EF4-FFF2-40B4-BE49-F238E27FC236}">
                <a16:creationId xmlns:a16="http://schemas.microsoft.com/office/drawing/2014/main" id="{FD76B8B3-21D7-4056-9601-5A791AB9AC94}"/>
              </a:ext>
            </a:extLst>
          </p:cNvPr>
          <p:cNvSpPr txBox="1"/>
          <p:nvPr/>
        </p:nvSpPr>
        <p:spPr>
          <a:xfrm>
            <a:off x="3074501" y="1928839"/>
            <a:ext cx="8772937" cy="2068259"/>
          </a:xfrm>
          <a:prstGeom prst="rect">
            <a:avLst/>
          </a:prstGeom>
          <a:noFill/>
        </p:spPr>
        <p:txBody>
          <a:bodyPr wrap="square" rtlCol="0">
            <a:spAutoFit/>
          </a:bodyPr>
          <a:lstStyle/>
          <a:p>
            <a:pPr>
              <a:lnSpc>
                <a:spcPct val="120000"/>
              </a:lnSpc>
              <a:spcAft>
                <a:spcPts val="600"/>
              </a:spcAft>
            </a:pPr>
            <a:r>
              <a:rPr lang="en-GB" sz="2000" dirty="0"/>
              <a:t>But we do use ‘they’ to describe one person all the time – I did it  in the last sentence and it did not sound odd. Generally if we don’t know the person, we substitute ‘him’ or ‘her’ for ‘they.</a:t>
            </a:r>
          </a:p>
          <a:p>
            <a:pPr marL="342900" indent="-342900">
              <a:lnSpc>
                <a:spcPct val="120000"/>
              </a:lnSpc>
              <a:spcAft>
                <a:spcPts val="600"/>
              </a:spcAft>
              <a:buFont typeface="Arial" panose="020B0604020202020204" pitchFamily="34" charset="0"/>
              <a:buChar char="•"/>
            </a:pPr>
            <a:r>
              <a:rPr lang="en-GB" sz="2000" dirty="0"/>
              <a:t>“They’ve left their phone, they’ll be back when they realise.”</a:t>
            </a:r>
          </a:p>
          <a:p>
            <a:pPr marL="342900" indent="-342900">
              <a:lnSpc>
                <a:spcPct val="120000"/>
              </a:lnSpc>
              <a:spcAft>
                <a:spcPts val="600"/>
              </a:spcAft>
              <a:buFont typeface="Arial" panose="020B0604020202020204" pitchFamily="34" charset="0"/>
              <a:buChar char="•"/>
            </a:pPr>
            <a:r>
              <a:rPr lang="en-GB" sz="2000" dirty="0"/>
              <a:t>“They’ve dropped their money, I’d better send them a text.”</a:t>
            </a:r>
          </a:p>
        </p:txBody>
      </p:sp>
      <p:sp>
        <p:nvSpPr>
          <p:cNvPr id="9" name="TextBox 8">
            <a:extLst>
              <a:ext uri="{FF2B5EF4-FFF2-40B4-BE49-F238E27FC236}">
                <a16:creationId xmlns:a16="http://schemas.microsoft.com/office/drawing/2014/main" id="{974A00B8-A48F-4ABB-8EE1-B9C870C98A8E}"/>
              </a:ext>
            </a:extLst>
          </p:cNvPr>
          <p:cNvSpPr txBox="1"/>
          <p:nvPr/>
        </p:nvSpPr>
        <p:spPr>
          <a:xfrm>
            <a:off x="344557" y="5029901"/>
            <a:ext cx="11502885" cy="1698927"/>
          </a:xfrm>
          <a:prstGeom prst="rect">
            <a:avLst/>
          </a:prstGeom>
          <a:noFill/>
        </p:spPr>
        <p:txBody>
          <a:bodyPr wrap="square" rtlCol="0">
            <a:spAutoFit/>
          </a:bodyPr>
          <a:lstStyle/>
          <a:p>
            <a:pPr>
              <a:lnSpc>
                <a:spcPct val="120000"/>
              </a:lnSpc>
              <a:spcAft>
                <a:spcPts val="1200"/>
              </a:spcAft>
            </a:pPr>
            <a:r>
              <a:rPr lang="en-GB" sz="2000" dirty="0"/>
              <a:t>Saying </a:t>
            </a:r>
            <a:r>
              <a:rPr lang="en-GB" sz="2000" b="1" i="1" dirty="0"/>
              <a:t>“Jacinta left their phone, they’ll be back when they realise</a:t>
            </a:r>
            <a:r>
              <a:rPr lang="en-GB" sz="2000" dirty="0"/>
              <a:t>” is the same as saying, </a:t>
            </a:r>
            <a:r>
              <a:rPr lang="en-GB" sz="2000" b="1" i="1" dirty="0"/>
              <a:t>“They’ve left their phone, they’ll be back when they realise.”</a:t>
            </a:r>
          </a:p>
          <a:p>
            <a:pPr>
              <a:lnSpc>
                <a:spcPct val="120000"/>
              </a:lnSpc>
              <a:spcAft>
                <a:spcPts val="1200"/>
              </a:spcAft>
            </a:pPr>
            <a:r>
              <a:rPr lang="en-GB" sz="2000" dirty="0"/>
              <a:t>Or </a:t>
            </a:r>
            <a:r>
              <a:rPr lang="en-GB" sz="2000" b="1" i="1" dirty="0"/>
              <a:t>“Sam dropped their money, I’d better send them a text”</a:t>
            </a:r>
            <a:r>
              <a:rPr lang="en-GB" sz="2000" dirty="0"/>
              <a:t> is the same as </a:t>
            </a:r>
            <a:r>
              <a:rPr lang="en-GB" sz="2000" b="1" i="1" dirty="0"/>
              <a:t>“They’ve dropped their money, I’d better send them a text.”</a:t>
            </a:r>
          </a:p>
        </p:txBody>
      </p:sp>
      <p:sp>
        <p:nvSpPr>
          <p:cNvPr id="11" name="TextBox 10">
            <a:extLst>
              <a:ext uri="{FF2B5EF4-FFF2-40B4-BE49-F238E27FC236}">
                <a16:creationId xmlns:a16="http://schemas.microsoft.com/office/drawing/2014/main" id="{7F641137-2B71-4FCF-B2AE-10A2A33ACC70}"/>
              </a:ext>
            </a:extLst>
          </p:cNvPr>
          <p:cNvSpPr txBox="1"/>
          <p:nvPr/>
        </p:nvSpPr>
        <p:spPr>
          <a:xfrm>
            <a:off x="3074504" y="4032353"/>
            <a:ext cx="8772938" cy="806375"/>
          </a:xfrm>
          <a:prstGeom prst="rect">
            <a:avLst/>
          </a:prstGeom>
          <a:noFill/>
        </p:spPr>
        <p:txBody>
          <a:bodyPr wrap="square">
            <a:spAutoFit/>
          </a:bodyPr>
          <a:lstStyle/>
          <a:p>
            <a:pPr>
              <a:lnSpc>
                <a:spcPct val="120000"/>
              </a:lnSpc>
            </a:pPr>
            <a:r>
              <a:rPr lang="en-GB" sz="2000" dirty="0"/>
              <a:t>Some non-binary people don’t feel comfortable with ‘he’ or ‘she’ and therefore substitute this with ‘they’, ‘them’, and ‘their’ in the same way as we have just seen.</a:t>
            </a:r>
          </a:p>
        </p:txBody>
      </p:sp>
    </p:spTree>
    <p:extLst>
      <p:ext uri="{BB962C8B-B14F-4D97-AF65-F5344CB8AC3E}">
        <p14:creationId xmlns:p14="http://schemas.microsoft.com/office/powerpoint/2010/main" val="2464519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82C28-D795-4027-AFF3-C23C0AC6B92D}"/>
              </a:ext>
            </a:extLst>
          </p:cNvPr>
          <p:cNvSpPr txBox="1"/>
          <p:nvPr/>
        </p:nvSpPr>
        <p:spPr>
          <a:xfrm>
            <a:off x="376524" y="235898"/>
            <a:ext cx="6739892" cy="492443"/>
          </a:xfrm>
          <a:prstGeom prst="rect">
            <a:avLst/>
          </a:prstGeom>
          <a:noFill/>
        </p:spPr>
        <p:txBody>
          <a:bodyPr wrap="square" rtlCol="0">
            <a:spAutoFit/>
          </a:bodyPr>
          <a:lstStyle/>
          <a:p>
            <a:r>
              <a:rPr lang="en-GB" sz="2600" dirty="0">
                <a:latin typeface="Arial Black" panose="020B0A04020102020204" pitchFamily="34" charset="0"/>
              </a:rPr>
              <a:t>Ward based care</a:t>
            </a:r>
          </a:p>
        </p:txBody>
      </p:sp>
      <p:sp>
        <p:nvSpPr>
          <p:cNvPr id="5" name="TextBox 4">
            <a:extLst>
              <a:ext uri="{FF2B5EF4-FFF2-40B4-BE49-F238E27FC236}">
                <a16:creationId xmlns:a16="http://schemas.microsoft.com/office/drawing/2014/main" id="{D4B7004F-4A88-4D78-AD7E-D23813A373BB}"/>
              </a:ext>
            </a:extLst>
          </p:cNvPr>
          <p:cNvSpPr txBox="1"/>
          <p:nvPr/>
        </p:nvSpPr>
        <p:spPr>
          <a:xfrm>
            <a:off x="8295860" y="6467061"/>
            <a:ext cx="3896139" cy="317925"/>
          </a:xfrm>
          <a:prstGeom prst="rect">
            <a:avLst/>
          </a:prstGeom>
          <a:noFill/>
        </p:spPr>
        <p:txBody>
          <a:bodyPr wrap="square" rtlCol="0">
            <a:spAutoFit/>
          </a:bodyPr>
          <a:lstStyle/>
          <a:p>
            <a:pPr algn="r"/>
            <a:r>
              <a:rPr lang="en-GB" sz="1400" i="1" dirty="0"/>
              <a:t>(NHS England &amp; NHS Improvement, 2019, p12-13)</a:t>
            </a:r>
          </a:p>
        </p:txBody>
      </p:sp>
      <p:sp>
        <p:nvSpPr>
          <p:cNvPr id="8" name="TextBox 7">
            <a:extLst>
              <a:ext uri="{FF2B5EF4-FFF2-40B4-BE49-F238E27FC236}">
                <a16:creationId xmlns:a16="http://schemas.microsoft.com/office/drawing/2014/main" id="{B2F2CEF8-BF0B-4C19-8811-E833CCE7E78D}"/>
              </a:ext>
            </a:extLst>
          </p:cNvPr>
          <p:cNvSpPr txBox="1"/>
          <p:nvPr/>
        </p:nvSpPr>
        <p:spPr>
          <a:xfrm>
            <a:off x="3535732" y="1904445"/>
            <a:ext cx="8460350" cy="4616648"/>
          </a:xfrm>
          <a:prstGeom prst="rect">
            <a:avLst/>
          </a:prstGeom>
          <a:noFill/>
        </p:spPr>
        <p:txBody>
          <a:bodyPr wrap="square">
            <a:spAutoFit/>
          </a:bodyPr>
          <a:lstStyle/>
          <a:p>
            <a:pPr>
              <a:spcAft>
                <a:spcPts val="600"/>
              </a:spcAft>
            </a:pPr>
            <a:r>
              <a:rPr lang="en-GB" sz="2200" b="1" dirty="0"/>
              <a:t>NHS guidance </a:t>
            </a:r>
            <a:r>
              <a:rPr lang="en-GB" sz="2200" dirty="0"/>
              <a:t>outlines that: </a:t>
            </a:r>
          </a:p>
          <a:p>
            <a:pPr marL="285750" indent="-285750">
              <a:spcAft>
                <a:spcPts val="600"/>
              </a:spcAft>
              <a:buFont typeface="Arial" panose="020B0604020202020204" pitchFamily="34" charset="0"/>
              <a:buChar char="•"/>
            </a:pPr>
            <a:r>
              <a:rPr lang="en-GB" sz="2200" dirty="0"/>
              <a:t>Trans people should be accommodated according to their presentation: the way they dress, and the name and pronouns they currently use. </a:t>
            </a:r>
          </a:p>
          <a:p>
            <a:pPr marL="285750" indent="-285750">
              <a:spcAft>
                <a:spcPts val="600"/>
              </a:spcAft>
              <a:buFont typeface="Arial" panose="020B0604020202020204" pitchFamily="34" charset="0"/>
              <a:buChar char="•"/>
            </a:pPr>
            <a:r>
              <a:rPr lang="en-GB" sz="2200" dirty="0"/>
              <a:t>This may differ from the physical  appearance of the chest or genitalia. </a:t>
            </a:r>
          </a:p>
          <a:p>
            <a:pPr marL="285750" indent="-285750">
              <a:spcAft>
                <a:spcPts val="600"/>
              </a:spcAft>
              <a:buFont typeface="Arial" panose="020B0604020202020204" pitchFamily="34" charset="0"/>
              <a:buChar char="•"/>
            </a:pPr>
            <a:r>
              <a:rPr lang="en-GB" sz="2200" dirty="0"/>
              <a:t>It does not depend on their having a gender recognition certificate (GRC) or legal name change. </a:t>
            </a:r>
          </a:p>
          <a:p>
            <a:pPr marL="285750" indent="-285750">
              <a:spcAft>
                <a:spcPts val="600"/>
              </a:spcAft>
              <a:buFont typeface="Arial" panose="020B0604020202020204" pitchFamily="34" charset="0"/>
              <a:buChar char="•"/>
            </a:pPr>
            <a:r>
              <a:rPr lang="en-GB" sz="2200" dirty="0"/>
              <a:t>It applies to toilet and bathing facilities (except, for instance, that preoperative trans people should not share open shower facilities). </a:t>
            </a:r>
          </a:p>
          <a:p>
            <a:pPr marL="285750" indent="-285750">
              <a:spcAft>
                <a:spcPts val="600"/>
              </a:spcAft>
              <a:buFont typeface="Arial" panose="020B0604020202020204" pitchFamily="34" charset="0"/>
              <a:buChar char="•"/>
            </a:pPr>
            <a:r>
              <a:rPr lang="en-GB" sz="2200" dirty="0"/>
              <a:t>The views the trans person’s takes priority over family members.</a:t>
            </a:r>
          </a:p>
          <a:p>
            <a:pPr marL="285750" indent="-285750">
              <a:spcAft>
                <a:spcPts val="600"/>
              </a:spcAft>
              <a:buFont typeface="Arial" panose="020B0604020202020204" pitchFamily="34" charset="0"/>
              <a:buChar char="•"/>
            </a:pPr>
            <a:r>
              <a:rPr lang="en-GB" sz="2200" dirty="0"/>
              <a:t>Non-binary patients should be asked where they would feel most comfortable. </a:t>
            </a:r>
          </a:p>
        </p:txBody>
      </p:sp>
      <p:sp>
        <p:nvSpPr>
          <p:cNvPr id="13" name="TextBox 12">
            <a:extLst>
              <a:ext uri="{FF2B5EF4-FFF2-40B4-BE49-F238E27FC236}">
                <a16:creationId xmlns:a16="http://schemas.microsoft.com/office/drawing/2014/main" id="{400BA270-372C-496F-9B50-9C185513A2A7}"/>
              </a:ext>
            </a:extLst>
          </p:cNvPr>
          <p:cNvSpPr txBox="1"/>
          <p:nvPr/>
        </p:nvSpPr>
        <p:spPr>
          <a:xfrm>
            <a:off x="376524" y="697563"/>
            <a:ext cx="7731208" cy="1107996"/>
          </a:xfrm>
          <a:prstGeom prst="rect">
            <a:avLst/>
          </a:prstGeom>
          <a:noFill/>
        </p:spPr>
        <p:txBody>
          <a:bodyPr wrap="square">
            <a:spAutoFit/>
          </a:bodyPr>
          <a:lstStyle/>
          <a:p>
            <a:r>
              <a:rPr lang="en-GB" sz="2200" b="1" dirty="0"/>
              <a:t>The Equality Act (2010) </a:t>
            </a:r>
            <a:r>
              <a:rPr lang="en-GB" sz="2200" dirty="0"/>
              <a:t>states that a trans person does not need to have had, or be planning, any medical gender reassignment treatment to be protected. </a:t>
            </a:r>
          </a:p>
        </p:txBody>
      </p:sp>
      <p:pic>
        <p:nvPicPr>
          <p:cNvPr id="1026" name="Picture 2" descr="The Equality Act 2010 (Previously known as DDA)">
            <a:extLst>
              <a:ext uri="{FF2B5EF4-FFF2-40B4-BE49-F238E27FC236}">
                <a16:creationId xmlns:a16="http://schemas.microsoft.com/office/drawing/2014/main" id="{6701B093-6AF3-4706-B51E-CF5A8FAAD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500" y="336907"/>
            <a:ext cx="4051893" cy="15918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extLst>
              <a:ext uri="{FF2B5EF4-FFF2-40B4-BE49-F238E27FC236}">
                <a16:creationId xmlns:a16="http://schemas.microsoft.com/office/drawing/2014/main" id="{0290EA5E-3501-4FEA-A3C4-F627F75ED3F0}"/>
              </a:ext>
            </a:extLst>
          </p:cNvPr>
          <p:cNvPicPr>
            <a:picLocks noChangeAspect="1"/>
          </p:cNvPicPr>
          <p:nvPr/>
        </p:nvPicPr>
        <p:blipFill>
          <a:blip r:embed="rId4"/>
          <a:stretch>
            <a:fillRect/>
          </a:stretch>
        </p:blipFill>
        <p:spPr>
          <a:xfrm>
            <a:off x="376524" y="2085875"/>
            <a:ext cx="3011108" cy="4253787"/>
          </a:xfrm>
          <a:prstGeom prst="rect">
            <a:avLst/>
          </a:prstGeom>
          <a:ln>
            <a:solidFill>
              <a:srgbClr val="0070C0"/>
            </a:solidFill>
          </a:ln>
        </p:spPr>
      </p:pic>
    </p:spTree>
    <p:extLst>
      <p:ext uri="{BB962C8B-B14F-4D97-AF65-F5344CB8AC3E}">
        <p14:creationId xmlns:p14="http://schemas.microsoft.com/office/powerpoint/2010/main" val="3890826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CEFFB46-3E5B-4678-8D0F-D4090C975B86}"/>
              </a:ext>
            </a:extLst>
          </p:cNvPr>
          <p:cNvSpPr txBox="1"/>
          <p:nvPr/>
        </p:nvSpPr>
        <p:spPr>
          <a:xfrm>
            <a:off x="228849" y="686219"/>
            <a:ext cx="5978088" cy="1768176"/>
          </a:xfrm>
          <a:prstGeom prst="rect">
            <a:avLst/>
          </a:prstGeom>
          <a:noFill/>
        </p:spPr>
        <p:txBody>
          <a:bodyPr wrap="square" rtlCol="0">
            <a:spAutoFit/>
          </a:bodyPr>
          <a:lstStyle/>
          <a:p>
            <a:pPr>
              <a:lnSpc>
                <a:spcPct val="110000"/>
              </a:lnSpc>
            </a:pPr>
            <a:r>
              <a:rPr lang="en-GB" sz="2000" dirty="0"/>
              <a:t>When talking about the LGBT+ community, we often think of young people.  But what about the older generation – the ones for whom being LGBT meant being made a criminal, those who lost countless friends to AIDS during the 1980s and 90s? </a:t>
            </a:r>
          </a:p>
        </p:txBody>
      </p:sp>
      <p:sp>
        <p:nvSpPr>
          <p:cNvPr id="25" name="TextBox 24">
            <a:extLst>
              <a:ext uri="{FF2B5EF4-FFF2-40B4-BE49-F238E27FC236}">
                <a16:creationId xmlns:a16="http://schemas.microsoft.com/office/drawing/2014/main" id="{CD67845B-FCCE-4205-9DE7-131CE3FD4C71}"/>
              </a:ext>
            </a:extLst>
          </p:cNvPr>
          <p:cNvSpPr txBox="1"/>
          <p:nvPr/>
        </p:nvSpPr>
        <p:spPr>
          <a:xfrm>
            <a:off x="268253" y="5451646"/>
            <a:ext cx="5861378" cy="1284069"/>
          </a:xfrm>
          <a:prstGeom prst="rect">
            <a:avLst/>
          </a:prstGeom>
          <a:noFill/>
          <a:ln w="28575">
            <a:solidFill>
              <a:srgbClr val="7030A0"/>
            </a:solidFill>
          </a:ln>
        </p:spPr>
        <p:txBody>
          <a:bodyPr wrap="square" rtlCol="0">
            <a:spAutoFit/>
          </a:bodyPr>
          <a:lstStyle/>
          <a:p>
            <a:pPr>
              <a:lnSpc>
                <a:spcPct val="120000"/>
              </a:lnSpc>
            </a:pPr>
            <a:r>
              <a:rPr lang="en-GB" sz="2200" b="1" dirty="0"/>
              <a:t>In pairs or groups, use the timeline to list the additional pressures that older LGBT+ people may face. </a:t>
            </a:r>
          </a:p>
        </p:txBody>
      </p:sp>
      <p:pic>
        <p:nvPicPr>
          <p:cNvPr id="26" name="Picture 25">
            <a:extLst>
              <a:ext uri="{FF2B5EF4-FFF2-40B4-BE49-F238E27FC236}">
                <a16:creationId xmlns:a16="http://schemas.microsoft.com/office/drawing/2014/main" id="{D22E4C98-3F03-4518-A4A6-879FCCD2E2D1}"/>
              </a:ext>
            </a:extLst>
          </p:cNvPr>
          <p:cNvPicPr>
            <a:picLocks noChangeAspect="1"/>
          </p:cNvPicPr>
          <p:nvPr/>
        </p:nvPicPr>
        <p:blipFill>
          <a:blip r:embed="rId2"/>
          <a:stretch>
            <a:fillRect/>
          </a:stretch>
        </p:blipFill>
        <p:spPr>
          <a:xfrm>
            <a:off x="6330623" y="0"/>
            <a:ext cx="5861378" cy="6858000"/>
          </a:xfrm>
          <a:prstGeom prst="rect">
            <a:avLst/>
          </a:prstGeom>
        </p:spPr>
      </p:pic>
      <p:sp>
        <p:nvSpPr>
          <p:cNvPr id="27" name="TextBox 26">
            <a:extLst>
              <a:ext uri="{FF2B5EF4-FFF2-40B4-BE49-F238E27FC236}">
                <a16:creationId xmlns:a16="http://schemas.microsoft.com/office/drawing/2014/main" id="{B24D2EF4-27AB-4112-8E93-9D4A8C2EDC19}"/>
              </a:ext>
            </a:extLst>
          </p:cNvPr>
          <p:cNvSpPr txBox="1"/>
          <p:nvPr/>
        </p:nvSpPr>
        <p:spPr>
          <a:xfrm>
            <a:off x="233566" y="146357"/>
            <a:ext cx="6221600" cy="461665"/>
          </a:xfrm>
          <a:prstGeom prst="rect">
            <a:avLst/>
          </a:prstGeom>
          <a:noFill/>
        </p:spPr>
        <p:txBody>
          <a:bodyPr wrap="square" rtlCol="0">
            <a:spAutoFit/>
          </a:bodyPr>
          <a:lstStyle/>
          <a:p>
            <a:r>
              <a:rPr lang="en-GB" sz="2400" dirty="0">
                <a:latin typeface="Arial Black" panose="020B0A04020102020204" pitchFamily="34" charset="0"/>
              </a:rPr>
              <a:t>A brief history of LGBT prejudice</a:t>
            </a:r>
          </a:p>
        </p:txBody>
      </p:sp>
      <p:pic>
        <p:nvPicPr>
          <p:cNvPr id="28" name="Picture 27">
            <a:extLst>
              <a:ext uri="{FF2B5EF4-FFF2-40B4-BE49-F238E27FC236}">
                <a16:creationId xmlns:a16="http://schemas.microsoft.com/office/drawing/2014/main" id="{8BBE8507-0E0B-4A3A-84BD-5C65F9CEEAC9}"/>
              </a:ext>
            </a:extLst>
          </p:cNvPr>
          <p:cNvPicPr>
            <a:picLocks noChangeAspect="1"/>
          </p:cNvPicPr>
          <p:nvPr/>
        </p:nvPicPr>
        <p:blipFill rotWithShape="1">
          <a:blip r:embed="rId3"/>
          <a:srcRect t="399" b="1531"/>
          <a:stretch/>
        </p:blipFill>
        <p:spPr>
          <a:xfrm>
            <a:off x="414379" y="2641279"/>
            <a:ext cx="3216717" cy="2600504"/>
          </a:xfrm>
          <a:prstGeom prst="rect">
            <a:avLst/>
          </a:prstGeom>
        </p:spPr>
      </p:pic>
      <p:sp>
        <p:nvSpPr>
          <p:cNvPr id="31" name="TextBox 30">
            <a:extLst>
              <a:ext uri="{FF2B5EF4-FFF2-40B4-BE49-F238E27FC236}">
                <a16:creationId xmlns:a16="http://schemas.microsoft.com/office/drawing/2014/main" id="{0E0BB7B3-5A58-490C-9ADC-169D2F83D485}"/>
              </a:ext>
            </a:extLst>
          </p:cNvPr>
          <p:cNvSpPr txBox="1"/>
          <p:nvPr/>
        </p:nvSpPr>
        <p:spPr>
          <a:xfrm>
            <a:off x="3832087" y="2664258"/>
            <a:ext cx="2297544" cy="2554545"/>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 need to consider the specific health needs of older LGBT+ people for whom old prejudices may have had a lasting impact.</a:t>
            </a:r>
            <a:endParaRPr lang="en-GB" dirty="0"/>
          </a:p>
        </p:txBody>
      </p:sp>
    </p:spTree>
    <p:extLst>
      <p:ext uri="{BB962C8B-B14F-4D97-AF65-F5344CB8AC3E}">
        <p14:creationId xmlns:p14="http://schemas.microsoft.com/office/powerpoint/2010/main" val="365845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69CA8B0-F145-4EE9-A96C-85A88FCFD6BC}"/>
              </a:ext>
            </a:extLst>
          </p:cNvPr>
          <p:cNvPicPr>
            <a:picLocks noChangeAspect="1"/>
          </p:cNvPicPr>
          <p:nvPr/>
        </p:nvPicPr>
        <p:blipFill>
          <a:blip r:embed="rId3"/>
          <a:stretch>
            <a:fillRect/>
          </a:stretch>
        </p:blipFill>
        <p:spPr>
          <a:xfrm>
            <a:off x="5539362" y="763142"/>
            <a:ext cx="6394271" cy="3596778"/>
          </a:xfrm>
          <a:prstGeom prst="rect">
            <a:avLst/>
          </a:prstGeom>
        </p:spPr>
      </p:pic>
      <p:sp>
        <p:nvSpPr>
          <p:cNvPr id="3" name="TextBox 2">
            <a:extLst>
              <a:ext uri="{FF2B5EF4-FFF2-40B4-BE49-F238E27FC236}">
                <a16:creationId xmlns:a16="http://schemas.microsoft.com/office/drawing/2014/main" id="{9B12124F-AE07-483A-8F70-20ACCD252FFE}"/>
              </a:ext>
            </a:extLst>
          </p:cNvPr>
          <p:cNvSpPr txBox="1"/>
          <p:nvPr/>
        </p:nvSpPr>
        <p:spPr>
          <a:xfrm>
            <a:off x="273103" y="243029"/>
            <a:ext cx="6233714" cy="461665"/>
          </a:xfrm>
          <a:prstGeom prst="rect">
            <a:avLst/>
          </a:prstGeom>
          <a:noFill/>
        </p:spPr>
        <p:txBody>
          <a:bodyPr wrap="square" rtlCol="0">
            <a:spAutoFit/>
          </a:bodyPr>
          <a:lstStyle/>
          <a:p>
            <a:r>
              <a:rPr lang="en-GB" sz="2400" dirty="0">
                <a:latin typeface="Arial Black" panose="020B0A04020102020204" pitchFamily="34" charset="0"/>
              </a:rPr>
              <a:t>Care for LGBT+ Elders</a:t>
            </a:r>
          </a:p>
        </p:txBody>
      </p:sp>
      <p:sp>
        <p:nvSpPr>
          <p:cNvPr id="4" name="TextBox 3">
            <a:extLst>
              <a:ext uri="{FF2B5EF4-FFF2-40B4-BE49-F238E27FC236}">
                <a16:creationId xmlns:a16="http://schemas.microsoft.com/office/drawing/2014/main" id="{57A908F0-7554-4212-8A70-DF65E31822AC}"/>
              </a:ext>
            </a:extLst>
          </p:cNvPr>
          <p:cNvSpPr txBox="1"/>
          <p:nvPr/>
        </p:nvSpPr>
        <p:spPr>
          <a:xfrm>
            <a:off x="337908" y="1010234"/>
            <a:ext cx="4823792" cy="1785104"/>
          </a:xfrm>
          <a:prstGeom prst="rect">
            <a:avLst/>
          </a:prstGeom>
          <a:noFill/>
        </p:spPr>
        <p:txBody>
          <a:bodyPr wrap="square" rtlCol="0">
            <a:spAutoFit/>
          </a:bodyPr>
          <a:lstStyle/>
          <a:p>
            <a:r>
              <a:rPr lang="en-GB" sz="2200" dirty="0"/>
              <a:t>It is important that we are aware of the specific issues that may effect older people who happen to be LGBT+ especially the potential loneliness and isolation they may face. </a:t>
            </a:r>
          </a:p>
        </p:txBody>
      </p:sp>
      <p:sp>
        <p:nvSpPr>
          <p:cNvPr id="5" name="TextBox 4">
            <a:extLst>
              <a:ext uri="{FF2B5EF4-FFF2-40B4-BE49-F238E27FC236}">
                <a16:creationId xmlns:a16="http://schemas.microsoft.com/office/drawing/2014/main" id="{F0EEABD0-022C-490E-BD75-8A6688B90AA3}"/>
              </a:ext>
            </a:extLst>
          </p:cNvPr>
          <p:cNvSpPr txBox="1"/>
          <p:nvPr/>
        </p:nvSpPr>
        <p:spPr>
          <a:xfrm>
            <a:off x="3147394" y="4461907"/>
            <a:ext cx="8786239" cy="1107996"/>
          </a:xfrm>
          <a:prstGeom prst="rect">
            <a:avLst/>
          </a:prstGeom>
          <a:noFill/>
        </p:spPr>
        <p:txBody>
          <a:bodyPr wrap="square" rtlCol="0">
            <a:spAutoFit/>
          </a:bodyPr>
          <a:lstStyle/>
          <a:p>
            <a:r>
              <a:rPr lang="en-GB" sz="2200" dirty="0"/>
              <a:t>As a healthcare professional, you are not expected to be an expert in everything, however you are expected to know where to signpost people to in order to get the help and support needed.</a:t>
            </a:r>
          </a:p>
        </p:txBody>
      </p:sp>
      <p:sp>
        <p:nvSpPr>
          <p:cNvPr id="7" name="TextBox 6">
            <a:extLst>
              <a:ext uri="{FF2B5EF4-FFF2-40B4-BE49-F238E27FC236}">
                <a16:creationId xmlns:a16="http://schemas.microsoft.com/office/drawing/2014/main" id="{725701C6-591B-4D53-ABA0-F4880566B60A}"/>
              </a:ext>
            </a:extLst>
          </p:cNvPr>
          <p:cNvSpPr txBox="1"/>
          <p:nvPr/>
        </p:nvSpPr>
        <p:spPr>
          <a:xfrm>
            <a:off x="3147394" y="5710137"/>
            <a:ext cx="84780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Take time when back at the office to explore what organisations exist local to you that you could signpost and refer people to.</a:t>
            </a:r>
          </a:p>
        </p:txBody>
      </p:sp>
      <p:pic>
        <p:nvPicPr>
          <p:cNvPr id="8" name="Picture 7">
            <a:extLst>
              <a:ext uri="{FF2B5EF4-FFF2-40B4-BE49-F238E27FC236}">
                <a16:creationId xmlns:a16="http://schemas.microsoft.com/office/drawing/2014/main" id="{C156AB89-3D2D-44E4-BF85-324DD9B1AE18}"/>
              </a:ext>
            </a:extLst>
          </p:cNvPr>
          <p:cNvPicPr>
            <a:picLocks noChangeAspect="1"/>
          </p:cNvPicPr>
          <p:nvPr/>
        </p:nvPicPr>
        <p:blipFill rotWithShape="1">
          <a:blip r:embed="rId4"/>
          <a:srcRect l="8725" r="36880"/>
          <a:stretch/>
        </p:blipFill>
        <p:spPr>
          <a:xfrm>
            <a:off x="337908" y="3058938"/>
            <a:ext cx="2637182" cy="3556033"/>
          </a:xfrm>
          <a:prstGeom prst="rect">
            <a:avLst/>
          </a:prstGeom>
        </p:spPr>
      </p:pic>
      <p:sp>
        <p:nvSpPr>
          <p:cNvPr id="10" name="TextBox 9">
            <a:extLst>
              <a:ext uri="{FF2B5EF4-FFF2-40B4-BE49-F238E27FC236}">
                <a16:creationId xmlns:a16="http://schemas.microsoft.com/office/drawing/2014/main" id="{4A6B3957-B2EA-476B-AECB-53BBA4A6597C}"/>
              </a:ext>
            </a:extLst>
          </p:cNvPr>
          <p:cNvSpPr txBox="1"/>
          <p:nvPr/>
        </p:nvSpPr>
        <p:spPr>
          <a:xfrm>
            <a:off x="3147395" y="3048371"/>
            <a:ext cx="217998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Watch the clip and consider the issues raised.</a:t>
            </a:r>
          </a:p>
        </p:txBody>
      </p:sp>
    </p:spTree>
    <p:extLst>
      <p:ext uri="{BB962C8B-B14F-4D97-AF65-F5344CB8AC3E}">
        <p14:creationId xmlns:p14="http://schemas.microsoft.com/office/powerpoint/2010/main" val="3367372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4BE42-B832-4678-905D-6751E44EFC53}"/>
              </a:ext>
            </a:extLst>
          </p:cNvPr>
          <p:cNvPicPr>
            <a:picLocks noChangeAspect="1"/>
          </p:cNvPicPr>
          <p:nvPr/>
        </p:nvPicPr>
        <p:blipFill>
          <a:blip r:embed="rId2"/>
          <a:stretch>
            <a:fillRect/>
          </a:stretch>
        </p:blipFill>
        <p:spPr>
          <a:xfrm>
            <a:off x="74540" y="702261"/>
            <a:ext cx="3161667" cy="2806725"/>
          </a:xfrm>
          <a:prstGeom prst="rect">
            <a:avLst/>
          </a:prstGeom>
        </p:spPr>
      </p:pic>
      <p:pic>
        <p:nvPicPr>
          <p:cNvPr id="4" name="Picture 3">
            <a:extLst>
              <a:ext uri="{FF2B5EF4-FFF2-40B4-BE49-F238E27FC236}">
                <a16:creationId xmlns:a16="http://schemas.microsoft.com/office/drawing/2014/main" id="{08D3B5F6-A619-4704-AB8B-25F3D91365CE}"/>
              </a:ext>
            </a:extLst>
          </p:cNvPr>
          <p:cNvPicPr>
            <a:picLocks noChangeAspect="1"/>
          </p:cNvPicPr>
          <p:nvPr/>
        </p:nvPicPr>
        <p:blipFill>
          <a:blip r:embed="rId3"/>
          <a:stretch>
            <a:fillRect/>
          </a:stretch>
        </p:blipFill>
        <p:spPr>
          <a:xfrm>
            <a:off x="3386438" y="325401"/>
            <a:ext cx="1267131" cy="1818057"/>
          </a:xfrm>
          <a:prstGeom prst="rect">
            <a:avLst/>
          </a:prstGeom>
        </p:spPr>
      </p:pic>
      <p:pic>
        <p:nvPicPr>
          <p:cNvPr id="5" name="Picture 4">
            <a:extLst>
              <a:ext uri="{FF2B5EF4-FFF2-40B4-BE49-F238E27FC236}">
                <a16:creationId xmlns:a16="http://schemas.microsoft.com/office/drawing/2014/main" id="{7DC274F0-B26B-4F40-BCAA-90ADAF09EBA7}"/>
              </a:ext>
            </a:extLst>
          </p:cNvPr>
          <p:cNvPicPr>
            <a:picLocks noChangeAspect="1"/>
          </p:cNvPicPr>
          <p:nvPr/>
        </p:nvPicPr>
        <p:blipFill>
          <a:blip r:embed="rId4"/>
          <a:stretch>
            <a:fillRect/>
          </a:stretch>
        </p:blipFill>
        <p:spPr>
          <a:xfrm>
            <a:off x="4868041" y="1163205"/>
            <a:ext cx="1240063" cy="1960505"/>
          </a:xfrm>
          <a:prstGeom prst="rect">
            <a:avLst/>
          </a:prstGeom>
        </p:spPr>
      </p:pic>
      <p:pic>
        <p:nvPicPr>
          <p:cNvPr id="8" name="Picture 7">
            <a:extLst>
              <a:ext uri="{FF2B5EF4-FFF2-40B4-BE49-F238E27FC236}">
                <a16:creationId xmlns:a16="http://schemas.microsoft.com/office/drawing/2014/main" id="{9041B6F4-6A99-4EBB-B058-966462F9CB5B}"/>
              </a:ext>
            </a:extLst>
          </p:cNvPr>
          <p:cNvPicPr>
            <a:picLocks noChangeAspect="1"/>
          </p:cNvPicPr>
          <p:nvPr/>
        </p:nvPicPr>
        <p:blipFill>
          <a:blip r:embed="rId5"/>
          <a:stretch>
            <a:fillRect/>
          </a:stretch>
        </p:blipFill>
        <p:spPr>
          <a:xfrm>
            <a:off x="9666480" y="117242"/>
            <a:ext cx="2379780" cy="2409683"/>
          </a:xfrm>
          <a:prstGeom prst="rect">
            <a:avLst/>
          </a:prstGeom>
        </p:spPr>
      </p:pic>
      <p:pic>
        <p:nvPicPr>
          <p:cNvPr id="9" name="Picture 8">
            <a:extLst>
              <a:ext uri="{FF2B5EF4-FFF2-40B4-BE49-F238E27FC236}">
                <a16:creationId xmlns:a16="http://schemas.microsoft.com/office/drawing/2014/main" id="{422DF540-E46D-4653-8DF4-2850994F7017}"/>
              </a:ext>
            </a:extLst>
          </p:cNvPr>
          <p:cNvPicPr>
            <a:picLocks noChangeAspect="1"/>
          </p:cNvPicPr>
          <p:nvPr/>
        </p:nvPicPr>
        <p:blipFill>
          <a:blip r:embed="rId6"/>
          <a:stretch>
            <a:fillRect/>
          </a:stretch>
        </p:blipFill>
        <p:spPr>
          <a:xfrm>
            <a:off x="252758" y="3867340"/>
            <a:ext cx="2462505" cy="2091915"/>
          </a:xfrm>
          <a:prstGeom prst="rect">
            <a:avLst/>
          </a:prstGeom>
          <a:ln>
            <a:solidFill>
              <a:schemeClr val="accent2">
                <a:lumMod val="75000"/>
              </a:schemeClr>
            </a:solidFill>
          </a:ln>
        </p:spPr>
      </p:pic>
      <p:pic>
        <p:nvPicPr>
          <p:cNvPr id="10" name="Picture 9">
            <a:extLst>
              <a:ext uri="{FF2B5EF4-FFF2-40B4-BE49-F238E27FC236}">
                <a16:creationId xmlns:a16="http://schemas.microsoft.com/office/drawing/2014/main" id="{F1471641-DBFC-48CE-A9D9-62E73E1063BC}"/>
              </a:ext>
            </a:extLst>
          </p:cNvPr>
          <p:cNvPicPr>
            <a:picLocks noChangeAspect="1"/>
          </p:cNvPicPr>
          <p:nvPr/>
        </p:nvPicPr>
        <p:blipFill rotWithShape="1">
          <a:blip r:embed="rId7"/>
          <a:srcRect b="6497"/>
          <a:stretch/>
        </p:blipFill>
        <p:spPr>
          <a:xfrm>
            <a:off x="2973516" y="3543112"/>
            <a:ext cx="2770739" cy="2092944"/>
          </a:xfrm>
          <a:prstGeom prst="rect">
            <a:avLst/>
          </a:prstGeom>
        </p:spPr>
      </p:pic>
      <p:pic>
        <p:nvPicPr>
          <p:cNvPr id="11" name="Picture 10">
            <a:extLst>
              <a:ext uri="{FF2B5EF4-FFF2-40B4-BE49-F238E27FC236}">
                <a16:creationId xmlns:a16="http://schemas.microsoft.com/office/drawing/2014/main" id="{3FBAA49F-ED0A-4EB9-B971-22FF9A171550}"/>
              </a:ext>
            </a:extLst>
          </p:cNvPr>
          <p:cNvPicPr>
            <a:picLocks noChangeAspect="1"/>
          </p:cNvPicPr>
          <p:nvPr/>
        </p:nvPicPr>
        <p:blipFill rotWithShape="1">
          <a:blip r:embed="rId8"/>
          <a:srcRect t="399" b="1531"/>
          <a:stretch/>
        </p:blipFill>
        <p:spPr>
          <a:xfrm>
            <a:off x="6563258" y="3823273"/>
            <a:ext cx="2404674" cy="1944021"/>
          </a:xfrm>
          <a:prstGeom prst="rect">
            <a:avLst/>
          </a:prstGeom>
        </p:spPr>
      </p:pic>
      <p:pic>
        <p:nvPicPr>
          <p:cNvPr id="12" name="Picture 2" descr="The Equality Act 2010 (Previously known as DDA)">
            <a:extLst>
              <a:ext uri="{FF2B5EF4-FFF2-40B4-BE49-F238E27FC236}">
                <a16:creationId xmlns:a16="http://schemas.microsoft.com/office/drawing/2014/main" id="{FA4699FF-009F-4593-B65E-F05B271C8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3515" y="5420309"/>
            <a:ext cx="2770739" cy="10885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FECD3F0-ADA3-4654-8C1C-07A8162F9446}"/>
              </a:ext>
            </a:extLst>
          </p:cNvPr>
          <p:cNvPicPr>
            <a:picLocks noChangeAspect="1"/>
          </p:cNvPicPr>
          <p:nvPr/>
        </p:nvPicPr>
        <p:blipFill rotWithShape="1">
          <a:blip r:embed="rId10"/>
          <a:srcRect l="8725" r="36880"/>
          <a:stretch/>
        </p:blipFill>
        <p:spPr>
          <a:xfrm>
            <a:off x="9808625" y="3667741"/>
            <a:ext cx="1778323" cy="2565215"/>
          </a:xfrm>
          <a:prstGeom prst="rect">
            <a:avLst/>
          </a:prstGeom>
        </p:spPr>
      </p:pic>
      <p:pic>
        <p:nvPicPr>
          <p:cNvPr id="14" name="Picture 13">
            <a:extLst>
              <a:ext uri="{FF2B5EF4-FFF2-40B4-BE49-F238E27FC236}">
                <a16:creationId xmlns:a16="http://schemas.microsoft.com/office/drawing/2014/main" id="{279800CB-4925-4F77-930D-1FDC0591EAEC}"/>
              </a:ext>
            </a:extLst>
          </p:cNvPr>
          <p:cNvPicPr>
            <a:picLocks noChangeAspect="1"/>
          </p:cNvPicPr>
          <p:nvPr/>
        </p:nvPicPr>
        <p:blipFill>
          <a:blip r:embed="rId11"/>
          <a:stretch>
            <a:fillRect/>
          </a:stretch>
        </p:blipFill>
        <p:spPr>
          <a:xfrm>
            <a:off x="6484226" y="216418"/>
            <a:ext cx="1362537" cy="2211332"/>
          </a:xfrm>
          <a:prstGeom prst="rect">
            <a:avLst/>
          </a:prstGeom>
        </p:spPr>
      </p:pic>
      <p:sp>
        <p:nvSpPr>
          <p:cNvPr id="15" name="TextBox 14">
            <a:extLst>
              <a:ext uri="{FF2B5EF4-FFF2-40B4-BE49-F238E27FC236}">
                <a16:creationId xmlns:a16="http://schemas.microsoft.com/office/drawing/2014/main" id="{42773459-363D-4501-B0B9-EA1F2E9DCBE3}"/>
              </a:ext>
            </a:extLst>
          </p:cNvPr>
          <p:cNvSpPr txBox="1"/>
          <p:nvPr/>
        </p:nvSpPr>
        <p:spPr>
          <a:xfrm>
            <a:off x="273104" y="243029"/>
            <a:ext cx="1493844" cy="461665"/>
          </a:xfrm>
          <a:prstGeom prst="rect">
            <a:avLst/>
          </a:prstGeom>
          <a:noFill/>
        </p:spPr>
        <p:txBody>
          <a:bodyPr wrap="square" rtlCol="0">
            <a:spAutoFit/>
          </a:bodyPr>
          <a:lstStyle/>
          <a:p>
            <a:r>
              <a:rPr lang="en-GB" sz="2400" dirty="0">
                <a:latin typeface="Arial Black" panose="020B0A04020102020204" pitchFamily="34" charset="0"/>
              </a:rPr>
              <a:t>Recap</a:t>
            </a:r>
          </a:p>
        </p:txBody>
      </p:sp>
      <p:pic>
        <p:nvPicPr>
          <p:cNvPr id="16" name="Picture 15">
            <a:extLst>
              <a:ext uri="{FF2B5EF4-FFF2-40B4-BE49-F238E27FC236}">
                <a16:creationId xmlns:a16="http://schemas.microsoft.com/office/drawing/2014/main" id="{0255787D-FB88-4221-903E-CD368040101F}"/>
              </a:ext>
            </a:extLst>
          </p:cNvPr>
          <p:cNvPicPr>
            <a:picLocks noChangeAspect="1"/>
          </p:cNvPicPr>
          <p:nvPr/>
        </p:nvPicPr>
        <p:blipFill>
          <a:blip r:embed="rId12"/>
          <a:stretch>
            <a:fillRect/>
          </a:stretch>
        </p:blipFill>
        <p:spPr>
          <a:xfrm>
            <a:off x="7651459" y="1521358"/>
            <a:ext cx="951593" cy="1812784"/>
          </a:xfrm>
          <a:prstGeom prst="rect">
            <a:avLst/>
          </a:prstGeom>
        </p:spPr>
      </p:pic>
      <p:pic>
        <p:nvPicPr>
          <p:cNvPr id="17" name="Picture 16">
            <a:extLst>
              <a:ext uri="{FF2B5EF4-FFF2-40B4-BE49-F238E27FC236}">
                <a16:creationId xmlns:a16="http://schemas.microsoft.com/office/drawing/2014/main" id="{50008140-46AF-40EF-A641-F252F17DB308}"/>
              </a:ext>
            </a:extLst>
          </p:cNvPr>
          <p:cNvPicPr>
            <a:picLocks noChangeAspect="1"/>
          </p:cNvPicPr>
          <p:nvPr/>
        </p:nvPicPr>
        <p:blipFill>
          <a:blip r:embed="rId13"/>
          <a:stretch>
            <a:fillRect/>
          </a:stretch>
        </p:blipFill>
        <p:spPr>
          <a:xfrm>
            <a:off x="8603052" y="1521358"/>
            <a:ext cx="953623" cy="1816652"/>
          </a:xfrm>
          <a:prstGeom prst="rect">
            <a:avLst/>
          </a:prstGeom>
        </p:spPr>
      </p:pic>
      <p:sp>
        <p:nvSpPr>
          <p:cNvPr id="20" name="Freeform: Shape 19">
            <a:extLst>
              <a:ext uri="{FF2B5EF4-FFF2-40B4-BE49-F238E27FC236}">
                <a16:creationId xmlns:a16="http://schemas.microsoft.com/office/drawing/2014/main" id="{8541281F-B78C-4E4C-A2A6-F47036FAAD59}"/>
              </a:ext>
            </a:extLst>
          </p:cNvPr>
          <p:cNvSpPr/>
          <p:nvPr/>
        </p:nvSpPr>
        <p:spPr>
          <a:xfrm>
            <a:off x="6086901" y="2318134"/>
            <a:ext cx="1078174" cy="547896"/>
          </a:xfrm>
          <a:custGeom>
            <a:avLst/>
            <a:gdLst>
              <a:gd name="connsiteX0" fmla="*/ 0 w 1078174"/>
              <a:gd name="connsiteY0" fmla="*/ 83872 h 547896"/>
              <a:gd name="connsiteX1" fmla="*/ 627798 w 1078174"/>
              <a:gd name="connsiteY1" fmla="*/ 547896 h 547896"/>
              <a:gd name="connsiteX2" fmla="*/ 982639 w 1078174"/>
              <a:gd name="connsiteY2" fmla="*/ 83872 h 547896"/>
              <a:gd name="connsiteX3" fmla="*/ 1078174 w 1078174"/>
              <a:gd name="connsiteY3" fmla="*/ 1985 h 547896"/>
            </a:gdLst>
            <a:ahLst/>
            <a:cxnLst>
              <a:cxn ang="0">
                <a:pos x="connsiteX0" y="connsiteY0"/>
              </a:cxn>
              <a:cxn ang="0">
                <a:pos x="connsiteX1" y="connsiteY1"/>
              </a:cxn>
              <a:cxn ang="0">
                <a:pos x="connsiteX2" y="connsiteY2"/>
              </a:cxn>
              <a:cxn ang="0">
                <a:pos x="connsiteX3" y="connsiteY3"/>
              </a:cxn>
            </a:cxnLst>
            <a:rect l="l" t="t" r="r" b="b"/>
            <a:pathLst>
              <a:path w="1078174" h="547896">
                <a:moveTo>
                  <a:pt x="0" y="83872"/>
                </a:moveTo>
                <a:cubicBezTo>
                  <a:pt x="232012" y="315884"/>
                  <a:pt x="464025" y="547896"/>
                  <a:pt x="627798" y="547896"/>
                </a:cubicBezTo>
                <a:cubicBezTo>
                  <a:pt x="791571" y="547896"/>
                  <a:pt x="907576" y="174857"/>
                  <a:pt x="982639" y="83872"/>
                </a:cubicBezTo>
                <a:cubicBezTo>
                  <a:pt x="1057702" y="-7113"/>
                  <a:pt x="1067938" y="-2564"/>
                  <a:pt x="1078174" y="198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697FF2E4-52F8-4C24-8FCE-7BFDA4040F2D}"/>
              </a:ext>
            </a:extLst>
          </p:cNvPr>
          <p:cNvSpPr/>
          <p:nvPr/>
        </p:nvSpPr>
        <p:spPr>
          <a:xfrm>
            <a:off x="7560860" y="541613"/>
            <a:ext cx="1225673" cy="991002"/>
          </a:xfrm>
          <a:custGeom>
            <a:avLst/>
            <a:gdLst>
              <a:gd name="connsiteX0" fmla="*/ 0 w 1225673"/>
              <a:gd name="connsiteY0" fmla="*/ 413730 h 991002"/>
              <a:gd name="connsiteX1" fmla="*/ 764274 w 1225673"/>
              <a:gd name="connsiteY1" fmla="*/ 17945 h 991002"/>
              <a:gd name="connsiteX2" fmla="*/ 1201003 w 1225673"/>
              <a:gd name="connsiteY2" fmla="*/ 932345 h 991002"/>
              <a:gd name="connsiteX3" fmla="*/ 1132764 w 1225673"/>
              <a:gd name="connsiteY3" fmla="*/ 823163 h 991002"/>
            </a:gdLst>
            <a:ahLst/>
            <a:cxnLst>
              <a:cxn ang="0">
                <a:pos x="connsiteX0" y="connsiteY0"/>
              </a:cxn>
              <a:cxn ang="0">
                <a:pos x="connsiteX1" y="connsiteY1"/>
              </a:cxn>
              <a:cxn ang="0">
                <a:pos x="connsiteX2" y="connsiteY2"/>
              </a:cxn>
              <a:cxn ang="0">
                <a:pos x="connsiteX3" y="connsiteY3"/>
              </a:cxn>
            </a:cxnLst>
            <a:rect l="l" t="t" r="r" b="b"/>
            <a:pathLst>
              <a:path w="1225673" h="991002">
                <a:moveTo>
                  <a:pt x="0" y="413730"/>
                </a:moveTo>
                <a:cubicBezTo>
                  <a:pt x="282053" y="172619"/>
                  <a:pt x="564107" y="-68491"/>
                  <a:pt x="764274" y="17945"/>
                </a:cubicBezTo>
                <a:cubicBezTo>
                  <a:pt x="964441" y="104381"/>
                  <a:pt x="1139588" y="798142"/>
                  <a:pt x="1201003" y="932345"/>
                </a:cubicBezTo>
                <a:cubicBezTo>
                  <a:pt x="1262418" y="1066548"/>
                  <a:pt x="1197591" y="944855"/>
                  <a:pt x="1132764" y="823163"/>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DA0D9E6F-CBFB-442C-B0F7-51E89B0D2CCE}"/>
              </a:ext>
            </a:extLst>
          </p:cNvPr>
          <p:cNvSpPr/>
          <p:nvPr/>
        </p:nvSpPr>
        <p:spPr>
          <a:xfrm>
            <a:off x="9567081" y="2320119"/>
            <a:ext cx="1223200" cy="480268"/>
          </a:xfrm>
          <a:custGeom>
            <a:avLst/>
            <a:gdLst>
              <a:gd name="connsiteX0" fmla="*/ 0 w 1223200"/>
              <a:gd name="connsiteY0" fmla="*/ 0 h 480268"/>
              <a:gd name="connsiteX1" fmla="*/ 764274 w 1223200"/>
              <a:gd name="connsiteY1" fmla="*/ 477672 h 480268"/>
              <a:gd name="connsiteX2" fmla="*/ 1173707 w 1223200"/>
              <a:gd name="connsiteY2" fmla="*/ 191069 h 480268"/>
              <a:gd name="connsiteX3" fmla="*/ 1201003 w 1223200"/>
              <a:gd name="connsiteY3" fmla="*/ 191069 h 480268"/>
            </a:gdLst>
            <a:ahLst/>
            <a:cxnLst>
              <a:cxn ang="0">
                <a:pos x="connsiteX0" y="connsiteY0"/>
              </a:cxn>
              <a:cxn ang="0">
                <a:pos x="connsiteX1" y="connsiteY1"/>
              </a:cxn>
              <a:cxn ang="0">
                <a:pos x="connsiteX2" y="connsiteY2"/>
              </a:cxn>
              <a:cxn ang="0">
                <a:pos x="connsiteX3" y="connsiteY3"/>
              </a:cxn>
            </a:cxnLst>
            <a:rect l="l" t="t" r="r" b="b"/>
            <a:pathLst>
              <a:path w="1223200" h="480268">
                <a:moveTo>
                  <a:pt x="0" y="0"/>
                </a:moveTo>
                <a:cubicBezTo>
                  <a:pt x="284328" y="222913"/>
                  <a:pt x="568656" y="445827"/>
                  <a:pt x="764274" y="477672"/>
                </a:cubicBezTo>
                <a:cubicBezTo>
                  <a:pt x="959892" y="509517"/>
                  <a:pt x="1100919" y="238836"/>
                  <a:pt x="1173707" y="191069"/>
                </a:cubicBezTo>
                <a:cubicBezTo>
                  <a:pt x="1246495" y="143302"/>
                  <a:pt x="1223749" y="167185"/>
                  <a:pt x="1201003" y="19106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674E52FA-EC22-4C10-A5DA-104F6B57680D}"/>
              </a:ext>
            </a:extLst>
          </p:cNvPr>
          <p:cNvSpPr/>
          <p:nvPr/>
        </p:nvSpPr>
        <p:spPr>
          <a:xfrm>
            <a:off x="504967" y="5991367"/>
            <a:ext cx="2797791" cy="788891"/>
          </a:xfrm>
          <a:custGeom>
            <a:avLst/>
            <a:gdLst>
              <a:gd name="connsiteX0" fmla="*/ 0 w 2797791"/>
              <a:gd name="connsiteY0" fmla="*/ 0 h 788891"/>
              <a:gd name="connsiteX1" fmla="*/ 1760561 w 2797791"/>
              <a:gd name="connsiteY1" fmla="*/ 777923 h 788891"/>
              <a:gd name="connsiteX2" fmla="*/ 2797791 w 2797791"/>
              <a:gd name="connsiteY2" fmla="*/ 477672 h 788891"/>
              <a:gd name="connsiteX3" fmla="*/ 2797791 w 2797791"/>
              <a:gd name="connsiteY3" fmla="*/ 477672 h 788891"/>
            </a:gdLst>
            <a:ahLst/>
            <a:cxnLst>
              <a:cxn ang="0">
                <a:pos x="connsiteX0" y="connsiteY0"/>
              </a:cxn>
              <a:cxn ang="0">
                <a:pos x="connsiteX1" y="connsiteY1"/>
              </a:cxn>
              <a:cxn ang="0">
                <a:pos x="connsiteX2" y="connsiteY2"/>
              </a:cxn>
              <a:cxn ang="0">
                <a:pos x="connsiteX3" y="connsiteY3"/>
              </a:cxn>
            </a:cxnLst>
            <a:rect l="l" t="t" r="r" b="b"/>
            <a:pathLst>
              <a:path w="2797791" h="788891">
                <a:moveTo>
                  <a:pt x="0" y="0"/>
                </a:moveTo>
                <a:cubicBezTo>
                  <a:pt x="647131" y="349155"/>
                  <a:pt x="1294263" y="698311"/>
                  <a:pt x="1760561" y="777923"/>
                </a:cubicBezTo>
                <a:cubicBezTo>
                  <a:pt x="2226859" y="857535"/>
                  <a:pt x="2797791" y="477672"/>
                  <a:pt x="2797791" y="477672"/>
                </a:cubicBezTo>
                <a:lnTo>
                  <a:pt x="2797791" y="477672"/>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5446A850-EA4E-40B5-B0F4-A60D4A6A0046}"/>
              </a:ext>
            </a:extLst>
          </p:cNvPr>
          <p:cNvSpPr/>
          <p:nvPr/>
        </p:nvSpPr>
        <p:spPr>
          <a:xfrm>
            <a:off x="5744254" y="3452772"/>
            <a:ext cx="1478188" cy="886302"/>
          </a:xfrm>
          <a:custGeom>
            <a:avLst/>
            <a:gdLst>
              <a:gd name="connsiteX0" fmla="*/ 0 w 1394848"/>
              <a:gd name="connsiteY0" fmla="*/ 1228411 h 1228411"/>
              <a:gd name="connsiteX1" fmla="*/ 805218 w 1394848"/>
              <a:gd name="connsiteY1" fmla="*/ 41056 h 1228411"/>
              <a:gd name="connsiteX2" fmla="*/ 1364776 w 1394848"/>
              <a:gd name="connsiteY2" fmla="*/ 273068 h 1228411"/>
              <a:gd name="connsiteX3" fmla="*/ 1323833 w 1394848"/>
              <a:gd name="connsiteY3" fmla="*/ 273068 h 1228411"/>
              <a:gd name="connsiteX4" fmla="*/ 1323833 w 1394848"/>
              <a:gd name="connsiteY4" fmla="*/ 273068 h 1228411"/>
              <a:gd name="connsiteX5" fmla="*/ 1323833 w 1394848"/>
              <a:gd name="connsiteY5" fmla="*/ 273068 h 122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848" h="1228411">
                <a:moveTo>
                  <a:pt x="0" y="1228411"/>
                </a:moveTo>
                <a:cubicBezTo>
                  <a:pt x="288877" y="714345"/>
                  <a:pt x="577755" y="200280"/>
                  <a:pt x="805218" y="41056"/>
                </a:cubicBezTo>
                <a:cubicBezTo>
                  <a:pt x="1032681" y="-118168"/>
                  <a:pt x="1278340" y="234399"/>
                  <a:pt x="1364776" y="273068"/>
                </a:cubicBezTo>
                <a:cubicBezTo>
                  <a:pt x="1451212" y="311737"/>
                  <a:pt x="1323833" y="273068"/>
                  <a:pt x="1323833" y="273068"/>
                </a:cubicBezTo>
                <a:lnTo>
                  <a:pt x="1323833" y="273068"/>
                </a:lnTo>
                <a:lnTo>
                  <a:pt x="1323833" y="273068"/>
                </a:lnTo>
              </a:path>
            </a:pathLst>
          </a:cu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5261C60-091C-4B43-877C-2BC63EE67D17}"/>
              </a:ext>
            </a:extLst>
          </p:cNvPr>
          <p:cNvSpPr/>
          <p:nvPr/>
        </p:nvSpPr>
        <p:spPr>
          <a:xfrm>
            <a:off x="1917179" y="278737"/>
            <a:ext cx="1503391" cy="461664"/>
          </a:xfrm>
          <a:custGeom>
            <a:avLst/>
            <a:gdLst>
              <a:gd name="connsiteX0" fmla="*/ 0 w 1455292"/>
              <a:gd name="connsiteY0" fmla="*/ 458242 h 458242"/>
              <a:gd name="connsiteX1" fmla="*/ 846161 w 1455292"/>
              <a:gd name="connsiteY1" fmla="*/ 7866 h 458242"/>
              <a:gd name="connsiteX2" fmla="*/ 1405719 w 1455292"/>
              <a:gd name="connsiteY2" fmla="*/ 171639 h 458242"/>
              <a:gd name="connsiteX3" fmla="*/ 1392071 w 1455292"/>
              <a:gd name="connsiteY3" fmla="*/ 171639 h 458242"/>
            </a:gdLst>
            <a:ahLst/>
            <a:cxnLst>
              <a:cxn ang="0">
                <a:pos x="connsiteX0" y="connsiteY0"/>
              </a:cxn>
              <a:cxn ang="0">
                <a:pos x="connsiteX1" y="connsiteY1"/>
              </a:cxn>
              <a:cxn ang="0">
                <a:pos x="connsiteX2" y="connsiteY2"/>
              </a:cxn>
              <a:cxn ang="0">
                <a:pos x="connsiteX3" y="connsiteY3"/>
              </a:cxn>
            </a:cxnLst>
            <a:rect l="l" t="t" r="r" b="b"/>
            <a:pathLst>
              <a:path w="1455292" h="458242">
                <a:moveTo>
                  <a:pt x="0" y="458242"/>
                </a:moveTo>
                <a:cubicBezTo>
                  <a:pt x="305937" y="256937"/>
                  <a:pt x="611875" y="55633"/>
                  <a:pt x="846161" y="7866"/>
                </a:cubicBezTo>
                <a:cubicBezTo>
                  <a:pt x="1080448" y="-39901"/>
                  <a:pt x="1314734" y="144343"/>
                  <a:pt x="1405719" y="171639"/>
                </a:cubicBezTo>
                <a:cubicBezTo>
                  <a:pt x="1496704" y="198934"/>
                  <a:pt x="1444387" y="185286"/>
                  <a:pt x="1392071" y="1716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3E37C587-4A05-40A9-9DC1-F2FB9AC3080F}"/>
              </a:ext>
            </a:extLst>
          </p:cNvPr>
          <p:cNvSpPr/>
          <p:nvPr/>
        </p:nvSpPr>
        <p:spPr>
          <a:xfrm>
            <a:off x="4653569" y="541614"/>
            <a:ext cx="1027255" cy="711716"/>
          </a:xfrm>
          <a:custGeom>
            <a:avLst/>
            <a:gdLst>
              <a:gd name="connsiteX0" fmla="*/ 0 w 985994"/>
              <a:gd name="connsiteY0" fmla="*/ 125587 h 628289"/>
              <a:gd name="connsiteX1" fmla="*/ 750627 w 985994"/>
              <a:gd name="connsiteY1" fmla="*/ 30053 h 628289"/>
              <a:gd name="connsiteX2" fmla="*/ 968991 w 985994"/>
              <a:gd name="connsiteY2" fmla="*/ 589611 h 628289"/>
              <a:gd name="connsiteX3" fmla="*/ 955343 w 985994"/>
              <a:gd name="connsiteY3" fmla="*/ 535020 h 628289"/>
            </a:gdLst>
            <a:ahLst/>
            <a:cxnLst>
              <a:cxn ang="0">
                <a:pos x="connsiteX0" y="connsiteY0"/>
              </a:cxn>
              <a:cxn ang="0">
                <a:pos x="connsiteX1" y="connsiteY1"/>
              </a:cxn>
              <a:cxn ang="0">
                <a:pos x="connsiteX2" y="connsiteY2"/>
              </a:cxn>
              <a:cxn ang="0">
                <a:pos x="connsiteX3" y="connsiteY3"/>
              </a:cxn>
            </a:cxnLst>
            <a:rect l="l" t="t" r="r" b="b"/>
            <a:pathLst>
              <a:path w="985994" h="628289">
                <a:moveTo>
                  <a:pt x="0" y="125587"/>
                </a:moveTo>
                <a:cubicBezTo>
                  <a:pt x="294564" y="39151"/>
                  <a:pt x="589129" y="-47284"/>
                  <a:pt x="750627" y="30053"/>
                </a:cubicBezTo>
                <a:cubicBezTo>
                  <a:pt x="912125" y="107390"/>
                  <a:pt x="934872" y="505450"/>
                  <a:pt x="968991" y="589611"/>
                </a:cubicBezTo>
                <a:cubicBezTo>
                  <a:pt x="1003110" y="673772"/>
                  <a:pt x="979226" y="604396"/>
                  <a:pt x="955343" y="535020"/>
                </a:cubicBez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F2974ACF-533A-4EDD-A6CE-74D691E94A84}"/>
              </a:ext>
            </a:extLst>
          </p:cNvPr>
          <p:cNvSpPr/>
          <p:nvPr/>
        </p:nvSpPr>
        <p:spPr>
          <a:xfrm>
            <a:off x="8967932" y="4830455"/>
            <a:ext cx="1681388" cy="1816651"/>
          </a:xfrm>
          <a:custGeom>
            <a:avLst/>
            <a:gdLst>
              <a:gd name="connsiteX0" fmla="*/ 0 w 1583140"/>
              <a:gd name="connsiteY0" fmla="*/ 0 h 2171242"/>
              <a:gd name="connsiteX1" fmla="*/ 723331 w 1583140"/>
              <a:gd name="connsiteY1" fmla="*/ 2101755 h 2171242"/>
              <a:gd name="connsiteX2" fmla="*/ 1583140 w 1583140"/>
              <a:gd name="connsiteY2" fmla="*/ 1705970 h 2171242"/>
              <a:gd name="connsiteX3" fmla="*/ 1583140 w 1583140"/>
              <a:gd name="connsiteY3" fmla="*/ 1705970 h 2171242"/>
            </a:gdLst>
            <a:ahLst/>
            <a:cxnLst>
              <a:cxn ang="0">
                <a:pos x="connsiteX0" y="connsiteY0"/>
              </a:cxn>
              <a:cxn ang="0">
                <a:pos x="connsiteX1" y="connsiteY1"/>
              </a:cxn>
              <a:cxn ang="0">
                <a:pos x="connsiteX2" y="connsiteY2"/>
              </a:cxn>
              <a:cxn ang="0">
                <a:pos x="connsiteX3" y="connsiteY3"/>
              </a:cxn>
            </a:cxnLst>
            <a:rect l="l" t="t" r="r" b="b"/>
            <a:pathLst>
              <a:path w="1583140" h="2171242">
                <a:moveTo>
                  <a:pt x="0" y="0"/>
                </a:moveTo>
                <a:cubicBezTo>
                  <a:pt x="229737" y="908713"/>
                  <a:pt x="459474" y="1817427"/>
                  <a:pt x="723331" y="2101755"/>
                </a:cubicBezTo>
                <a:cubicBezTo>
                  <a:pt x="987188" y="2386083"/>
                  <a:pt x="1583140" y="1705970"/>
                  <a:pt x="1583140" y="1705970"/>
                </a:cubicBezTo>
                <a:lnTo>
                  <a:pt x="1583140" y="170597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1628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5A9EB-8B0D-45BC-BF0A-8AFD344D0F37}"/>
              </a:ext>
            </a:extLst>
          </p:cNvPr>
          <p:cNvPicPr>
            <a:picLocks noChangeAspect="1"/>
          </p:cNvPicPr>
          <p:nvPr/>
        </p:nvPicPr>
        <p:blipFill>
          <a:blip r:embed="rId2"/>
          <a:stretch>
            <a:fillRect/>
          </a:stretch>
        </p:blipFill>
        <p:spPr>
          <a:xfrm>
            <a:off x="0" y="3843"/>
            <a:ext cx="12192000" cy="6894454"/>
          </a:xfrm>
          <a:prstGeom prst="rect">
            <a:avLst/>
          </a:prstGeom>
        </p:spPr>
      </p:pic>
      <p:pic>
        <p:nvPicPr>
          <p:cNvPr id="5" name="Picture 4">
            <a:extLst>
              <a:ext uri="{FF2B5EF4-FFF2-40B4-BE49-F238E27FC236}">
                <a16:creationId xmlns:a16="http://schemas.microsoft.com/office/drawing/2014/main" id="{BD2B6CDF-8FE0-4564-9390-B8678D6B7743}"/>
              </a:ext>
            </a:extLst>
          </p:cNvPr>
          <p:cNvPicPr>
            <a:picLocks noChangeAspect="1"/>
          </p:cNvPicPr>
          <p:nvPr/>
        </p:nvPicPr>
        <p:blipFill>
          <a:blip r:embed="rId3"/>
          <a:stretch>
            <a:fillRect/>
          </a:stretch>
        </p:blipFill>
        <p:spPr>
          <a:xfrm>
            <a:off x="2667001" y="1"/>
            <a:ext cx="6854156" cy="6854156"/>
          </a:xfrm>
          <a:prstGeom prst="rect">
            <a:avLst/>
          </a:prstGeom>
        </p:spPr>
      </p:pic>
    </p:spTree>
    <p:extLst>
      <p:ext uri="{BB962C8B-B14F-4D97-AF65-F5344CB8AC3E}">
        <p14:creationId xmlns:p14="http://schemas.microsoft.com/office/powerpoint/2010/main" val="3225742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BA67E-D170-47A3-BFE7-0633AED2994A}"/>
              </a:ext>
            </a:extLst>
          </p:cNvPr>
          <p:cNvSpPr txBox="1"/>
          <p:nvPr/>
        </p:nvSpPr>
        <p:spPr>
          <a:xfrm>
            <a:off x="351182" y="371060"/>
            <a:ext cx="11489635" cy="5909310"/>
          </a:xfrm>
          <a:prstGeom prst="rect">
            <a:avLst/>
          </a:prstGeom>
          <a:noFill/>
        </p:spPr>
        <p:txBody>
          <a:bodyPr wrap="square" rtlCol="0">
            <a:spAutoFit/>
          </a:bodyPr>
          <a:lstStyle/>
          <a:p>
            <a:r>
              <a:rPr lang="en-GB" sz="2200" dirty="0">
                <a:latin typeface="Arial Black" panose="020B0A04020102020204" pitchFamily="34" charset="0"/>
              </a:rPr>
              <a:t>References</a:t>
            </a:r>
          </a:p>
          <a:p>
            <a:endParaRPr lang="en-GB" dirty="0"/>
          </a:p>
          <a:p>
            <a:pPr>
              <a:spcAft>
                <a:spcPts val="1200"/>
              </a:spcAft>
            </a:pPr>
            <a:r>
              <a:rPr lang="en-GB" dirty="0"/>
              <a:t>Baker, W. (n.d.) </a:t>
            </a:r>
            <a:r>
              <a:rPr lang="en-GB" i="1" dirty="0"/>
              <a:t>Gender neutral cartoon character</a:t>
            </a:r>
            <a:r>
              <a:rPr lang="en-GB" dirty="0"/>
              <a:t>. Retrieved from </a:t>
            </a:r>
            <a:r>
              <a:rPr lang="en-GB" dirty="0">
                <a:hlinkClick r:id="rId2"/>
              </a:rPr>
              <a:t>https://www.pinterest.co.uk/pin/210191507588941170/</a:t>
            </a:r>
            <a:r>
              <a:rPr lang="en-GB" dirty="0"/>
              <a:t> </a:t>
            </a:r>
          </a:p>
          <a:p>
            <a:pPr>
              <a:spcAft>
                <a:spcPts val="1200"/>
              </a:spcAft>
            </a:pPr>
            <a:r>
              <a:rPr lang="en-GB" dirty="0"/>
              <a:t>Business Insider. (2014). </a:t>
            </a:r>
            <a:r>
              <a:rPr lang="en-GB" i="1" dirty="0">
                <a:solidFill>
                  <a:srgbClr val="111111"/>
                </a:solidFill>
                <a:effectLst/>
                <a:latin typeface="LabGrotesque"/>
              </a:rPr>
              <a:t>26 Sexist Ads Of The 'Mad Men' Era That Companies Wish We'd Forget. </a:t>
            </a:r>
            <a:r>
              <a:rPr lang="en-GB" i="0" dirty="0">
                <a:solidFill>
                  <a:srgbClr val="111111"/>
                </a:solidFill>
                <a:effectLst/>
                <a:latin typeface="LabGrotesque"/>
              </a:rPr>
              <a:t>Retrieved from </a:t>
            </a:r>
            <a:r>
              <a:rPr lang="en-GB" i="0" dirty="0">
                <a:solidFill>
                  <a:srgbClr val="111111"/>
                </a:solidFill>
                <a:effectLst/>
                <a:latin typeface="LabGrotesque"/>
                <a:hlinkClick r:id="rId3"/>
              </a:rPr>
              <a:t>https://www.businessinsider.com/26-sexist-ads-of-the-mad-men-era-2014-5?r=US&amp;IR=T</a:t>
            </a:r>
            <a:r>
              <a:rPr lang="en-GB" i="0" dirty="0">
                <a:solidFill>
                  <a:srgbClr val="111111"/>
                </a:solidFill>
                <a:effectLst/>
                <a:latin typeface="LabGrotesque"/>
              </a:rPr>
              <a:t> </a:t>
            </a:r>
            <a:endParaRPr lang="en-GB" dirty="0"/>
          </a:p>
          <a:p>
            <a:pPr>
              <a:spcAft>
                <a:spcPts val="1200"/>
              </a:spcAft>
            </a:pPr>
            <a:r>
              <a:rPr lang="en-GB" dirty="0"/>
              <a:t>Dryden, S. (n.d.). A short history of LGBT rights in the UK. Retrieved from </a:t>
            </a:r>
            <a:r>
              <a:rPr lang="en-GB" dirty="0">
                <a:hlinkClick r:id="rId4"/>
              </a:rPr>
              <a:t>https://www.bl.uk/lgbtq-histories/articles/a-short-history-of-lgbt-rights-in-the-uk</a:t>
            </a:r>
            <a:r>
              <a:rPr lang="en-GB" dirty="0"/>
              <a:t> </a:t>
            </a:r>
          </a:p>
          <a:p>
            <a:pPr>
              <a:spcAft>
                <a:spcPts val="1200"/>
              </a:spcAft>
            </a:pPr>
            <a:r>
              <a:rPr lang="en-GB" dirty="0"/>
              <a:t>Education Action Challenge Homophobia UK. (2016). What is gender? Retrieved from </a:t>
            </a:r>
            <a:r>
              <a:rPr lang="en-GB" dirty="0">
                <a:hlinkClick r:id="rId5"/>
              </a:rPr>
              <a:t>https://www.youtube.com/watch?v=qlYtj0sf6ec</a:t>
            </a:r>
            <a:r>
              <a:rPr lang="en-GB" dirty="0"/>
              <a:t> </a:t>
            </a:r>
          </a:p>
          <a:p>
            <a:pPr>
              <a:spcAft>
                <a:spcPts val="1200"/>
              </a:spcAft>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Enfield, H. (2008). </a:t>
            </a: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Women know your limits – BBC comedy</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Retrieved from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https://www.youtube.com/watch?v=LS37SNYjg8w</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Aft>
                <a:spcPts val="1200"/>
              </a:spcAft>
            </a:pPr>
            <a:r>
              <a:rPr lang="en-GB" dirty="0"/>
              <a:t>Gender Recognition Act 2004: </a:t>
            </a:r>
            <a:r>
              <a:rPr lang="en-GB" dirty="0">
                <a:hlinkClick r:id="rId7"/>
              </a:rPr>
              <a:t>http://www.legislation.gov.uk/ukpga/2004/7</a:t>
            </a:r>
            <a:r>
              <a:rPr lang="en-GB" dirty="0">
                <a:solidFill>
                  <a:prstClr val="black"/>
                </a:solidFill>
                <a:latin typeface="Calibri" panose="020F0502020204030204"/>
              </a:rPr>
              <a:t>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spcAft>
                <a:spcPts val="1200"/>
              </a:spcAft>
            </a:pPr>
            <a:r>
              <a:rPr lang="en-GB" dirty="0"/>
              <a:t>General Medical Council. (2018). </a:t>
            </a:r>
            <a:r>
              <a:rPr lang="en-GB" i="1" dirty="0"/>
              <a:t>Trans Health</a:t>
            </a:r>
            <a:r>
              <a:rPr lang="en-GB" dirty="0"/>
              <a:t>. Retrieved from </a:t>
            </a:r>
            <a:r>
              <a:rPr lang="en-GB" dirty="0">
                <a:hlinkClick r:id="rId8"/>
              </a:rPr>
              <a:t>https://www.youtube.com/watch?v=jv3Ztrm73FQ&amp;feature=emb_logo</a:t>
            </a:r>
            <a:r>
              <a:rPr lang="en-GB" dirty="0"/>
              <a:t> </a:t>
            </a:r>
          </a:p>
          <a:p>
            <a:pPr>
              <a:spcAft>
                <a:spcPts val="1200"/>
              </a:spcAft>
            </a:pPr>
            <a:r>
              <a:rPr lang="en-GB" dirty="0"/>
              <a:t>Healthwatch. (2020). </a:t>
            </a:r>
            <a:r>
              <a:rPr lang="en-GB" i="1" dirty="0"/>
              <a:t>Trans healthcare: What can we learn from people’s experiences?</a:t>
            </a:r>
            <a:r>
              <a:rPr lang="en-GB" dirty="0"/>
              <a:t> Retrieved from </a:t>
            </a:r>
            <a:r>
              <a:rPr lang="en-GB" dirty="0">
                <a:hlinkClick r:id="rId9"/>
              </a:rPr>
              <a:t>https://www.healthwatch.co.uk/blog/2020-03-11/trans-healthcare-what-can-we-learn-people%E2%80%99s-experiences</a:t>
            </a:r>
            <a:r>
              <a:rPr lang="en-GB" dirty="0"/>
              <a:t> </a:t>
            </a:r>
          </a:p>
        </p:txBody>
      </p:sp>
    </p:spTree>
    <p:extLst>
      <p:ext uri="{BB962C8B-B14F-4D97-AF65-F5344CB8AC3E}">
        <p14:creationId xmlns:p14="http://schemas.microsoft.com/office/powerpoint/2010/main" val="21101811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BA67E-D170-47A3-BFE7-0633AED2994A}"/>
              </a:ext>
            </a:extLst>
          </p:cNvPr>
          <p:cNvSpPr txBox="1"/>
          <p:nvPr/>
        </p:nvSpPr>
        <p:spPr>
          <a:xfrm>
            <a:off x="424069" y="582067"/>
            <a:ext cx="11237843"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NHS England &amp; NHS Improvement. (2019). Delivering same-sex accommodation. Retrieved from </a:t>
            </a:r>
            <a:r>
              <a:rPr lang="en-GB" dirty="0">
                <a:hlinkClick r:id="rId2"/>
              </a:rPr>
              <a:t>Delivering_same_sex_accommodation_sep2019.pdf (improvement.nhs.uk)</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Office for National Statistics. (2019). </a:t>
            </a: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What is the difference between sex and gender?</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Retrieved from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https://www.ons.gov.uk/economy/environmentalaccounts/articles/whatisthedifferencebetweensexandgender/2019-02-21</a:t>
            </a:r>
            <a:endParaRPr lang="en-GB" dirty="0"/>
          </a:p>
          <a:p>
            <a:pPr>
              <a:spcAft>
                <a:spcPts val="600"/>
              </a:spcAft>
            </a:pPr>
            <a:r>
              <a:rPr lang="en-GB" dirty="0"/>
              <a:t>Pan, L., &amp; Moore, A. (2015).  </a:t>
            </a:r>
            <a:r>
              <a:rPr lang="en-GB" i="1" dirty="0"/>
              <a:t>The gender unicorn</a:t>
            </a:r>
            <a:r>
              <a:rPr lang="en-GB" dirty="0"/>
              <a:t>.  Retrieved from </a:t>
            </a:r>
            <a:r>
              <a:rPr lang="en-GB" dirty="0">
                <a:hlinkClick r:id="rId4"/>
              </a:rPr>
              <a:t>https://transstudent.org/gender/</a:t>
            </a:r>
            <a:endParaRPr lang="en-GB" dirty="0"/>
          </a:p>
          <a:p>
            <a:pPr>
              <a:spcAft>
                <a:spcPts val="600"/>
              </a:spcAft>
            </a:pPr>
            <a:r>
              <a:rPr lang="en-GB" dirty="0"/>
              <a:t>Simply Psychology. (2014). Biological theories of gender. Retrieved from </a:t>
            </a:r>
            <a:r>
              <a:rPr lang="en-GB" dirty="0">
                <a:hlinkClick r:id="rId5"/>
              </a:rPr>
              <a:t>https://www.simplypsychology.org/gender-biology.html</a:t>
            </a:r>
            <a:r>
              <a:rPr lang="en-GB" dirty="0"/>
              <a:t> </a:t>
            </a:r>
          </a:p>
          <a:p>
            <a:pPr>
              <a:spcAft>
                <a:spcPts val="600"/>
              </a:spcAft>
            </a:pPr>
            <a:r>
              <a:rPr lang="en-GB" dirty="0"/>
              <a:t>Stonewall. (2017). </a:t>
            </a:r>
            <a:r>
              <a:rPr lang="en-GB" i="1" dirty="0"/>
              <a:t>School report. The experiences of lesbian, gay, bi and trans young people in Britain’s schools in 2017.</a:t>
            </a:r>
            <a:r>
              <a:rPr lang="en-GB" dirty="0"/>
              <a:t>  Retrieved from </a:t>
            </a:r>
            <a:r>
              <a:rPr lang="en-GB" dirty="0">
                <a:hlinkClick r:id="rId6"/>
              </a:rPr>
              <a:t>https://www.stonewall.org.uk/system/files/the_school_report_2017.pdf</a:t>
            </a:r>
            <a:r>
              <a:rPr lang="en-GB" dirty="0"/>
              <a:t>  </a:t>
            </a:r>
          </a:p>
          <a:p>
            <a:pPr>
              <a:spcAft>
                <a:spcPts val="600"/>
              </a:spcAft>
            </a:pPr>
            <a:r>
              <a:rPr lang="en-GB" dirty="0"/>
              <a:t>Stonewall. (2018). </a:t>
            </a:r>
            <a:r>
              <a:rPr lang="en-GB" i="1" dirty="0"/>
              <a:t>LGBT in Britain. Health report. </a:t>
            </a:r>
            <a:r>
              <a:rPr lang="en-GB" dirty="0"/>
              <a:t>Retrieved from </a:t>
            </a:r>
            <a:r>
              <a:rPr lang="en-GB" dirty="0">
                <a:hlinkClick r:id="rId7"/>
              </a:rPr>
              <a:t>https://www.stonewall.org.uk/system/files/lgbt_in_britain_health.pdf</a:t>
            </a:r>
            <a:r>
              <a:rPr lang="en-GB" dirty="0"/>
              <a:t> </a:t>
            </a:r>
          </a:p>
          <a:p>
            <a:pPr>
              <a:spcAft>
                <a:spcPts val="600"/>
              </a:spcAft>
            </a:pPr>
            <a:r>
              <a:rPr lang="en-GB" dirty="0"/>
              <a:t>Trans Actual. (n.d.). </a:t>
            </a:r>
            <a:r>
              <a:rPr lang="en-GB" i="1" dirty="0"/>
              <a:t>Trans health. Trans inclusion. </a:t>
            </a:r>
            <a:r>
              <a:rPr lang="en-GB" dirty="0"/>
              <a:t>Retrieved from </a:t>
            </a:r>
            <a:r>
              <a:rPr lang="en-GB" dirty="0">
                <a:hlinkClick r:id="rId8"/>
              </a:rPr>
              <a:t>https://www.transactual.org.uk/inclusive-healthcare</a:t>
            </a:r>
            <a:r>
              <a:rPr lang="en-GB" dirty="0"/>
              <a:t> </a:t>
            </a:r>
          </a:p>
          <a:p>
            <a:pPr>
              <a:spcAft>
                <a:spcPts val="600"/>
              </a:spcAft>
            </a:pPr>
            <a:r>
              <a:rPr lang="en-GB" dirty="0"/>
              <a:t>Trans Student Educational Resources. (2015). </a:t>
            </a:r>
            <a:r>
              <a:rPr lang="en-GB" i="1" dirty="0"/>
              <a:t>Gender unicorn</a:t>
            </a:r>
            <a:r>
              <a:rPr lang="en-GB" dirty="0"/>
              <a:t>. Retrieved from  </a:t>
            </a:r>
            <a:r>
              <a:rPr lang="en-GB" dirty="0">
                <a:hlinkClick r:id="rId4"/>
              </a:rPr>
              <a:t>https://transstudent.org/gender/</a:t>
            </a:r>
            <a:endParaRPr lang="en-GB" dirty="0"/>
          </a:p>
        </p:txBody>
      </p:sp>
    </p:spTree>
    <p:extLst>
      <p:ext uri="{BB962C8B-B14F-4D97-AF65-F5344CB8AC3E}">
        <p14:creationId xmlns:p14="http://schemas.microsoft.com/office/powerpoint/2010/main" val="321685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A6CE7-D815-4E40-BA88-9268932E4C17}"/>
              </a:ext>
            </a:extLst>
          </p:cNvPr>
          <p:cNvPicPr>
            <a:picLocks noChangeAspect="1"/>
          </p:cNvPicPr>
          <p:nvPr/>
        </p:nvPicPr>
        <p:blipFill>
          <a:blip r:embed="rId2"/>
          <a:stretch>
            <a:fillRect/>
          </a:stretch>
        </p:blipFill>
        <p:spPr>
          <a:xfrm>
            <a:off x="4133578" y="53918"/>
            <a:ext cx="4621729" cy="4107977"/>
          </a:xfrm>
          <a:prstGeom prst="rect">
            <a:avLst/>
          </a:prstGeom>
        </p:spPr>
      </p:pic>
      <p:sp>
        <p:nvSpPr>
          <p:cNvPr id="11" name="TextBox 10">
            <a:extLst>
              <a:ext uri="{FF2B5EF4-FFF2-40B4-BE49-F238E27FC236}">
                <a16:creationId xmlns:a16="http://schemas.microsoft.com/office/drawing/2014/main" id="{AF453D85-30BE-46B6-A8D2-4C3C4CC80C34}"/>
              </a:ext>
            </a:extLst>
          </p:cNvPr>
          <p:cNvSpPr txBox="1"/>
          <p:nvPr/>
        </p:nvSpPr>
        <p:spPr>
          <a:xfrm>
            <a:off x="6638820" y="2202730"/>
            <a:ext cx="55531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solidFill>
                  <a:srgbClr val="FF0000"/>
                </a:solidFill>
                <a:latin typeface="Cooper Black" panose="0208090404030B020404" pitchFamily="18" charset="0"/>
              </a:rPr>
              <a:t>Gender dysphoria: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where your gender identity and sex assigned at birth don’t match up which causes distress, especially when looking at your body.</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486C91-08C7-43B2-B060-9E4601222848}"/>
              </a:ext>
            </a:extLst>
          </p:cNvPr>
          <p:cNvSpPr txBox="1"/>
          <p:nvPr/>
        </p:nvSpPr>
        <p:spPr>
          <a:xfrm>
            <a:off x="264739" y="5727449"/>
            <a:ext cx="6402281" cy="954107"/>
          </a:xfrm>
          <a:prstGeom prst="rect">
            <a:avLst/>
          </a:prstGeom>
          <a:noFill/>
        </p:spPr>
        <p:txBody>
          <a:bodyPr wrap="square" rtlCol="0">
            <a:spAutoFit/>
          </a:bodyPr>
          <a:lstStyle/>
          <a:p>
            <a:r>
              <a:rPr lang="en-GB" dirty="0">
                <a:solidFill>
                  <a:srgbClr val="7030A0"/>
                </a:solidFill>
                <a:latin typeface="Cooper Black" panose="0208090404030B020404" pitchFamily="18" charset="0"/>
              </a:rPr>
              <a:t>Gender fluid:</a:t>
            </a:r>
            <a:r>
              <a:rPr lang="en-GB" sz="2000" dirty="0">
                <a:solidFill>
                  <a:srgbClr val="7030A0"/>
                </a:solidFill>
                <a:latin typeface="Cooper Black" panose="0208090404030B020404" pitchFamily="18" charset="0"/>
              </a:rPr>
              <a:t> </a:t>
            </a:r>
            <a:r>
              <a:rPr lang="en-GB" dirty="0">
                <a:solidFill>
                  <a:prstClr val="black"/>
                </a:solidFill>
                <a:latin typeface="Calibri" panose="020F0502020204030204" pitchFamily="34" charset="0"/>
                <a:cs typeface="Calibri" panose="020F0502020204030204" pitchFamily="34" charset="0"/>
              </a:rPr>
              <a:t>So</a:t>
            </a:r>
            <a:r>
              <a:rPr kumimoji="0" lang="en-GB" b="0" i="0" u="none" strike="noStrike" kern="1200" cap="none" spc="0" normalizeH="0" baseline="0" noProof="0" dirty="0">
                <a:ln>
                  <a:noFill/>
                </a:ln>
                <a:solidFill>
                  <a:prstClr val="black"/>
                </a:solidFill>
                <a:effectLst/>
                <a:uLnTx/>
                <a:uFillTx/>
                <a:ea typeface="+mn-ea"/>
                <a:cs typeface="+mn-cs"/>
              </a:rPr>
              <a:t>me people may feel that their gender isn’t fixed, that they move between male and female and want to express both these sides of themselves at different times.</a:t>
            </a:r>
            <a:r>
              <a:rPr lang="en-GB" dirty="0">
                <a:latin typeface="Calibri" panose="020F0502020204030204" pitchFamily="34" charset="0"/>
                <a:cs typeface="Calibri" panose="020F0502020204030204" pitchFamily="34" charset="0"/>
              </a:rPr>
              <a:t> </a:t>
            </a:r>
            <a:r>
              <a:rPr lang="en-GB" dirty="0">
                <a:solidFill>
                  <a:srgbClr val="7030A0"/>
                </a:solidFill>
                <a:latin typeface="Cooper Black" panose="0208090404030B020404" pitchFamily="18" charset="0"/>
              </a:rPr>
              <a:t> </a:t>
            </a:r>
            <a:endParaRPr lang="en-GB" sz="2000" dirty="0">
              <a:solidFill>
                <a:srgbClr val="7030A0"/>
              </a:solidFill>
              <a:latin typeface="Cooper Black" panose="0208090404030B020404" pitchFamily="18" charset="0"/>
            </a:endParaRPr>
          </a:p>
        </p:txBody>
      </p:sp>
      <p:sp>
        <p:nvSpPr>
          <p:cNvPr id="15" name="TextBox 14">
            <a:extLst>
              <a:ext uri="{FF2B5EF4-FFF2-40B4-BE49-F238E27FC236}">
                <a16:creationId xmlns:a16="http://schemas.microsoft.com/office/drawing/2014/main" id="{EBCB1E32-5EA9-41D1-BD3E-25A818E0616A}"/>
              </a:ext>
            </a:extLst>
          </p:cNvPr>
          <p:cNvSpPr txBox="1"/>
          <p:nvPr/>
        </p:nvSpPr>
        <p:spPr>
          <a:xfrm>
            <a:off x="264739" y="4770128"/>
            <a:ext cx="6228239" cy="954107"/>
          </a:xfrm>
          <a:prstGeom prst="rect">
            <a:avLst/>
          </a:prstGeom>
          <a:noFill/>
        </p:spPr>
        <p:txBody>
          <a:bodyPr wrap="square" rtlCol="0">
            <a:spAutoFit/>
          </a:bodyPr>
          <a:lstStyle/>
          <a:p>
            <a:r>
              <a:rPr lang="en-GB" dirty="0">
                <a:solidFill>
                  <a:srgbClr val="0070C0"/>
                </a:solidFill>
                <a:latin typeface="Cooper Black" panose="0208090404030B020404" pitchFamily="18" charset="0"/>
              </a:rPr>
              <a:t>Non-binary:</a:t>
            </a:r>
            <a:r>
              <a:rPr lang="en-GB" sz="2000" dirty="0">
                <a:solidFill>
                  <a:srgbClr val="0070C0"/>
                </a:solidFill>
                <a:latin typeface="Cooper Black" panose="0208090404030B020404" pitchFamily="18" charset="0"/>
              </a:rPr>
              <a:t> </a:t>
            </a:r>
            <a:r>
              <a:rPr lang="en-GB" dirty="0">
                <a:solidFill>
                  <a:prstClr val="black"/>
                </a:solidFill>
                <a:latin typeface="Calibri" panose="020F0502020204030204"/>
              </a:rPr>
              <a:t>W</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here someone doesn’t identify as either male or female, where they don’t feel they meet the criteria for either. </a:t>
            </a: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Non-binary people may use the pronoun ‘they’.</a:t>
            </a:r>
            <a:r>
              <a:rPr lang="en-GB" b="1" dirty="0">
                <a:solidFill>
                  <a:srgbClr val="0070C0"/>
                </a:solidFill>
                <a:latin typeface="Cooper Black" panose="0208090404030B020404" pitchFamily="18" charset="0"/>
              </a:rPr>
              <a:t> </a:t>
            </a:r>
            <a:endParaRPr lang="en-GB" sz="2400" b="1" dirty="0">
              <a:solidFill>
                <a:srgbClr val="0070C0"/>
              </a:solidFill>
              <a:latin typeface="Cooper Black" panose="0208090404030B020404" pitchFamily="18" charset="0"/>
            </a:endParaRPr>
          </a:p>
        </p:txBody>
      </p:sp>
      <p:sp>
        <p:nvSpPr>
          <p:cNvPr id="17" name="TextBox 16">
            <a:extLst>
              <a:ext uri="{FF2B5EF4-FFF2-40B4-BE49-F238E27FC236}">
                <a16:creationId xmlns:a16="http://schemas.microsoft.com/office/drawing/2014/main" id="{74B00815-C8DA-4CD4-85CB-1A001BC14EBA}"/>
              </a:ext>
            </a:extLst>
          </p:cNvPr>
          <p:cNvSpPr txBox="1"/>
          <p:nvPr/>
        </p:nvSpPr>
        <p:spPr>
          <a:xfrm>
            <a:off x="258340" y="3651844"/>
            <a:ext cx="54615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Tx/>
              <a:buSzTx/>
              <a:buFontTx/>
              <a:buNone/>
              <a:tabLst/>
              <a:defRPr/>
            </a:pPr>
            <a:r>
              <a:rPr lang="en-GB" dirty="0">
                <a:solidFill>
                  <a:srgbClr val="6600FF"/>
                </a:solidFill>
                <a:latin typeface="Cooper Black" panose="0208090404030B020404" pitchFamily="18" charset="0"/>
              </a:rPr>
              <a:t>Trans-male: </a:t>
            </a:r>
            <a:r>
              <a:rPr lang="en-GB" dirty="0">
                <a:solidFill>
                  <a:prstClr val="black"/>
                </a:solidFill>
                <a:latin typeface="Calibri" panose="020F0502020204030204"/>
              </a:rPr>
              <a:t>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person assigned female at birth and who identifies as a boy or man. </a:t>
            </a: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Transmen use the pronouns he/ him.</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14A63B-9481-4CB1-A9B2-643AC3D95B1B}"/>
              </a:ext>
            </a:extLst>
          </p:cNvPr>
          <p:cNvSpPr txBox="1"/>
          <p:nvPr/>
        </p:nvSpPr>
        <p:spPr>
          <a:xfrm>
            <a:off x="2252740" y="3274498"/>
            <a:ext cx="2643582" cy="369332"/>
          </a:xfrm>
          <a:prstGeom prst="rect">
            <a:avLst/>
          </a:prstGeom>
          <a:noFill/>
        </p:spPr>
        <p:txBody>
          <a:bodyPr wrap="square" rtlCol="0">
            <a:spAutoFit/>
          </a:bodyPr>
          <a:lstStyle/>
          <a:p>
            <a:r>
              <a:rPr lang="en-GB" dirty="0">
                <a:solidFill>
                  <a:srgbClr val="FA9706"/>
                </a:solidFill>
                <a:latin typeface="Cooper Black" panose="0208090404030B020404" pitchFamily="18" charset="0"/>
              </a:rPr>
              <a:t>MTF: </a:t>
            </a:r>
            <a:r>
              <a:rPr lang="en-GB" dirty="0">
                <a:latin typeface="Calibri" panose="020F0502020204030204" pitchFamily="34" charset="0"/>
                <a:cs typeface="Calibri" panose="020F0502020204030204" pitchFamily="34" charset="0"/>
              </a:rPr>
              <a:t>Male to Female</a:t>
            </a:r>
            <a:endParaRPr lang="en-GB" sz="2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38AD28C-1E19-469B-A469-359BFE293F02}"/>
              </a:ext>
            </a:extLst>
          </p:cNvPr>
          <p:cNvSpPr txBox="1"/>
          <p:nvPr/>
        </p:nvSpPr>
        <p:spPr>
          <a:xfrm>
            <a:off x="2252740" y="4407503"/>
            <a:ext cx="2393230" cy="369332"/>
          </a:xfrm>
          <a:prstGeom prst="rect">
            <a:avLst/>
          </a:prstGeom>
          <a:noFill/>
        </p:spPr>
        <p:txBody>
          <a:bodyPr wrap="square" rtlCol="0">
            <a:spAutoFit/>
          </a:bodyPr>
          <a:lstStyle/>
          <a:p>
            <a:r>
              <a:rPr lang="en-GB" dirty="0">
                <a:solidFill>
                  <a:srgbClr val="00B050"/>
                </a:solidFill>
                <a:latin typeface="Cooper Black" panose="0208090404030B020404" pitchFamily="18" charset="0"/>
              </a:rPr>
              <a:t>FTM:</a:t>
            </a:r>
            <a:r>
              <a:rPr lang="en-GB" dirty="0">
                <a:solidFill>
                  <a:srgbClr val="00B050"/>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Female to Male</a:t>
            </a:r>
            <a:endParaRPr lang="en-GB" sz="2800" dirty="0">
              <a:latin typeface="Cooper Black" panose="0208090404030B020404" pitchFamily="18" charset="0"/>
            </a:endParaRPr>
          </a:p>
        </p:txBody>
      </p:sp>
      <p:sp>
        <p:nvSpPr>
          <p:cNvPr id="21" name="TextBox 20">
            <a:extLst>
              <a:ext uri="{FF2B5EF4-FFF2-40B4-BE49-F238E27FC236}">
                <a16:creationId xmlns:a16="http://schemas.microsoft.com/office/drawing/2014/main" id="{76C90A18-F1FB-4029-BEB0-48C6779580A9}"/>
              </a:ext>
            </a:extLst>
          </p:cNvPr>
          <p:cNvSpPr txBox="1"/>
          <p:nvPr/>
        </p:nvSpPr>
        <p:spPr>
          <a:xfrm>
            <a:off x="264739" y="1833514"/>
            <a:ext cx="3976002" cy="646331"/>
          </a:xfrm>
          <a:prstGeom prst="rect">
            <a:avLst/>
          </a:prstGeom>
          <a:noFill/>
        </p:spPr>
        <p:txBody>
          <a:bodyPr wrap="square" rtlCol="0">
            <a:spAutoFit/>
          </a:bodyPr>
          <a:lstStyle/>
          <a:p>
            <a:r>
              <a:rPr lang="en-GB" dirty="0">
                <a:solidFill>
                  <a:srgbClr val="FF0066"/>
                </a:solidFill>
                <a:latin typeface="Cooper Black" panose="0208090404030B020404" pitchFamily="18" charset="0"/>
              </a:rPr>
              <a:t>Genderqueer: </a:t>
            </a:r>
            <a:r>
              <a:rPr lang="en-GB" dirty="0">
                <a:latin typeface="Calibri" panose="020F0502020204030204" pitchFamily="34" charset="0"/>
                <a:cs typeface="Calibri" panose="020F0502020204030204" pitchFamily="34" charset="0"/>
              </a:rPr>
              <a:t>A slang terms for a person who identifies as transgender. </a:t>
            </a:r>
            <a:endParaRPr lang="en-GB" sz="20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98C6413-2DDC-4F49-95B2-F811E7BD3D1C}"/>
              </a:ext>
            </a:extLst>
          </p:cNvPr>
          <p:cNvSpPr txBox="1"/>
          <p:nvPr/>
        </p:nvSpPr>
        <p:spPr>
          <a:xfrm>
            <a:off x="7989843" y="154036"/>
            <a:ext cx="3386679" cy="400110"/>
          </a:xfrm>
          <a:prstGeom prst="rect">
            <a:avLst/>
          </a:prstGeom>
          <a:noFill/>
        </p:spPr>
        <p:txBody>
          <a:bodyPr wrap="square" rtlCol="0">
            <a:spAutoFit/>
          </a:bodyPr>
          <a:lstStyle/>
          <a:p>
            <a:r>
              <a:rPr lang="en-GB" dirty="0">
                <a:solidFill>
                  <a:srgbClr val="009999"/>
                </a:solidFill>
                <a:latin typeface="Cooper Black" panose="0208090404030B020404" pitchFamily="18" charset="0"/>
              </a:rPr>
              <a:t>Trans:</a:t>
            </a:r>
            <a:r>
              <a:rPr lang="en-GB" sz="2000" dirty="0">
                <a:solidFill>
                  <a:srgbClr val="009999"/>
                </a:solidFill>
                <a:latin typeface="Cooper Black" panose="0208090404030B020404" pitchFamily="18" charset="0"/>
              </a:rPr>
              <a:t> </a:t>
            </a:r>
            <a:r>
              <a:rPr lang="en-GB" dirty="0">
                <a:latin typeface="Calibri" panose="020F0502020204030204" pitchFamily="34" charset="0"/>
                <a:cs typeface="Calibri" panose="020F0502020204030204" pitchFamily="34" charset="0"/>
              </a:rPr>
              <a:t>Short for trans-gender</a:t>
            </a:r>
            <a:endParaRPr lang="en-GB" sz="1900" dirty="0"/>
          </a:p>
        </p:txBody>
      </p:sp>
      <p:sp>
        <p:nvSpPr>
          <p:cNvPr id="23" name="TextBox 22">
            <a:extLst>
              <a:ext uri="{FF2B5EF4-FFF2-40B4-BE49-F238E27FC236}">
                <a16:creationId xmlns:a16="http://schemas.microsoft.com/office/drawing/2014/main" id="{8A76D0A5-330A-4551-A9A4-245AEA20C99D}"/>
              </a:ext>
            </a:extLst>
          </p:cNvPr>
          <p:cNvSpPr txBox="1"/>
          <p:nvPr/>
        </p:nvSpPr>
        <p:spPr>
          <a:xfrm>
            <a:off x="8646077" y="554146"/>
            <a:ext cx="3486029" cy="1538883"/>
          </a:xfrm>
          <a:prstGeom prst="rect">
            <a:avLst/>
          </a:prstGeom>
          <a:noFill/>
        </p:spPr>
        <p:txBody>
          <a:bodyPr wrap="square" rtlCol="0">
            <a:spAutoFit/>
          </a:bodyPr>
          <a:lstStyle/>
          <a:p>
            <a:r>
              <a:rPr lang="en-GB" dirty="0">
                <a:solidFill>
                  <a:schemeClr val="accent2">
                    <a:lumMod val="75000"/>
                  </a:schemeClr>
                </a:solidFill>
                <a:latin typeface="Cooper Black" panose="0208090404030B020404" pitchFamily="18" charset="0"/>
              </a:rPr>
              <a:t>Gender non-conforming: </a:t>
            </a:r>
            <a:r>
              <a:rPr lang="en-GB" sz="2000" dirty="0">
                <a:latin typeface="Calibri" panose="020F0502020204030204" pitchFamily="34" charset="0"/>
                <a:cs typeface="Calibri" panose="020F0502020204030204" pitchFamily="34" charset="0"/>
              </a:rPr>
              <a:t>a </a:t>
            </a:r>
            <a:r>
              <a:rPr lang="en-GB" dirty="0">
                <a:latin typeface="Calibri" panose="020F0502020204030204" pitchFamily="34" charset="0"/>
                <a:cs typeface="Calibri" panose="020F0502020204030204" pitchFamily="34" charset="0"/>
              </a:rPr>
              <a:t>man or woman who does not conform to society’s expectation of that gender, but do not identify as a different gender. </a:t>
            </a:r>
            <a:endParaRPr lang="en-GB" sz="20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C3FF02F-828F-47AA-A816-E43AB12B2F01}"/>
              </a:ext>
            </a:extLst>
          </p:cNvPr>
          <p:cNvSpPr txBox="1"/>
          <p:nvPr/>
        </p:nvSpPr>
        <p:spPr>
          <a:xfrm>
            <a:off x="272139" y="2490934"/>
            <a:ext cx="5991815" cy="954107"/>
          </a:xfrm>
          <a:prstGeom prst="rect">
            <a:avLst/>
          </a:prstGeom>
          <a:noFill/>
        </p:spPr>
        <p:txBody>
          <a:bodyPr wrap="square" rtlCol="0">
            <a:spAutoFit/>
          </a:bodyPr>
          <a:lstStyle/>
          <a:p>
            <a:r>
              <a:rPr lang="en-GB" dirty="0">
                <a:solidFill>
                  <a:srgbClr val="A50021"/>
                </a:solidFill>
                <a:latin typeface="Cooper Black" panose="0208090404030B020404" pitchFamily="18" charset="0"/>
              </a:rPr>
              <a:t>Trans-woman: </a:t>
            </a:r>
            <a:r>
              <a:rPr lang="en-GB" dirty="0">
                <a:latin typeface="Calibri" panose="020F0502020204030204" pitchFamily="34" charset="0"/>
                <a:cs typeface="Calibri" panose="020F0502020204030204" pitchFamily="34" charset="0"/>
              </a:rPr>
              <a:t>A person </a:t>
            </a:r>
            <a:r>
              <a:rPr lang="en-GB" dirty="0"/>
              <a:t>assigned male at birth and who identifies as a girl or woman. </a:t>
            </a:r>
            <a:r>
              <a:rPr lang="en-GB" b="1" dirty="0"/>
              <a:t>Transwomen use the pronouns she/her.</a:t>
            </a:r>
            <a:endParaRPr lang="en-GB" sz="2000" b="1" dirty="0">
              <a:latin typeface="Calibri" panose="020F0502020204030204" pitchFamily="34" charset="0"/>
              <a:cs typeface="Calibri" panose="020F0502020204030204" pitchFamily="34" charset="0"/>
            </a:endParaRPr>
          </a:p>
        </p:txBody>
      </p:sp>
      <p:pic>
        <p:nvPicPr>
          <p:cNvPr id="14" name="Picture 13">
            <a:hlinkClick r:id="rId3"/>
            <a:extLst>
              <a:ext uri="{FF2B5EF4-FFF2-40B4-BE49-F238E27FC236}">
                <a16:creationId xmlns:a16="http://schemas.microsoft.com/office/drawing/2014/main" id="{F604D3B9-41D3-4593-936E-F22928704C4E}"/>
              </a:ext>
            </a:extLst>
          </p:cNvPr>
          <p:cNvPicPr>
            <a:picLocks noChangeAspect="1"/>
          </p:cNvPicPr>
          <p:nvPr/>
        </p:nvPicPr>
        <p:blipFill rotWithShape="1">
          <a:blip r:embed="rId4"/>
          <a:srcRect l="31644" r="3985"/>
          <a:stretch/>
        </p:blipFill>
        <p:spPr>
          <a:xfrm>
            <a:off x="7600743" y="3370844"/>
            <a:ext cx="3425065" cy="2992902"/>
          </a:xfrm>
          <a:prstGeom prst="rect">
            <a:avLst/>
          </a:prstGeom>
        </p:spPr>
      </p:pic>
      <p:sp>
        <p:nvSpPr>
          <p:cNvPr id="16" name="TextBox 15">
            <a:hlinkClick r:id="rId3"/>
            <a:extLst>
              <a:ext uri="{FF2B5EF4-FFF2-40B4-BE49-F238E27FC236}">
                <a16:creationId xmlns:a16="http://schemas.microsoft.com/office/drawing/2014/main" id="{D3519AD6-A2B4-41C9-A839-EEDB29B5F2C3}"/>
              </a:ext>
            </a:extLst>
          </p:cNvPr>
          <p:cNvSpPr txBox="1"/>
          <p:nvPr/>
        </p:nvSpPr>
        <p:spPr>
          <a:xfrm>
            <a:off x="7600743" y="6363746"/>
            <a:ext cx="3425065" cy="386516"/>
          </a:xfrm>
          <a:prstGeom prst="rect">
            <a:avLst/>
          </a:prstGeom>
          <a:noFill/>
        </p:spPr>
        <p:txBody>
          <a:bodyPr wrap="square">
            <a:spAutoFit/>
          </a:bodyPr>
          <a:lstStyle/>
          <a:p>
            <a:pPr algn="ctr">
              <a:lnSpc>
                <a:spcPct val="130000"/>
              </a:lnSpc>
            </a:pPr>
            <a:r>
              <a:rPr lang="en-GB" sz="1600" b="1" i="0" dirty="0">
                <a:effectLst/>
              </a:rPr>
              <a:t>Click the picture to find out more.</a:t>
            </a:r>
            <a:endParaRPr lang="en-GB" sz="1600" i="1" dirty="0">
              <a:effectLst/>
            </a:endParaRPr>
          </a:p>
        </p:txBody>
      </p:sp>
      <p:sp>
        <p:nvSpPr>
          <p:cNvPr id="20" name="TextBox 19">
            <a:extLst>
              <a:ext uri="{FF2B5EF4-FFF2-40B4-BE49-F238E27FC236}">
                <a16:creationId xmlns:a16="http://schemas.microsoft.com/office/drawing/2014/main" id="{0011103E-2814-4834-BC6D-A9973A28E35E}"/>
              </a:ext>
            </a:extLst>
          </p:cNvPr>
          <p:cNvSpPr txBox="1"/>
          <p:nvPr/>
        </p:nvSpPr>
        <p:spPr>
          <a:xfrm>
            <a:off x="9812685" y="3429000"/>
            <a:ext cx="1213123" cy="313034"/>
          </a:xfrm>
          <a:prstGeom prst="rect">
            <a:avLst/>
          </a:prstGeom>
          <a:noFill/>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(EACH UK, 2016)</a:t>
            </a:r>
            <a:endPar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509C622-6C7C-4265-8DE4-29BB3FBF5E2D}"/>
              </a:ext>
            </a:extLst>
          </p:cNvPr>
          <p:cNvSpPr txBox="1"/>
          <p:nvPr/>
        </p:nvSpPr>
        <p:spPr>
          <a:xfrm>
            <a:off x="269313" y="710734"/>
            <a:ext cx="4032197" cy="1231106"/>
          </a:xfrm>
          <a:prstGeom prst="rect">
            <a:avLst/>
          </a:prstGeom>
          <a:noFill/>
        </p:spPr>
        <p:txBody>
          <a:bodyPr wrap="square" rtlCol="0">
            <a:spAutoFit/>
          </a:bodyPr>
          <a:lstStyle/>
          <a:p>
            <a:r>
              <a:rPr lang="en-GB" dirty="0">
                <a:solidFill>
                  <a:srgbClr val="009999"/>
                </a:solidFill>
                <a:latin typeface="Cooper Black" panose="0208090404030B020404" pitchFamily="18" charset="0"/>
              </a:rPr>
              <a:t>Transgender:</a:t>
            </a:r>
            <a:r>
              <a:rPr lang="en-GB" sz="2000" dirty="0">
                <a:solidFill>
                  <a:srgbClr val="009999"/>
                </a:solidFill>
                <a:latin typeface="Cooper Black" panose="0208090404030B020404" pitchFamily="18" charset="0"/>
              </a:rPr>
              <a:t> </a:t>
            </a:r>
            <a:r>
              <a:rPr lang="en-GB" dirty="0">
                <a:latin typeface="Calibri" panose="020F0502020204030204" pitchFamily="34" charset="0"/>
                <a:cs typeface="Calibri" panose="020F0502020204030204" pitchFamily="34" charset="0"/>
              </a:rPr>
              <a:t>a general term </a:t>
            </a:r>
            <a:r>
              <a:rPr lang="en-GB" b="0" i="0" dirty="0">
                <a:solidFill>
                  <a:srgbClr val="202124"/>
                </a:solidFill>
                <a:effectLst/>
              </a:rPr>
              <a:t>elating to a person whose sense of personal identity and gender does not correspond with their birth sex.</a:t>
            </a:r>
            <a:endParaRPr lang="en-GB" sz="1900" dirty="0"/>
          </a:p>
        </p:txBody>
      </p:sp>
      <p:sp>
        <p:nvSpPr>
          <p:cNvPr id="26" name="TextBox 25">
            <a:extLst>
              <a:ext uri="{FF2B5EF4-FFF2-40B4-BE49-F238E27FC236}">
                <a16:creationId xmlns:a16="http://schemas.microsoft.com/office/drawing/2014/main" id="{93A7F759-AB7E-4A8D-B364-BEFE286C5D43}"/>
              </a:ext>
            </a:extLst>
          </p:cNvPr>
          <p:cNvSpPr txBox="1"/>
          <p:nvPr/>
        </p:nvSpPr>
        <p:spPr>
          <a:xfrm>
            <a:off x="272139" y="223447"/>
            <a:ext cx="2192765" cy="400110"/>
          </a:xfrm>
          <a:prstGeom prst="rect">
            <a:avLst/>
          </a:prstGeom>
          <a:noFill/>
        </p:spPr>
        <p:txBody>
          <a:bodyPr wrap="square" rtlCol="0">
            <a:spAutoFit/>
          </a:bodyPr>
          <a:lstStyle/>
          <a:p>
            <a:r>
              <a:rPr lang="en-GB" sz="2000" dirty="0">
                <a:latin typeface="Arial Black" panose="020B0A04020102020204" pitchFamily="34" charset="0"/>
              </a:rPr>
              <a:t>Terminology:</a:t>
            </a:r>
          </a:p>
        </p:txBody>
      </p:sp>
    </p:spTree>
    <p:extLst>
      <p:ext uri="{BB962C8B-B14F-4D97-AF65-F5344CB8AC3E}">
        <p14:creationId xmlns:p14="http://schemas.microsoft.com/office/powerpoint/2010/main" val="73578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DE7BB-71BF-4A9D-8313-E10396A1031F}"/>
              </a:ext>
            </a:extLst>
          </p:cNvPr>
          <p:cNvPicPr>
            <a:picLocks noChangeAspect="1"/>
          </p:cNvPicPr>
          <p:nvPr/>
        </p:nvPicPr>
        <p:blipFill rotWithShape="1">
          <a:blip r:embed="rId2"/>
          <a:srcRect l="7942" r="3894"/>
          <a:stretch/>
        </p:blipFill>
        <p:spPr>
          <a:xfrm>
            <a:off x="583095" y="210302"/>
            <a:ext cx="8335618" cy="6578277"/>
          </a:xfrm>
          <a:prstGeom prst="rect">
            <a:avLst/>
          </a:prstGeom>
        </p:spPr>
      </p:pic>
      <p:sp>
        <p:nvSpPr>
          <p:cNvPr id="3" name="TextBox 2">
            <a:extLst>
              <a:ext uri="{FF2B5EF4-FFF2-40B4-BE49-F238E27FC236}">
                <a16:creationId xmlns:a16="http://schemas.microsoft.com/office/drawing/2014/main" id="{C62318AC-5414-4665-B5D4-70CBAA0C16E6}"/>
              </a:ext>
            </a:extLst>
          </p:cNvPr>
          <p:cNvSpPr txBox="1"/>
          <p:nvPr/>
        </p:nvSpPr>
        <p:spPr>
          <a:xfrm>
            <a:off x="583095" y="6251569"/>
            <a:ext cx="1835426" cy="307777"/>
          </a:xfrm>
          <a:prstGeom prst="rect">
            <a:avLst/>
          </a:prstGeom>
          <a:noFill/>
        </p:spPr>
        <p:txBody>
          <a:bodyPr wrap="square" rtlCol="0">
            <a:spAutoFit/>
          </a:bodyPr>
          <a:lstStyle/>
          <a:p>
            <a:r>
              <a:rPr lang="en-GB" sz="1400" dirty="0"/>
              <a:t>(</a:t>
            </a:r>
            <a:r>
              <a:rPr lang="en-GB" sz="1400" i="1" dirty="0"/>
              <a:t>Pan &amp; Moore, 2015</a:t>
            </a:r>
            <a:r>
              <a:rPr lang="en-GB" sz="1400" dirty="0"/>
              <a:t>). </a:t>
            </a:r>
          </a:p>
        </p:txBody>
      </p:sp>
      <p:sp>
        <p:nvSpPr>
          <p:cNvPr id="5" name="TextBox 4">
            <a:extLst>
              <a:ext uri="{FF2B5EF4-FFF2-40B4-BE49-F238E27FC236}">
                <a16:creationId xmlns:a16="http://schemas.microsoft.com/office/drawing/2014/main" id="{D546C2A6-41F7-4ADD-89C5-2611236585DC}"/>
              </a:ext>
            </a:extLst>
          </p:cNvPr>
          <p:cNvSpPr txBox="1"/>
          <p:nvPr/>
        </p:nvSpPr>
        <p:spPr>
          <a:xfrm>
            <a:off x="9064487" y="281456"/>
            <a:ext cx="2782955" cy="1661993"/>
          </a:xfrm>
          <a:prstGeom prst="rect">
            <a:avLst/>
          </a:prstGeom>
          <a:noFill/>
          <a:ln>
            <a:solidFill>
              <a:srgbClr val="00CC99"/>
            </a:solidFill>
          </a:ln>
        </p:spPr>
        <p:txBody>
          <a:bodyPr wrap="square">
            <a:spAutoFit/>
          </a:bodyPr>
          <a:lstStyle/>
          <a:p>
            <a:pPr>
              <a:spcAft>
                <a:spcPts val="600"/>
              </a:spcAft>
            </a:pPr>
            <a:r>
              <a:rPr lang="en-GB" sz="2200" b="1" dirty="0">
                <a:solidFill>
                  <a:srgbClr val="00CC99"/>
                </a:solidFill>
              </a:rPr>
              <a:t>Gender Identity:</a:t>
            </a:r>
            <a:r>
              <a:rPr lang="en-GB" sz="2200" dirty="0">
                <a:solidFill>
                  <a:srgbClr val="00CC99"/>
                </a:solidFill>
              </a:rPr>
              <a:t> </a:t>
            </a:r>
            <a:r>
              <a:rPr lang="en-GB" sz="2000" dirty="0"/>
              <a:t>Regardless of sex at birth – this is about whether you identify as male, female, both or neither. </a:t>
            </a:r>
            <a:endParaRPr lang="en-GB" sz="2200" dirty="0"/>
          </a:p>
        </p:txBody>
      </p:sp>
      <p:sp>
        <p:nvSpPr>
          <p:cNvPr id="8" name="TextBox 7">
            <a:extLst>
              <a:ext uri="{FF2B5EF4-FFF2-40B4-BE49-F238E27FC236}">
                <a16:creationId xmlns:a16="http://schemas.microsoft.com/office/drawing/2014/main" id="{DD8D901F-CD68-4148-94CC-2B54BB89BD99}"/>
              </a:ext>
            </a:extLst>
          </p:cNvPr>
          <p:cNvSpPr txBox="1"/>
          <p:nvPr/>
        </p:nvSpPr>
        <p:spPr>
          <a:xfrm>
            <a:off x="9064486" y="4253234"/>
            <a:ext cx="2782955" cy="2308324"/>
          </a:xfrm>
          <a:prstGeom prst="rect">
            <a:avLst/>
          </a:prstGeom>
          <a:noFill/>
          <a:ln>
            <a:solidFill>
              <a:srgbClr val="33CC33"/>
            </a:solidFill>
          </a:ln>
        </p:spPr>
        <p:txBody>
          <a:bodyPr wrap="square">
            <a:spAutoFit/>
          </a:bodyPr>
          <a:lstStyle/>
          <a:p>
            <a:pPr>
              <a:spcAft>
                <a:spcPts val="600"/>
              </a:spcAft>
            </a:pPr>
            <a:r>
              <a:rPr lang="en-GB" sz="2200" b="1" dirty="0">
                <a:solidFill>
                  <a:srgbClr val="33CC33"/>
                </a:solidFill>
              </a:rPr>
              <a:t>Gender Expression/ Presentation: </a:t>
            </a:r>
            <a:r>
              <a:rPr lang="en-GB" sz="2000" dirty="0"/>
              <a:t>This is about how you show your gender identity through clothing, hairstyle, voice, body shape, etc. </a:t>
            </a:r>
            <a:endParaRPr lang="en-GB" sz="2200" dirty="0"/>
          </a:p>
        </p:txBody>
      </p:sp>
      <p:sp>
        <p:nvSpPr>
          <p:cNvPr id="4" name="TextBox 3">
            <a:extLst>
              <a:ext uri="{FF2B5EF4-FFF2-40B4-BE49-F238E27FC236}">
                <a16:creationId xmlns:a16="http://schemas.microsoft.com/office/drawing/2014/main" id="{1F4C0A03-0C4B-4496-8F34-9B81E3297619}"/>
              </a:ext>
            </a:extLst>
          </p:cNvPr>
          <p:cNvSpPr txBox="1"/>
          <p:nvPr/>
        </p:nvSpPr>
        <p:spPr>
          <a:xfrm>
            <a:off x="9064485" y="2128845"/>
            <a:ext cx="2782955" cy="1938992"/>
          </a:xfrm>
          <a:prstGeom prst="rect">
            <a:avLst/>
          </a:prstGeom>
          <a:noFill/>
        </p:spPr>
        <p:txBody>
          <a:bodyPr wrap="square" rtlCol="0">
            <a:spAutoFit/>
          </a:bodyPr>
          <a:lstStyle/>
          <a:p>
            <a:r>
              <a:rPr lang="en-GB" sz="2000" b="1" i="1" dirty="0"/>
              <a:t>2 people may identify on the same spectrum but at different levels. E.g. one may present as ultra feminine, whilst  another  less so.</a:t>
            </a:r>
          </a:p>
        </p:txBody>
      </p:sp>
    </p:spTree>
    <p:extLst>
      <p:ext uri="{BB962C8B-B14F-4D97-AF65-F5344CB8AC3E}">
        <p14:creationId xmlns:p14="http://schemas.microsoft.com/office/powerpoint/2010/main" val="3505638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10219</TotalTime>
  <Words>10271</Words>
  <Application>Microsoft Office PowerPoint</Application>
  <PresentationFormat>Widescreen</PresentationFormat>
  <Paragraphs>637</Paragraphs>
  <Slides>77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Arial Black</vt:lpstr>
      <vt:lpstr>Bradley Hand ITC</vt:lpstr>
      <vt:lpstr>Calibri</vt:lpstr>
      <vt:lpstr>Calibri Light</vt:lpstr>
      <vt:lpstr>Comic Sans MS</vt:lpstr>
      <vt:lpstr>Cooper Black</vt:lpstr>
      <vt:lpstr>LabGrotesque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Body Image</dc:title>
  <dc:creator>RACHEL SYMONS</dc:creator>
  <cp:lastModifiedBy>x x</cp:lastModifiedBy>
  <cp:revision>506</cp:revision>
  <dcterms:created xsi:type="dcterms:W3CDTF">2017-07-13T20:59:30Z</dcterms:created>
  <dcterms:modified xsi:type="dcterms:W3CDTF">2021-02-03T16:43:39Z</dcterms:modified>
</cp:coreProperties>
</file>