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256" r:id="rId2"/>
    <p:sldId id="262" r:id="rId3"/>
    <p:sldId id="266" r:id="rId4"/>
    <p:sldId id="274" r:id="rId5"/>
    <p:sldId id="261" r:id="rId6"/>
    <p:sldId id="281" r:id="rId7"/>
    <p:sldId id="267" r:id="rId8"/>
    <p:sldId id="264" r:id="rId9"/>
    <p:sldId id="284" r:id="rId10"/>
    <p:sldId id="293" r:id="rId11"/>
    <p:sldId id="283" r:id="rId12"/>
    <p:sldId id="286" r:id="rId13"/>
    <p:sldId id="287" r:id="rId14"/>
    <p:sldId id="288" r:id="rId15"/>
    <p:sldId id="289" r:id="rId16"/>
    <p:sldId id="290" r:id="rId17"/>
    <p:sldId id="291" r:id="rId18"/>
    <p:sldId id="265" r:id="rId19"/>
    <p:sldId id="273" r:id="rId20"/>
    <p:sldId id="257" r:id="rId21"/>
    <p:sldId id="268" r:id="rId22"/>
    <p:sldId id="258" r:id="rId23"/>
    <p:sldId id="270" r:id="rId24"/>
    <p:sldId id="295" r:id="rId25"/>
    <p:sldId id="296" r:id="rId26"/>
    <p:sldId id="297" r:id="rId27"/>
    <p:sldId id="269" r:id="rId28"/>
    <p:sldId id="259" r:id="rId29"/>
    <p:sldId id="271" r:id="rId30"/>
    <p:sldId id="260" r:id="rId31"/>
    <p:sldId id="298" r:id="rId32"/>
    <p:sldId id="276" r:id="rId33"/>
    <p:sldId id="277" r:id="rId34"/>
    <p:sldId id="279" r:id="rId35"/>
    <p:sldId id="278" r:id="rId36"/>
    <p:sldId id="282" r:id="rId37"/>
    <p:sldId id="275" r:id="rId38"/>
    <p:sldId id="280" r:id="rId39"/>
    <p:sldId id="292" r:id="rId40"/>
    <p:sldId id="294"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MONE TAYLOR" initials="ST"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172" autoAdjust="0"/>
    <p:restoredTop sz="83385" autoAdjust="0"/>
  </p:normalViewPr>
  <p:slideViewPr>
    <p:cSldViewPr snapToGrid="0">
      <p:cViewPr>
        <p:scale>
          <a:sx n="97" d="100"/>
          <a:sy n="97" d="100"/>
        </p:scale>
        <p:origin x="1328" y="-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8-12T11:13:09.504" idx="1">
    <p:pos x="10" y="10"/>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55DDDF-A378-4878-94B3-1405C6875FF9}" type="datetimeFigureOut">
              <a:rPr lang="en-GB" smtClean="0"/>
              <a:t>03/09/2019</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133A21-0C82-4A31-9710-67005292E8CB}" type="slidenum">
              <a:rPr lang="en-GB" smtClean="0"/>
              <a:t>‹#›</a:t>
            </a:fld>
            <a:endParaRPr lang="en-GB"/>
          </a:p>
        </p:txBody>
      </p:sp>
    </p:spTree>
    <p:extLst>
      <p:ext uri="{BB962C8B-B14F-4D97-AF65-F5344CB8AC3E}">
        <p14:creationId xmlns:p14="http://schemas.microsoft.com/office/powerpoint/2010/main" val="3278626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4</a:t>
            </a:fld>
            <a:endParaRPr lang="en-GB" dirty="0"/>
          </a:p>
        </p:txBody>
      </p:sp>
    </p:spTree>
    <p:extLst>
      <p:ext uri="{BB962C8B-B14F-4D97-AF65-F5344CB8AC3E}">
        <p14:creationId xmlns:p14="http://schemas.microsoft.com/office/powerpoint/2010/main" val="38141968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133A21-0C82-4A31-9710-67005292E8CB}" type="slidenum">
              <a:rPr lang="en-GB" smtClean="0"/>
              <a:t>17</a:t>
            </a:fld>
            <a:endParaRPr lang="en-GB"/>
          </a:p>
        </p:txBody>
      </p:sp>
    </p:spTree>
    <p:extLst>
      <p:ext uri="{BB962C8B-B14F-4D97-AF65-F5344CB8AC3E}">
        <p14:creationId xmlns:p14="http://schemas.microsoft.com/office/powerpoint/2010/main" val="30498461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Figures were taken from a survey of people living in private housing in 2016, </a:t>
            </a:r>
          </a:p>
          <a:p>
            <a:r>
              <a:rPr lang="en-GB" dirty="0"/>
              <a:t>Unreported / hidden figures. </a:t>
            </a:r>
          </a:p>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18</a:t>
            </a:fld>
            <a:endParaRPr lang="en-GB"/>
          </a:p>
        </p:txBody>
      </p:sp>
    </p:spTree>
    <p:extLst>
      <p:ext uri="{BB962C8B-B14F-4D97-AF65-F5344CB8AC3E}">
        <p14:creationId xmlns:p14="http://schemas.microsoft.com/office/powerpoint/2010/main" val="3280326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19</a:t>
            </a:fld>
            <a:endParaRPr lang="en-GB"/>
          </a:p>
        </p:txBody>
      </p:sp>
    </p:spTree>
    <p:extLst>
      <p:ext uri="{BB962C8B-B14F-4D97-AF65-F5344CB8AC3E}">
        <p14:creationId xmlns:p14="http://schemas.microsoft.com/office/powerpoint/2010/main" val="2832252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20</a:t>
            </a:fld>
            <a:endParaRPr lang="en-GB"/>
          </a:p>
        </p:txBody>
      </p:sp>
    </p:spTree>
    <p:extLst>
      <p:ext uri="{BB962C8B-B14F-4D97-AF65-F5344CB8AC3E}">
        <p14:creationId xmlns:p14="http://schemas.microsoft.com/office/powerpoint/2010/main" val="7547102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Courier New" panose="02070309020205020404" pitchFamily="49" charset="0"/>
              <a:buChar char="o"/>
            </a:pPr>
            <a:r>
              <a:rPr lang="en-GB" dirty="0"/>
              <a:t>Validate the disclosure - </a:t>
            </a:r>
          </a:p>
          <a:p>
            <a:pPr marL="285750" indent="-285750">
              <a:buFont typeface="Courier New" panose="02070309020205020404" pitchFamily="49" charset="0"/>
              <a:buChar char="o"/>
            </a:pPr>
            <a:r>
              <a:rPr lang="en-GB" dirty="0"/>
              <a:t>Be mindful of your facial expressions and body language.</a:t>
            </a:r>
          </a:p>
          <a:p>
            <a:pPr marL="285750" indent="-285750">
              <a:buFont typeface="Courier New" panose="02070309020205020404" pitchFamily="49" charset="0"/>
              <a:buChar char="o"/>
            </a:pPr>
            <a:r>
              <a:rPr lang="en-GB" dirty="0"/>
              <a:t>State confidentiality and terms that this may be broken. </a:t>
            </a:r>
          </a:p>
          <a:p>
            <a:pPr marL="285750" indent="-285750">
              <a:buFont typeface="Courier New" panose="02070309020205020404" pitchFamily="49" charset="0"/>
              <a:buChar char="o"/>
            </a:pPr>
            <a:r>
              <a:rPr lang="en-GB" dirty="0"/>
              <a:t>Find out more about the girls current life ( social circles, friendships, parental relationships , what is their identity)</a:t>
            </a:r>
          </a:p>
          <a:p>
            <a:pPr marL="285750" indent="-285750">
              <a:buFont typeface="Courier New" panose="02070309020205020404" pitchFamily="49" charset="0"/>
              <a:buChar char="o"/>
            </a:pPr>
            <a:r>
              <a:rPr lang="en-GB" dirty="0"/>
              <a:t>Intent behind thoughts, (pierce suicide inventory)</a:t>
            </a:r>
          </a:p>
          <a:p>
            <a:pPr marL="285750" indent="-285750">
              <a:buFont typeface="Courier New" panose="02070309020205020404" pitchFamily="49" charset="0"/>
              <a:buChar char="o"/>
            </a:pPr>
            <a:r>
              <a:rPr lang="en-GB" dirty="0"/>
              <a:t>Explore current risk - have they already self harmed? </a:t>
            </a:r>
          </a:p>
          <a:p>
            <a:pPr marL="285750" indent="-285750">
              <a:buFont typeface="Courier New" panose="02070309020205020404" pitchFamily="49" charset="0"/>
              <a:buChar char="o"/>
            </a:pPr>
            <a:r>
              <a:rPr lang="en-GB" dirty="0"/>
              <a:t>Take a minuet to digest the information – speak to colleagues </a:t>
            </a:r>
          </a:p>
          <a:p>
            <a:pPr marL="285750" indent="-285750">
              <a:buFont typeface="Courier New" panose="02070309020205020404" pitchFamily="49" charset="0"/>
              <a:buChar char="o"/>
            </a:pPr>
            <a:r>
              <a:rPr lang="en-GB" dirty="0"/>
              <a:t>Call CAMHs front line worker </a:t>
            </a:r>
          </a:p>
          <a:p>
            <a:pPr marL="285750" indent="-285750">
              <a:buFont typeface="Courier New" panose="02070309020205020404" pitchFamily="49" charset="0"/>
              <a:buChar char="o"/>
            </a:pPr>
            <a:r>
              <a:rPr lang="en-GB" dirty="0"/>
              <a:t>Admission to paediatric ward for psychiatric assessment?? </a:t>
            </a:r>
          </a:p>
          <a:p>
            <a:pPr marL="285750" indent="-285750">
              <a:buFont typeface="Courier New" panose="02070309020205020404" pitchFamily="49" charset="0"/>
              <a:buChar char="o"/>
            </a:pPr>
            <a:r>
              <a:rPr lang="en-GB" dirty="0"/>
              <a:t>Encourage the young person to speak to their parents </a:t>
            </a:r>
          </a:p>
          <a:p>
            <a:pPr marL="285750" indent="-285750">
              <a:buFont typeface="Courier New" panose="02070309020205020404" pitchFamily="49" charset="0"/>
              <a:buChar char="o"/>
            </a:pPr>
            <a:r>
              <a:rPr lang="en-GB" dirty="0"/>
              <a:t>They have the ability to communicate this thought, but do they need support Would you like me to speak with your parents or would you like to speak with them with me present? (</a:t>
            </a:r>
            <a:r>
              <a:rPr lang="en-GB" dirty="0" err="1"/>
              <a:t>Gillick</a:t>
            </a:r>
            <a:r>
              <a:rPr lang="en-GB" dirty="0"/>
              <a:t> competent</a:t>
            </a:r>
            <a:r>
              <a:rPr lang="en-GB" baseline="0" dirty="0"/>
              <a:t> – consent to medical treatment without parents consent under the age of 16- contraceptive pill) </a:t>
            </a:r>
            <a:endParaRPr lang="en-GB" dirty="0"/>
          </a:p>
          <a:p>
            <a:pPr marL="285750" indent="-285750">
              <a:buFont typeface="Courier New" panose="02070309020205020404" pitchFamily="49" charset="0"/>
              <a:buChar char="o"/>
            </a:pPr>
            <a:r>
              <a:rPr lang="en-GB" dirty="0"/>
              <a:t>Safeguarding – would depend on the information you extracted about the girls current life situation and level of risk. </a:t>
            </a:r>
          </a:p>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22</a:t>
            </a:fld>
            <a:endParaRPr lang="en-GB"/>
          </a:p>
        </p:txBody>
      </p:sp>
    </p:spTree>
    <p:extLst>
      <p:ext uri="{BB962C8B-B14F-4D97-AF65-F5344CB8AC3E}">
        <p14:creationId xmlns:p14="http://schemas.microsoft.com/office/powerpoint/2010/main" val="25653076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25</a:t>
            </a:fld>
            <a:endParaRPr lang="en-GB"/>
          </a:p>
        </p:txBody>
      </p:sp>
    </p:spTree>
    <p:extLst>
      <p:ext uri="{BB962C8B-B14F-4D97-AF65-F5344CB8AC3E}">
        <p14:creationId xmlns:p14="http://schemas.microsoft.com/office/powerpoint/2010/main" val="13985020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How much training have you had within this area of mental illness and delusions?</a:t>
            </a:r>
          </a:p>
          <a:p>
            <a:r>
              <a:rPr lang="en-GB" dirty="0"/>
              <a:t>What do you think a delusion is?</a:t>
            </a:r>
          </a:p>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28</a:t>
            </a:fld>
            <a:endParaRPr lang="en-GB"/>
          </a:p>
        </p:txBody>
      </p:sp>
    </p:spTree>
    <p:extLst>
      <p:ext uri="{BB962C8B-B14F-4D97-AF65-F5344CB8AC3E}">
        <p14:creationId xmlns:p14="http://schemas.microsoft.com/office/powerpoint/2010/main" val="41306453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29</a:t>
            </a:fld>
            <a:endParaRPr lang="en-GB"/>
          </a:p>
        </p:txBody>
      </p:sp>
    </p:spTree>
    <p:extLst>
      <p:ext uri="{BB962C8B-B14F-4D97-AF65-F5344CB8AC3E}">
        <p14:creationId xmlns:p14="http://schemas.microsoft.com/office/powerpoint/2010/main" val="6646440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Visual assessment- how is he</a:t>
            </a:r>
            <a:r>
              <a:rPr lang="en-GB" baseline="0" dirty="0"/>
              <a:t> dressed, is he clean, is he malodorous, is he nourished, how is he waiting/sitting, does he appear restless or </a:t>
            </a:r>
            <a:r>
              <a:rPr lang="en-GB" baseline="0" dirty="0" err="1"/>
              <a:t>agistated</a:t>
            </a:r>
            <a:r>
              <a:rPr lang="en-GB" baseline="0" dirty="0"/>
              <a:t> </a:t>
            </a:r>
          </a:p>
          <a:p>
            <a:r>
              <a:rPr lang="en-GB" baseline="0" dirty="0"/>
              <a:t>Is he looking around in fear (paranoid) </a:t>
            </a:r>
          </a:p>
          <a:p>
            <a:endParaRPr lang="en-GB" baseline="0" dirty="0"/>
          </a:p>
          <a:p>
            <a:r>
              <a:rPr lang="en-GB" baseline="0" dirty="0"/>
              <a:t>Validate his experience – this is very real for him, he will be scared and feel vulnerable. </a:t>
            </a:r>
          </a:p>
          <a:p>
            <a:endParaRPr lang="en-GB" dirty="0"/>
          </a:p>
          <a:p>
            <a:r>
              <a:rPr lang="en-GB" dirty="0"/>
              <a:t>How would you treat the man if you didn’t know the background history , and he just presented with cuts down his leg and a little disorientated? Use your compassionate</a:t>
            </a:r>
            <a:r>
              <a:rPr lang="en-GB" baseline="0" dirty="0"/>
              <a:t> nursing. </a:t>
            </a:r>
          </a:p>
          <a:p>
            <a:endParaRPr lang="en-GB" dirty="0"/>
          </a:p>
          <a:p>
            <a:r>
              <a:rPr lang="en-GB" dirty="0"/>
              <a:t>Talk to this man, reassure him that he is safe.</a:t>
            </a:r>
            <a:r>
              <a:rPr lang="en-GB" baseline="0" dirty="0"/>
              <a:t> Always explain what you will be doing with his care, why and how. Reassure him if you leave that he is still safe as are you. It is not uncommon for people to form a attachment of safety to you if you show them kindness and trust, and there for could potentially become worried for your safety if you leave. </a:t>
            </a:r>
          </a:p>
          <a:p>
            <a:endParaRPr lang="en-GB" baseline="0" dirty="0"/>
          </a:p>
          <a:p>
            <a:r>
              <a:rPr lang="en-GB" baseline="0" dirty="0"/>
              <a:t>Explore his current life situation – what does he do, does he live in a house/flat, does he have any family or close friends – maybe you could call them to alert them to his attendance</a:t>
            </a:r>
          </a:p>
          <a:p>
            <a:endParaRPr lang="en-GB" dirty="0"/>
          </a:p>
          <a:p>
            <a:r>
              <a:rPr lang="en-GB" dirty="0"/>
              <a:t>Maybe</a:t>
            </a:r>
            <a:r>
              <a:rPr lang="en-GB" baseline="0" dirty="0"/>
              <a:t> he is known to services, maybe he has absconded, maybe he isn't known and needs mental health input </a:t>
            </a:r>
          </a:p>
          <a:p>
            <a:endParaRPr lang="en-GB" baseline="0" dirty="0"/>
          </a:p>
          <a:p>
            <a:r>
              <a:rPr lang="en-GB" baseline="0" dirty="0"/>
              <a:t>By finding out some pieces of information such as accommodation, job, family or social connections of value, you can build a picture of if this person is vulnerable and at risk to themselves or to others. This will ultimately decide if he is referred for a psychiatric assessment and if there is a need to alert safeguarding. </a:t>
            </a:r>
            <a:endParaRPr lang="en-GB" dirty="0"/>
          </a:p>
          <a:p>
            <a:endParaRPr lang="en-GB" dirty="0"/>
          </a:p>
          <a:p>
            <a:r>
              <a:rPr lang="en-GB" dirty="0"/>
              <a:t>Do you research on the hospital database, is this man known to any services, if you can’t find anything on your system, contact liaison, they have access to the mental health notes database. </a:t>
            </a:r>
          </a:p>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30</a:t>
            </a:fld>
            <a:endParaRPr lang="en-GB"/>
          </a:p>
        </p:txBody>
      </p:sp>
    </p:spTree>
    <p:extLst>
      <p:ext uri="{BB962C8B-B14F-4D97-AF65-F5344CB8AC3E}">
        <p14:creationId xmlns:p14="http://schemas.microsoft.com/office/powerpoint/2010/main" val="28909922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32</a:t>
            </a:fld>
            <a:endParaRPr lang="en-GB"/>
          </a:p>
        </p:txBody>
      </p:sp>
    </p:spTree>
    <p:extLst>
      <p:ext uri="{BB962C8B-B14F-4D97-AF65-F5344CB8AC3E}">
        <p14:creationId xmlns:p14="http://schemas.microsoft.com/office/powerpoint/2010/main" val="74283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6</a:t>
            </a:fld>
            <a:endParaRPr lang="en-GB"/>
          </a:p>
        </p:txBody>
      </p:sp>
    </p:spTree>
    <p:extLst>
      <p:ext uri="{BB962C8B-B14F-4D97-AF65-F5344CB8AC3E}">
        <p14:creationId xmlns:p14="http://schemas.microsoft.com/office/powerpoint/2010/main" val="40410185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33</a:t>
            </a:fld>
            <a:endParaRPr lang="en-GB"/>
          </a:p>
        </p:txBody>
      </p:sp>
    </p:spTree>
    <p:extLst>
      <p:ext uri="{BB962C8B-B14F-4D97-AF65-F5344CB8AC3E}">
        <p14:creationId xmlns:p14="http://schemas.microsoft.com/office/powerpoint/2010/main" val="10215135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Do your research on the hospital database, is this lady known to any services, if you can’t find anything on your system, contact liaison, they have access to the mental health notes database. </a:t>
            </a:r>
          </a:p>
          <a:p>
            <a:endParaRPr lang="en-GB" dirty="0"/>
          </a:p>
          <a:p>
            <a:r>
              <a:rPr lang="en-GB" dirty="0"/>
              <a:t>Visual assessment- how is she</a:t>
            </a:r>
            <a:r>
              <a:rPr lang="en-GB" baseline="0" dirty="0"/>
              <a:t> dressed, is she clean, is she malodorous, is she nourished, how is she waiting/sitting, does she appear restless or agitated </a:t>
            </a:r>
          </a:p>
          <a:p>
            <a:r>
              <a:rPr lang="en-GB" baseline="0" dirty="0"/>
              <a:t>Is he looking around in fear (paranoid) </a:t>
            </a:r>
          </a:p>
          <a:p>
            <a:endParaRPr lang="en-GB" dirty="0"/>
          </a:p>
          <a:p>
            <a:r>
              <a:rPr lang="en-GB" dirty="0"/>
              <a:t>Validate her experience. This lady will likely</a:t>
            </a:r>
            <a:r>
              <a:rPr lang="en-GB" baseline="0" dirty="0"/>
              <a:t> be anxious and uneased at being a hospital setting, she will most likely feel vulnerable and need </a:t>
            </a:r>
            <a:r>
              <a:rPr lang="en-GB" baseline="0" dirty="0" err="1"/>
              <a:t>reassurence</a:t>
            </a:r>
            <a:r>
              <a:rPr lang="en-GB" baseline="0" dirty="0"/>
              <a:t> that she is in a place of safety and that what she is experiencing is very real for her. </a:t>
            </a:r>
            <a:endParaRPr lang="en-GB" dirty="0"/>
          </a:p>
          <a:p>
            <a:endParaRPr lang="en-GB" dirty="0"/>
          </a:p>
          <a:p>
            <a:r>
              <a:rPr lang="en-GB" dirty="0"/>
              <a:t>How would you treat her if you didn’t know the background history , and she just presented with cuts down his leg and a little disorientated? Use your compassionate</a:t>
            </a:r>
            <a:r>
              <a:rPr lang="en-GB" baseline="0" dirty="0"/>
              <a:t> nursing. </a:t>
            </a:r>
          </a:p>
          <a:p>
            <a:endParaRPr lang="en-GB" baseline="0" dirty="0"/>
          </a:p>
          <a:p>
            <a:r>
              <a:rPr lang="en-GB" baseline="0" dirty="0"/>
              <a:t>Explore her current life situation – what does she do, does she live in a house/flat, does she have any family or close friends. Children ( are these at risk ?) – </a:t>
            </a:r>
            <a:endParaRPr lang="en-GB" dirty="0"/>
          </a:p>
          <a:p>
            <a:r>
              <a:rPr lang="en-GB" dirty="0"/>
              <a:t>Maybe</a:t>
            </a:r>
            <a:r>
              <a:rPr lang="en-GB" baseline="0" dirty="0"/>
              <a:t> he is known to services, maybe he has absconded, maybe he isn't known and needs mental health input </a:t>
            </a:r>
          </a:p>
          <a:p>
            <a:endParaRPr lang="en-GB" baseline="0" dirty="0"/>
          </a:p>
          <a:p>
            <a:r>
              <a:rPr lang="en-GB" baseline="0" dirty="0"/>
              <a:t>Establish a therapeutic rapport, by being genuinely interested in her circumstances, and displaying empathy for her situation. Find out what support she feels she may need right now. </a:t>
            </a:r>
          </a:p>
          <a:p>
            <a:endParaRPr lang="en-GB"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GB" dirty="0"/>
              <a:t>Explore</a:t>
            </a:r>
            <a:r>
              <a:rPr lang="en-GB" baseline="0" dirty="0"/>
              <a:t> the suicidal intent – plans, frequency of thoughts, low mood, protective factors </a:t>
            </a:r>
          </a:p>
          <a:p>
            <a:endParaRPr lang="en-GB" baseline="0" dirty="0"/>
          </a:p>
          <a:p>
            <a:r>
              <a:rPr lang="en-GB" baseline="0" dirty="0"/>
              <a:t>This lady may have old self harm wounds, this could indicate that she may be in touch with mental health services, ask her, she may have a CPN or a crisis plan in place.  </a:t>
            </a:r>
          </a:p>
          <a:p>
            <a:endParaRPr lang="en-GB" baseline="0" dirty="0"/>
          </a:p>
          <a:p>
            <a:r>
              <a:rPr lang="en-GB" baseline="0" dirty="0"/>
              <a:t>All of this information will also support liaison psychiatry, if a </a:t>
            </a:r>
            <a:r>
              <a:rPr lang="en-GB" baseline="0" dirty="0" err="1"/>
              <a:t>referal</a:t>
            </a:r>
            <a:r>
              <a:rPr lang="en-GB" baseline="0" dirty="0"/>
              <a:t> is put in, to decide what the most appropriate action is following assessment. </a:t>
            </a:r>
          </a:p>
          <a:p>
            <a:endParaRPr lang="en-GB" baseline="0" dirty="0"/>
          </a:p>
          <a:p>
            <a:r>
              <a:rPr lang="en-GB" baseline="0" dirty="0"/>
              <a:t>By finding out some pieces of information such as accommodation, job, family or social connections of value, you can build a picture of if this person is vulnerable and at risk to themselves or to others. This will ultimately decide if she is referred for a psychiatric assessment and if there is a need to alert safeguarding. </a:t>
            </a:r>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34</a:t>
            </a:fld>
            <a:endParaRPr lang="en-GB"/>
          </a:p>
        </p:txBody>
      </p:sp>
    </p:spTree>
    <p:extLst>
      <p:ext uri="{BB962C8B-B14F-4D97-AF65-F5344CB8AC3E}">
        <p14:creationId xmlns:p14="http://schemas.microsoft.com/office/powerpoint/2010/main" val="28909922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36</a:t>
            </a:fld>
            <a:endParaRPr lang="en-GB"/>
          </a:p>
        </p:txBody>
      </p:sp>
    </p:spTree>
    <p:extLst>
      <p:ext uri="{BB962C8B-B14F-4D97-AF65-F5344CB8AC3E}">
        <p14:creationId xmlns:p14="http://schemas.microsoft.com/office/powerpoint/2010/main" val="20692625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133A21-0C82-4A31-9710-67005292E8CB}" type="slidenum">
              <a:rPr lang="en-GB" smtClean="0"/>
              <a:t>39</a:t>
            </a:fld>
            <a:endParaRPr lang="en-GB"/>
          </a:p>
        </p:txBody>
      </p:sp>
    </p:spTree>
    <p:extLst>
      <p:ext uri="{BB962C8B-B14F-4D97-AF65-F5344CB8AC3E}">
        <p14:creationId xmlns:p14="http://schemas.microsoft.com/office/powerpoint/2010/main" val="3405560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Stress flows into our buckets in many forms. Our buckets have taps , when the tap is working well it can let out the </a:t>
            </a:r>
            <a:r>
              <a:rPr lang="en-GB" dirty="0" err="1"/>
              <a:t>stres</a:t>
            </a:r>
            <a:r>
              <a:rPr lang="en-GB" dirty="0"/>
              <a:t> and keep a healthy level of stress that we can cope with. If the tap is Brocken then the stress builds up and we risk it overflowing and causing our mental health to breakdown. </a:t>
            </a:r>
            <a:endParaRPr lang="en-US" dirty="0"/>
          </a:p>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7</a:t>
            </a:fld>
            <a:endParaRPr lang="en-GB"/>
          </a:p>
        </p:txBody>
      </p:sp>
    </p:spTree>
    <p:extLst>
      <p:ext uri="{BB962C8B-B14F-4D97-AF65-F5344CB8AC3E}">
        <p14:creationId xmlns:p14="http://schemas.microsoft.com/office/powerpoint/2010/main" val="1631611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133A21-0C82-4A31-9710-67005292E8CB}" type="slidenum">
              <a:rPr lang="en-GB" smtClean="0"/>
              <a:t>8</a:t>
            </a:fld>
            <a:endParaRPr lang="en-GB"/>
          </a:p>
        </p:txBody>
      </p:sp>
    </p:spTree>
    <p:extLst>
      <p:ext uri="{BB962C8B-B14F-4D97-AF65-F5344CB8AC3E}">
        <p14:creationId xmlns:p14="http://schemas.microsoft.com/office/powerpoint/2010/main" val="1230901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133A21-0C82-4A31-9710-67005292E8CB}" type="slidenum">
              <a:rPr lang="en-GB" smtClean="0"/>
              <a:t>9</a:t>
            </a:fld>
            <a:endParaRPr lang="en-GB"/>
          </a:p>
        </p:txBody>
      </p:sp>
    </p:spTree>
    <p:extLst>
      <p:ext uri="{BB962C8B-B14F-4D97-AF65-F5344CB8AC3E}">
        <p14:creationId xmlns:p14="http://schemas.microsoft.com/office/powerpoint/2010/main" val="945671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133A21-0C82-4A31-9710-67005292E8CB}" type="slidenum">
              <a:rPr lang="en-GB" smtClean="0"/>
              <a:t>10</a:t>
            </a:fld>
            <a:endParaRPr lang="en-GB"/>
          </a:p>
        </p:txBody>
      </p:sp>
    </p:spTree>
    <p:extLst>
      <p:ext uri="{BB962C8B-B14F-4D97-AF65-F5344CB8AC3E}">
        <p14:creationId xmlns:p14="http://schemas.microsoft.com/office/powerpoint/2010/main" val="3230246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133A21-0C82-4A31-9710-67005292E8CB}" type="slidenum">
              <a:rPr lang="en-GB" smtClean="0"/>
              <a:t>13</a:t>
            </a:fld>
            <a:endParaRPr lang="en-GB"/>
          </a:p>
        </p:txBody>
      </p:sp>
    </p:spTree>
    <p:extLst>
      <p:ext uri="{BB962C8B-B14F-4D97-AF65-F5344CB8AC3E}">
        <p14:creationId xmlns:p14="http://schemas.microsoft.com/office/powerpoint/2010/main" val="3541911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Obsessive-compulsive disorder (OCD) is a frequently debilitating and often severe anxiety disorder that affects approximately 2% of the population. OCD is characterised by: (a) obsessions, defined as unwanted, disturbing, and intrusive thoughts, images, or impulses that are generally seen by the patient as excessive, irrational, and ego-alien; and (b) compulsions, defined as repetitive behaviours and mental acts that neutralise obsessions and reduce emotional distress. OCD causes significant distress and impairment in daily functioning and can have a substantial effect on the sufferer's quality of life. British Medication Journal. (2018). </a:t>
            </a:r>
            <a:r>
              <a:rPr lang="en-GB" sz="1200" b="0" i="0" u="none" strike="noStrike" kern="1200" dirty="0">
                <a:solidFill>
                  <a:schemeClr val="tx1"/>
                </a:solidFill>
                <a:effectLst/>
                <a:latin typeface="+mn-lt"/>
                <a:ea typeface="+mn-ea"/>
                <a:cs typeface="+mn-cs"/>
              </a:rPr>
              <a:t>Obsessive-compulsive disorder. </a:t>
            </a:r>
            <a:r>
              <a:rPr lang="en-GB" dirty="0"/>
              <a:t>https://</a:t>
            </a:r>
            <a:r>
              <a:rPr lang="en-GB" dirty="0" err="1"/>
              <a:t>bestpractice.bmj.com</a:t>
            </a:r>
            <a:r>
              <a:rPr lang="en-GB" dirty="0"/>
              <a:t>/topics/</a:t>
            </a:r>
            <a:r>
              <a:rPr lang="en-GB" dirty="0" err="1"/>
              <a:t>en-gb</a:t>
            </a:r>
            <a:r>
              <a:rPr lang="en-GB" dirty="0"/>
              <a:t>/362</a:t>
            </a:r>
            <a:endParaRPr lang="en-GB"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9133A21-0C82-4A31-9710-67005292E8CB}" type="slidenum">
              <a:rPr lang="en-GB" smtClean="0"/>
              <a:t>15</a:t>
            </a:fld>
            <a:endParaRPr lang="en-GB"/>
          </a:p>
        </p:txBody>
      </p:sp>
    </p:spTree>
    <p:extLst>
      <p:ext uri="{BB962C8B-B14F-4D97-AF65-F5344CB8AC3E}">
        <p14:creationId xmlns:p14="http://schemas.microsoft.com/office/powerpoint/2010/main" val="1568493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133A21-0C82-4A31-9710-67005292E8CB}" type="slidenum">
              <a:rPr lang="en-GB" smtClean="0"/>
              <a:t>16</a:t>
            </a:fld>
            <a:endParaRPr lang="en-GB"/>
          </a:p>
        </p:txBody>
      </p:sp>
    </p:spTree>
    <p:extLst>
      <p:ext uri="{BB962C8B-B14F-4D97-AF65-F5344CB8AC3E}">
        <p14:creationId xmlns:p14="http://schemas.microsoft.com/office/powerpoint/2010/main" val="3782094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1C92501-D5FE-4A6D-BCC5-108399F2D017}" type="datetime1">
              <a:rPr lang="en-US" smtClean="0"/>
              <a:t>9/3/19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C32B9C-7B96-4FCA-B80B-F9BFAC5C651B}" type="datetime1">
              <a:rPr lang="en-US" smtClean="0"/>
              <a:t>9/3/19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25F23A-6060-4155-B3A3-6E9C5817B47F}" type="datetime1">
              <a:rPr lang="en-US" smtClean="0"/>
              <a:t>9/3/19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2915B4-BCD5-4E44-B16E-9E65FE2604C6}" type="datetime1">
              <a:rPr lang="en-US" smtClean="0"/>
              <a:t>9/3/19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CE09B047-11AE-4404-807C-B41E066A40D2}" type="datetime1">
              <a:rPr lang="en-US" smtClean="0"/>
              <a:t>9/3/19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7F583C-34C1-47D8-B76C-741B292152B7}" type="datetime1">
              <a:rPr lang="en-US" smtClean="0"/>
              <a:t>9/3/19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7B1288-6929-4EB0-ABEF-4A30D8FE1693}" type="datetime1">
              <a:rPr lang="en-US" smtClean="0"/>
              <a:t>9/3/19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510F9-AF7E-4BD9-B20C-FF2353A6D7D0}" type="datetime1">
              <a:rPr lang="en-US" smtClean="0"/>
              <a:t>9/3/19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C6FD74-7772-4F70-A17B-66B5B7A6C31E}" type="datetime1">
              <a:rPr lang="en-US" smtClean="0"/>
              <a:t>9/3/19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530FF03-3398-444F-A3E2-68436402507F}" type="datetime1">
              <a:rPr lang="en-US" smtClean="0"/>
              <a:t>9/3/19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CEEFCF8B-5B23-450F-9A4D-F73B5B05D240}" type="datetime1">
              <a:rPr lang="en-US" smtClean="0"/>
              <a:t>9/3/19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B9189EB0-174D-4846-BBDB-4735E6E80E46}" type="datetime1">
              <a:rPr lang="en-US" smtClean="0"/>
              <a:t>9/3/19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0vvU-Ajwbok"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mentalhealth.org.uk/"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hyperlink" Target="https://www.beateatingdisorders.org.uk/types" TargetMode="External"/><Relationship Id="rId7" Type="http://schemas.openxmlformats.org/officeDocument/2006/relationships/hyperlink" Target="https://www.ons.gov.uk/peoplepopulationandcommunity/wellbeing/datasets/measuringnationalwellbeingdomainsandmeasures" TargetMode="External"/><Relationship Id="rId2" Type="http://schemas.openxmlformats.org/officeDocument/2006/relationships/notesSlide" Target="../notesSlides/notesSlide23.xml"/><Relationship Id="rId1" Type="http://schemas.openxmlformats.org/officeDocument/2006/relationships/slideLayout" Target="../slideLayouts/slideLayout6.xml"/><Relationship Id="rId6" Type="http://schemas.openxmlformats.org/officeDocument/2006/relationships/hyperlink" Target="http://www.jcpmh.info/wp-content/uploads/10keymsgs-eatingdisorders.pdf" TargetMode="External"/><Relationship Id="rId5" Type="http://schemas.openxmlformats.org/officeDocument/2006/relationships/hyperlink" Target="http://www.mentalhealth.org.uk/" TargetMode="External"/><Relationship Id="rId4" Type="http://schemas.openxmlformats.org/officeDocument/2006/relationships/hyperlink" Target="https://bestpractice.bmj.com/topics/en-gb/362"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hyperlink" Target="https://www.ncbi.nlm.nih.gov/books/NBK333029/" TargetMode="External"/><Relationship Id="rId2" Type="http://schemas.openxmlformats.org/officeDocument/2006/relationships/hyperlink" Target="https://assets.publishing.service.gov.uk/government/uploads/system/uploads/attachment_data/file/611422/Psychosis_data_report.pdf" TargetMode="External"/><Relationship Id="rId1" Type="http://schemas.openxmlformats.org/officeDocument/2006/relationships/slideLayout" Target="../slideLayouts/slideLayout6.xml"/><Relationship Id="rId5" Type="http://schemas.openxmlformats.org/officeDocument/2006/relationships/hyperlink" Target="https://www.google.com/url?sa=t&amp;rct=j&amp;q=&amp;esrc=s&amp;source=web&amp;cd=22&amp;ved=2ahUKEwjyv72Q2J3fAhWTwOYKHap0AqEQFjAVegQIBxAC&amp;url=https://www.rcn.org.uk/-/media/royal-college-of-nursing/documents/publications/2017/may/pub-006021.pdf&amp;usg=AOvVaw2QcJDuCg68GaXUL4TD3boL" TargetMode="External"/><Relationship Id="rId4" Type="http://schemas.openxmlformats.org/officeDocument/2006/relationships/hyperlink" Target="https://www.mind.org.uk/information-support/types-of-mental-health-problems/personality-disorders/types-of-personality-disorder/#.XBK4tC-cbs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07063" y="2586475"/>
            <a:ext cx="8361229" cy="2098226"/>
          </a:xfrm>
        </p:spPr>
        <p:txBody>
          <a:bodyPr/>
          <a:lstStyle/>
          <a:p>
            <a:r>
              <a:rPr lang="en-GB" dirty="0"/>
              <a:t>Mental health is everyone's responsibility. </a:t>
            </a:r>
          </a:p>
        </p:txBody>
      </p:sp>
      <p:sp>
        <p:nvSpPr>
          <p:cNvPr id="3" name="Subtitle 2"/>
          <p:cNvSpPr>
            <a:spLocks noGrp="1"/>
          </p:cNvSpPr>
          <p:nvPr>
            <p:ph type="subTitle" idx="1"/>
          </p:nvPr>
        </p:nvSpPr>
        <p:spPr>
          <a:xfrm>
            <a:off x="1807063" y="5178250"/>
            <a:ext cx="6831673" cy="1086237"/>
          </a:xfrm>
        </p:spPr>
        <p:txBody>
          <a:bodyPr>
            <a:normAutofit fontScale="92500" lnSpcReduction="10000"/>
          </a:bodyPr>
          <a:lstStyle/>
          <a:p>
            <a:r>
              <a:rPr lang="en-GB" dirty="0"/>
              <a:t>Delivered by </a:t>
            </a:r>
          </a:p>
          <a:p>
            <a:r>
              <a:rPr lang="en-GB" dirty="0"/>
              <a:t>Simone Taylor </a:t>
            </a:r>
          </a:p>
          <a:p>
            <a:r>
              <a:rPr lang="en-GB" dirty="0"/>
              <a:t>RMN </a:t>
            </a:r>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06651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F90F4-37BC-7542-9F75-FFBA54560207}"/>
              </a:ext>
            </a:extLst>
          </p:cNvPr>
          <p:cNvSpPr>
            <a:spLocks noGrp="1"/>
          </p:cNvSpPr>
          <p:nvPr>
            <p:ph type="title"/>
          </p:nvPr>
        </p:nvSpPr>
        <p:spPr/>
        <p:txBody>
          <a:bodyPr/>
          <a:lstStyle/>
          <a:p>
            <a:r>
              <a:rPr lang="en-GB" dirty="0"/>
              <a:t>Psychosis </a:t>
            </a:r>
          </a:p>
        </p:txBody>
      </p:sp>
      <p:sp>
        <p:nvSpPr>
          <p:cNvPr id="3" name="Content Placeholder 2">
            <a:extLst>
              <a:ext uri="{FF2B5EF4-FFF2-40B4-BE49-F238E27FC236}">
                <a16:creationId xmlns:a16="http://schemas.microsoft.com/office/drawing/2014/main" id="{C86EEC5F-E885-BF4A-8590-4AB8059EA55F}"/>
              </a:ext>
            </a:extLst>
          </p:cNvPr>
          <p:cNvSpPr>
            <a:spLocks noGrp="1"/>
          </p:cNvSpPr>
          <p:nvPr>
            <p:ph idx="1"/>
          </p:nvPr>
        </p:nvSpPr>
        <p:spPr>
          <a:xfrm>
            <a:off x="1371600" y="1398494"/>
            <a:ext cx="9601200" cy="5054892"/>
          </a:xfrm>
        </p:spPr>
        <p:txBody>
          <a:bodyPr>
            <a:normAutofit fontScale="92500" lnSpcReduction="20000"/>
          </a:bodyPr>
          <a:lstStyle/>
          <a:p>
            <a:r>
              <a:rPr lang="en-GB" dirty="0"/>
              <a:t>0.07% or 4,6000 of the UK population have psychosis . </a:t>
            </a:r>
          </a:p>
          <a:p>
            <a:r>
              <a:rPr lang="en-GB" dirty="0"/>
              <a:t>70% of the British public have had a ‘hearing voices’ experience. </a:t>
            </a:r>
          </a:p>
          <a:p>
            <a:r>
              <a:rPr lang="en-GB" dirty="0"/>
              <a:t>Prodromal period – before a psychotic episode </a:t>
            </a:r>
          </a:p>
          <a:p>
            <a:r>
              <a:rPr lang="en-GB" dirty="0"/>
              <a:t>A blip – 1-4 day episode</a:t>
            </a:r>
          </a:p>
          <a:p>
            <a:r>
              <a:rPr lang="en-GB" dirty="0"/>
              <a:t>A psychotic episode – a prolonged period of both negative and positive symptoms effecting the individuals daily function. </a:t>
            </a:r>
          </a:p>
          <a:p>
            <a:r>
              <a:rPr lang="en-GB" dirty="0"/>
              <a:t>A recurrent psychotic disorder – more than one episode </a:t>
            </a:r>
          </a:p>
          <a:p>
            <a:r>
              <a:rPr lang="en-GB" dirty="0"/>
              <a:t>Characterised by positive and negative symptoms </a:t>
            </a:r>
          </a:p>
          <a:p>
            <a:r>
              <a:rPr lang="en-GB" dirty="0"/>
              <a:t>May not be life long illness. </a:t>
            </a:r>
          </a:p>
          <a:p>
            <a:r>
              <a:rPr lang="en-GB" dirty="0"/>
              <a:t>Symptoms of psychosis may also be seen in Bipolar disorder, Borderline personality disorder and obsessive compulsive disorder. </a:t>
            </a:r>
          </a:p>
          <a:p>
            <a:r>
              <a:rPr lang="en-GB" dirty="0"/>
              <a:t>Medications to treat are much the same as schizophrenia. A mood stabiliser or anti-</a:t>
            </a:r>
            <a:r>
              <a:rPr lang="en-GB" dirty="0" err="1"/>
              <a:t>depressent</a:t>
            </a:r>
            <a:r>
              <a:rPr lang="en-GB" dirty="0"/>
              <a:t>  may be added if there is a depressive presentation that would benefit from a mood stabiliser or  SSRI. </a:t>
            </a:r>
          </a:p>
          <a:p>
            <a:r>
              <a:rPr lang="en-GB" dirty="0"/>
              <a:t>CBT is also part of the NICE pathway, along with family interventions and physical health monitoring and interventions. </a:t>
            </a:r>
          </a:p>
        </p:txBody>
      </p:sp>
      <p:sp>
        <p:nvSpPr>
          <p:cNvPr id="4" name="Footer Placeholder 3">
            <a:extLst>
              <a:ext uri="{FF2B5EF4-FFF2-40B4-BE49-F238E27FC236}">
                <a16:creationId xmlns:a16="http://schemas.microsoft.com/office/drawing/2014/main" id="{0B192E82-4FAE-1E47-91E6-CD455C0E2FC0}"/>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3414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F219D-BC71-E74E-9989-C143D8AC1669}"/>
              </a:ext>
            </a:extLst>
          </p:cNvPr>
          <p:cNvSpPr>
            <a:spLocks noGrp="1"/>
          </p:cNvSpPr>
          <p:nvPr>
            <p:ph type="title"/>
          </p:nvPr>
        </p:nvSpPr>
        <p:spPr/>
        <p:txBody>
          <a:bodyPr/>
          <a:lstStyle/>
          <a:p>
            <a:pPr algn="ctr"/>
            <a:r>
              <a:rPr lang="en-GB" dirty="0"/>
              <a:t>What’s it like to hear voices? </a:t>
            </a:r>
          </a:p>
        </p:txBody>
      </p:sp>
      <p:sp>
        <p:nvSpPr>
          <p:cNvPr id="3" name="Content Placeholder 2">
            <a:extLst>
              <a:ext uri="{FF2B5EF4-FFF2-40B4-BE49-F238E27FC236}">
                <a16:creationId xmlns:a16="http://schemas.microsoft.com/office/drawing/2014/main" id="{31653405-89F5-3240-A539-C331EFE497D2}"/>
              </a:ext>
            </a:extLst>
          </p:cNvPr>
          <p:cNvSpPr>
            <a:spLocks noGrp="1"/>
          </p:cNvSpPr>
          <p:nvPr>
            <p:ph idx="1"/>
          </p:nvPr>
        </p:nvSpPr>
        <p:spPr/>
        <p:txBody>
          <a:bodyPr/>
          <a:lstStyle/>
          <a:p>
            <a:r>
              <a:rPr lang="en-GB" dirty="0">
                <a:hlinkClick r:id="rId2"/>
              </a:rPr>
              <a:t>https://www.youtube.com/watch?v=0vvU-Ajwbok</a:t>
            </a:r>
            <a:r>
              <a:rPr lang="en-GB" dirty="0"/>
              <a:t> </a:t>
            </a:r>
          </a:p>
        </p:txBody>
      </p:sp>
      <p:sp>
        <p:nvSpPr>
          <p:cNvPr id="4" name="Footer Placeholder 3">
            <a:extLst>
              <a:ext uri="{FF2B5EF4-FFF2-40B4-BE49-F238E27FC236}">
                <a16:creationId xmlns:a16="http://schemas.microsoft.com/office/drawing/2014/main" id="{7AABC872-5F5B-0849-BC9C-AFD8C8262BFC}"/>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62253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0BBE9-22B1-774E-A7B5-AB89E7A93EBD}"/>
              </a:ext>
            </a:extLst>
          </p:cNvPr>
          <p:cNvSpPr>
            <a:spLocks noGrp="1"/>
          </p:cNvSpPr>
          <p:nvPr>
            <p:ph type="title"/>
          </p:nvPr>
        </p:nvSpPr>
        <p:spPr/>
        <p:txBody>
          <a:bodyPr>
            <a:normAutofit/>
          </a:bodyPr>
          <a:lstStyle/>
          <a:p>
            <a:r>
              <a:rPr lang="en-GB" dirty="0"/>
              <a:t>Bipolar disorder </a:t>
            </a:r>
            <a:br>
              <a:rPr lang="en-GB" dirty="0"/>
            </a:br>
            <a:endParaRPr lang="en-GB" dirty="0"/>
          </a:p>
        </p:txBody>
      </p:sp>
      <p:sp>
        <p:nvSpPr>
          <p:cNvPr id="3" name="Content Placeholder 2">
            <a:extLst>
              <a:ext uri="{FF2B5EF4-FFF2-40B4-BE49-F238E27FC236}">
                <a16:creationId xmlns:a16="http://schemas.microsoft.com/office/drawing/2014/main" id="{D23AD2D1-4534-3742-996E-C1E0C02AAF6C}"/>
              </a:ext>
            </a:extLst>
          </p:cNvPr>
          <p:cNvSpPr>
            <a:spLocks noGrp="1"/>
          </p:cNvSpPr>
          <p:nvPr>
            <p:ph idx="1"/>
          </p:nvPr>
        </p:nvSpPr>
        <p:spPr>
          <a:xfrm>
            <a:off x="1219200" y="1434353"/>
            <a:ext cx="9753600" cy="4433047"/>
          </a:xfrm>
        </p:spPr>
        <p:txBody>
          <a:bodyPr>
            <a:normAutofit/>
          </a:bodyPr>
          <a:lstStyle/>
          <a:p>
            <a:r>
              <a:rPr lang="en-GB" dirty="0"/>
              <a:t>1 in 100 people live with this diagnosis </a:t>
            </a:r>
          </a:p>
          <a:p>
            <a:r>
              <a:rPr lang="en-GB" dirty="0"/>
              <a:t>Once known as Manic Depression</a:t>
            </a:r>
          </a:p>
          <a:p>
            <a:r>
              <a:rPr lang="en-GB" dirty="0"/>
              <a:t>Characterised by prolonged periods of extremely low mood and with comparably shorter periods of elation and mania. </a:t>
            </a:r>
          </a:p>
          <a:p>
            <a:r>
              <a:rPr lang="en-GB" dirty="0"/>
              <a:t>Bipolar type 1 – severe mania </a:t>
            </a:r>
          </a:p>
          <a:p>
            <a:r>
              <a:rPr lang="en-GB" dirty="0"/>
              <a:t>Bipolar type 2 – hypomania </a:t>
            </a:r>
          </a:p>
          <a:p>
            <a:r>
              <a:rPr lang="en-GB" dirty="0"/>
              <a:t>Usually a pattern to manic episode – mixed cycle and rapid cycle. Some OTCs such as St Johns wart can have a negative effect on Bipolar, and may cause hypomania in untreated Bipolar. </a:t>
            </a:r>
          </a:p>
          <a:p>
            <a:r>
              <a:rPr lang="en-GB" dirty="0"/>
              <a:t>Medications used to manage Bipolar – antipsychotics such as ; risperidone, quetiapine, olanzapine, aripiprazole. Mood stabilisers such as; lithium and valproate </a:t>
            </a:r>
          </a:p>
          <a:p>
            <a:endParaRPr lang="en-GB" dirty="0"/>
          </a:p>
        </p:txBody>
      </p:sp>
      <p:sp>
        <p:nvSpPr>
          <p:cNvPr id="4" name="Footer Placeholder 3">
            <a:extLst>
              <a:ext uri="{FF2B5EF4-FFF2-40B4-BE49-F238E27FC236}">
                <a16:creationId xmlns:a16="http://schemas.microsoft.com/office/drawing/2014/main" id="{85F2B90E-8343-3E45-815F-BFACA087769B}"/>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4798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ED28C-0E33-AD4A-BC48-3A0DE3BA05E5}"/>
              </a:ext>
            </a:extLst>
          </p:cNvPr>
          <p:cNvSpPr>
            <a:spLocks noGrp="1"/>
          </p:cNvSpPr>
          <p:nvPr>
            <p:ph type="title"/>
          </p:nvPr>
        </p:nvSpPr>
        <p:spPr/>
        <p:txBody>
          <a:bodyPr/>
          <a:lstStyle/>
          <a:p>
            <a:r>
              <a:rPr lang="en-GB" dirty="0"/>
              <a:t>Personality disorder </a:t>
            </a:r>
            <a:br>
              <a:rPr lang="en-GB" dirty="0"/>
            </a:br>
            <a:endParaRPr lang="en-GB" dirty="0"/>
          </a:p>
        </p:txBody>
      </p:sp>
      <p:sp>
        <p:nvSpPr>
          <p:cNvPr id="3" name="Content Placeholder 2">
            <a:extLst>
              <a:ext uri="{FF2B5EF4-FFF2-40B4-BE49-F238E27FC236}">
                <a16:creationId xmlns:a16="http://schemas.microsoft.com/office/drawing/2014/main" id="{4BC2ECBC-924D-2646-BD20-9AC9563CB445}"/>
              </a:ext>
            </a:extLst>
          </p:cNvPr>
          <p:cNvSpPr>
            <a:spLocks noGrp="1"/>
          </p:cNvSpPr>
          <p:nvPr>
            <p:ph idx="1"/>
          </p:nvPr>
        </p:nvSpPr>
        <p:spPr>
          <a:xfrm>
            <a:off x="1219200" y="1550340"/>
            <a:ext cx="10227129" cy="5105353"/>
          </a:xfrm>
        </p:spPr>
        <p:txBody>
          <a:bodyPr>
            <a:normAutofit/>
          </a:bodyPr>
          <a:lstStyle/>
          <a:p>
            <a:r>
              <a:rPr lang="en-GB" dirty="0"/>
              <a:t>1 in  10 people live with this diagnosis</a:t>
            </a:r>
          </a:p>
          <a:p>
            <a:r>
              <a:rPr lang="en-GB" dirty="0"/>
              <a:t>The ICD 10 reports 10 types of personality disorder; </a:t>
            </a:r>
          </a:p>
          <a:p>
            <a:r>
              <a:rPr lang="en-GB" b="1" dirty="0"/>
              <a:t>Suspicious</a:t>
            </a:r>
            <a:r>
              <a:rPr lang="en-GB" dirty="0"/>
              <a:t> – paranoid, schizoid, schizotypal and antisocial.</a:t>
            </a:r>
          </a:p>
          <a:p>
            <a:r>
              <a:rPr lang="en-GB" b="1" dirty="0"/>
              <a:t>Emotional and impulsive </a:t>
            </a:r>
            <a:r>
              <a:rPr lang="en-GB" dirty="0"/>
              <a:t>– borderline, histrionic and narcissistic.</a:t>
            </a:r>
          </a:p>
          <a:p>
            <a:r>
              <a:rPr lang="en-GB" b="1" dirty="0"/>
              <a:t>Anxious</a:t>
            </a:r>
            <a:r>
              <a:rPr lang="en-GB" dirty="0"/>
              <a:t> – avoidant, dependent and obsessive compulsive.</a:t>
            </a:r>
          </a:p>
          <a:p>
            <a:r>
              <a:rPr lang="en-GB" dirty="0"/>
              <a:t>No single medication is used to manage the disruptive  symptoms of a personality disorder. </a:t>
            </a:r>
          </a:p>
          <a:p>
            <a:r>
              <a:rPr lang="en-GB" dirty="0"/>
              <a:t>Borderline Personality Disorder is most common in women, around 70% of those with the diagnosis are female. </a:t>
            </a:r>
          </a:p>
          <a:p>
            <a:r>
              <a:rPr lang="en-GB" dirty="0"/>
              <a:t>Diagnostic criteria for BPD has 9 characteristics, 5 must be present along with – a real or perceived fear of abandonment and marked impulsivity from early adulthood – risk. </a:t>
            </a:r>
          </a:p>
          <a:p>
            <a:endParaRPr lang="en-GB" dirty="0"/>
          </a:p>
        </p:txBody>
      </p:sp>
      <p:sp>
        <p:nvSpPr>
          <p:cNvPr id="4" name="Footer Placeholder 3">
            <a:extLst>
              <a:ext uri="{FF2B5EF4-FFF2-40B4-BE49-F238E27FC236}">
                <a16:creationId xmlns:a16="http://schemas.microsoft.com/office/drawing/2014/main" id="{B18537F1-2746-0146-AB92-30B0916E4EB4}"/>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204800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1194F-BCEB-DA4F-97CD-1D0835A30348}"/>
              </a:ext>
            </a:extLst>
          </p:cNvPr>
          <p:cNvSpPr>
            <a:spLocks noGrp="1"/>
          </p:cNvSpPr>
          <p:nvPr>
            <p:ph type="title"/>
          </p:nvPr>
        </p:nvSpPr>
        <p:spPr/>
        <p:txBody>
          <a:bodyPr>
            <a:normAutofit/>
          </a:bodyPr>
          <a:lstStyle/>
          <a:p>
            <a:r>
              <a:rPr lang="en-GB" dirty="0"/>
              <a:t>Anxiety and Depression</a:t>
            </a:r>
            <a:br>
              <a:rPr lang="en-GB" dirty="0"/>
            </a:br>
            <a:endParaRPr lang="en-GB" dirty="0"/>
          </a:p>
        </p:txBody>
      </p:sp>
      <p:sp>
        <p:nvSpPr>
          <p:cNvPr id="3" name="Content Placeholder 2">
            <a:extLst>
              <a:ext uri="{FF2B5EF4-FFF2-40B4-BE49-F238E27FC236}">
                <a16:creationId xmlns:a16="http://schemas.microsoft.com/office/drawing/2014/main" id="{3B090EF0-E1C6-F442-B8EF-43E893B4406B}"/>
              </a:ext>
            </a:extLst>
          </p:cNvPr>
          <p:cNvSpPr>
            <a:spLocks noGrp="1"/>
          </p:cNvSpPr>
          <p:nvPr>
            <p:ph idx="1"/>
          </p:nvPr>
        </p:nvSpPr>
        <p:spPr>
          <a:xfrm>
            <a:off x="1371599" y="1469571"/>
            <a:ext cx="9846129" cy="5225143"/>
          </a:xfrm>
        </p:spPr>
        <p:txBody>
          <a:bodyPr>
            <a:normAutofit lnSpcReduction="10000"/>
          </a:bodyPr>
          <a:lstStyle/>
          <a:p>
            <a:r>
              <a:rPr lang="en-GB" dirty="0"/>
              <a:t> 17.8% of the population in the UK – live with these conditions</a:t>
            </a:r>
          </a:p>
          <a:p>
            <a:r>
              <a:rPr lang="en-GB" dirty="0"/>
              <a:t>Some symptoms of anxiety often include;  physiological symptoms,  panic, avoidance, catastrophising, withdrawal, self neglect in severe cases. </a:t>
            </a:r>
          </a:p>
          <a:p>
            <a:r>
              <a:rPr lang="en-GB" dirty="0"/>
              <a:t>5 types of anxiety – GAD, Phobias social anxiety, panic disorder and PTSD </a:t>
            </a:r>
          </a:p>
          <a:p>
            <a:r>
              <a:rPr lang="en-GB" dirty="0"/>
              <a:t>Some symptoms of depression may include; low mood persistent consistently for 2 weeks, self neglect, social withdrawal, hopeless and or helpless. </a:t>
            </a:r>
          </a:p>
          <a:p>
            <a:r>
              <a:rPr lang="en-GB" dirty="0"/>
              <a:t>First line medical treatment may be in the form of an undepression or an anti-anxiety medication. </a:t>
            </a:r>
          </a:p>
          <a:p>
            <a:r>
              <a:rPr lang="en-GB" dirty="0"/>
              <a:t>Antidepressants may take up to 6 weeks to reach therapeutic effect. </a:t>
            </a:r>
          </a:p>
          <a:p>
            <a:r>
              <a:rPr lang="en-GB" dirty="0"/>
              <a:t>Once therapeutic effect has been reach, this is when a person needs extra monitoring. </a:t>
            </a:r>
          </a:p>
          <a:p>
            <a:r>
              <a:rPr lang="en-GB" dirty="0"/>
              <a:t>Antidepressants – duloxetine, fluoxetine, venlafaxine, sertraline , citalopram. </a:t>
            </a:r>
          </a:p>
          <a:p>
            <a:r>
              <a:rPr lang="en-GB" dirty="0"/>
              <a:t>Anti-anxiety medications – all the </a:t>
            </a:r>
            <a:r>
              <a:rPr lang="en-GB" dirty="0" err="1"/>
              <a:t>pams</a:t>
            </a:r>
            <a:r>
              <a:rPr lang="en-GB" dirty="0"/>
              <a:t>! Clonazepam, diazepam, lorazepam. </a:t>
            </a:r>
          </a:p>
          <a:p>
            <a:r>
              <a:rPr lang="en-GB" dirty="0"/>
              <a:t>CBT, psychoeducation group therapy, and IAPT pathways are recommended therapies for depression and anxiety types. </a:t>
            </a:r>
          </a:p>
          <a:p>
            <a:endParaRPr lang="en-GB" dirty="0"/>
          </a:p>
        </p:txBody>
      </p:sp>
      <p:sp>
        <p:nvSpPr>
          <p:cNvPr id="4" name="Footer Placeholder 3">
            <a:extLst>
              <a:ext uri="{FF2B5EF4-FFF2-40B4-BE49-F238E27FC236}">
                <a16:creationId xmlns:a16="http://schemas.microsoft.com/office/drawing/2014/main" id="{048FC027-A3FD-8F47-AA2E-F82799EB4069}"/>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00746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8FD27-64A7-614F-A27E-83927A953B05}"/>
              </a:ext>
            </a:extLst>
          </p:cNvPr>
          <p:cNvSpPr>
            <a:spLocks noGrp="1"/>
          </p:cNvSpPr>
          <p:nvPr>
            <p:ph type="title"/>
          </p:nvPr>
        </p:nvSpPr>
        <p:spPr/>
        <p:txBody>
          <a:bodyPr>
            <a:normAutofit fontScale="90000"/>
          </a:bodyPr>
          <a:lstStyle/>
          <a:p>
            <a:r>
              <a:rPr lang="en-GB" dirty="0"/>
              <a:t>Obsessional Compulsive Disorder [OCD]</a:t>
            </a:r>
            <a:br>
              <a:rPr lang="en-GB" dirty="0"/>
            </a:br>
            <a:br>
              <a:rPr lang="en-GB" dirty="0"/>
            </a:br>
            <a:endParaRPr lang="en-GB" dirty="0"/>
          </a:p>
        </p:txBody>
      </p:sp>
      <p:sp>
        <p:nvSpPr>
          <p:cNvPr id="3" name="Content Placeholder 2">
            <a:extLst>
              <a:ext uri="{FF2B5EF4-FFF2-40B4-BE49-F238E27FC236}">
                <a16:creationId xmlns:a16="http://schemas.microsoft.com/office/drawing/2014/main" id="{448B2F62-6CD0-4142-A0CF-EA5CC60FB70B}"/>
              </a:ext>
            </a:extLst>
          </p:cNvPr>
          <p:cNvSpPr>
            <a:spLocks noGrp="1"/>
          </p:cNvSpPr>
          <p:nvPr>
            <p:ph idx="1"/>
          </p:nvPr>
        </p:nvSpPr>
        <p:spPr>
          <a:xfrm>
            <a:off x="1371600" y="1600200"/>
            <a:ext cx="9601200" cy="4267200"/>
          </a:xfrm>
        </p:spPr>
        <p:txBody>
          <a:bodyPr/>
          <a:lstStyle/>
          <a:p>
            <a:r>
              <a:rPr lang="en-GB" dirty="0"/>
              <a:t>12 in ever 1000 people live with this condition</a:t>
            </a:r>
          </a:p>
          <a:p>
            <a:r>
              <a:rPr lang="en-GB" dirty="0"/>
              <a:t>A obsession </a:t>
            </a:r>
          </a:p>
          <a:p>
            <a:r>
              <a:rPr lang="en-GB" dirty="0"/>
              <a:t>A compulsion </a:t>
            </a:r>
          </a:p>
          <a:p>
            <a:r>
              <a:rPr lang="en-GB" dirty="0"/>
              <a:t>Medication/</a:t>
            </a:r>
            <a:r>
              <a:rPr lang="en-GB" dirty="0" err="1"/>
              <a:t>therpy</a:t>
            </a:r>
            <a:r>
              <a:rPr lang="en-GB" dirty="0"/>
              <a:t> to treat/manage; </a:t>
            </a:r>
          </a:p>
          <a:p>
            <a:r>
              <a:rPr lang="en-GB" dirty="0"/>
              <a:t>Antidepressant, Anti-anxiety medication, , </a:t>
            </a:r>
            <a:r>
              <a:rPr lang="en-GB" dirty="0" err="1"/>
              <a:t>Antispychotics</a:t>
            </a:r>
            <a:r>
              <a:rPr lang="en-GB" dirty="0"/>
              <a:t>, Beta Blockers </a:t>
            </a:r>
          </a:p>
          <a:p>
            <a:r>
              <a:rPr lang="en-GB" dirty="0"/>
              <a:t>CBT , Exposure and Response Prevention [ERP] </a:t>
            </a:r>
          </a:p>
        </p:txBody>
      </p:sp>
      <p:sp>
        <p:nvSpPr>
          <p:cNvPr id="4" name="Footer Placeholder 3">
            <a:extLst>
              <a:ext uri="{FF2B5EF4-FFF2-40B4-BE49-F238E27FC236}">
                <a16:creationId xmlns:a16="http://schemas.microsoft.com/office/drawing/2014/main" id="{AE91F190-7698-C14A-B4BA-05DE6CCF4732}"/>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902399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850A8-C3C8-6E4D-8830-F5748E1AC355}"/>
              </a:ext>
            </a:extLst>
          </p:cNvPr>
          <p:cNvSpPr>
            <a:spLocks noGrp="1"/>
          </p:cNvSpPr>
          <p:nvPr>
            <p:ph type="title"/>
          </p:nvPr>
        </p:nvSpPr>
        <p:spPr/>
        <p:txBody>
          <a:bodyPr>
            <a:normAutofit/>
          </a:bodyPr>
          <a:lstStyle/>
          <a:p>
            <a:r>
              <a:rPr lang="en-GB" dirty="0"/>
              <a:t>Eating disorders</a:t>
            </a:r>
            <a:br>
              <a:rPr lang="en-GB" dirty="0"/>
            </a:br>
            <a:endParaRPr lang="en-GB" dirty="0"/>
          </a:p>
        </p:txBody>
      </p:sp>
      <p:sp>
        <p:nvSpPr>
          <p:cNvPr id="3" name="Content Placeholder 2">
            <a:extLst>
              <a:ext uri="{FF2B5EF4-FFF2-40B4-BE49-F238E27FC236}">
                <a16:creationId xmlns:a16="http://schemas.microsoft.com/office/drawing/2014/main" id="{E703F948-4F08-6E43-9C55-B5FA50D32436}"/>
              </a:ext>
            </a:extLst>
          </p:cNvPr>
          <p:cNvSpPr>
            <a:spLocks noGrp="1"/>
          </p:cNvSpPr>
          <p:nvPr>
            <p:ph idx="1"/>
          </p:nvPr>
        </p:nvSpPr>
        <p:spPr>
          <a:xfrm>
            <a:off x="1371600" y="1428750"/>
            <a:ext cx="9601200" cy="4743450"/>
          </a:xfrm>
        </p:spPr>
        <p:txBody>
          <a:bodyPr>
            <a:normAutofit lnSpcReduction="10000"/>
          </a:bodyPr>
          <a:lstStyle/>
          <a:p>
            <a:r>
              <a:rPr lang="en-GB" dirty="0"/>
              <a:t>Anorexia nervosa </a:t>
            </a:r>
          </a:p>
          <a:p>
            <a:r>
              <a:rPr lang="en-GB" dirty="0"/>
              <a:t>Bulimia</a:t>
            </a:r>
          </a:p>
          <a:p>
            <a:r>
              <a:rPr lang="en-GB" dirty="0"/>
              <a:t>Binge eating disorder </a:t>
            </a:r>
          </a:p>
          <a:p>
            <a:r>
              <a:rPr lang="en-GB" dirty="0"/>
              <a:t>‘Other specified feeding or eating disorder’</a:t>
            </a:r>
          </a:p>
          <a:p>
            <a:r>
              <a:rPr lang="en-GB" dirty="0"/>
              <a:t>Orthorexia – preoccupation with ‘clean/healthy’ foods </a:t>
            </a:r>
          </a:p>
          <a:p>
            <a:r>
              <a:rPr lang="en-GB" dirty="0"/>
              <a:t>Avoidant/Restrictive Food Intake Disorder – foods limited due to appearance/taste/texture/brand etc</a:t>
            </a:r>
          </a:p>
          <a:p>
            <a:r>
              <a:rPr lang="en-GB" dirty="0"/>
              <a:t>Diabulimia – restriction of insulin for the purpose of </a:t>
            </a:r>
            <a:r>
              <a:rPr lang="en-GB" dirty="0" err="1"/>
              <a:t>weightloss</a:t>
            </a:r>
            <a:endParaRPr lang="en-GB" dirty="0"/>
          </a:p>
          <a:p>
            <a:r>
              <a:rPr lang="en-GB" dirty="0"/>
              <a:t>In the UK we have 1.6 million people with a diagnosed ED</a:t>
            </a:r>
          </a:p>
          <a:p>
            <a:r>
              <a:rPr lang="en-GB" dirty="0"/>
              <a:t>No one medication or treatment is used to treat an eating disorder. </a:t>
            </a:r>
          </a:p>
          <a:p>
            <a:r>
              <a:rPr lang="en-GB" dirty="0"/>
              <a:t>Supplements, strict eating regime (inpatient), weekly weigh ins, psychological interventions. </a:t>
            </a:r>
          </a:p>
          <a:p>
            <a:endParaRPr lang="en-GB" dirty="0"/>
          </a:p>
        </p:txBody>
      </p:sp>
      <p:sp>
        <p:nvSpPr>
          <p:cNvPr id="4" name="Footer Placeholder 3">
            <a:extLst>
              <a:ext uri="{FF2B5EF4-FFF2-40B4-BE49-F238E27FC236}">
                <a16:creationId xmlns:a16="http://schemas.microsoft.com/office/drawing/2014/main" id="{46D22283-A581-534F-8C6A-96ACB0F0308F}"/>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416373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EC413-4F14-B849-B533-48C6275FDB51}"/>
              </a:ext>
            </a:extLst>
          </p:cNvPr>
          <p:cNvSpPr>
            <a:spLocks noGrp="1"/>
          </p:cNvSpPr>
          <p:nvPr>
            <p:ph type="title"/>
          </p:nvPr>
        </p:nvSpPr>
        <p:spPr/>
        <p:txBody>
          <a:bodyPr>
            <a:normAutofit fontScale="90000"/>
          </a:bodyPr>
          <a:lstStyle/>
          <a:p>
            <a:r>
              <a:rPr lang="en-GB" dirty="0"/>
              <a:t>Child and Adolescence Mental Health Services </a:t>
            </a:r>
            <a:br>
              <a:rPr lang="en-GB" dirty="0"/>
            </a:br>
            <a:endParaRPr lang="en-GB" dirty="0"/>
          </a:p>
        </p:txBody>
      </p:sp>
      <p:sp>
        <p:nvSpPr>
          <p:cNvPr id="3" name="Content Placeholder 2">
            <a:extLst>
              <a:ext uri="{FF2B5EF4-FFF2-40B4-BE49-F238E27FC236}">
                <a16:creationId xmlns:a16="http://schemas.microsoft.com/office/drawing/2014/main" id="{E185D8E9-D7B2-664D-9EEA-328DFB1D6AA9}"/>
              </a:ext>
            </a:extLst>
          </p:cNvPr>
          <p:cNvSpPr>
            <a:spLocks noGrp="1"/>
          </p:cNvSpPr>
          <p:nvPr>
            <p:ph idx="1"/>
          </p:nvPr>
        </p:nvSpPr>
        <p:spPr/>
        <p:txBody>
          <a:bodyPr>
            <a:normAutofit fontScale="92500" lnSpcReduction="10000"/>
          </a:bodyPr>
          <a:lstStyle/>
          <a:p>
            <a:r>
              <a:rPr lang="en-GB" dirty="0"/>
              <a:t>Suicide </a:t>
            </a:r>
          </a:p>
          <a:p>
            <a:r>
              <a:rPr lang="en-GB" dirty="0"/>
              <a:t>Depression </a:t>
            </a:r>
          </a:p>
          <a:p>
            <a:r>
              <a:rPr lang="en-GB" dirty="0"/>
              <a:t>Self harm </a:t>
            </a:r>
          </a:p>
          <a:p>
            <a:r>
              <a:rPr lang="en-GB" dirty="0"/>
              <a:t>Anxiety </a:t>
            </a:r>
          </a:p>
          <a:p>
            <a:r>
              <a:rPr lang="en-GB" dirty="0"/>
              <a:t>Eating disorder </a:t>
            </a:r>
          </a:p>
          <a:p>
            <a:r>
              <a:rPr lang="en-GB" dirty="0"/>
              <a:t>OCD</a:t>
            </a:r>
          </a:p>
          <a:p>
            <a:r>
              <a:rPr lang="en-GB" dirty="0"/>
              <a:t>Psychosis </a:t>
            </a:r>
          </a:p>
          <a:p>
            <a:r>
              <a:rPr lang="en-GB" dirty="0"/>
              <a:t>ADHD &amp; ADD. </a:t>
            </a:r>
          </a:p>
          <a:p>
            <a:r>
              <a:rPr lang="en-GB" dirty="0"/>
              <a:t> 284,599 young people are in contact with MH service under age of 19</a:t>
            </a:r>
          </a:p>
        </p:txBody>
      </p:sp>
      <p:sp>
        <p:nvSpPr>
          <p:cNvPr id="4" name="Footer Placeholder 3">
            <a:extLst>
              <a:ext uri="{FF2B5EF4-FFF2-40B4-BE49-F238E27FC236}">
                <a16:creationId xmlns:a16="http://schemas.microsoft.com/office/drawing/2014/main" id="{4E33C078-B2DB-AA45-8358-CE903C0FE46A}"/>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98437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EFEFD-8FAC-6A40-8742-0941A3D1577C}"/>
              </a:ext>
            </a:extLst>
          </p:cNvPr>
          <p:cNvSpPr>
            <a:spLocks noGrp="1"/>
          </p:cNvSpPr>
          <p:nvPr>
            <p:ph type="title"/>
          </p:nvPr>
        </p:nvSpPr>
        <p:spPr>
          <a:xfrm>
            <a:off x="1371600" y="685800"/>
            <a:ext cx="9601200" cy="1014214"/>
          </a:xfrm>
        </p:spPr>
        <p:txBody>
          <a:bodyPr/>
          <a:lstStyle/>
          <a:p>
            <a:r>
              <a:rPr lang="en-GB" dirty="0"/>
              <a:t>Self harm and suicidal thoughts </a:t>
            </a:r>
            <a:endParaRPr lang="en-US" dirty="0"/>
          </a:p>
        </p:txBody>
      </p:sp>
      <p:sp>
        <p:nvSpPr>
          <p:cNvPr id="3" name="Content Placeholder 2">
            <a:extLst>
              <a:ext uri="{FF2B5EF4-FFF2-40B4-BE49-F238E27FC236}">
                <a16:creationId xmlns:a16="http://schemas.microsoft.com/office/drawing/2014/main" id="{4DF2301D-E8F2-F04E-9E56-38FAE738A692}"/>
              </a:ext>
            </a:extLst>
          </p:cNvPr>
          <p:cNvSpPr>
            <a:spLocks noGrp="1"/>
          </p:cNvSpPr>
          <p:nvPr>
            <p:ph idx="1"/>
          </p:nvPr>
        </p:nvSpPr>
        <p:spPr>
          <a:xfrm>
            <a:off x="1371600" y="1583871"/>
            <a:ext cx="9601200" cy="4283529"/>
          </a:xfrm>
        </p:spPr>
        <p:txBody>
          <a:bodyPr>
            <a:normAutofit/>
          </a:bodyPr>
          <a:lstStyle/>
          <a:p>
            <a:r>
              <a:rPr lang="en-GB" dirty="0"/>
              <a:t>Around 20% of adults experience suicidal thoughts </a:t>
            </a:r>
          </a:p>
          <a:p>
            <a:r>
              <a:rPr lang="en-GB" dirty="0"/>
              <a:t>6.7 % of those attempt to take their life</a:t>
            </a:r>
          </a:p>
          <a:p>
            <a:r>
              <a:rPr lang="en-GB" dirty="0"/>
              <a:t>6133 suicides record in 2014 age 10 and above</a:t>
            </a:r>
          </a:p>
          <a:p>
            <a:r>
              <a:rPr lang="en-GB" dirty="0"/>
              <a:t>7.3 % self harm – 1 in 15 people </a:t>
            </a:r>
          </a:p>
          <a:p>
            <a:r>
              <a:rPr lang="en-GB" dirty="0"/>
              <a:t>66.9% do not seek help for self harm </a:t>
            </a:r>
          </a:p>
          <a:p>
            <a:r>
              <a:rPr lang="en-GB" dirty="0"/>
              <a:t>Under 19s – 12.1% had self harmed at some point</a:t>
            </a:r>
          </a:p>
          <a:p>
            <a:r>
              <a:rPr lang="en-GB" dirty="0"/>
              <a:t>Accurate figures? </a:t>
            </a:r>
          </a:p>
          <a:p>
            <a:r>
              <a:rPr lang="en-GB" dirty="0"/>
              <a:t>Types of self harm : cutting , burning, </a:t>
            </a:r>
            <a:r>
              <a:rPr lang="en-GB" dirty="0" err="1"/>
              <a:t>ligitures</a:t>
            </a:r>
            <a:r>
              <a:rPr lang="en-GB" dirty="0"/>
              <a:t>, swallowing foreign objects , inserting foreign objects , punching , restricting food or food groups , alcohol and drug abuse , self exposed sexual vulnerability. </a:t>
            </a:r>
            <a:endParaRPr lang="en-US" dirty="0"/>
          </a:p>
        </p:txBody>
      </p:sp>
      <p:sp>
        <p:nvSpPr>
          <p:cNvPr id="4" name="Footer Placeholder 3"/>
          <p:cNvSpPr>
            <a:spLocks noGrp="1"/>
          </p:cNvSpPr>
          <p:nvPr>
            <p:ph type="ftr" sz="quarter" idx="11"/>
          </p:nvPr>
        </p:nvSpPr>
        <p:spPr>
          <a:xfrm>
            <a:off x="4460487" y="6453386"/>
            <a:ext cx="7582829" cy="404614"/>
          </a:xfrm>
        </p:spPr>
        <p:txBody>
          <a:bodyPr/>
          <a:lstStyle/>
          <a:p>
            <a:pPr algn="r"/>
            <a:r>
              <a:rPr lang="en-US" dirty="0">
                <a:latin typeface="Arial" panose="020B0604020202020204" pitchFamily="34" charset="0"/>
                <a:cs typeface="Arial" panose="020B0604020202020204" pitchFamily="34" charset="0"/>
              </a:rPr>
              <a:t>Figures taken from the </a:t>
            </a:r>
            <a:r>
              <a:rPr lang="en-GB" dirty="0">
                <a:latin typeface="Arial" panose="020B0604020202020204" pitchFamily="34" charset="0"/>
                <a:cs typeface="Arial" panose="020B0604020202020204" pitchFamily="34" charset="0"/>
              </a:rPr>
              <a:t>Fundamental facts about mental health (2016) from </a:t>
            </a:r>
            <a:r>
              <a:rPr lang="en-GB" dirty="0">
                <a:latin typeface="Arial" panose="020B0604020202020204" pitchFamily="34" charset="0"/>
                <a:cs typeface="Arial" panose="020B0604020202020204" pitchFamily="34" charset="0"/>
                <a:hlinkClick r:id="rId3"/>
              </a:rPr>
              <a:t>www.mentalhealth.org.uk</a:t>
            </a:r>
            <a:r>
              <a:rPr lang="en-GB"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6269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18FE6-1542-5C49-9120-D12C623271ED}"/>
              </a:ext>
            </a:extLst>
          </p:cNvPr>
          <p:cNvSpPr>
            <a:spLocks noGrp="1"/>
          </p:cNvSpPr>
          <p:nvPr>
            <p:ph type="title"/>
          </p:nvPr>
        </p:nvSpPr>
        <p:spPr>
          <a:xfrm>
            <a:off x="950259" y="685800"/>
            <a:ext cx="10936941" cy="1485900"/>
          </a:xfrm>
        </p:spPr>
        <p:txBody>
          <a:bodyPr/>
          <a:lstStyle/>
          <a:p>
            <a:pPr algn="ctr"/>
            <a:r>
              <a:rPr lang="en-GB" dirty="0">
                <a:latin typeface="Arial" panose="020B0604020202020204" pitchFamily="34" charset="0"/>
                <a:cs typeface="Arial" panose="020B0604020202020204" pitchFamily="34" charset="0"/>
              </a:rPr>
              <a:t>What is A&amp;E like for a Mental Health service user? </a:t>
            </a:r>
          </a:p>
        </p:txBody>
      </p:sp>
      <p:sp>
        <p:nvSpPr>
          <p:cNvPr id="3" name="Content Placeholder 2">
            <a:extLst>
              <a:ext uri="{FF2B5EF4-FFF2-40B4-BE49-F238E27FC236}">
                <a16:creationId xmlns:a16="http://schemas.microsoft.com/office/drawing/2014/main" id="{295F3174-7E05-874D-AA9E-851624566509}"/>
              </a:ext>
            </a:extLst>
          </p:cNvPr>
          <p:cNvSpPr>
            <a:spLocks noGrp="1"/>
          </p:cNvSpPr>
          <p:nvPr>
            <p:ph idx="1"/>
          </p:nvPr>
        </p:nvSpPr>
        <p:spPr>
          <a:xfrm>
            <a:off x="1618129" y="2171700"/>
            <a:ext cx="9601200" cy="3581400"/>
          </a:xfrm>
        </p:spPr>
        <p:txBody>
          <a:bodyPr>
            <a:noAutofit/>
          </a:bodyPr>
          <a:lstStyle/>
          <a:p>
            <a:pPr marL="0" indent="0" algn="ctr">
              <a:buNone/>
            </a:pPr>
            <a:r>
              <a:rPr lang="en-GB" sz="2400" i="1" dirty="0">
                <a:latin typeface="Arial" panose="020B0604020202020204" pitchFamily="34" charset="0"/>
                <a:cs typeface="Arial" panose="020B0604020202020204" pitchFamily="34" charset="0"/>
              </a:rPr>
              <a:t>“You are told to sit on a chair or if your lucky a bed, then you are left there for ages, no one popping over every so often to check if your ok like they do those are in with a physical illness. Is it any wonder we either don’t want to attend A&amp;E and have to be dragged there. I have run off at times and had to be brought back by the police or </a:t>
            </a:r>
            <a:r>
              <a:rPr lang="en-GB" sz="2400" i="1">
                <a:latin typeface="Arial" panose="020B0604020202020204" pitchFamily="34" charset="0"/>
                <a:cs typeface="Arial" panose="020B0604020202020204" pitchFamily="34" charset="0"/>
              </a:rPr>
              <a:t>security”</a:t>
            </a:r>
            <a:endParaRPr lang="en-GB" sz="2400" i="1" dirty="0">
              <a:latin typeface="Arial" panose="020B0604020202020204" pitchFamily="34" charset="0"/>
              <a:cs typeface="Arial" panose="020B0604020202020204" pitchFamily="34" charset="0"/>
            </a:endParaRPr>
          </a:p>
          <a:p>
            <a:pPr marL="0" indent="0" algn="ctr">
              <a:buNone/>
            </a:pPr>
            <a:endParaRPr lang="en-GB" sz="2400" i="1" dirty="0">
              <a:latin typeface="Arial" panose="020B0604020202020204" pitchFamily="34" charset="0"/>
              <a:cs typeface="Arial" panose="020B0604020202020204" pitchFamily="34" charset="0"/>
            </a:endParaRPr>
          </a:p>
          <a:p>
            <a:pPr marL="0" indent="0" algn="ctr">
              <a:buNone/>
            </a:pPr>
            <a:r>
              <a:rPr lang="en-GB" sz="2400" i="1" dirty="0">
                <a:latin typeface="Arial" panose="020B0604020202020204" pitchFamily="34" charset="0"/>
                <a:cs typeface="Arial" panose="020B0604020202020204" pitchFamily="34" charset="0"/>
              </a:rPr>
              <a:t>“A&amp;E makes you very anxious and the staff don’t get that. A&amp;E is not a nice place to go when your struggling with your mental health, everyone makes you feel like your just wasting their time “</a:t>
            </a:r>
          </a:p>
        </p:txBody>
      </p:sp>
      <p:sp>
        <p:nvSpPr>
          <p:cNvPr id="4" name="Footer Placeholder 3">
            <a:extLst>
              <a:ext uri="{FF2B5EF4-FFF2-40B4-BE49-F238E27FC236}">
                <a16:creationId xmlns:a16="http://schemas.microsoft.com/office/drawing/2014/main" id="{F005B73E-A169-A843-8A22-04F75B3741E7}"/>
              </a:ext>
            </a:extLst>
          </p:cNvPr>
          <p:cNvSpPr>
            <a:spLocks noGrp="1"/>
          </p:cNvSpPr>
          <p:nvPr>
            <p:ph type="ftr" sz="quarter" idx="11"/>
          </p:nvPr>
        </p:nvSpPr>
        <p:spPr>
          <a:xfrm>
            <a:off x="950259" y="6562165"/>
            <a:ext cx="11098306" cy="295835"/>
          </a:xfrm>
        </p:spPr>
        <p:txBody>
          <a:bodyPr/>
          <a:lstStyle/>
          <a:p>
            <a:pPr algn="r"/>
            <a:r>
              <a:rPr lang="en-US" dirty="0"/>
              <a:t>Pseudonyms have been used to protect the identity and retain anonymity of the individuals throughout this presentation, in line with NMC confidentially requirements. (NMC, 2015)</a:t>
            </a:r>
          </a:p>
          <a:p>
            <a:r>
              <a:rPr lang="en-US" dirty="0"/>
              <a:t>
</a:t>
            </a:r>
          </a:p>
        </p:txBody>
      </p:sp>
    </p:spTree>
    <p:extLst>
      <p:ext uri="{BB962C8B-B14F-4D97-AF65-F5344CB8AC3E}">
        <p14:creationId xmlns:p14="http://schemas.microsoft.com/office/powerpoint/2010/main" val="3978309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93D65-3774-1146-BAE1-E69F870F2F82}"/>
              </a:ext>
            </a:extLst>
          </p:cNvPr>
          <p:cNvSpPr>
            <a:spLocks noGrp="1"/>
          </p:cNvSpPr>
          <p:nvPr>
            <p:ph type="title"/>
          </p:nvPr>
        </p:nvSpPr>
        <p:spPr/>
        <p:txBody>
          <a:bodyPr/>
          <a:lstStyle/>
          <a:p>
            <a:r>
              <a:rPr lang="en-GB" dirty="0"/>
              <a:t>Aims of this session </a:t>
            </a:r>
            <a:endParaRPr lang="en-US" dirty="0"/>
          </a:p>
        </p:txBody>
      </p:sp>
      <p:sp>
        <p:nvSpPr>
          <p:cNvPr id="3" name="Content Placeholder 2">
            <a:extLst>
              <a:ext uri="{FF2B5EF4-FFF2-40B4-BE49-F238E27FC236}">
                <a16:creationId xmlns:a16="http://schemas.microsoft.com/office/drawing/2014/main" id="{AD9E877B-E9CA-5B49-A194-A4351FC9F9CB}"/>
              </a:ext>
            </a:extLst>
          </p:cNvPr>
          <p:cNvSpPr>
            <a:spLocks noGrp="1"/>
          </p:cNvSpPr>
          <p:nvPr>
            <p:ph idx="1"/>
          </p:nvPr>
        </p:nvSpPr>
        <p:spPr/>
        <p:txBody>
          <a:bodyPr/>
          <a:lstStyle/>
          <a:p>
            <a:r>
              <a:rPr lang="en-GB" dirty="0"/>
              <a:t>To help you understand what is meant by “mental health”. </a:t>
            </a:r>
          </a:p>
          <a:p>
            <a:r>
              <a:rPr lang="en-GB" dirty="0"/>
              <a:t>To give knowledge that instils confidence when assisting with the treatment of, or leading the treatment of someone with a mental illness.</a:t>
            </a:r>
          </a:p>
          <a:p>
            <a:r>
              <a:rPr lang="en-GB" dirty="0"/>
              <a:t>To use what you know now, and the experiences you’ve had to inform the development of your knowledge and application of skills.</a:t>
            </a:r>
          </a:p>
          <a:p>
            <a:r>
              <a:rPr lang="en-GB" dirty="0"/>
              <a:t>To improve the treatment of those with a mental illness while under the care of a physical health practitioner in acute and community settings. </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854147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605" y="786810"/>
            <a:ext cx="10951535" cy="4627316"/>
          </a:xfrm>
        </p:spPr>
        <p:txBody>
          <a:bodyPr>
            <a:noAutofit/>
          </a:bodyPr>
          <a:lstStyle/>
          <a:p>
            <a:pPr marL="342900" lvl="0" indent="-342900" defTabSz="457200">
              <a:lnSpc>
                <a:spcPct val="100000"/>
              </a:lnSpc>
              <a:spcBef>
                <a:spcPts val="1000"/>
              </a:spcBef>
            </a:pPr>
            <a:r>
              <a:rPr lang="en-GB" sz="2800" b="1" u="sng" dirty="0">
                <a:solidFill>
                  <a:srgbClr val="212121"/>
                </a:solidFill>
                <a:latin typeface="Arial" charset="0"/>
                <a:ea typeface="Arial" charset="0"/>
                <a:cs typeface="Arial" charset="0"/>
              </a:rPr>
              <a:t>Scenario </a:t>
            </a:r>
            <a:br>
              <a:rPr lang="en-GB" sz="2800" u="sng" dirty="0">
                <a:solidFill>
                  <a:srgbClr val="212121"/>
                </a:solidFill>
                <a:latin typeface="Arial" charset="0"/>
                <a:ea typeface="Arial" charset="0"/>
                <a:cs typeface="Arial" charset="0"/>
              </a:rPr>
            </a:br>
            <a:br>
              <a:rPr lang="en-GB" sz="2800" u="sng" dirty="0">
                <a:solidFill>
                  <a:srgbClr val="212121"/>
                </a:solidFill>
                <a:latin typeface="Arial" charset="0"/>
                <a:ea typeface="Arial" charset="0"/>
                <a:cs typeface="Arial" charset="0"/>
              </a:rPr>
            </a:br>
            <a:r>
              <a:rPr lang="en-GB" sz="2800" dirty="0">
                <a:solidFill>
                  <a:srgbClr val="212121"/>
                </a:solidFill>
                <a:latin typeface="Arial" charset="0"/>
                <a:ea typeface="Arial" charset="0"/>
                <a:cs typeface="Arial" charset="0"/>
              </a:rPr>
              <a:t> A 14 year old comes into the A&amp;E department with ongoing stomach pain. You are the nurse in charge of their care after triage. Parents are around but have stepped out to call family/work. The 14 year old then discloses to you that they have recurrent thoughts of harming themselves.</a:t>
            </a:r>
            <a:br>
              <a:rPr lang="en-GB" sz="2800" dirty="0">
                <a:solidFill>
                  <a:srgbClr val="212121"/>
                </a:solidFill>
                <a:latin typeface="Arial" charset="0"/>
                <a:ea typeface="Arial" charset="0"/>
                <a:cs typeface="Arial" charset="0"/>
              </a:rPr>
            </a:br>
            <a:br>
              <a:rPr lang="en-GB" sz="2800" dirty="0">
                <a:solidFill>
                  <a:srgbClr val="212121"/>
                </a:solidFill>
                <a:latin typeface="Arial" charset="0"/>
                <a:ea typeface="Arial" charset="0"/>
                <a:cs typeface="Arial" charset="0"/>
              </a:rPr>
            </a:br>
            <a:br>
              <a:rPr lang="en-GB" sz="2800" dirty="0">
                <a:solidFill>
                  <a:srgbClr val="212121"/>
                </a:solidFill>
                <a:latin typeface="Arial" charset="0"/>
                <a:ea typeface="Arial" charset="0"/>
                <a:cs typeface="Arial" charset="0"/>
              </a:rPr>
            </a:br>
            <a:br>
              <a:rPr lang="en-GB" sz="2800" dirty="0">
                <a:solidFill>
                  <a:srgbClr val="000000"/>
                </a:solidFill>
                <a:latin typeface="Arial" charset="0"/>
                <a:ea typeface="Arial" charset="0"/>
                <a:cs typeface="Arial" charset="0"/>
              </a:rPr>
            </a:br>
            <a:br>
              <a:rPr lang="en-GB" sz="2800" dirty="0">
                <a:solidFill>
                  <a:srgbClr val="000000"/>
                </a:solidFill>
                <a:latin typeface="Arial" charset="0"/>
                <a:ea typeface="Arial" charset="0"/>
                <a:cs typeface="Arial" charset="0"/>
              </a:rPr>
            </a:br>
            <a:br>
              <a:rPr lang="en-GB" sz="2800" dirty="0">
                <a:solidFill>
                  <a:srgbClr val="000000"/>
                </a:solidFill>
                <a:latin typeface="Arial" charset="0"/>
                <a:ea typeface="Arial" charset="0"/>
                <a:cs typeface="Arial" charset="0"/>
              </a:rPr>
            </a:br>
            <a:endParaRPr lang="en-GB" sz="2800" dirty="0"/>
          </a:p>
        </p:txBody>
      </p:sp>
      <p:sp>
        <p:nvSpPr>
          <p:cNvPr id="4" name="TextBox 3"/>
          <p:cNvSpPr txBox="1"/>
          <p:nvPr/>
        </p:nvSpPr>
        <p:spPr>
          <a:xfrm>
            <a:off x="1041991" y="5061870"/>
            <a:ext cx="10760149" cy="1200329"/>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So now think about how you would deal with this situation,  what skills you may need to apply, and what you may need to consider in you care of this minor. </a:t>
            </a:r>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9426296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Points to consider:</a:t>
            </a:r>
          </a:p>
        </p:txBody>
      </p:sp>
      <p:sp>
        <p:nvSpPr>
          <p:cNvPr id="3" name="Content Placeholder 2"/>
          <p:cNvSpPr>
            <a:spLocks noGrp="1"/>
          </p:cNvSpPr>
          <p:nvPr>
            <p:ph idx="1"/>
          </p:nvPr>
        </p:nvSpPr>
        <p:spPr>
          <a:xfrm>
            <a:off x="1360967" y="1892595"/>
            <a:ext cx="9601200" cy="4710223"/>
          </a:xfrm>
        </p:spPr>
        <p:txBody>
          <a:bodyPr>
            <a:normAutofit/>
          </a:bodyPr>
          <a:lstStyle/>
          <a:p>
            <a:pPr>
              <a:buFont typeface="Courier New" panose="02070309020205020404" pitchFamily="49" charset="0"/>
              <a:buChar char="o"/>
            </a:pPr>
            <a:r>
              <a:rPr lang="en-GB" sz="2400" dirty="0">
                <a:solidFill>
                  <a:srgbClr val="212121"/>
                </a:solidFill>
                <a:latin typeface="Arial" panose="020B0604020202020204" pitchFamily="34" charset="0"/>
                <a:ea typeface="Arial" charset="0"/>
                <a:cs typeface="Arial" panose="020B0604020202020204" pitchFamily="34" charset="0"/>
              </a:rPr>
              <a:t>Do you want to deal with this situation?  </a:t>
            </a:r>
          </a:p>
          <a:p>
            <a:pPr>
              <a:buFont typeface="Courier New" panose="02070309020205020404" pitchFamily="49" charset="0"/>
              <a:buChar char="o"/>
            </a:pPr>
            <a:r>
              <a:rPr lang="en-GB" sz="2400" dirty="0">
                <a:solidFill>
                  <a:srgbClr val="212121"/>
                </a:solidFill>
                <a:latin typeface="Arial" panose="020B0604020202020204" pitchFamily="34" charset="0"/>
                <a:ea typeface="Arial" charset="0"/>
                <a:cs typeface="Arial" panose="020B0604020202020204" pitchFamily="34" charset="0"/>
              </a:rPr>
              <a:t>What is your gut telling you? </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Admission to paediatric ward for psychiatric assessment?</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Disclosing information to parents who are not present? </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Safeguarding  referral ?</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Risk ?</a:t>
            </a:r>
          </a:p>
          <a:p>
            <a:pPr marL="285750" indent="-285750">
              <a:buFont typeface="Courier New" panose="02070309020205020404" pitchFamily="49" charset="0"/>
              <a:buChar char="o"/>
            </a:pPr>
            <a:r>
              <a:rPr lang="en-GB" sz="2400" dirty="0">
                <a:solidFill>
                  <a:srgbClr val="212121"/>
                </a:solidFill>
                <a:latin typeface="Arial" panose="020B0604020202020204" pitchFamily="34" charset="0"/>
                <a:ea typeface="Arial" charset="0"/>
                <a:cs typeface="Arial" panose="020B0604020202020204" pitchFamily="34" charset="0"/>
              </a:rPr>
              <a:t>How comfortable do you feel with dealing with this patient?</a:t>
            </a:r>
            <a:br>
              <a:rPr lang="en-GB" sz="2400" dirty="0">
                <a:solidFill>
                  <a:srgbClr val="212121"/>
                </a:solidFill>
                <a:latin typeface="Arial" panose="020B0604020202020204" pitchFamily="34" charset="0"/>
                <a:ea typeface="Arial" charset="0"/>
                <a:cs typeface="Arial" panose="020B0604020202020204" pitchFamily="34" charset="0"/>
              </a:rPr>
            </a:br>
            <a:r>
              <a:rPr lang="en-GB" sz="2400" dirty="0">
                <a:solidFill>
                  <a:srgbClr val="212121"/>
                </a:solidFill>
                <a:latin typeface="Arial" panose="020B0604020202020204" pitchFamily="34" charset="0"/>
                <a:ea typeface="Arial" charset="0"/>
                <a:cs typeface="Arial" panose="020B0604020202020204" pitchFamily="34" charset="0"/>
              </a:rPr>
              <a:t> – Very comfortable, comfortable, unsure, uncomfortable, very uncomfortable.</a:t>
            </a:r>
            <a:endParaRPr lang="en-GB"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2404310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Non-prescriptive answer to scenario 1</a:t>
            </a:r>
          </a:p>
        </p:txBody>
      </p:sp>
      <p:sp>
        <p:nvSpPr>
          <p:cNvPr id="4" name="TextBox 3"/>
          <p:cNvSpPr txBox="1"/>
          <p:nvPr/>
        </p:nvSpPr>
        <p:spPr>
          <a:xfrm>
            <a:off x="1105592" y="2061556"/>
            <a:ext cx="10989426" cy="4708981"/>
          </a:xfrm>
          <a:prstGeom prst="rect">
            <a:avLst/>
          </a:prstGeom>
          <a:noFill/>
        </p:spPr>
        <p:txBody>
          <a:bodyPr wrap="square" rtlCol="0">
            <a:spAutoFit/>
          </a:bodyPr>
          <a:lstStyle/>
          <a:p>
            <a:pPr marL="285750" indent="-285750">
              <a:buFont typeface="Courier New" panose="02070309020205020404" pitchFamily="49" charset="0"/>
              <a:buChar char="o"/>
            </a:pPr>
            <a:r>
              <a:rPr lang="en-GB" sz="2000" dirty="0"/>
              <a:t>Take a minute to digest the information , reflect and speak to colleagues </a:t>
            </a:r>
          </a:p>
          <a:p>
            <a:pPr marL="285750" indent="-285750">
              <a:buFont typeface="Courier New" panose="02070309020205020404" pitchFamily="49" charset="0"/>
              <a:buChar char="o"/>
            </a:pPr>
            <a:r>
              <a:rPr lang="en-GB" sz="2000" dirty="0"/>
              <a:t>Validate the disclosure </a:t>
            </a:r>
          </a:p>
          <a:p>
            <a:pPr marL="285750" indent="-285750">
              <a:buFont typeface="Courier New" panose="02070309020205020404" pitchFamily="49" charset="0"/>
              <a:buChar char="o"/>
            </a:pPr>
            <a:r>
              <a:rPr lang="en-GB" sz="2000" dirty="0"/>
              <a:t>facial expressions and body language.</a:t>
            </a:r>
          </a:p>
          <a:p>
            <a:pPr marL="285750" indent="-285750">
              <a:buFont typeface="Courier New" panose="02070309020205020404" pitchFamily="49" charset="0"/>
              <a:buChar char="o"/>
            </a:pPr>
            <a:r>
              <a:rPr lang="en-GB" sz="2000" dirty="0"/>
              <a:t>confidentiality </a:t>
            </a:r>
          </a:p>
          <a:p>
            <a:pPr marL="285750" indent="-285750">
              <a:buFont typeface="Courier New" panose="02070309020205020404" pitchFamily="49" charset="0"/>
              <a:buChar char="o"/>
            </a:pPr>
            <a:r>
              <a:rPr lang="en-GB" sz="2000" dirty="0"/>
              <a:t>Find out more about the girls current life </a:t>
            </a:r>
          </a:p>
          <a:p>
            <a:pPr marL="285750" indent="-285750">
              <a:buFont typeface="Courier New" panose="02070309020205020404" pitchFamily="49" charset="0"/>
              <a:buChar char="o"/>
            </a:pPr>
            <a:r>
              <a:rPr lang="en-GB" sz="2000" dirty="0"/>
              <a:t>Intent behind thoughts</a:t>
            </a:r>
          </a:p>
          <a:p>
            <a:pPr marL="285750" indent="-285750">
              <a:buFont typeface="Courier New" panose="02070309020205020404" pitchFamily="49" charset="0"/>
              <a:buChar char="o"/>
            </a:pPr>
            <a:r>
              <a:rPr lang="en-GB" sz="2000" dirty="0"/>
              <a:t>Explore current risk - have they already self harmed? </a:t>
            </a:r>
          </a:p>
          <a:p>
            <a:pPr marL="285750" indent="-285750">
              <a:buFont typeface="Courier New" panose="02070309020205020404" pitchFamily="49" charset="0"/>
              <a:buChar char="o"/>
            </a:pPr>
            <a:r>
              <a:rPr lang="en-GB" sz="2000" dirty="0"/>
              <a:t>Call CAMHs front line worker </a:t>
            </a:r>
          </a:p>
          <a:p>
            <a:pPr marL="285750" indent="-285750">
              <a:buFont typeface="Courier New" panose="02070309020205020404" pitchFamily="49" charset="0"/>
              <a:buChar char="o"/>
            </a:pPr>
            <a:r>
              <a:rPr lang="en-GB" sz="2000" dirty="0"/>
              <a:t>Encourage the young person to speak to their parents </a:t>
            </a:r>
          </a:p>
          <a:p>
            <a:pPr marL="285750" indent="-285750">
              <a:buFont typeface="Courier New" panose="02070309020205020404" pitchFamily="49" charset="0"/>
              <a:buChar char="o"/>
            </a:pPr>
            <a:endParaRPr lang="en-GB" sz="2000" dirty="0"/>
          </a:p>
          <a:p>
            <a:pPr marL="285750" indent="-285750">
              <a:buFont typeface="Courier New" panose="02070309020205020404" pitchFamily="49" charset="0"/>
              <a:buChar char="o"/>
            </a:pPr>
            <a:r>
              <a:rPr lang="en-GB" sz="2000" dirty="0"/>
              <a:t>Safeguarding ?</a:t>
            </a:r>
          </a:p>
          <a:p>
            <a:pPr marL="285750" indent="-285750">
              <a:buFont typeface="Courier New" panose="02070309020205020404" pitchFamily="49" charset="0"/>
              <a:buChar char="o"/>
            </a:pPr>
            <a:r>
              <a:rPr lang="en-GB" sz="2000" dirty="0"/>
              <a:t>Admission to paediatric ward for psychiatric assessment?? </a:t>
            </a:r>
          </a:p>
          <a:p>
            <a:pPr marL="285750" indent="-285750">
              <a:buFont typeface="Courier New" panose="02070309020205020404" pitchFamily="49" charset="0"/>
              <a:buChar char="o"/>
            </a:pPr>
            <a:endParaRPr lang="en-GB" sz="2000" dirty="0"/>
          </a:p>
          <a:p>
            <a:pPr marL="285750" indent="-285750">
              <a:buFont typeface="Courier New" panose="02070309020205020404" pitchFamily="49" charset="0"/>
              <a:buChar char="o"/>
            </a:pPr>
            <a:r>
              <a:rPr lang="en-GB" sz="2000" dirty="0"/>
              <a:t>Stomach pain? </a:t>
            </a:r>
          </a:p>
          <a:p>
            <a:pPr marL="285750" indent="-285750">
              <a:buFont typeface="Courier New" panose="02070309020205020404" pitchFamily="49" charset="0"/>
              <a:buChar char="o"/>
            </a:pPr>
            <a:endParaRPr lang="en-GB" sz="2000"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7557948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7562" y="2429539"/>
            <a:ext cx="10820400" cy="3949995"/>
          </a:xfrm>
        </p:spPr>
        <p:txBody>
          <a:bodyPr>
            <a:normAutofit/>
          </a:bodyPr>
          <a:lstStyle/>
          <a:p>
            <a:pPr algn="ctr"/>
            <a:r>
              <a:rPr lang="en-GB" dirty="0"/>
              <a:t>How comfortable do you feel now approaching this scenario? </a:t>
            </a:r>
            <a:br>
              <a:rPr lang="en-GB" dirty="0"/>
            </a:br>
            <a:endParaRPr lang="en-GB"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6919922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AA0AE-5883-0D4C-AA2D-506F9E57A75E}"/>
              </a:ext>
            </a:extLst>
          </p:cNvPr>
          <p:cNvSpPr>
            <a:spLocks noGrp="1"/>
          </p:cNvSpPr>
          <p:nvPr>
            <p:ph type="title"/>
          </p:nvPr>
        </p:nvSpPr>
        <p:spPr>
          <a:xfrm>
            <a:off x="1211179" y="1070811"/>
            <a:ext cx="9408695" cy="774032"/>
          </a:xfrm>
        </p:spPr>
        <p:txBody>
          <a:bodyPr>
            <a:normAutofit/>
          </a:bodyPr>
          <a:lstStyle/>
          <a:p>
            <a:r>
              <a:rPr lang="en-GB" sz="2800" b="1" u="sng" dirty="0">
                <a:solidFill>
                  <a:srgbClr val="212121"/>
                </a:solidFill>
                <a:latin typeface="Arial" charset="0"/>
                <a:ea typeface="Arial" charset="0"/>
                <a:cs typeface="Arial" charset="0"/>
              </a:rPr>
              <a:t>Scenario</a:t>
            </a:r>
            <a:endParaRPr lang="en-GB" sz="2800" dirty="0"/>
          </a:p>
        </p:txBody>
      </p:sp>
      <p:sp>
        <p:nvSpPr>
          <p:cNvPr id="3" name="Footer Placeholder 2">
            <a:extLst>
              <a:ext uri="{FF2B5EF4-FFF2-40B4-BE49-F238E27FC236}">
                <a16:creationId xmlns:a16="http://schemas.microsoft.com/office/drawing/2014/main" id="{5C3867AA-8FFB-BB49-8DAF-6EF944865C4B}"/>
              </a:ext>
            </a:extLst>
          </p:cNvPr>
          <p:cNvSpPr>
            <a:spLocks noGrp="1"/>
          </p:cNvSpPr>
          <p:nvPr>
            <p:ph type="ftr" sz="quarter" idx="11"/>
          </p:nvPr>
        </p:nvSpPr>
        <p:spPr/>
        <p:txBody>
          <a:bodyPr/>
          <a:lstStyle/>
          <a:p>
            <a:endParaRPr lang="en-US" dirty="0"/>
          </a:p>
        </p:txBody>
      </p:sp>
      <p:sp>
        <p:nvSpPr>
          <p:cNvPr id="4" name="TextBox 3">
            <a:extLst>
              <a:ext uri="{FF2B5EF4-FFF2-40B4-BE49-F238E27FC236}">
                <a16:creationId xmlns:a16="http://schemas.microsoft.com/office/drawing/2014/main" id="{58CAB1A6-1287-6D44-941C-6CFD2B10BD67}"/>
              </a:ext>
            </a:extLst>
          </p:cNvPr>
          <p:cNvSpPr txBox="1"/>
          <p:nvPr/>
        </p:nvSpPr>
        <p:spPr>
          <a:xfrm>
            <a:off x="1211179" y="1910876"/>
            <a:ext cx="10852484" cy="1815882"/>
          </a:xfrm>
          <a:prstGeom prst="rect">
            <a:avLst/>
          </a:prstGeom>
          <a:noFill/>
        </p:spPr>
        <p:txBody>
          <a:bodyPr wrap="square" rtlCol="0">
            <a:spAutoFit/>
          </a:bodyPr>
          <a:lstStyle/>
          <a:p>
            <a:r>
              <a:rPr lang="en-GB" sz="2800" dirty="0"/>
              <a:t>During a community visit to a 27 year old female and 6 month old baby, you notice a open bottle of vodka on the table and several packets of paracetamol. The mother tells you she has taken 32 paracetamol with a glass of vodka 1 hour ago. The baby is asleep in the cot upstairs. </a:t>
            </a:r>
          </a:p>
        </p:txBody>
      </p:sp>
      <p:sp>
        <p:nvSpPr>
          <p:cNvPr id="5" name="TextBox 4">
            <a:extLst>
              <a:ext uri="{FF2B5EF4-FFF2-40B4-BE49-F238E27FC236}">
                <a16:creationId xmlns:a16="http://schemas.microsoft.com/office/drawing/2014/main" id="{4D5D7EBD-CFD2-9E45-A627-B85B3EBA171A}"/>
              </a:ext>
            </a:extLst>
          </p:cNvPr>
          <p:cNvSpPr txBox="1"/>
          <p:nvPr/>
        </p:nvSpPr>
        <p:spPr>
          <a:xfrm>
            <a:off x="1211179" y="5187024"/>
            <a:ext cx="11277599" cy="1200329"/>
          </a:xfrm>
          <a:prstGeom prst="rect">
            <a:avLst/>
          </a:prstGeom>
          <a:noFill/>
        </p:spPr>
        <p:txBody>
          <a:bodyPr wrap="square" rtlCol="0">
            <a:spAutoFit/>
          </a:bodyPr>
          <a:lstStyle/>
          <a:p>
            <a:r>
              <a:rPr lang="en-US" sz="2400" dirty="0">
                <a:solidFill>
                  <a:srgbClr val="000000"/>
                </a:solidFill>
                <a:latin typeface="Arial" panose="020B0604020202020204" pitchFamily="34" charset="0"/>
                <a:ea typeface="Arial" charset="0"/>
                <a:cs typeface="Arial" panose="020B0604020202020204" pitchFamily="34" charset="0"/>
              </a:rPr>
              <a:t>So now think about how you would deal with this situation, what skills you may need to apply and what you may need to consider in you care of this situation.</a:t>
            </a:r>
            <a:endParaRPr lang="en-GB" sz="2400" dirty="0">
              <a:latin typeface="Arial" panose="020B0604020202020204" pitchFamily="34" charset="0"/>
              <a:cs typeface="Arial" panose="020B0604020202020204" pitchFamily="34" charset="0"/>
            </a:endParaRPr>
          </a:p>
          <a:p>
            <a:endParaRPr lang="en-GB" sz="2400" dirty="0"/>
          </a:p>
        </p:txBody>
      </p:sp>
    </p:spTree>
    <p:extLst>
      <p:ext uri="{BB962C8B-B14F-4D97-AF65-F5344CB8AC3E}">
        <p14:creationId xmlns:p14="http://schemas.microsoft.com/office/powerpoint/2010/main" val="30069800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Points to consider:</a:t>
            </a:r>
          </a:p>
        </p:txBody>
      </p:sp>
      <p:sp>
        <p:nvSpPr>
          <p:cNvPr id="3" name="Content Placeholder 2"/>
          <p:cNvSpPr>
            <a:spLocks noGrp="1"/>
          </p:cNvSpPr>
          <p:nvPr>
            <p:ph idx="1"/>
          </p:nvPr>
        </p:nvSpPr>
        <p:spPr>
          <a:xfrm>
            <a:off x="1212112" y="1722474"/>
            <a:ext cx="9739423" cy="4144926"/>
          </a:xfrm>
        </p:spPr>
        <p:txBody>
          <a:bodyPr>
            <a:noAutofit/>
          </a:bodyPr>
          <a:lstStyle/>
          <a:p>
            <a:pPr marL="285750" indent="-285750">
              <a:buFont typeface="Courier New" panose="02070309020205020404" pitchFamily="49" charset="0"/>
              <a:buChar char="o"/>
            </a:pPr>
            <a:endParaRPr lang="en-GB" sz="2400" dirty="0">
              <a:latin typeface="Arial" panose="020B0604020202020204" pitchFamily="34" charset="0"/>
              <a:cs typeface="Arial" panose="020B0604020202020204" pitchFamily="34" charset="0"/>
            </a:endParaRP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Do you want to deal with the situation?</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What is your gut telling you? </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Risk </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Safeguarding?</a:t>
            </a:r>
          </a:p>
          <a:p>
            <a:pPr>
              <a:buFont typeface="Courier New" panose="02070309020205020404" pitchFamily="49" charset="0"/>
              <a:buChar char="o"/>
            </a:pPr>
            <a:r>
              <a:rPr lang="en-GB" sz="2400" dirty="0">
                <a:latin typeface="Arial" panose="020B0604020202020204" pitchFamily="34" charset="0"/>
                <a:cs typeface="Arial" panose="020B0604020202020204" pitchFamily="34" charset="0"/>
              </a:rPr>
              <a:t>How comfortable would you feeling with dealing with this patient?</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 - Very comfortable, comfortable, unsure, uncomfortable, very uncomfortable</a:t>
            </a:r>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7433728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604EF-C566-3A41-8F48-733EC77ED741}"/>
              </a:ext>
            </a:extLst>
          </p:cNvPr>
          <p:cNvSpPr>
            <a:spLocks noGrp="1"/>
          </p:cNvSpPr>
          <p:nvPr>
            <p:ph type="title"/>
          </p:nvPr>
        </p:nvSpPr>
        <p:spPr>
          <a:xfrm>
            <a:off x="1371600" y="685800"/>
            <a:ext cx="9601200" cy="1014214"/>
          </a:xfrm>
        </p:spPr>
        <p:txBody>
          <a:bodyPr/>
          <a:lstStyle/>
          <a:p>
            <a:r>
              <a:rPr lang="en-GB" dirty="0"/>
              <a:t>Non-prescriptive answer to Scenario 2 </a:t>
            </a:r>
          </a:p>
        </p:txBody>
      </p:sp>
      <p:sp>
        <p:nvSpPr>
          <p:cNvPr id="3" name="Content Placeholder 2">
            <a:extLst>
              <a:ext uri="{FF2B5EF4-FFF2-40B4-BE49-F238E27FC236}">
                <a16:creationId xmlns:a16="http://schemas.microsoft.com/office/drawing/2014/main" id="{DE5282D9-BA34-6E41-A461-3E1368F8D10D}"/>
              </a:ext>
            </a:extLst>
          </p:cNvPr>
          <p:cNvSpPr>
            <a:spLocks noGrp="1"/>
          </p:cNvSpPr>
          <p:nvPr>
            <p:ph idx="1"/>
          </p:nvPr>
        </p:nvSpPr>
        <p:spPr>
          <a:xfrm>
            <a:off x="1371600" y="1700014"/>
            <a:ext cx="9601200" cy="4290814"/>
          </a:xfrm>
        </p:spPr>
        <p:txBody>
          <a:bodyPr>
            <a:noAutofit/>
          </a:bodyPr>
          <a:lstStyle/>
          <a:p>
            <a:r>
              <a:rPr lang="en-GB" sz="2800" dirty="0"/>
              <a:t>Where is baby now </a:t>
            </a:r>
          </a:p>
          <a:p>
            <a:r>
              <a:rPr lang="en-GB" sz="2800" dirty="0"/>
              <a:t>Call 999 and ask for ambulance </a:t>
            </a:r>
          </a:p>
          <a:p>
            <a:r>
              <a:rPr lang="en-GB" sz="2800" dirty="0"/>
              <a:t>Find out exactly how many paracetamol and quantity of vodka taken </a:t>
            </a:r>
          </a:p>
          <a:p>
            <a:r>
              <a:rPr lang="en-GB" sz="2800" dirty="0"/>
              <a:t>Give her reassurance </a:t>
            </a:r>
          </a:p>
          <a:p>
            <a:r>
              <a:rPr lang="en-GB" sz="2800" dirty="0"/>
              <a:t>Call base and inform them of the situation </a:t>
            </a:r>
          </a:p>
          <a:p>
            <a:r>
              <a:rPr lang="en-GB" sz="2800" dirty="0"/>
              <a:t>Call next of kin to take care of baby</a:t>
            </a:r>
          </a:p>
          <a:p>
            <a:r>
              <a:rPr lang="en-GB" sz="2800" dirty="0"/>
              <a:t>Report to safeguard (babies DOB and full name) </a:t>
            </a:r>
          </a:p>
          <a:p>
            <a:endParaRPr lang="en-GB" sz="2800" dirty="0"/>
          </a:p>
        </p:txBody>
      </p:sp>
      <p:sp>
        <p:nvSpPr>
          <p:cNvPr id="4" name="Footer Placeholder 3">
            <a:extLst>
              <a:ext uri="{FF2B5EF4-FFF2-40B4-BE49-F238E27FC236}">
                <a16:creationId xmlns:a16="http://schemas.microsoft.com/office/drawing/2014/main" id="{F3CE0BFB-D695-0740-B055-EBA8235123DF}"/>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024945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7562" y="2429539"/>
            <a:ext cx="10820400" cy="3949995"/>
          </a:xfrm>
        </p:spPr>
        <p:txBody>
          <a:bodyPr>
            <a:normAutofit/>
          </a:bodyPr>
          <a:lstStyle/>
          <a:p>
            <a:pPr algn="ctr"/>
            <a:r>
              <a:rPr lang="en-GB" dirty="0"/>
              <a:t>How comfortable do you feel now approaching this scenario? </a:t>
            </a:r>
            <a:br>
              <a:rPr lang="en-GB" dirty="0"/>
            </a:br>
            <a:endParaRPr lang="en-GB"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474804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074" y="1020726"/>
            <a:ext cx="11383926" cy="3672679"/>
          </a:xfrm>
        </p:spPr>
        <p:txBody>
          <a:bodyPr>
            <a:noAutofit/>
          </a:bodyPr>
          <a:lstStyle/>
          <a:p>
            <a:pPr marL="342900" lvl="0" indent="-342900" defTabSz="457200">
              <a:lnSpc>
                <a:spcPct val="100000"/>
              </a:lnSpc>
              <a:spcBef>
                <a:spcPts val="1000"/>
              </a:spcBef>
            </a:pPr>
            <a:r>
              <a:rPr lang="en-GB" sz="2800" b="1" u="sng" dirty="0">
                <a:solidFill>
                  <a:srgbClr val="212121"/>
                </a:solidFill>
                <a:latin typeface="Arial" charset="0"/>
                <a:ea typeface="Arial" charset="0"/>
                <a:cs typeface="Arial" charset="0"/>
              </a:rPr>
              <a:t>Scenario </a:t>
            </a:r>
            <a:br>
              <a:rPr lang="en-GB" sz="2800" b="1" u="sng" dirty="0">
                <a:solidFill>
                  <a:srgbClr val="212121"/>
                </a:solidFill>
                <a:latin typeface="Arial" charset="0"/>
                <a:ea typeface="Arial" charset="0"/>
                <a:cs typeface="Arial" charset="0"/>
              </a:rPr>
            </a:br>
            <a:br>
              <a:rPr lang="en-GB" sz="2800" b="1" u="sng" dirty="0">
                <a:solidFill>
                  <a:srgbClr val="212121"/>
                </a:solidFill>
                <a:latin typeface="Arial" charset="0"/>
                <a:ea typeface="Arial" charset="0"/>
                <a:cs typeface="Arial" charset="0"/>
              </a:rPr>
            </a:br>
            <a:r>
              <a:rPr lang="en-GB" sz="2800" dirty="0">
                <a:solidFill>
                  <a:srgbClr val="212121"/>
                </a:solidFill>
                <a:latin typeface="Arial" charset="0"/>
                <a:ea typeface="Arial" charset="0"/>
                <a:cs typeface="Arial" charset="0"/>
              </a:rPr>
              <a:t> A 32 year old man presents at A&amp;E, having been brought there by the police due to him stating that he has been followed by the government and fears he may have been abducted by aliens. This man has large cuts down his legs and the police commented that he was found in the woods. How do you respond?</a:t>
            </a:r>
            <a:br>
              <a:rPr lang="en-GB" sz="2800" dirty="0">
                <a:solidFill>
                  <a:srgbClr val="000000"/>
                </a:solidFill>
                <a:latin typeface="Arial" charset="0"/>
                <a:ea typeface="Arial" charset="0"/>
                <a:cs typeface="Arial" charset="0"/>
              </a:rPr>
            </a:br>
            <a:br>
              <a:rPr lang="en-GB" sz="2800" dirty="0">
                <a:solidFill>
                  <a:srgbClr val="000000"/>
                </a:solidFill>
                <a:latin typeface="Arial" charset="0"/>
                <a:ea typeface="Arial" charset="0"/>
                <a:cs typeface="Arial" charset="0"/>
              </a:rPr>
            </a:br>
            <a:br>
              <a:rPr lang="en-GB" sz="2800" dirty="0">
                <a:solidFill>
                  <a:srgbClr val="000000"/>
                </a:solidFill>
                <a:latin typeface="Arial" charset="0"/>
                <a:ea typeface="Arial" charset="0"/>
                <a:cs typeface="Arial" charset="0"/>
              </a:rPr>
            </a:br>
            <a:br>
              <a:rPr lang="en-US" sz="2800" dirty="0">
                <a:solidFill>
                  <a:srgbClr val="000000"/>
                </a:solidFill>
                <a:latin typeface="Arial" charset="0"/>
                <a:ea typeface="Arial" charset="0"/>
                <a:cs typeface="Arial" charset="0"/>
              </a:rPr>
            </a:br>
            <a:endParaRPr lang="en-GB" sz="2800" dirty="0"/>
          </a:p>
        </p:txBody>
      </p:sp>
      <p:sp>
        <p:nvSpPr>
          <p:cNvPr id="3" name="TextBox 2"/>
          <p:cNvSpPr txBox="1"/>
          <p:nvPr/>
        </p:nvSpPr>
        <p:spPr>
          <a:xfrm>
            <a:off x="786146" y="5378195"/>
            <a:ext cx="11405854" cy="830997"/>
          </a:xfrm>
          <a:prstGeom prst="rect">
            <a:avLst/>
          </a:prstGeom>
          <a:noFill/>
        </p:spPr>
        <p:txBody>
          <a:bodyPr wrap="square" rtlCol="0">
            <a:spAutoFit/>
          </a:bodyPr>
          <a:lstStyle/>
          <a:p>
            <a:pPr algn="ctr"/>
            <a:r>
              <a:rPr lang="en-US" sz="2400" dirty="0">
                <a:solidFill>
                  <a:srgbClr val="000000"/>
                </a:solidFill>
                <a:latin typeface="Arial" panose="020B0604020202020204" pitchFamily="34" charset="0"/>
                <a:ea typeface="Arial" charset="0"/>
                <a:cs typeface="Arial" panose="020B0604020202020204" pitchFamily="34" charset="0"/>
              </a:rPr>
              <a:t>So now think about how you would deal with this situation, what skills you may need to apply and what you may need to consider in you care of this situation.</a:t>
            </a:r>
            <a:endParaRPr lang="en-GB"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7707580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Points to consider:</a:t>
            </a:r>
          </a:p>
        </p:txBody>
      </p:sp>
      <p:sp>
        <p:nvSpPr>
          <p:cNvPr id="3" name="Content Placeholder 2"/>
          <p:cNvSpPr>
            <a:spLocks noGrp="1"/>
          </p:cNvSpPr>
          <p:nvPr>
            <p:ph idx="1"/>
          </p:nvPr>
        </p:nvSpPr>
        <p:spPr>
          <a:xfrm>
            <a:off x="1212112" y="1722474"/>
            <a:ext cx="9739423" cy="4144926"/>
          </a:xfrm>
        </p:spPr>
        <p:txBody>
          <a:bodyPr>
            <a:noAutofit/>
          </a:bodyPr>
          <a:lstStyle/>
          <a:p>
            <a:pPr marL="285750" indent="-285750">
              <a:buFont typeface="Courier New" panose="02070309020205020404" pitchFamily="49" charset="0"/>
              <a:buChar char="o"/>
            </a:pPr>
            <a:endParaRPr lang="en-GB" sz="2400" dirty="0">
              <a:latin typeface="Arial" panose="020B0604020202020204" pitchFamily="34" charset="0"/>
              <a:cs typeface="Arial" panose="020B0604020202020204" pitchFamily="34" charset="0"/>
            </a:endParaRP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Do you want to deal with the situation?</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What is your gut telling you? </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Risk </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Safeguarding referral ?</a:t>
            </a:r>
          </a:p>
          <a:p>
            <a:pPr>
              <a:buFont typeface="Courier New" panose="02070309020205020404" pitchFamily="49" charset="0"/>
              <a:buChar char="o"/>
            </a:pPr>
            <a:r>
              <a:rPr lang="en-GB" sz="2400" dirty="0">
                <a:latin typeface="Arial" panose="020B0604020202020204" pitchFamily="34" charset="0"/>
                <a:cs typeface="Arial" panose="020B0604020202020204" pitchFamily="34" charset="0"/>
              </a:rPr>
              <a:t>How comfortable would you feeling with dealing with this patient?</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 - Very comfortable, comfortable, unsure, uncomfortable, very uncomfortable</a:t>
            </a:r>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66045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51E68-CF16-304C-A53F-06C712A1927A}"/>
              </a:ext>
            </a:extLst>
          </p:cNvPr>
          <p:cNvSpPr>
            <a:spLocks noGrp="1"/>
          </p:cNvSpPr>
          <p:nvPr>
            <p:ph type="title"/>
          </p:nvPr>
        </p:nvSpPr>
        <p:spPr/>
        <p:txBody>
          <a:bodyPr/>
          <a:lstStyle/>
          <a:p>
            <a:r>
              <a:rPr lang="en-GB" dirty="0"/>
              <a:t>You </a:t>
            </a:r>
            <a:endParaRPr lang="en-US" dirty="0"/>
          </a:p>
        </p:txBody>
      </p:sp>
      <p:sp>
        <p:nvSpPr>
          <p:cNvPr id="3" name="Content Placeholder 2">
            <a:extLst>
              <a:ext uri="{FF2B5EF4-FFF2-40B4-BE49-F238E27FC236}">
                <a16:creationId xmlns:a16="http://schemas.microsoft.com/office/drawing/2014/main" id="{B3E441B4-D97E-5F44-B48F-69EC4EBD371C}"/>
              </a:ext>
            </a:extLst>
          </p:cNvPr>
          <p:cNvSpPr>
            <a:spLocks noGrp="1"/>
          </p:cNvSpPr>
          <p:nvPr>
            <p:ph idx="1"/>
          </p:nvPr>
        </p:nvSpPr>
        <p:spPr/>
        <p:txBody>
          <a:bodyPr/>
          <a:lstStyle/>
          <a:p>
            <a:r>
              <a:rPr lang="en-GB" dirty="0"/>
              <a:t>What do you know about mental health </a:t>
            </a:r>
          </a:p>
          <a:p>
            <a:r>
              <a:rPr lang="en-GB" dirty="0"/>
              <a:t>What do you worry about when treating someone with a mental health problem? </a:t>
            </a:r>
          </a:p>
          <a:p>
            <a:r>
              <a:rPr lang="en-GB" dirty="0"/>
              <a:t>What do you want gain from today? </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9869311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Non-prescriptive answer to Scenario 3</a:t>
            </a:r>
          </a:p>
        </p:txBody>
      </p:sp>
      <p:sp>
        <p:nvSpPr>
          <p:cNvPr id="3" name="Content Placeholder 2"/>
          <p:cNvSpPr>
            <a:spLocks noGrp="1"/>
          </p:cNvSpPr>
          <p:nvPr>
            <p:ph idx="1"/>
          </p:nvPr>
        </p:nvSpPr>
        <p:spPr>
          <a:xfrm>
            <a:off x="1371599" y="1770611"/>
            <a:ext cx="9775767" cy="4096789"/>
          </a:xfrm>
        </p:spPr>
        <p:txBody>
          <a:bodyPr/>
          <a:lstStyle/>
          <a:p>
            <a:pPr>
              <a:buFont typeface="Courier New" panose="02070309020205020404" pitchFamily="49" charset="0"/>
              <a:buChar char="o"/>
            </a:pPr>
            <a:r>
              <a:rPr lang="en-GB" sz="2400" dirty="0">
                <a:latin typeface="Arial" panose="020B0604020202020204" pitchFamily="34" charset="0"/>
                <a:cs typeface="Arial" panose="020B0604020202020204" pitchFamily="34" charset="0"/>
              </a:rPr>
              <a:t>Visual assessment</a:t>
            </a:r>
          </a:p>
          <a:p>
            <a:pPr>
              <a:buFont typeface="Courier New" panose="02070309020205020404" pitchFamily="49" charset="0"/>
              <a:buChar char="o"/>
            </a:pPr>
            <a:r>
              <a:rPr lang="en-GB" sz="2400" dirty="0">
                <a:latin typeface="Arial" panose="020B0604020202020204" pitchFamily="34" charset="0"/>
                <a:cs typeface="Arial" panose="020B0604020202020204" pitchFamily="34" charset="0"/>
              </a:rPr>
              <a:t>Validate his experience </a:t>
            </a:r>
          </a:p>
          <a:p>
            <a:pPr>
              <a:buFont typeface="Courier New" panose="02070309020205020404" pitchFamily="49" charset="0"/>
              <a:buChar char="o"/>
            </a:pPr>
            <a:r>
              <a:rPr lang="en-GB" sz="2400" dirty="0">
                <a:latin typeface="Arial" panose="020B0604020202020204" pitchFamily="34" charset="0"/>
                <a:cs typeface="Arial" panose="020B0604020202020204" pitchFamily="34" charset="0"/>
              </a:rPr>
              <a:t>He’s a human in need of care </a:t>
            </a:r>
          </a:p>
          <a:p>
            <a:pPr>
              <a:buFont typeface="Courier New" panose="02070309020205020404" pitchFamily="49" charset="0"/>
              <a:buChar char="o"/>
            </a:pPr>
            <a:r>
              <a:rPr lang="en-GB" sz="2400" dirty="0">
                <a:latin typeface="Arial" panose="020B0604020202020204" pitchFamily="34" charset="0"/>
                <a:cs typeface="Arial" panose="020B0604020202020204" pitchFamily="34" charset="0"/>
              </a:rPr>
              <a:t>Communicate  </a:t>
            </a:r>
          </a:p>
          <a:p>
            <a:pPr>
              <a:buFont typeface="Courier New" panose="02070309020205020404" pitchFamily="49" charset="0"/>
              <a:buChar char="o"/>
            </a:pPr>
            <a:r>
              <a:rPr lang="en-GB" sz="2400" dirty="0">
                <a:latin typeface="Arial" panose="020B0604020202020204" pitchFamily="34" charset="0"/>
                <a:cs typeface="Arial" panose="020B0604020202020204" pitchFamily="34" charset="0"/>
              </a:rPr>
              <a:t>Safety and trust </a:t>
            </a:r>
          </a:p>
          <a:p>
            <a:pPr>
              <a:buFont typeface="Courier New" panose="02070309020205020404" pitchFamily="49" charset="0"/>
              <a:buChar char="o"/>
            </a:pPr>
            <a:r>
              <a:rPr lang="en-GB" sz="2400" dirty="0">
                <a:latin typeface="Arial" panose="020B0604020202020204" pitchFamily="34" charset="0"/>
                <a:cs typeface="Arial" panose="020B0604020202020204" pitchFamily="34" charset="0"/>
              </a:rPr>
              <a:t>Explore his current life situation</a:t>
            </a:r>
          </a:p>
          <a:p>
            <a:pPr>
              <a:buFont typeface="Courier New" panose="02070309020205020404" pitchFamily="49" charset="0"/>
              <a:buChar char="o"/>
            </a:pPr>
            <a:r>
              <a:rPr lang="en-GB" sz="2400" dirty="0">
                <a:latin typeface="Arial" panose="020B0604020202020204" pitchFamily="34" charset="0"/>
                <a:cs typeface="Arial" panose="020B0604020202020204" pitchFamily="34" charset="0"/>
              </a:rPr>
              <a:t>Speak to liaison psychiatry for reassurance </a:t>
            </a:r>
          </a:p>
          <a:p>
            <a:pPr>
              <a:buFont typeface="Courier New" panose="02070309020205020404" pitchFamily="49" charset="0"/>
              <a:buChar char="o"/>
            </a:pPr>
            <a:r>
              <a:rPr lang="en-GB" sz="2400" dirty="0">
                <a:latin typeface="Arial" panose="020B0604020202020204" pitchFamily="34" charset="0"/>
                <a:cs typeface="Arial" panose="020B0604020202020204" pitchFamily="34" charset="0"/>
              </a:rPr>
              <a:t>Risk   </a:t>
            </a:r>
          </a:p>
          <a:p>
            <a:endParaRPr lang="en-GB" b="1" dirty="0"/>
          </a:p>
          <a:p>
            <a:endParaRPr lang="en-GB"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7326072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7562" y="2429539"/>
            <a:ext cx="10820400" cy="3949995"/>
          </a:xfrm>
        </p:spPr>
        <p:txBody>
          <a:bodyPr>
            <a:normAutofit/>
          </a:bodyPr>
          <a:lstStyle/>
          <a:p>
            <a:pPr algn="ctr"/>
            <a:r>
              <a:rPr lang="en-GB" dirty="0"/>
              <a:t>How comfortable do you feel now approaching this scenario? </a:t>
            </a:r>
            <a:br>
              <a:rPr lang="en-GB" dirty="0"/>
            </a:br>
            <a:endParaRPr lang="en-GB"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337380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55700" y="659218"/>
            <a:ext cx="10502899" cy="3416320"/>
          </a:xfrm>
          <a:prstGeom prst="rect">
            <a:avLst/>
          </a:prstGeom>
          <a:noFill/>
        </p:spPr>
        <p:txBody>
          <a:bodyPr wrap="square" rtlCol="0">
            <a:spAutoFit/>
          </a:bodyPr>
          <a:lstStyle/>
          <a:p>
            <a:endParaRPr lang="en-GB" sz="2400" b="1" u="sng" dirty="0">
              <a:latin typeface="Arial" charset="0"/>
              <a:ea typeface="Arial" charset="0"/>
              <a:cs typeface="Arial" charset="0"/>
            </a:endParaRPr>
          </a:p>
          <a:p>
            <a:r>
              <a:rPr lang="en-GB" sz="2400" b="1" u="sng" dirty="0">
                <a:latin typeface="Arial" charset="0"/>
                <a:ea typeface="Arial" charset="0"/>
                <a:cs typeface="Arial" charset="0"/>
              </a:rPr>
              <a:t>Scenario </a:t>
            </a:r>
          </a:p>
          <a:p>
            <a:endParaRPr lang="en-GB" sz="2400" b="1" u="sng" dirty="0">
              <a:latin typeface="Arial" charset="0"/>
              <a:ea typeface="Arial" charset="0"/>
              <a:cs typeface="Arial" charset="0"/>
            </a:endParaRPr>
          </a:p>
          <a:p>
            <a:r>
              <a:rPr lang="en-GB" sz="2400" dirty="0">
                <a:latin typeface="Arial" charset="0"/>
                <a:ea typeface="Arial" charset="0"/>
                <a:cs typeface="Arial" charset="0"/>
              </a:rPr>
              <a:t> A 42 year old women has presented at A&amp;E with fleeting suicidal thoughts and you can see she has already self harmed today. Your colleagues are telling you that they believe she has a personality disorder and is wasting time. </a:t>
            </a:r>
          </a:p>
          <a:p>
            <a:endParaRPr lang="en-GB" sz="2400" dirty="0">
              <a:latin typeface="Arial" charset="0"/>
              <a:ea typeface="Arial" charset="0"/>
              <a:cs typeface="Arial" charset="0"/>
            </a:endParaRPr>
          </a:p>
          <a:p>
            <a:endParaRPr lang="en-GB" sz="2400" dirty="0"/>
          </a:p>
        </p:txBody>
      </p:sp>
      <p:sp>
        <p:nvSpPr>
          <p:cNvPr id="4" name="TextBox 3"/>
          <p:cNvSpPr txBox="1"/>
          <p:nvPr/>
        </p:nvSpPr>
        <p:spPr>
          <a:xfrm>
            <a:off x="927100" y="5188688"/>
            <a:ext cx="11023599" cy="1200329"/>
          </a:xfrm>
          <a:prstGeom prst="rect">
            <a:avLst/>
          </a:prstGeom>
          <a:noFill/>
        </p:spPr>
        <p:txBody>
          <a:bodyPr wrap="square" rtlCol="0">
            <a:spAutoFit/>
          </a:bodyPr>
          <a:lstStyle/>
          <a:p>
            <a:pPr algn="ctr"/>
            <a:r>
              <a:rPr lang="en-US" sz="2400" dirty="0">
                <a:solidFill>
                  <a:srgbClr val="000000"/>
                </a:solidFill>
                <a:latin typeface="Arial" panose="020B0604020202020204" pitchFamily="34" charset="0"/>
                <a:ea typeface="Arial" charset="0"/>
                <a:cs typeface="Arial" panose="020B0604020202020204" pitchFamily="34" charset="0"/>
              </a:rPr>
              <a:t>So now think about how you would deal with this situation, what skills you may need to apply and what you may need to consider in you care of this situation.</a:t>
            </a:r>
            <a:endParaRPr lang="en-GB" sz="2400" dirty="0">
              <a:latin typeface="Arial" panose="020B0604020202020204" pitchFamily="34" charset="0"/>
              <a:cs typeface="Arial" panose="020B0604020202020204" pitchFamily="34" charset="0"/>
            </a:endParaRPr>
          </a:p>
          <a:p>
            <a:pPr algn="ctr"/>
            <a:endParaRPr lang="en-GB" sz="2400"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36299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685800"/>
            <a:ext cx="9898913" cy="781494"/>
          </a:xfrm>
        </p:spPr>
        <p:txBody>
          <a:bodyPr>
            <a:noAutofit/>
          </a:bodyPr>
          <a:lstStyle/>
          <a:p>
            <a:br>
              <a:rPr lang="en-GB" sz="2400" dirty="0">
                <a:latin typeface="Arial" charset="0"/>
                <a:ea typeface="Arial" charset="0"/>
                <a:cs typeface="Arial" charset="0"/>
              </a:rPr>
            </a:br>
            <a:br>
              <a:rPr lang="en-GB" sz="2400" dirty="0">
                <a:latin typeface="Arial" charset="0"/>
                <a:ea typeface="Arial" charset="0"/>
                <a:cs typeface="Arial" charset="0"/>
              </a:rPr>
            </a:br>
            <a:br>
              <a:rPr lang="en-GB" sz="2400" dirty="0">
                <a:latin typeface="Arial" charset="0"/>
                <a:ea typeface="Arial" charset="0"/>
                <a:cs typeface="Arial" charset="0"/>
              </a:rPr>
            </a:br>
            <a:endParaRPr lang="en-GB" sz="2400" dirty="0"/>
          </a:p>
        </p:txBody>
      </p:sp>
      <p:sp>
        <p:nvSpPr>
          <p:cNvPr id="3" name="TextBox 2"/>
          <p:cNvSpPr txBox="1"/>
          <p:nvPr/>
        </p:nvSpPr>
        <p:spPr>
          <a:xfrm>
            <a:off x="1318437" y="574158"/>
            <a:ext cx="10462437" cy="769441"/>
          </a:xfrm>
          <a:prstGeom prst="rect">
            <a:avLst/>
          </a:prstGeom>
          <a:noFill/>
        </p:spPr>
        <p:txBody>
          <a:bodyPr wrap="square" rtlCol="0">
            <a:spAutoFit/>
          </a:bodyPr>
          <a:lstStyle/>
          <a:p>
            <a:r>
              <a:rPr lang="en-GB" sz="4400" dirty="0">
                <a:latin typeface="Arial" panose="020B0604020202020204" pitchFamily="34" charset="0"/>
                <a:cs typeface="Arial" panose="020B0604020202020204" pitchFamily="34" charset="0"/>
              </a:rPr>
              <a:t>Points to consider:</a:t>
            </a:r>
          </a:p>
        </p:txBody>
      </p:sp>
      <p:sp>
        <p:nvSpPr>
          <p:cNvPr id="5" name="TextBox 4"/>
          <p:cNvSpPr txBox="1"/>
          <p:nvPr/>
        </p:nvSpPr>
        <p:spPr>
          <a:xfrm>
            <a:off x="1318437" y="1318438"/>
            <a:ext cx="10845210" cy="3785652"/>
          </a:xfrm>
          <a:prstGeom prst="rect">
            <a:avLst/>
          </a:prstGeom>
          <a:noFill/>
        </p:spPr>
        <p:txBody>
          <a:bodyPr wrap="square" rtlCol="0">
            <a:spAutoFit/>
          </a:bodyPr>
          <a:lstStyle/>
          <a:p>
            <a:pPr marL="171450" indent="-171450">
              <a:buFont typeface="Courier New" panose="02070309020205020404" pitchFamily="49" charset="0"/>
              <a:buChar char="o"/>
            </a:pPr>
            <a:endParaRPr lang="en-GB" sz="2400" dirty="0">
              <a:latin typeface="Arial" charset="0"/>
              <a:ea typeface="Arial" charset="0"/>
              <a:cs typeface="Arial" charset="0"/>
            </a:endParaRPr>
          </a:p>
          <a:p>
            <a:pPr marL="171450" indent="-171450">
              <a:buFont typeface="Courier New" panose="02070309020205020404" pitchFamily="49" charset="0"/>
              <a:buChar char="o"/>
            </a:pPr>
            <a:r>
              <a:rPr lang="en-GB" sz="2400" dirty="0">
                <a:latin typeface="Arial" panose="020B0604020202020204" pitchFamily="34" charset="0"/>
                <a:cs typeface="Arial" panose="020B0604020202020204" pitchFamily="34" charset="0"/>
              </a:rPr>
              <a:t>Do you want to deal with the situation?</a:t>
            </a:r>
          </a:p>
          <a:p>
            <a:pPr marL="171450" indent="-171450" defTabSz="914400">
              <a:buFont typeface="Courier New" panose="02070309020205020404" pitchFamily="49" charset="0"/>
              <a:buChar char="o"/>
              <a:defRPr/>
            </a:pPr>
            <a:r>
              <a:rPr lang="en-GB" sz="2400" dirty="0">
                <a:latin typeface="Arial" charset="0"/>
                <a:ea typeface="Arial" charset="0"/>
                <a:cs typeface="Arial" charset="0"/>
              </a:rPr>
              <a:t>What is your gut reaction when you hear a person is ‘PD’?</a:t>
            </a:r>
          </a:p>
          <a:p>
            <a:pPr marL="171450" indent="-171450">
              <a:buFont typeface="Courier New" panose="02070309020205020404" pitchFamily="49" charset="0"/>
              <a:buChar char="o"/>
            </a:pPr>
            <a:r>
              <a:rPr lang="en-GB" sz="2400" dirty="0">
                <a:latin typeface="Arial" panose="020B0604020202020204" pitchFamily="34" charset="0"/>
                <a:cs typeface="Arial" panose="020B0604020202020204" pitchFamily="34" charset="0"/>
              </a:rPr>
              <a:t>What is your gut telling you? </a:t>
            </a:r>
          </a:p>
          <a:p>
            <a:pPr marL="171450" indent="-171450">
              <a:buFont typeface="Courier New" panose="02070309020205020404" pitchFamily="49" charset="0"/>
              <a:buChar char="o"/>
            </a:pPr>
            <a:r>
              <a:rPr lang="en-GB" sz="2400" dirty="0">
                <a:latin typeface="Arial" panose="020B0604020202020204" pitchFamily="34" charset="0"/>
                <a:cs typeface="Arial" panose="020B0604020202020204" pitchFamily="34" charset="0"/>
              </a:rPr>
              <a:t>Risk </a:t>
            </a:r>
          </a:p>
          <a:p>
            <a:pPr marL="171450" indent="-171450">
              <a:buFont typeface="Courier New" panose="02070309020205020404" pitchFamily="49" charset="0"/>
              <a:buChar char="o"/>
            </a:pPr>
            <a:r>
              <a:rPr lang="en-GB" sz="2400" dirty="0">
                <a:latin typeface="Arial" panose="020B0604020202020204" pitchFamily="34" charset="0"/>
                <a:cs typeface="Arial" panose="020B0604020202020204" pitchFamily="34" charset="0"/>
              </a:rPr>
              <a:t>Safeguarding  referral ?</a:t>
            </a:r>
          </a:p>
          <a:p>
            <a:pPr marL="171450" indent="-171450">
              <a:buFont typeface="Courier New" panose="02070309020205020404" pitchFamily="49" charset="0"/>
              <a:buChar char="o"/>
            </a:pPr>
            <a:r>
              <a:rPr lang="en-GB" sz="2400" dirty="0">
                <a:latin typeface="Arial" panose="020B0604020202020204" pitchFamily="34" charset="0"/>
                <a:cs typeface="Arial" panose="020B0604020202020204" pitchFamily="34" charset="0"/>
              </a:rPr>
              <a:t>Liaison psychiatry referral?</a:t>
            </a:r>
          </a:p>
          <a:p>
            <a:pPr marL="171450" indent="-171450">
              <a:buFont typeface="Courier New" panose="02070309020205020404" pitchFamily="49" charset="0"/>
              <a:buChar char="o"/>
            </a:pPr>
            <a:endParaRPr lang="en-GB" sz="2400" dirty="0">
              <a:latin typeface="Arial" panose="020B0604020202020204" pitchFamily="34" charset="0"/>
              <a:cs typeface="Arial" panose="020B0604020202020204" pitchFamily="34" charset="0"/>
            </a:endParaRPr>
          </a:p>
          <a:p>
            <a:pPr marL="171450" indent="-171450">
              <a:buFont typeface="Courier New" panose="02070309020205020404" pitchFamily="49" charset="0"/>
              <a:buChar char="o"/>
            </a:pPr>
            <a:r>
              <a:rPr lang="en-GB" sz="2400" dirty="0">
                <a:latin typeface="Arial" panose="020B0604020202020204" pitchFamily="34" charset="0"/>
                <a:cs typeface="Arial" panose="020B0604020202020204" pitchFamily="34" charset="0"/>
              </a:rPr>
              <a:t>How comfortable would you feeling with dealing with this patient?</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 - Very comfortable, comfortable, unsure, uncomfortable, very uncomfortable</a:t>
            </a:r>
            <a:endParaRPr lang="en-GB" sz="2400"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4801262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Non-prescriptive answer to Scenario 4</a:t>
            </a:r>
          </a:p>
        </p:txBody>
      </p:sp>
      <p:sp>
        <p:nvSpPr>
          <p:cNvPr id="3" name="Content Placeholder 2"/>
          <p:cNvSpPr>
            <a:spLocks noGrp="1"/>
          </p:cNvSpPr>
          <p:nvPr>
            <p:ph idx="1"/>
          </p:nvPr>
        </p:nvSpPr>
        <p:spPr>
          <a:xfrm>
            <a:off x="1371599" y="1770611"/>
            <a:ext cx="9775767" cy="4096789"/>
          </a:xfrm>
        </p:spPr>
        <p:txBody>
          <a:bodyPr>
            <a:normAutofit lnSpcReduction="10000"/>
          </a:bodyPr>
          <a:lstStyle/>
          <a:p>
            <a:pPr>
              <a:buFont typeface="Courier New" panose="02070309020205020404" pitchFamily="49" charset="0"/>
              <a:buChar char="o"/>
            </a:pPr>
            <a:r>
              <a:rPr lang="en-GB" dirty="0"/>
              <a:t>Do your research </a:t>
            </a:r>
          </a:p>
          <a:p>
            <a:pPr>
              <a:buFont typeface="Courier New" panose="02070309020205020404" pitchFamily="49" charset="0"/>
              <a:buChar char="o"/>
            </a:pPr>
            <a:r>
              <a:rPr lang="en-GB" dirty="0"/>
              <a:t>Visual assessment</a:t>
            </a:r>
          </a:p>
          <a:p>
            <a:pPr>
              <a:buFont typeface="Courier New" panose="02070309020205020404" pitchFamily="49" charset="0"/>
              <a:buChar char="o"/>
            </a:pPr>
            <a:r>
              <a:rPr lang="en-GB" dirty="0"/>
              <a:t>She a human being in need of compassionate care – validate her experience </a:t>
            </a:r>
          </a:p>
          <a:p>
            <a:pPr>
              <a:buFont typeface="Courier New" panose="02070309020205020404" pitchFamily="49" charset="0"/>
              <a:buChar char="o"/>
            </a:pPr>
            <a:r>
              <a:rPr lang="en-GB" dirty="0"/>
              <a:t>Communicate  </a:t>
            </a:r>
          </a:p>
          <a:p>
            <a:pPr>
              <a:buFont typeface="Courier New" panose="02070309020205020404" pitchFamily="49" charset="0"/>
              <a:buChar char="o"/>
            </a:pPr>
            <a:r>
              <a:rPr lang="en-GB" dirty="0"/>
              <a:t>Trust </a:t>
            </a:r>
          </a:p>
          <a:p>
            <a:pPr>
              <a:buFont typeface="Courier New" panose="02070309020205020404" pitchFamily="49" charset="0"/>
              <a:buChar char="o"/>
            </a:pPr>
            <a:r>
              <a:rPr lang="en-GB" dirty="0"/>
              <a:t>Explore her current life situation</a:t>
            </a:r>
          </a:p>
          <a:p>
            <a:pPr>
              <a:buFont typeface="Courier New" panose="02070309020205020404" pitchFamily="49" charset="0"/>
              <a:buChar char="o"/>
            </a:pPr>
            <a:r>
              <a:rPr lang="en-GB" dirty="0"/>
              <a:t>Explore her suicidal intent</a:t>
            </a:r>
          </a:p>
          <a:p>
            <a:pPr>
              <a:buFont typeface="Courier New" panose="02070309020205020404" pitchFamily="49" charset="0"/>
              <a:buChar char="o"/>
            </a:pPr>
            <a:r>
              <a:rPr lang="en-GB" dirty="0"/>
              <a:t>Speak to liaison psychiatry for reassurance </a:t>
            </a:r>
          </a:p>
          <a:p>
            <a:pPr>
              <a:buFont typeface="Courier New" panose="02070309020205020404" pitchFamily="49" charset="0"/>
              <a:buChar char="o"/>
            </a:pPr>
            <a:r>
              <a:rPr lang="en-GB" dirty="0"/>
              <a:t>Risk   </a:t>
            </a:r>
          </a:p>
          <a:p>
            <a:pPr>
              <a:buFont typeface="Courier New" panose="02070309020205020404" pitchFamily="49" charset="0"/>
              <a:buChar char="o"/>
            </a:pPr>
            <a:r>
              <a:rPr lang="en-GB" dirty="0"/>
              <a:t>Safeguarding </a:t>
            </a:r>
          </a:p>
          <a:p>
            <a:endParaRPr lang="en-GB" b="1" dirty="0"/>
          </a:p>
          <a:p>
            <a:endParaRPr lang="en-GB"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566746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7562" y="2429539"/>
            <a:ext cx="10820400" cy="3949995"/>
          </a:xfrm>
        </p:spPr>
        <p:txBody>
          <a:bodyPr>
            <a:normAutofit/>
          </a:bodyPr>
          <a:lstStyle/>
          <a:p>
            <a:pPr algn="ctr"/>
            <a:r>
              <a:rPr lang="en-GB" dirty="0"/>
              <a:t>How comfortable do you feel now approaching this scenario? </a:t>
            </a:r>
            <a:br>
              <a:rPr lang="en-GB" dirty="0"/>
            </a:br>
            <a:endParaRPr lang="en-GB"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5174883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73523-B414-AA46-B0A5-72A83366D713}"/>
              </a:ext>
            </a:extLst>
          </p:cNvPr>
          <p:cNvSpPr>
            <a:spLocks noGrp="1"/>
          </p:cNvSpPr>
          <p:nvPr>
            <p:ph type="title"/>
          </p:nvPr>
        </p:nvSpPr>
        <p:spPr/>
        <p:txBody>
          <a:bodyPr/>
          <a:lstStyle/>
          <a:p>
            <a:r>
              <a:rPr lang="en-GB" dirty="0"/>
              <a:t>Final words from Mental Health Service user: </a:t>
            </a:r>
          </a:p>
        </p:txBody>
      </p:sp>
      <p:sp>
        <p:nvSpPr>
          <p:cNvPr id="3" name="Footer Placeholder 2">
            <a:extLst>
              <a:ext uri="{FF2B5EF4-FFF2-40B4-BE49-F238E27FC236}">
                <a16:creationId xmlns:a16="http://schemas.microsoft.com/office/drawing/2014/main" id="{4A2E8123-4170-C44C-97DC-12911BDE7AA2}"/>
              </a:ext>
            </a:extLst>
          </p:cNvPr>
          <p:cNvSpPr>
            <a:spLocks noGrp="1"/>
          </p:cNvSpPr>
          <p:nvPr>
            <p:ph type="ftr" sz="quarter" idx="11"/>
          </p:nvPr>
        </p:nvSpPr>
        <p:spPr>
          <a:xfrm>
            <a:off x="1550894" y="6293224"/>
            <a:ext cx="10641106" cy="564776"/>
          </a:xfrm>
        </p:spPr>
        <p:txBody>
          <a:bodyPr/>
          <a:lstStyle/>
          <a:p>
            <a:pPr algn="r"/>
            <a:r>
              <a:rPr lang="en-US" dirty="0"/>
              <a:t>Pseudonyms have been used to protect the identity and retain anonymity of the individuals throughout this presentation, in line with NMC confidentially requirements. (NMC, 2015)</a:t>
            </a:r>
          </a:p>
          <a:p>
            <a:pPr algn="r"/>
            <a:endParaRPr lang="en-US" dirty="0"/>
          </a:p>
        </p:txBody>
      </p:sp>
      <p:sp>
        <p:nvSpPr>
          <p:cNvPr id="4" name="TextBox 3">
            <a:extLst>
              <a:ext uri="{FF2B5EF4-FFF2-40B4-BE49-F238E27FC236}">
                <a16:creationId xmlns:a16="http://schemas.microsoft.com/office/drawing/2014/main" id="{DE251E52-C60E-3C44-90C7-4F8F3A76030E}"/>
              </a:ext>
            </a:extLst>
          </p:cNvPr>
          <p:cNvSpPr txBox="1"/>
          <p:nvPr/>
        </p:nvSpPr>
        <p:spPr>
          <a:xfrm>
            <a:off x="1371600" y="2492189"/>
            <a:ext cx="10515600" cy="2862322"/>
          </a:xfrm>
          <a:prstGeom prst="rect">
            <a:avLst/>
          </a:prstGeom>
          <a:noFill/>
        </p:spPr>
        <p:txBody>
          <a:bodyPr wrap="square" rtlCol="0">
            <a:spAutoFit/>
          </a:bodyPr>
          <a:lstStyle/>
          <a:p>
            <a:pPr algn="ctr"/>
            <a:r>
              <a:rPr lang="en-GB" sz="3600" dirty="0"/>
              <a:t>“Don’t judge me for my scars, </a:t>
            </a:r>
          </a:p>
          <a:p>
            <a:pPr algn="ctr"/>
            <a:r>
              <a:rPr lang="en-GB" sz="3600" dirty="0"/>
              <a:t>or my reason for seeking out help.</a:t>
            </a:r>
          </a:p>
          <a:p>
            <a:pPr algn="ctr"/>
            <a:r>
              <a:rPr lang="en-GB" sz="3600" dirty="0"/>
              <a:t> Treat me like you would expect</a:t>
            </a:r>
          </a:p>
          <a:p>
            <a:pPr algn="ctr"/>
            <a:r>
              <a:rPr lang="en-GB" sz="3600" dirty="0"/>
              <a:t> to be treated if you felt vulnerable</a:t>
            </a:r>
          </a:p>
          <a:p>
            <a:pPr algn="ctr"/>
            <a:r>
              <a:rPr lang="en-GB" sz="3600" dirty="0"/>
              <a:t> and scared”. </a:t>
            </a:r>
          </a:p>
        </p:txBody>
      </p:sp>
    </p:spTree>
    <p:extLst>
      <p:ext uri="{BB962C8B-B14F-4D97-AF65-F5344CB8AC3E}">
        <p14:creationId xmlns:p14="http://schemas.microsoft.com/office/powerpoint/2010/main" val="3854576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Remember ..</a:t>
            </a:r>
          </a:p>
        </p:txBody>
      </p:sp>
      <p:sp>
        <p:nvSpPr>
          <p:cNvPr id="3" name="TextBox 2"/>
          <p:cNvSpPr txBox="1"/>
          <p:nvPr/>
        </p:nvSpPr>
        <p:spPr>
          <a:xfrm>
            <a:off x="1403497" y="1559739"/>
            <a:ext cx="9569303" cy="4893647"/>
          </a:xfrm>
          <a:prstGeom prst="rect">
            <a:avLst/>
          </a:prstGeom>
          <a:noFill/>
        </p:spPr>
        <p:txBody>
          <a:bodyPr wrap="square" rtlCol="0">
            <a:spAutoFit/>
          </a:bodyPr>
          <a:lstStyle/>
          <a:p>
            <a:pPr marL="285750" indent="-285750" algn="just">
              <a:buFont typeface="Courier New" panose="02070309020205020404" pitchFamily="49" charset="0"/>
              <a:buChar char="o"/>
            </a:pP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ea typeface="Arial" charset="0"/>
                <a:cs typeface="Arial" panose="020B0604020202020204" pitchFamily="34" charset="0"/>
              </a:rPr>
              <a:t>Mental health is everywhere and not just on mental health wards, so we need to ensure that our friends and colleagues feel empowered in facing theses situations as they arise. </a:t>
            </a:r>
          </a:p>
          <a:p>
            <a:pPr marL="285750" indent="-285750" algn="just">
              <a:buFont typeface="Courier New" panose="02070309020205020404" pitchFamily="49" charset="0"/>
              <a:buChar char="o"/>
            </a:pPr>
            <a:endParaRPr lang="en-GB" sz="2400" dirty="0">
              <a:latin typeface="Arial" panose="020B0604020202020204" pitchFamily="34" charset="0"/>
              <a:cs typeface="Arial" panose="020B0604020202020204" pitchFamily="34" charset="0"/>
            </a:endParaRPr>
          </a:p>
          <a:p>
            <a:pPr marL="285750" indent="-285750">
              <a:buFont typeface="Courier New" panose="02070309020205020404" pitchFamily="49" charset="0"/>
              <a:buChar char="o"/>
            </a:pPr>
            <a:endParaRPr lang="en-GB" sz="2400" dirty="0">
              <a:latin typeface="Arial" panose="020B0604020202020204" pitchFamily="34" charset="0"/>
              <a:cs typeface="Arial" panose="020B0604020202020204" pitchFamily="34" charset="0"/>
            </a:endParaRP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Remain calm and ask your colleagues for support </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Its ok to be anxious when dealing with situations </a:t>
            </a:r>
          </a:p>
          <a:p>
            <a:pPr marL="285750" indent="-285750">
              <a:buFont typeface="Courier New" panose="02070309020205020404" pitchFamily="49" charset="0"/>
              <a:buChar char="o"/>
            </a:pPr>
            <a:r>
              <a:rPr lang="en-GB" sz="2400" dirty="0">
                <a:latin typeface="Arial" panose="020B0604020202020204" pitchFamily="34" charset="0"/>
                <a:cs typeface="Arial" panose="020B0604020202020204" pitchFamily="34" charset="0"/>
              </a:rPr>
              <a:t>Listen to your gut, its usually not wrong </a:t>
            </a:r>
          </a:p>
          <a:p>
            <a:pPr marL="285750" indent="-285750">
              <a:buFont typeface="Courier New" panose="02070309020205020404" pitchFamily="49" charset="0"/>
              <a:buChar char="o"/>
            </a:pPr>
            <a:endParaRPr lang="en-GB" sz="2400" dirty="0">
              <a:latin typeface="Arial" panose="020B0604020202020204" pitchFamily="34" charset="0"/>
              <a:cs typeface="Arial" panose="020B0604020202020204" pitchFamily="34" charset="0"/>
            </a:endParaRPr>
          </a:p>
          <a:p>
            <a:pPr marL="285750" indent="-285750" algn="ctr">
              <a:buFont typeface="Courier New" panose="02070309020205020404" pitchFamily="49" charset="0"/>
              <a:buChar char="o"/>
            </a:pPr>
            <a:endParaRPr lang="en-GB" sz="2400" dirty="0">
              <a:latin typeface="Arial" panose="020B0604020202020204" pitchFamily="34" charset="0"/>
              <a:cs typeface="Arial" panose="020B0604020202020204" pitchFamily="34" charset="0"/>
            </a:endParaRPr>
          </a:p>
          <a:p>
            <a:pPr algn="ct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6949911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9070" y="2812311"/>
            <a:ext cx="9601200" cy="1485900"/>
          </a:xfrm>
        </p:spPr>
        <p:txBody>
          <a:bodyPr>
            <a:normAutofit/>
          </a:bodyPr>
          <a:lstStyle/>
          <a:p>
            <a:pPr algn="ctr"/>
            <a:r>
              <a:rPr lang="en-GB" sz="8000" dirty="0">
                <a:latin typeface="Arial" panose="020B0604020202020204" pitchFamily="34" charset="0"/>
                <a:cs typeface="Arial" panose="020B0604020202020204" pitchFamily="34" charset="0"/>
              </a:rPr>
              <a:t>Thank you </a:t>
            </a:r>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7307195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F714B-FB75-7449-BB8B-E6A008B8A924}"/>
              </a:ext>
            </a:extLst>
          </p:cNvPr>
          <p:cNvSpPr>
            <a:spLocks noGrp="1"/>
          </p:cNvSpPr>
          <p:nvPr>
            <p:ph type="title"/>
          </p:nvPr>
        </p:nvSpPr>
        <p:spPr>
          <a:xfrm>
            <a:off x="1371600" y="685800"/>
            <a:ext cx="9601200" cy="685800"/>
          </a:xfrm>
        </p:spPr>
        <p:txBody>
          <a:bodyPr>
            <a:normAutofit fontScale="90000"/>
          </a:bodyPr>
          <a:lstStyle/>
          <a:p>
            <a:r>
              <a:rPr lang="en-GB" dirty="0"/>
              <a:t>Reference’s </a:t>
            </a:r>
          </a:p>
        </p:txBody>
      </p:sp>
      <p:sp>
        <p:nvSpPr>
          <p:cNvPr id="3" name="Footer Placeholder 2">
            <a:extLst>
              <a:ext uri="{FF2B5EF4-FFF2-40B4-BE49-F238E27FC236}">
                <a16:creationId xmlns:a16="http://schemas.microsoft.com/office/drawing/2014/main" id="{BA7F94BB-F33B-CF4C-AB8F-F76672BC170E}"/>
              </a:ext>
            </a:extLst>
          </p:cNvPr>
          <p:cNvSpPr>
            <a:spLocks noGrp="1"/>
          </p:cNvSpPr>
          <p:nvPr>
            <p:ph type="ftr" sz="quarter" idx="11"/>
          </p:nvPr>
        </p:nvSpPr>
        <p:spPr/>
        <p:txBody>
          <a:bodyPr/>
          <a:lstStyle/>
          <a:p>
            <a:endParaRPr lang="en-US" dirty="0"/>
          </a:p>
        </p:txBody>
      </p:sp>
      <p:sp>
        <p:nvSpPr>
          <p:cNvPr id="4" name="TextBox 3">
            <a:extLst>
              <a:ext uri="{FF2B5EF4-FFF2-40B4-BE49-F238E27FC236}">
                <a16:creationId xmlns:a16="http://schemas.microsoft.com/office/drawing/2014/main" id="{EA2F5993-85D0-3946-928E-9989B73233A9}"/>
              </a:ext>
            </a:extLst>
          </p:cNvPr>
          <p:cNvSpPr txBox="1"/>
          <p:nvPr/>
        </p:nvSpPr>
        <p:spPr>
          <a:xfrm>
            <a:off x="1110343" y="1453243"/>
            <a:ext cx="10613571" cy="6463308"/>
          </a:xfrm>
          <a:prstGeom prst="rect">
            <a:avLst/>
          </a:prstGeom>
          <a:noFill/>
        </p:spPr>
        <p:txBody>
          <a:bodyPr wrap="square" rtlCol="0">
            <a:spAutoFit/>
          </a:bodyPr>
          <a:lstStyle/>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err="1"/>
              <a:t>Biskin</a:t>
            </a:r>
            <a:r>
              <a:rPr lang="en-GB" dirty="0"/>
              <a:t>, R. S., &amp; Paris, J. (2012). Diagnosing borderline personality disorder. </a:t>
            </a:r>
            <a:r>
              <a:rPr lang="en-GB" i="1" dirty="0"/>
              <a:t>CMAJ : Canadian Medical Association journal = journal de </a:t>
            </a:r>
            <a:r>
              <a:rPr lang="en-GB" i="1" dirty="0" err="1"/>
              <a:t>l'Association</a:t>
            </a:r>
            <a:r>
              <a:rPr lang="en-GB" i="1" dirty="0"/>
              <a:t> </a:t>
            </a:r>
            <a:r>
              <a:rPr lang="en-GB" i="1" dirty="0" err="1"/>
              <a:t>medicale</a:t>
            </a:r>
            <a:r>
              <a:rPr lang="en-GB" i="1" dirty="0"/>
              <a:t> </a:t>
            </a:r>
            <a:r>
              <a:rPr lang="en-GB" i="1" dirty="0" err="1"/>
              <a:t>canadienne</a:t>
            </a:r>
            <a:r>
              <a:rPr lang="en-GB" dirty="0"/>
              <a:t>, </a:t>
            </a:r>
            <a:r>
              <a:rPr lang="en-GB" i="1" dirty="0"/>
              <a:t>184</a:t>
            </a:r>
            <a:r>
              <a:rPr lang="en-GB" dirty="0"/>
              <a:t>(16), 1789-94.</a:t>
            </a:r>
          </a:p>
          <a:p>
            <a:pPr marL="285750" indent="-285750">
              <a:buFont typeface="Arial" panose="020B0604020202020204" pitchFamily="34" charset="0"/>
              <a:buChar char="•"/>
            </a:pPr>
            <a:r>
              <a:rPr lang="en-GB" dirty="0"/>
              <a:t>BEAT eating disorder. (2018). </a:t>
            </a:r>
            <a:r>
              <a:rPr lang="en-GB" dirty="0">
                <a:hlinkClick r:id="rId3"/>
              </a:rPr>
              <a:t>https://www.beateatingdisorders.org.uk/types</a:t>
            </a:r>
            <a:endParaRPr lang="en-GB" dirty="0"/>
          </a:p>
          <a:p>
            <a:pPr marL="285750" indent="-285750">
              <a:buFont typeface="Arial" panose="020B0604020202020204" pitchFamily="34" charset="0"/>
              <a:buChar char="•"/>
            </a:pPr>
            <a:r>
              <a:rPr lang="en-GB" dirty="0"/>
              <a:t>British Medication Journal. (2018). Obsessive-compulsive disorder. </a:t>
            </a:r>
            <a:r>
              <a:rPr lang="en-GB" dirty="0">
                <a:hlinkClick r:id="rId4"/>
              </a:rPr>
              <a:t>https://bestpractice.bmj.com/topics/en-gb/362</a:t>
            </a:r>
            <a:r>
              <a:rPr lang="en-GB" dirty="0"/>
              <a:t> </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Mental Health Foundation. (2017). Fundamental facts about mental health. </a:t>
            </a:r>
            <a:r>
              <a:rPr lang="en-GB" dirty="0">
                <a:latin typeface="Arial" panose="020B0604020202020204" pitchFamily="34" charset="0"/>
                <a:cs typeface="Arial" panose="020B0604020202020204" pitchFamily="34" charset="0"/>
                <a:hlinkClick r:id="rId5"/>
              </a:rPr>
              <a:t>www.mentalhealth.org.uk</a:t>
            </a:r>
            <a:r>
              <a:rPr lang="en-GB"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GB" dirty="0"/>
              <a:t>Frith, C. D. (1987). The positive and negative symptoms of schizophrenia reflect impairments in the perception and initiation of action. </a:t>
            </a:r>
            <a:r>
              <a:rPr lang="en-GB" i="1" dirty="0"/>
              <a:t>Psychology Medicine, 17, </a:t>
            </a:r>
            <a:r>
              <a:rPr lang="en-GB" dirty="0"/>
              <a:t>631-648</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t>Joint Commissioning Panel For Mental Health (2017) </a:t>
            </a:r>
            <a:r>
              <a:rPr lang="en-GB" dirty="0">
                <a:hlinkClick r:id="rId6"/>
              </a:rPr>
              <a:t>www.jcpmh.info/wp-content/uploads/10keymsgs-eatingdisorders.pdf</a:t>
            </a:r>
            <a:r>
              <a:rPr lang="en-GB" dirty="0"/>
              <a:t> </a:t>
            </a:r>
          </a:p>
          <a:p>
            <a:pPr marL="285750" indent="-285750">
              <a:buFont typeface="Arial" panose="020B0604020202020204" pitchFamily="34" charset="0"/>
              <a:buChar char="•"/>
            </a:pPr>
            <a:r>
              <a:rPr lang="en-GB" dirty="0"/>
              <a:t>Joint Commissioning Panel For Mental Health Eating Disorders  (2017)</a:t>
            </a:r>
          </a:p>
          <a:p>
            <a:pPr marL="285750" indent="-285750">
              <a:buFont typeface="Arial" panose="020B0604020202020204" pitchFamily="34" charset="0"/>
              <a:buChar char="•"/>
            </a:pPr>
            <a:r>
              <a:rPr lang="en-GB" dirty="0"/>
              <a:t> Office For National Statistics (2018) </a:t>
            </a:r>
            <a:r>
              <a:rPr lang="en-GB" dirty="0">
                <a:hlinkClick r:id="rId7"/>
              </a:rPr>
              <a:t>https://www.ons.gov.uk/peoplepopulationandcommunity/wellbeing/datasets/measuringnationalwellbeingdomainsandmeasures</a:t>
            </a:r>
            <a:r>
              <a:rPr lang="en-GB" dirty="0"/>
              <a:t> </a:t>
            </a:r>
          </a:p>
          <a:p>
            <a:endParaRPr lang="en-GB" dirty="0">
              <a:latin typeface="Arial" panose="020B0604020202020204" pitchFamily="34" charset="0"/>
              <a:cs typeface="Arial" panose="020B0604020202020204" pitchFamily="34" charset="0"/>
            </a:endParaRPr>
          </a:p>
          <a:p>
            <a:endParaRPr lang="en-GB" dirty="0"/>
          </a:p>
          <a:p>
            <a:endParaRPr lang="en-US" dirty="0"/>
          </a:p>
          <a:p>
            <a:endParaRPr lang="en-GB" dirty="0"/>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800167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3887" y="2908005"/>
            <a:ext cx="10820400" cy="3949995"/>
          </a:xfrm>
        </p:spPr>
        <p:txBody>
          <a:bodyPr>
            <a:normAutofit/>
          </a:bodyPr>
          <a:lstStyle/>
          <a:p>
            <a:pPr algn="ctr"/>
            <a:r>
              <a:rPr lang="en-GB" sz="6000" dirty="0"/>
              <a:t>What experiences have you had?</a:t>
            </a:r>
            <a:br>
              <a:rPr lang="en-GB" dirty="0"/>
            </a:br>
            <a:endParaRPr lang="en-GB"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0063147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E6BDC-6BE0-DB43-A7C4-E26E95190F8E}"/>
              </a:ext>
            </a:extLst>
          </p:cNvPr>
          <p:cNvSpPr>
            <a:spLocks noGrp="1"/>
          </p:cNvSpPr>
          <p:nvPr>
            <p:ph type="title"/>
          </p:nvPr>
        </p:nvSpPr>
        <p:spPr>
          <a:xfrm>
            <a:off x="1371600" y="685800"/>
            <a:ext cx="9601200" cy="751114"/>
          </a:xfrm>
        </p:spPr>
        <p:txBody>
          <a:bodyPr/>
          <a:lstStyle/>
          <a:p>
            <a:r>
              <a:rPr lang="en-GB" dirty="0"/>
              <a:t>Reference’s </a:t>
            </a:r>
          </a:p>
        </p:txBody>
      </p:sp>
      <p:sp>
        <p:nvSpPr>
          <p:cNvPr id="3" name="Footer Placeholder 2">
            <a:extLst>
              <a:ext uri="{FF2B5EF4-FFF2-40B4-BE49-F238E27FC236}">
                <a16:creationId xmlns:a16="http://schemas.microsoft.com/office/drawing/2014/main" id="{2521D36A-76E7-1F42-9221-7E8708AFDCE3}"/>
              </a:ext>
            </a:extLst>
          </p:cNvPr>
          <p:cNvSpPr>
            <a:spLocks noGrp="1"/>
          </p:cNvSpPr>
          <p:nvPr>
            <p:ph type="ftr" sz="quarter" idx="11"/>
          </p:nvPr>
        </p:nvSpPr>
        <p:spPr/>
        <p:txBody>
          <a:bodyPr/>
          <a:lstStyle/>
          <a:p>
            <a:endParaRPr lang="en-US" dirty="0"/>
          </a:p>
        </p:txBody>
      </p:sp>
      <p:sp>
        <p:nvSpPr>
          <p:cNvPr id="4" name="TextBox 3">
            <a:extLst>
              <a:ext uri="{FF2B5EF4-FFF2-40B4-BE49-F238E27FC236}">
                <a16:creationId xmlns:a16="http://schemas.microsoft.com/office/drawing/2014/main" id="{8936C0BD-CFEF-C540-BECC-F5A348E40433}"/>
              </a:ext>
            </a:extLst>
          </p:cNvPr>
          <p:cNvSpPr txBox="1"/>
          <p:nvPr/>
        </p:nvSpPr>
        <p:spPr>
          <a:xfrm>
            <a:off x="1371600" y="1763486"/>
            <a:ext cx="9568543" cy="3970318"/>
          </a:xfrm>
          <a:prstGeom prst="rect">
            <a:avLst/>
          </a:prstGeom>
          <a:noFill/>
        </p:spPr>
        <p:txBody>
          <a:bodyPr wrap="square" rtlCol="0">
            <a:spAutoFit/>
          </a:bodyPr>
          <a:lstStyle/>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t>Public Health England. (2016). Psychosis Data Report : Describing variation in numbers of people with psychosis and their access to care in England. </a:t>
            </a:r>
            <a:r>
              <a:rPr lang="en-GB" dirty="0">
                <a:hlinkClick r:id="rId2"/>
              </a:rPr>
              <a:t>https://assets.publishing.service.gov.uk/government/uploads/system/uploads/attachment_data/file/611422/Psychosis_data_report.pdf</a:t>
            </a:r>
            <a:r>
              <a:rPr lang="en-GB" dirty="0"/>
              <a:t> </a:t>
            </a:r>
          </a:p>
          <a:p>
            <a:pPr marL="285750" indent="-285750">
              <a:buFont typeface="Arial" panose="020B0604020202020204" pitchFamily="34" charset="0"/>
              <a:buChar char="•"/>
            </a:pPr>
            <a:r>
              <a:rPr lang="en-GB" dirty="0"/>
              <a:t>National Collaborating Centre for Mental Health (UK).(2014). Psychosis an d Schizophrenia in Adults: Treatment and Management. </a:t>
            </a:r>
            <a:r>
              <a:rPr lang="en-GB" dirty="0">
                <a:hlinkClick r:id="rId3"/>
              </a:rPr>
              <a:t>https://www.ncbi.nlm.nih.gov/books/NBK333029/</a:t>
            </a:r>
            <a:r>
              <a:rPr lang="en-GB" dirty="0"/>
              <a:t> </a:t>
            </a:r>
          </a:p>
          <a:p>
            <a:pPr marL="285750" indent="-285750">
              <a:buFont typeface="Arial" panose="020B0604020202020204" pitchFamily="34" charset="0"/>
              <a:buChar char="•"/>
            </a:pPr>
            <a:r>
              <a:rPr lang="en-GB" dirty="0"/>
              <a:t>Mind. (2018). Personality Disorders. </a:t>
            </a:r>
            <a:r>
              <a:rPr lang="en-GB" dirty="0">
                <a:hlinkClick r:id="rId4"/>
              </a:rPr>
              <a:t>https://www.mind.org.uk/information-support/types-of-mental-health-problems/personality-disorders/types-of-personality-disorder/#.XBK4tC-cbsE</a:t>
            </a:r>
            <a:endParaRPr lang="en-GB" dirty="0"/>
          </a:p>
          <a:p>
            <a:pPr marL="285750" indent="-285750">
              <a:buFont typeface="Arial" panose="020B0604020202020204" pitchFamily="34" charset="0"/>
              <a:buChar char="•"/>
            </a:pPr>
            <a:r>
              <a:rPr lang="en-GB" dirty="0"/>
              <a:t>The Royal College of Nursing. (2017). Child and Adolescent Mental Health Key facts. </a:t>
            </a:r>
            <a:r>
              <a:rPr lang="en-GB" dirty="0">
                <a:hlinkClick r:id="rId5"/>
              </a:rPr>
              <a:t>https://www.rcn.org.uk/-/media/royal-college-of-nursing/.../may/pub-006021.pdf</a:t>
            </a:r>
          </a:p>
          <a:p>
            <a:endParaRPr lang="en-GB" dirty="0"/>
          </a:p>
          <a:p>
            <a:pPr marL="285750" indent="-285750">
              <a:buFont typeface="Arial" panose="020B0604020202020204" pitchFamily="34" charset="0"/>
              <a:buChar char="•"/>
            </a:pPr>
            <a:endParaRPr lang="en-GB" dirty="0"/>
          </a:p>
          <a:p>
            <a:endParaRPr lang="en-GB" dirty="0"/>
          </a:p>
        </p:txBody>
      </p:sp>
    </p:spTree>
    <p:extLst>
      <p:ext uri="{BB962C8B-B14F-4D97-AF65-F5344CB8AC3E}">
        <p14:creationId xmlns:p14="http://schemas.microsoft.com/office/powerpoint/2010/main" val="1022035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ADD47-D0CE-1D45-9BD9-06C0424A60AD}"/>
              </a:ext>
            </a:extLst>
          </p:cNvPr>
          <p:cNvSpPr>
            <a:spLocks noGrp="1"/>
          </p:cNvSpPr>
          <p:nvPr>
            <p:ph type="title"/>
          </p:nvPr>
        </p:nvSpPr>
        <p:spPr>
          <a:xfrm>
            <a:off x="1371600" y="685800"/>
            <a:ext cx="9601200" cy="891988"/>
          </a:xfrm>
        </p:spPr>
        <p:txBody>
          <a:bodyPr>
            <a:normAutofit/>
          </a:bodyPr>
          <a:lstStyle/>
          <a:p>
            <a:pPr algn="ctr"/>
            <a:r>
              <a:rPr lang="en-GB" sz="4800" dirty="0">
                <a:latin typeface="Arial" panose="020B0604020202020204" pitchFamily="34" charset="0"/>
                <a:cs typeface="Arial" panose="020B0604020202020204" pitchFamily="34" charset="0"/>
              </a:rPr>
              <a:t>What is Mental Health? </a:t>
            </a:r>
          </a:p>
        </p:txBody>
      </p:sp>
      <p:sp>
        <p:nvSpPr>
          <p:cNvPr id="3" name="Content Placeholder 2">
            <a:extLst>
              <a:ext uri="{FF2B5EF4-FFF2-40B4-BE49-F238E27FC236}">
                <a16:creationId xmlns:a16="http://schemas.microsoft.com/office/drawing/2014/main" id="{DD08BE7A-85DC-B444-8D94-3A55DB25DA76}"/>
              </a:ext>
            </a:extLst>
          </p:cNvPr>
          <p:cNvSpPr>
            <a:spLocks noGrp="1"/>
          </p:cNvSpPr>
          <p:nvPr>
            <p:ph idx="1"/>
          </p:nvPr>
        </p:nvSpPr>
        <p:spPr>
          <a:xfrm>
            <a:off x="1371600" y="1918447"/>
            <a:ext cx="10569388" cy="3586524"/>
          </a:xfrm>
        </p:spPr>
        <p:txBody>
          <a:bodyPr>
            <a:noAutofit/>
          </a:bodyPr>
          <a:lstStyle/>
          <a:p>
            <a:r>
              <a:rPr lang="en-GB" dirty="0">
                <a:latin typeface="Arial" panose="020B0604020202020204" pitchFamily="34" charset="0"/>
                <a:cs typeface="Arial" panose="020B0604020202020204" pitchFamily="34" charset="0"/>
              </a:rPr>
              <a:t>Mental health is defined as a state of well-being in which every individual realizes his or her own potential, can cope with the normal stresses of life, can work productively and fruitfully, and is able to make a contribution to her or his community (WHO, 2018)</a:t>
            </a:r>
          </a:p>
          <a:p>
            <a:r>
              <a:rPr lang="en-GB" dirty="0">
                <a:latin typeface="Arial" panose="020B0604020202020204" pitchFamily="34" charset="0"/>
                <a:cs typeface="Arial" panose="020B0604020202020204" pitchFamily="34" charset="0"/>
              </a:rPr>
              <a:t>Our mental health affects how we think, feel, act and interpret the world around us. We are all vulnerable to having our mental health becoming fragile at one point or another in life. The stress vulnerability model is one of the easiest ways to explain how we may become increasingly vulnerable to our mental health breaking down.  </a:t>
            </a:r>
          </a:p>
          <a:p>
            <a:r>
              <a:rPr lang="en-GB" dirty="0">
                <a:latin typeface="Arial" panose="020B0604020202020204" pitchFamily="34" charset="0"/>
                <a:cs typeface="Arial" panose="020B0604020202020204" pitchFamily="34" charset="0"/>
              </a:rPr>
              <a:t>Mental health is something we all have. It is a continuum and can change depending on our individual vulnerabilities, life and social stressor. </a:t>
            </a:r>
          </a:p>
          <a:p>
            <a:r>
              <a:rPr lang="en-GB" dirty="0">
                <a:latin typeface="Arial" panose="020B0604020202020204" pitchFamily="34" charset="0"/>
                <a:cs typeface="Arial" panose="020B0604020202020204" pitchFamily="34" charset="0"/>
              </a:rPr>
              <a:t>Our mental health is considered to be poor when our ability to function in daily tasks is affected or altered. </a:t>
            </a:r>
          </a:p>
          <a:p>
            <a:r>
              <a:rPr lang="en-GB" dirty="0">
                <a:latin typeface="Arial" panose="020B0604020202020204" pitchFamily="34" charset="0"/>
                <a:cs typeface="Arial" panose="020B0604020202020204" pitchFamily="34" charset="0"/>
              </a:rPr>
              <a:t>1 in 4 people will suffer poor mental health </a:t>
            </a:r>
          </a:p>
          <a:p>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4E4C80E7-D900-3F4D-85D3-1159E46361BA}"/>
              </a:ext>
            </a:extLst>
          </p:cNvPr>
          <p:cNvSpPr txBox="1"/>
          <p:nvPr/>
        </p:nvSpPr>
        <p:spPr>
          <a:xfrm>
            <a:off x="8152450" y="6368286"/>
            <a:ext cx="3788538" cy="369332"/>
          </a:xfrm>
          <a:prstGeom prst="rect">
            <a:avLst/>
          </a:prstGeom>
          <a:noFill/>
        </p:spPr>
        <p:txBody>
          <a:bodyPr wrap="none" rtlCol="0">
            <a:spAutoFit/>
          </a:bodyPr>
          <a:lstStyle/>
          <a:p>
            <a:r>
              <a:rPr lang="en-GB" dirty="0"/>
              <a:t>The World Health Organisation, 2018</a:t>
            </a:r>
          </a:p>
        </p:txBody>
      </p:sp>
    </p:spTree>
    <p:extLst>
      <p:ext uri="{BB962C8B-B14F-4D97-AF65-F5344CB8AC3E}">
        <p14:creationId xmlns:p14="http://schemas.microsoft.com/office/powerpoint/2010/main" val="315705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65414"/>
          </a:xfrm>
        </p:spPr>
        <p:txBody>
          <a:bodyPr/>
          <a:lstStyle/>
          <a:p>
            <a:r>
              <a:rPr lang="en-GB" dirty="0"/>
              <a:t>Causes of Mental Health Illness </a:t>
            </a:r>
          </a:p>
        </p:txBody>
      </p:sp>
      <p:sp>
        <p:nvSpPr>
          <p:cNvPr id="3" name="Content Placeholder 2"/>
          <p:cNvSpPr>
            <a:spLocks noGrp="1"/>
          </p:cNvSpPr>
          <p:nvPr>
            <p:ph idx="1"/>
          </p:nvPr>
        </p:nvSpPr>
        <p:spPr>
          <a:xfrm>
            <a:off x="1371600" y="1551214"/>
            <a:ext cx="9601200" cy="4316186"/>
          </a:xfrm>
        </p:spPr>
        <p:txBody>
          <a:bodyPr/>
          <a:lstStyle/>
          <a:p>
            <a:r>
              <a:rPr lang="en-GB" dirty="0"/>
              <a:t>Trauma </a:t>
            </a:r>
          </a:p>
          <a:p>
            <a:r>
              <a:rPr lang="en-GB" dirty="0"/>
              <a:t>Life event </a:t>
            </a:r>
          </a:p>
          <a:p>
            <a:r>
              <a:rPr lang="en-GB" dirty="0"/>
              <a:t>Stress </a:t>
            </a:r>
          </a:p>
          <a:p>
            <a:r>
              <a:rPr lang="en-GB" dirty="0"/>
              <a:t>Predisposed – genetic </a:t>
            </a:r>
          </a:p>
          <a:p>
            <a:r>
              <a:rPr lang="en-GB" dirty="0"/>
              <a:t>Breakdown of marriage/loss of job</a:t>
            </a:r>
          </a:p>
          <a:p>
            <a:r>
              <a:rPr lang="en-GB" dirty="0"/>
              <a:t>Bereavement </a:t>
            </a:r>
          </a:p>
          <a:p>
            <a:r>
              <a:rPr lang="en-GB" dirty="0"/>
              <a:t>Substance abuse </a:t>
            </a:r>
          </a:p>
          <a:p>
            <a:r>
              <a:rPr lang="en-GB" dirty="0"/>
              <a:t>Homelessness </a:t>
            </a:r>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048793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lowchart: Sequential Access Storage 21"/>
          <p:cNvSpPr/>
          <p:nvPr/>
        </p:nvSpPr>
        <p:spPr>
          <a:xfrm rot="9193056">
            <a:off x="8079577" y="3053141"/>
            <a:ext cx="1498662" cy="1078758"/>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Flowchart: Sequential Access Storage 20"/>
          <p:cNvSpPr/>
          <p:nvPr/>
        </p:nvSpPr>
        <p:spPr>
          <a:xfrm rot="1480224">
            <a:off x="3105224" y="2702295"/>
            <a:ext cx="1668756" cy="1128439"/>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Flowchart: Sequential Access Storage 18"/>
          <p:cNvSpPr/>
          <p:nvPr/>
        </p:nvSpPr>
        <p:spPr>
          <a:xfrm rot="6585201">
            <a:off x="7326312" y="1983997"/>
            <a:ext cx="1491692" cy="1240258"/>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Flowchart: Sequential Access Storage 19"/>
          <p:cNvSpPr/>
          <p:nvPr/>
        </p:nvSpPr>
        <p:spPr>
          <a:xfrm rot="5400000">
            <a:off x="5805766" y="1799460"/>
            <a:ext cx="1717572" cy="1467500"/>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Flowchart: Sequential Access Storage 12"/>
          <p:cNvSpPr/>
          <p:nvPr/>
        </p:nvSpPr>
        <p:spPr>
          <a:xfrm rot="2534024">
            <a:off x="4215180" y="2392985"/>
            <a:ext cx="1117600" cy="908247"/>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Flowchart: Sequential Access Storage 15"/>
          <p:cNvSpPr/>
          <p:nvPr/>
        </p:nvSpPr>
        <p:spPr>
          <a:xfrm rot="1789148">
            <a:off x="4739590" y="2069318"/>
            <a:ext cx="1373498" cy="962285"/>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542A50FE-EF1E-A049-85E0-951019A4EDF0}"/>
              </a:ext>
            </a:extLst>
          </p:cNvPr>
          <p:cNvSpPr>
            <a:spLocks noGrp="1"/>
          </p:cNvSpPr>
          <p:nvPr>
            <p:ph type="title"/>
          </p:nvPr>
        </p:nvSpPr>
        <p:spPr>
          <a:xfrm>
            <a:off x="1551293" y="215900"/>
            <a:ext cx="9601200" cy="1485900"/>
          </a:xfrm>
        </p:spPr>
        <p:txBody>
          <a:bodyPr/>
          <a:lstStyle/>
          <a:p>
            <a:pPr algn="ctr"/>
            <a:r>
              <a:rPr lang="en-GB" dirty="0"/>
              <a:t>Stress vulnerability model </a:t>
            </a:r>
            <a:br>
              <a:rPr lang="en-GB" dirty="0"/>
            </a:br>
            <a:r>
              <a:rPr lang="en-GB" dirty="0"/>
              <a:t>Stress bucket </a:t>
            </a:r>
            <a:endParaRPr lang="en-US" dirty="0"/>
          </a:p>
        </p:txBody>
      </p:sp>
      <p:sp>
        <p:nvSpPr>
          <p:cNvPr id="4" name="Manual Operation 3">
            <a:extLst>
              <a:ext uri="{FF2B5EF4-FFF2-40B4-BE49-F238E27FC236}">
                <a16:creationId xmlns:a16="http://schemas.microsoft.com/office/drawing/2014/main" id="{032397A4-3D1B-1B40-8F4E-7EED9D946273}"/>
              </a:ext>
            </a:extLst>
          </p:cNvPr>
          <p:cNvSpPr/>
          <p:nvPr/>
        </p:nvSpPr>
        <p:spPr>
          <a:xfrm>
            <a:off x="4431355" y="3641614"/>
            <a:ext cx="3841079" cy="2416286"/>
          </a:xfrm>
          <a:prstGeom prst="flowChartManualOperation">
            <a:avLst/>
          </a:prstGeom>
          <a:solidFill>
            <a:schemeClr val="bg1">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Arrow: Down 14">
            <a:extLst>
              <a:ext uri="{FF2B5EF4-FFF2-40B4-BE49-F238E27FC236}">
                <a16:creationId xmlns:a16="http://schemas.microsoft.com/office/drawing/2014/main" id="{B9E7C7EE-FF28-D147-A7C1-5F49D66602AB}"/>
              </a:ext>
            </a:extLst>
          </p:cNvPr>
          <p:cNvSpPr/>
          <p:nvPr/>
        </p:nvSpPr>
        <p:spPr>
          <a:xfrm>
            <a:off x="4999035" y="3266514"/>
            <a:ext cx="465481" cy="9397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Arrow: Down 16">
            <a:extLst>
              <a:ext uri="{FF2B5EF4-FFF2-40B4-BE49-F238E27FC236}">
                <a16:creationId xmlns:a16="http://schemas.microsoft.com/office/drawing/2014/main" id="{B9DFC5D0-48E6-8445-B4B6-6B886B0A431B}"/>
              </a:ext>
            </a:extLst>
          </p:cNvPr>
          <p:cNvSpPr/>
          <p:nvPr/>
        </p:nvSpPr>
        <p:spPr>
          <a:xfrm>
            <a:off x="7304378" y="3266515"/>
            <a:ext cx="465480" cy="9397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Down 17">
            <a:extLst>
              <a:ext uri="{FF2B5EF4-FFF2-40B4-BE49-F238E27FC236}">
                <a16:creationId xmlns:a16="http://schemas.microsoft.com/office/drawing/2014/main" id="{BBCA78F6-88BF-CC4E-A8CC-E43AEDB7CC3C}"/>
              </a:ext>
            </a:extLst>
          </p:cNvPr>
          <p:cNvSpPr/>
          <p:nvPr/>
        </p:nvSpPr>
        <p:spPr>
          <a:xfrm>
            <a:off x="6039233" y="3266514"/>
            <a:ext cx="625321" cy="126244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rminator 4">
            <a:extLst>
              <a:ext uri="{FF2B5EF4-FFF2-40B4-BE49-F238E27FC236}">
                <a16:creationId xmlns:a16="http://schemas.microsoft.com/office/drawing/2014/main" id="{1F0F91E9-5C1C-FE49-BBBE-D12B15E88BC6}"/>
              </a:ext>
            </a:extLst>
          </p:cNvPr>
          <p:cNvSpPr/>
          <p:nvPr/>
        </p:nvSpPr>
        <p:spPr>
          <a:xfrm>
            <a:off x="7352107" y="5109737"/>
            <a:ext cx="1440103" cy="475234"/>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dirty="0"/>
              <a:t>Tap </a:t>
            </a:r>
            <a:endParaRPr lang="en-US" dirty="0"/>
          </a:p>
        </p:txBody>
      </p:sp>
      <p:sp>
        <p:nvSpPr>
          <p:cNvPr id="3" name="Footer Placeholder 2"/>
          <p:cNvSpPr>
            <a:spLocks noGrp="1"/>
          </p:cNvSpPr>
          <p:nvPr>
            <p:ph type="ftr" sz="quarter" idx="11"/>
          </p:nvPr>
        </p:nvSpPr>
        <p:spPr>
          <a:xfrm>
            <a:off x="4296117" y="6453386"/>
            <a:ext cx="8564191" cy="404614"/>
          </a:xfrm>
        </p:spPr>
        <p:txBody>
          <a:bodyPr/>
          <a:lstStyle/>
          <a:p>
            <a:r>
              <a:rPr lang="en-GB" i="1" dirty="0"/>
              <a:t>Zubin J and Spring B: (1977). Vulnerability; a new view of Schizophrenia. Journal of Abnormal Psychology, 86, 103-126.</a:t>
            </a:r>
            <a:endParaRPr lang="en-US" dirty="0"/>
          </a:p>
        </p:txBody>
      </p:sp>
      <p:sp>
        <p:nvSpPr>
          <p:cNvPr id="6" name="TextBox 5"/>
          <p:cNvSpPr txBox="1"/>
          <p:nvPr/>
        </p:nvSpPr>
        <p:spPr>
          <a:xfrm rot="1531275">
            <a:off x="4337219" y="2755936"/>
            <a:ext cx="788349" cy="369332"/>
          </a:xfrm>
          <a:prstGeom prst="rect">
            <a:avLst/>
          </a:prstGeom>
          <a:noFill/>
        </p:spPr>
        <p:txBody>
          <a:bodyPr wrap="square" rtlCol="0">
            <a:spAutoFit/>
          </a:bodyPr>
          <a:lstStyle/>
          <a:p>
            <a:r>
              <a:rPr lang="en-GB" dirty="0"/>
              <a:t>Work </a:t>
            </a:r>
          </a:p>
        </p:txBody>
      </p:sp>
      <p:sp>
        <p:nvSpPr>
          <p:cNvPr id="7" name="TextBox 6"/>
          <p:cNvSpPr txBox="1"/>
          <p:nvPr/>
        </p:nvSpPr>
        <p:spPr>
          <a:xfrm rot="20013920">
            <a:off x="7346226" y="2230349"/>
            <a:ext cx="1854200" cy="369332"/>
          </a:xfrm>
          <a:prstGeom prst="rect">
            <a:avLst/>
          </a:prstGeom>
          <a:noFill/>
        </p:spPr>
        <p:txBody>
          <a:bodyPr wrap="square" rtlCol="0">
            <a:spAutoFit/>
          </a:bodyPr>
          <a:lstStyle/>
          <a:p>
            <a:r>
              <a:rPr lang="en-GB" dirty="0"/>
              <a:t>Relationship </a:t>
            </a:r>
          </a:p>
        </p:txBody>
      </p:sp>
      <p:sp>
        <p:nvSpPr>
          <p:cNvPr id="8" name="TextBox 7"/>
          <p:cNvSpPr txBox="1"/>
          <p:nvPr/>
        </p:nvSpPr>
        <p:spPr>
          <a:xfrm rot="1905698">
            <a:off x="4895718" y="2458459"/>
            <a:ext cx="1137595" cy="369332"/>
          </a:xfrm>
          <a:prstGeom prst="rect">
            <a:avLst/>
          </a:prstGeom>
          <a:noFill/>
        </p:spPr>
        <p:txBody>
          <a:bodyPr wrap="square" rtlCol="0">
            <a:spAutoFit/>
          </a:bodyPr>
          <a:lstStyle/>
          <a:p>
            <a:r>
              <a:rPr lang="en-GB" dirty="0"/>
              <a:t>Money </a:t>
            </a:r>
          </a:p>
        </p:txBody>
      </p:sp>
      <p:sp>
        <p:nvSpPr>
          <p:cNvPr id="9" name="TextBox 8"/>
          <p:cNvSpPr txBox="1"/>
          <p:nvPr/>
        </p:nvSpPr>
        <p:spPr>
          <a:xfrm rot="19323775">
            <a:off x="5635852" y="2265952"/>
            <a:ext cx="2057400" cy="646331"/>
          </a:xfrm>
          <a:prstGeom prst="rect">
            <a:avLst/>
          </a:prstGeom>
          <a:noFill/>
        </p:spPr>
        <p:txBody>
          <a:bodyPr wrap="square" rtlCol="0">
            <a:spAutoFit/>
          </a:bodyPr>
          <a:lstStyle/>
          <a:p>
            <a:pPr algn="ctr"/>
            <a:r>
              <a:rPr lang="en-GB" dirty="0"/>
              <a:t>Family Relationships </a:t>
            </a:r>
          </a:p>
        </p:txBody>
      </p:sp>
      <p:sp>
        <p:nvSpPr>
          <p:cNvPr id="11" name="TextBox 10"/>
          <p:cNvSpPr txBox="1"/>
          <p:nvPr/>
        </p:nvSpPr>
        <p:spPr>
          <a:xfrm>
            <a:off x="5166670" y="5399305"/>
            <a:ext cx="2370448" cy="646331"/>
          </a:xfrm>
          <a:prstGeom prst="rect">
            <a:avLst/>
          </a:prstGeom>
          <a:noFill/>
        </p:spPr>
        <p:txBody>
          <a:bodyPr wrap="square" rtlCol="0">
            <a:spAutoFit/>
          </a:bodyPr>
          <a:lstStyle/>
          <a:p>
            <a:pPr algn="ctr"/>
            <a:r>
              <a:rPr lang="en-GB" dirty="0"/>
              <a:t>Intrinsic Predisposed Vulnerabilities </a:t>
            </a:r>
          </a:p>
        </p:txBody>
      </p:sp>
      <p:sp>
        <p:nvSpPr>
          <p:cNvPr id="12" name="TextBox 11"/>
          <p:cNvSpPr txBox="1"/>
          <p:nvPr/>
        </p:nvSpPr>
        <p:spPr>
          <a:xfrm rot="1010786">
            <a:off x="3126888" y="2986228"/>
            <a:ext cx="1587500" cy="646331"/>
          </a:xfrm>
          <a:prstGeom prst="rect">
            <a:avLst/>
          </a:prstGeom>
          <a:noFill/>
        </p:spPr>
        <p:txBody>
          <a:bodyPr wrap="square" rtlCol="0">
            <a:spAutoFit/>
          </a:bodyPr>
          <a:lstStyle/>
          <a:p>
            <a:pPr algn="ctr"/>
            <a:r>
              <a:rPr lang="en-GB" dirty="0"/>
              <a:t>Substance Abuse </a:t>
            </a:r>
          </a:p>
        </p:txBody>
      </p:sp>
      <p:sp>
        <p:nvSpPr>
          <p:cNvPr id="23" name="TextBox 22"/>
          <p:cNvSpPr txBox="1"/>
          <p:nvPr/>
        </p:nvSpPr>
        <p:spPr>
          <a:xfrm rot="20705326">
            <a:off x="8307688" y="3318448"/>
            <a:ext cx="942434" cy="646331"/>
          </a:xfrm>
          <a:prstGeom prst="rect">
            <a:avLst/>
          </a:prstGeom>
          <a:noFill/>
        </p:spPr>
        <p:txBody>
          <a:bodyPr wrap="square" rtlCol="0">
            <a:spAutoFit/>
          </a:bodyPr>
          <a:lstStyle/>
          <a:p>
            <a:pPr algn="ctr"/>
            <a:r>
              <a:rPr lang="en-GB" dirty="0"/>
              <a:t>Life Crisis </a:t>
            </a:r>
          </a:p>
        </p:txBody>
      </p:sp>
    </p:spTree>
    <p:extLst>
      <p:ext uri="{BB962C8B-B14F-4D97-AF65-F5344CB8AC3E}">
        <p14:creationId xmlns:p14="http://schemas.microsoft.com/office/powerpoint/2010/main" val="395214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6689B-4C61-3A4C-BF4B-E39478F7A3A1}"/>
              </a:ext>
            </a:extLst>
          </p:cNvPr>
          <p:cNvSpPr>
            <a:spLocks noGrp="1"/>
          </p:cNvSpPr>
          <p:nvPr>
            <p:ph type="title"/>
          </p:nvPr>
        </p:nvSpPr>
        <p:spPr>
          <a:xfrm>
            <a:off x="1004045" y="1846730"/>
            <a:ext cx="10775577" cy="5181599"/>
          </a:xfrm>
        </p:spPr>
        <p:txBody>
          <a:bodyPr>
            <a:noAutofit/>
          </a:bodyPr>
          <a:lstStyle/>
          <a:p>
            <a:pPr algn="ctr"/>
            <a:r>
              <a:rPr lang="en-GB" sz="6000" dirty="0"/>
              <a:t>What are the different types of mental health illness’s, how do they affect people and what are there symptoms </a:t>
            </a:r>
            <a:endParaRPr lang="en-US" sz="6000" dirty="0"/>
          </a:p>
        </p:txBody>
      </p:sp>
    </p:spTree>
    <p:extLst>
      <p:ext uri="{BB962C8B-B14F-4D97-AF65-F5344CB8AC3E}">
        <p14:creationId xmlns:p14="http://schemas.microsoft.com/office/powerpoint/2010/main" val="4167082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52055-3894-2E43-891B-24D1088A19E3}"/>
              </a:ext>
            </a:extLst>
          </p:cNvPr>
          <p:cNvSpPr>
            <a:spLocks noGrp="1"/>
          </p:cNvSpPr>
          <p:nvPr>
            <p:ph type="title"/>
          </p:nvPr>
        </p:nvSpPr>
        <p:spPr/>
        <p:txBody>
          <a:bodyPr/>
          <a:lstStyle/>
          <a:p>
            <a:r>
              <a:rPr lang="en-GB" dirty="0"/>
              <a:t>Schizophrenia</a:t>
            </a:r>
          </a:p>
        </p:txBody>
      </p:sp>
      <p:sp>
        <p:nvSpPr>
          <p:cNvPr id="3" name="Content Placeholder 2">
            <a:extLst>
              <a:ext uri="{FF2B5EF4-FFF2-40B4-BE49-F238E27FC236}">
                <a16:creationId xmlns:a16="http://schemas.microsoft.com/office/drawing/2014/main" id="{06CC2E17-2D67-ED44-A47F-E9F469AB6D38}"/>
              </a:ext>
            </a:extLst>
          </p:cNvPr>
          <p:cNvSpPr>
            <a:spLocks noGrp="1"/>
          </p:cNvSpPr>
          <p:nvPr>
            <p:ph idx="1"/>
          </p:nvPr>
        </p:nvSpPr>
        <p:spPr>
          <a:xfrm>
            <a:off x="1371600" y="1453243"/>
            <a:ext cx="9601200" cy="4414157"/>
          </a:xfrm>
        </p:spPr>
        <p:txBody>
          <a:bodyPr>
            <a:normAutofit lnSpcReduction="10000"/>
          </a:bodyPr>
          <a:lstStyle/>
          <a:p>
            <a:r>
              <a:rPr lang="en-GB" dirty="0"/>
              <a:t>1 in 100 people live with a diagnosis of schizophrenia, </a:t>
            </a:r>
          </a:p>
          <a:p>
            <a:r>
              <a:rPr lang="en-GB" dirty="0"/>
              <a:t>Life long illness / SMI – Serious Mental Illness </a:t>
            </a:r>
          </a:p>
          <a:p>
            <a:r>
              <a:rPr lang="en-GB" dirty="0"/>
              <a:t>Characterised by a cluster of negative and positive symptoms. </a:t>
            </a:r>
          </a:p>
          <a:p>
            <a:r>
              <a:rPr lang="en-GB" dirty="0"/>
              <a:t>Positive symptoms: things that people without this illness do not experience; hallucinations – 5 types, delusions, thought disorder, poverty of speech </a:t>
            </a:r>
          </a:p>
          <a:p>
            <a:r>
              <a:rPr lang="en-GB" dirty="0"/>
              <a:t>Negative symptoms: things that a person has ceased to do. self neglect, social withdrawal, poverty of speech, flattened affect. </a:t>
            </a:r>
          </a:p>
          <a:p>
            <a:r>
              <a:rPr lang="en-GB" dirty="0" err="1"/>
              <a:t>Antipsychositc</a:t>
            </a:r>
            <a:r>
              <a:rPr lang="en-GB" dirty="0"/>
              <a:t> medications that may be used in treating the symptoms of schizophrenia – </a:t>
            </a:r>
            <a:r>
              <a:rPr lang="en-GB" dirty="0" err="1"/>
              <a:t>Clopixol</a:t>
            </a:r>
            <a:r>
              <a:rPr lang="en-GB" dirty="0"/>
              <a:t> , Paliperidone, Olanzapine, Aripiprazole, Clozapine, Haldol, </a:t>
            </a:r>
            <a:r>
              <a:rPr lang="en-GB" dirty="0" err="1"/>
              <a:t>Halperidol</a:t>
            </a:r>
            <a:r>
              <a:rPr lang="en-GB" dirty="0"/>
              <a:t>. </a:t>
            </a:r>
          </a:p>
          <a:p>
            <a:r>
              <a:rPr lang="en-GB" dirty="0"/>
              <a:t>CBT is also part of the NICE pathway, along with family interventions and physical health monitoring and interventions. </a:t>
            </a:r>
          </a:p>
          <a:p>
            <a:endParaRPr lang="en-GB" dirty="0"/>
          </a:p>
          <a:p>
            <a:endParaRPr lang="en-GB" dirty="0"/>
          </a:p>
        </p:txBody>
      </p:sp>
      <p:sp>
        <p:nvSpPr>
          <p:cNvPr id="4" name="Footer Placeholder 3">
            <a:extLst>
              <a:ext uri="{FF2B5EF4-FFF2-40B4-BE49-F238E27FC236}">
                <a16:creationId xmlns:a16="http://schemas.microsoft.com/office/drawing/2014/main" id="{385FBA67-8459-CE43-A014-BAC3A741CCE6}"/>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24169743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TM10001105[[fn=Crop]]</Template>
  <TotalTime>468</TotalTime>
  <Words>3496</Words>
  <Application>Microsoft Macintosh PowerPoint</Application>
  <PresentationFormat>Widescreen</PresentationFormat>
  <Paragraphs>345</Paragraphs>
  <Slides>40</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Courier New</vt:lpstr>
      <vt:lpstr>Franklin Gothic Book</vt:lpstr>
      <vt:lpstr>Crop</vt:lpstr>
      <vt:lpstr>Mental health is everyone's responsibility. </vt:lpstr>
      <vt:lpstr>Aims of this session </vt:lpstr>
      <vt:lpstr>You </vt:lpstr>
      <vt:lpstr>What experiences have you had? </vt:lpstr>
      <vt:lpstr>What is Mental Health? </vt:lpstr>
      <vt:lpstr>Causes of Mental Health Illness </vt:lpstr>
      <vt:lpstr>Stress vulnerability model  Stress bucket </vt:lpstr>
      <vt:lpstr>What are the different types of mental health illness’s, how do they affect people and what are there symptoms </vt:lpstr>
      <vt:lpstr>Schizophrenia</vt:lpstr>
      <vt:lpstr>Psychosis </vt:lpstr>
      <vt:lpstr>What’s it like to hear voices? </vt:lpstr>
      <vt:lpstr>Bipolar disorder  </vt:lpstr>
      <vt:lpstr>Personality disorder  </vt:lpstr>
      <vt:lpstr>Anxiety and Depression </vt:lpstr>
      <vt:lpstr>Obsessional Compulsive Disorder [OCD]  </vt:lpstr>
      <vt:lpstr>Eating disorders </vt:lpstr>
      <vt:lpstr>Child and Adolescence Mental Health Services  </vt:lpstr>
      <vt:lpstr>Self harm and suicidal thoughts </vt:lpstr>
      <vt:lpstr>What is A&amp;E like for a Mental Health service user? </vt:lpstr>
      <vt:lpstr>Scenario    A 14 year old comes into the A&amp;E department with ongoing stomach pain. You are the nurse in charge of their care after triage. Parents are around but have stepped out to call family/work. The 14 year old then discloses to you that they have recurrent thoughts of harming themselves.      </vt:lpstr>
      <vt:lpstr>Points to consider:</vt:lpstr>
      <vt:lpstr>Non-prescriptive answer to scenario 1</vt:lpstr>
      <vt:lpstr>How comfortable do you feel now approaching this scenario?  </vt:lpstr>
      <vt:lpstr>Scenario</vt:lpstr>
      <vt:lpstr>Points to consider:</vt:lpstr>
      <vt:lpstr>Non-prescriptive answer to Scenario 2 </vt:lpstr>
      <vt:lpstr>How comfortable do you feel now approaching this scenario?  </vt:lpstr>
      <vt:lpstr>Scenario    A 32 year old man presents at A&amp;E, having been brought there by the police due to him stating that he has been followed by the government and fears he may have been abducted by aliens. This man has large cuts down his legs and the police commented that he was found in the woods. How do you respond?    </vt:lpstr>
      <vt:lpstr>Points to consider:</vt:lpstr>
      <vt:lpstr>Non-prescriptive answer to Scenario 3</vt:lpstr>
      <vt:lpstr>How comfortable do you feel now approaching this scenario?  </vt:lpstr>
      <vt:lpstr>PowerPoint Presentation</vt:lpstr>
      <vt:lpstr>   </vt:lpstr>
      <vt:lpstr>Non-prescriptive answer to Scenario 4</vt:lpstr>
      <vt:lpstr>How comfortable do you feel now approaching this scenario?  </vt:lpstr>
      <vt:lpstr>Final words from Mental Health Service user: </vt:lpstr>
      <vt:lpstr>Remember ..</vt:lpstr>
      <vt:lpstr>Thank you </vt:lpstr>
      <vt:lpstr>Reference’s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SIMONE TAYLOR</dc:creator>
  <cp:lastModifiedBy>Simone Taylor</cp:lastModifiedBy>
  <cp:revision>70</cp:revision>
  <dcterms:created xsi:type="dcterms:W3CDTF">2018-02-28T11:44:37Z</dcterms:created>
  <dcterms:modified xsi:type="dcterms:W3CDTF">2019-09-03T15:17:03Z</dcterms:modified>
</cp:coreProperties>
</file>