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2" r:id="rId5"/>
    <p:sldMasterId id="2147483694" r:id="rId6"/>
  </p:sldMasterIdLst>
  <p:sldIdLst>
    <p:sldId id="266" r:id="rId7"/>
    <p:sldId id="310" r:id="rId8"/>
    <p:sldId id="324" r:id="rId9"/>
    <p:sldId id="312" r:id="rId10"/>
    <p:sldId id="311" r:id="rId11"/>
    <p:sldId id="313" r:id="rId12"/>
    <p:sldId id="323" r:id="rId13"/>
    <p:sldId id="325" r:id="rId14"/>
    <p:sldId id="316" r:id="rId15"/>
    <p:sldId id="330" r:id="rId16"/>
    <p:sldId id="329" r:id="rId17"/>
    <p:sldId id="328" r:id="rId18"/>
    <p:sldId id="327" r:id="rId19"/>
    <p:sldId id="32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1214"/>
    <a:srgbClr val="D3BA59"/>
    <a:srgbClr val="7CB1C2"/>
    <a:srgbClr val="A09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609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884D-F5AA-4C34-A798-B787A2776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EC11E-D970-4DBB-A782-30BC1F3F1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36BCD-5738-436C-8BC4-A8521350E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1544C-A9F0-4ECA-B298-2DBEE42A1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F20CD-6739-45F6-83D6-D3450DD4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70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2CC25-888C-4EE9-8543-086D3E42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955FA-BBA7-450C-BED2-19AE9AE65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A35DB-71F9-45A9-83B3-03516741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9C0C6-3D2A-4500-B818-0D7654DB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998CB-79EB-406A-A176-4924B879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769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85441-294E-4721-B6B5-AB98AC18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714AC-98F7-47B0-80A8-114E9F2D4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8243B-1138-4348-A895-5B4A846B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751DA-3F8F-4BD7-957B-76DA232A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B37FD-E35C-4896-A68C-97FA9229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90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0E66-18BD-4668-B9EB-2C81B5D8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568FE-0A8F-411E-8326-566B7C2CB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5F120-1971-42A3-BCD0-26CB8C76A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40D99-ACBD-446B-A32C-D8CE0B54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3A148-97C2-41ED-AD7B-A24CB9C8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A7E18-AFA9-4B4F-986D-2B7FF96C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17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7ED0-AE98-4083-9037-F78480D3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9EE64-6CB8-4A10-83FE-7EDF54423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1E88-DC9F-4401-A7FB-7EE8556B6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E94A9C-66C2-4D71-B194-99AF78838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92F39-B2BF-4BD3-AD12-74D8ADB9B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DBD6C-B487-47B2-8C66-DFD0B5B1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389557-1AAB-4285-A0BE-79587B70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79850D-DC1C-4544-A26E-6797373F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795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EDD8-09E1-4C43-ADD0-2DD446FE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142C5-2787-4B35-9E01-29D6A075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DF405-44DB-42CA-A02F-3E660A074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D4F65-F47F-45F9-97DB-E2AC4AEC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41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D5E1E-A31F-4FA9-8FA3-6F4C9F7A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BCDD70-83CC-44BD-A14A-9F97054FB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074BD-D16C-4C07-B865-14671F5D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11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9ACA7-4BB0-40A8-9DFE-92178A5B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D562C-50DC-40AB-879D-F7DCAB142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3A844-326A-4DA8-A92C-EE06F6011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87118-E151-4C87-B875-14FCF590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1693A-855B-406A-8475-2C2D064AE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9A908-E70C-4ECF-BC20-7B698A80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43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E9555-BB4D-44B9-9B63-5E6B6251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421257-FC10-4E52-AA0F-33113AF52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97E93-D22E-42F4-80C1-1059188D4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9B74E-41B8-4FD8-940C-0371BAA76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25BB0-72D2-4C60-988A-359B46DA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D21C2-61AF-41AC-BC85-078E6971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31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48622-75D8-4831-A1C7-81EE067A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054F1-5C05-430C-818D-8DA1DF6B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80771-978A-49E3-B797-1DFF26CA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CB454-EE50-4F2E-BEEC-ECB862D1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210E8-308A-413B-9484-E8825619F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8693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89E6F-A605-49B9-8D77-ECE021AFA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3D77A4-1684-4225-908B-A45E82D26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5EA5E-E01C-4995-ACAE-D090D834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782BA-9967-4AA0-B66D-28E6D155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CBF97-DBF6-4371-82F2-4DF47BAC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61664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884D-F5AA-4C34-A798-B787A2776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EC11E-D970-4DBB-A782-30BC1F3F1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36BCD-5738-436C-8BC4-A8521350E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1544C-A9F0-4ECA-B298-2DBEE42A1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F20CD-6739-45F6-83D6-D3450DD4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7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2CC25-888C-4EE9-8543-086D3E42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955FA-BBA7-450C-BED2-19AE9AE65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A35DB-71F9-45A9-83B3-03516741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9C0C6-3D2A-4500-B818-0D7654DB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998CB-79EB-406A-A176-4924B879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77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85441-294E-4721-B6B5-AB98AC18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714AC-98F7-47B0-80A8-114E9F2D4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8243B-1138-4348-A895-5B4A846B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751DA-3F8F-4BD7-957B-76DA232A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B37FD-E35C-4896-A68C-97FA9229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659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0E66-18BD-4668-B9EB-2C81B5D8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568FE-0A8F-411E-8326-566B7C2CB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5F120-1971-42A3-BCD0-26CB8C76A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40D99-ACBD-446B-A32C-D8CE0B54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3A148-97C2-41ED-AD7B-A24CB9C8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A7E18-AFA9-4B4F-986D-2B7FF96C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54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7ED0-AE98-4083-9037-F78480D3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9EE64-6CB8-4A10-83FE-7EDF54423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1E88-DC9F-4401-A7FB-7EE8556B6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E94A9C-66C2-4D71-B194-99AF78838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92F39-B2BF-4BD3-AD12-74D8ADB9B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DBD6C-B487-47B2-8C66-DFD0B5B1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389557-1AAB-4285-A0BE-79587B70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79850D-DC1C-4544-A26E-6797373F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92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EDD8-09E1-4C43-ADD0-2DD446FE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142C5-2787-4B35-9E01-29D6A075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DF405-44DB-42CA-A02F-3E660A074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D4F65-F47F-45F9-97DB-E2AC4AEC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85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D5E1E-A31F-4FA9-8FA3-6F4C9F7A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BCDD70-83CC-44BD-A14A-9F97054FB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074BD-D16C-4C07-B865-14671F5D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73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9ACA7-4BB0-40A8-9DFE-92178A5B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D562C-50DC-40AB-879D-F7DCAB142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3A844-326A-4DA8-A92C-EE06F6011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87118-E151-4C87-B875-14FCF590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1693A-855B-406A-8475-2C2D064AE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9A908-E70C-4ECF-BC20-7B698A80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37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E9555-BB4D-44B9-9B63-5E6B6251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421257-FC10-4E52-AA0F-33113AF52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97E93-D22E-42F4-80C1-1059188D4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9B74E-41B8-4FD8-940C-0371BAA76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25BB0-72D2-4C60-988A-359B46DA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D21C2-61AF-41AC-BC85-078E6971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4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48622-75D8-4831-A1C7-81EE067A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054F1-5C05-430C-818D-8DA1DF6B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80771-978A-49E3-B797-1DFF26CA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CB454-EE50-4F2E-BEEC-ECB862D1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210E8-308A-413B-9484-E8825619F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9395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89E6F-A605-49B9-8D77-ECE021AFA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3D77A4-1684-4225-908B-A45E82D26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5EA5E-E01C-4995-ACAE-D090D834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782BA-9967-4AA0-B66D-28E6D155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CBF97-DBF6-4371-82F2-4DF47BAC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964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EF6166-E3C3-4338-A932-E6B82BD48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48F4D-F356-4EAA-9CF1-09F7ECD6D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BACB2-3195-46BC-9113-5DAE440CC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8BA05-0230-422A-B6A0-8B266B4C3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F80A2-C80A-46DC-805C-D0BB3AB7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3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EF6166-E3C3-4338-A932-E6B82BD48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48F4D-F356-4EAA-9CF1-09F7ECD6D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BACB2-3195-46BC-9113-5DAE440CC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8BA05-0230-422A-B6A0-8B266B4C3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F80A2-C80A-46DC-805C-D0BB3AB7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2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NHS Kindness &amp; Positivity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0"/>
            <a:ext cx="4829101" cy="1763279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GB" b="1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Paul Devlin</a:t>
            </a:r>
          </a:p>
          <a:p>
            <a:pPr algn="ctr"/>
            <a:r>
              <a:rPr lang="en-GB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Emergency Care improvement support team NHS ENGLAND</a:t>
            </a:r>
          </a:p>
          <a:p>
            <a:pPr algn="ctr"/>
            <a:r>
              <a:rPr lang="en-GB" b="1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Nicki Pointer </a:t>
            </a:r>
          </a:p>
          <a:p>
            <a:pPr algn="ctr"/>
            <a:r>
              <a:rPr lang="en-GB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Clinical Site Manager Maidstone and Tunbridge Wells NHS Trust </a:t>
            </a:r>
          </a:p>
          <a:p>
            <a:pPr algn="ctr"/>
            <a:endParaRPr lang="en-GB" dirty="0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B54DB5A-9DD1-42AD-96D7-B546DEED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709" y="2309335"/>
            <a:ext cx="2239329" cy="2239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0E4C27-A3C5-4725-9FA4-3343331E0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881" y="1503758"/>
            <a:ext cx="3003055" cy="4004073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FB1D-6D2E-4C88-86C0-D7CD6DCD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NHS Great Place to Work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49ED8D4-5787-4800-99E7-05C2D1C4C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1" r="28604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6BE594-CFC2-4ACF-BE9C-0DD6BEFD8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" y="2937510"/>
            <a:ext cx="4458815" cy="251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58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6BA53B-EBC3-4A4E-A70F-364A511ECA22}"/>
              </a:ext>
            </a:extLst>
          </p:cNvPr>
          <p:cNvSpPr txBox="1"/>
          <p:nvPr/>
        </p:nvSpPr>
        <p:spPr>
          <a:xfrm>
            <a:off x="211015" y="312195"/>
            <a:ext cx="550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 33 Great Place to Work Survey – May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3FBBD-E963-4275-9015-A69FF9D78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33" y="1020072"/>
            <a:ext cx="19050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8F220-8F65-4E27-A7E5-752A63E66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86" y="3452708"/>
            <a:ext cx="4471320" cy="2682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373A9A-F611-44AB-B413-E28C13C7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194" y="1146735"/>
            <a:ext cx="4471320" cy="3035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C91D93-869F-4F67-843D-C790E004D10B}"/>
              </a:ext>
            </a:extLst>
          </p:cNvPr>
          <p:cNvSpPr txBox="1"/>
          <p:nvPr/>
        </p:nvSpPr>
        <p:spPr>
          <a:xfrm>
            <a:off x="4589806" y="4420201"/>
            <a:ext cx="722178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 – June &amp; July 2019:</a:t>
            </a:r>
          </a:p>
          <a:p>
            <a:endParaRPr lang="en-GB" sz="14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Work with site management to help protect our beds for patients that need them most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Review our skill mix and progress with filling vacancies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Work with IT to speed up our computers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43E14-9DE4-47ED-8B22-CABBC91086AB}"/>
              </a:ext>
            </a:extLst>
          </p:cNvPr>
          <p:cNvSpPr txBox="1"/>
          <p:nvPr/>
        </p:nvSpPr>
        <p:spPr>
          <a:xfrm>
            <a:off x="2238093" y="1020072"/>
            <a:ext cx="5962605" cy="196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We believe that every patient deserves the quality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 care that we would expect for ourselves and our family.  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We are committed to creating a positive and supportive environment where we genuinely look forward to coming to work, enjoy what we do, and can perform at our best.  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Nicki Pointer Ward Manager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MTW lead for NHS great place to work national programme.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EB226F-B0D0-4672-AF48-ED0B9FE9A3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29" t="30291" r="7271" b="19115"/>
          <a:stretch/>
        </p:blipFill>
        <p:spPr>
          <a:xfrm>
            <a:off x="9564602" y="142145"/>
            <a:ext cx="2532185" cy="7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44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42014-F3CC-4C80-9466-0D7FEAF9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Great Place to Work Survey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1197D94-F2A5-4277-B5E5-AB03E4BD5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790" y="1138015"/>
            <a:ext cx="5490595" cy="5577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9E8597-55FC-4043-9C6E-902D6E183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9" t="30291" r="7271" b="19115"/>
          <a:stretch/>
        </p:blipFill>
        <p:spPr>
          <a:xfrm>
            <a:off x="9564602" y="142145"/>
            <a:ext cx="2532185" cy="7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28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noFill/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drinking from a cup&#10;&#10;Description automatically generated">
            <a:extLst>
              <a:ext uri="{FF2B5EF4-FFF2-40B4-BE49-F238E27FC236}">
                <a16:creationId xmlns:a16="http://schemas.microsoft.com/office/drawing/2014/main" id="{66F3BCFE-74B0-4D8B-A94A-8E6933941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36" b="12760"/>
          <a:stretch/>
        </p:blipFill>
        <p:spPr>
          <a:xfrm>
            <a:off x="1275094" y="747709"/>
            <a:ext cx="9533400" cy="536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96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DBBAB63-090F-4C82-9FD4-9BFE60D77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643" y="795079"/>
            <a:ext cx="10278714" cy="526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79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303E55-49E0-41D3-90F9-2C4A76A9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269" y="1992874"/>
            <a:ext cx="5428091" cy="3609902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92E358-A990-4038-B6D2-CCB4763E27A3}"/>
              </a:ext>
            </a:extLst>
          </p:cNvPr>
          <p:cNvSpPr/>
          <p:nvPr/>
        </p:nvSpPr>
        <p:spPr>
          <a:xfrm>
            <a:off x="1121008" y="1992874"/>
            <a:ext cx="4208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Georgia Pro Cond Light" panose="02040306050405020303" pitchFamily="18" charset="0"/>
              </a:rPr>
              <a:t>Kindness is, quite literally, contagious. Studies have found that this natural high makes people want to behave more altruistically towards other people.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95C19A-8799-46F4-95A7-1862D00E643D}"/>
              </a:ext>
            </a:extLst>
          </p:cNvPr>
          <p:cNvSpPr/>
          <p:nvPr/>
        </p:nvSpPr>
        <p:spPr>
          <a:xfrm>
            <a:off x="1121008" y="3252082"/>
            <a:ext cx="42646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Georgia Pro Cond Light" panose="02040306050405020303" pitchFamily="18" charset="0"/>
              </a:rPr>
              <a:t>One morning, a person in the drive-thru kindly paid for the next driver’s coffee along with their own order. </a:t>
            </a:r>
          </a:p>
          <a:p>
            <a:endParaRPr lang="en-GB" dirty="0">
              <a:latin typeface="Georgia Pro Cond Light" panose="02040306050405020303" pitchFamily="18" charset="0"/>
            </a:endParaRPr>
          </a:p>
          <a:p>
            <a:r>
              <a:rPr lang="en-GB" dirty="0">
                <a:latin typeface="Georgia Pro Cond Light" panose="02040306050405020303" pitchFamily="18" charset="0"/>
              </a:rPr>
              <a:t>The next driver continued the gesture and so on. This act of kindness was repeated for over 2.5 hours (circa 150 cars).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2073492-555F-4BBE-9EEB-D29EC16D6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49" y="1005331"/>
            <a:ext cx="6258843" cy="611649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D3BA59"/>
                </a:solidFill>
                <a:latin typeface="Georgia Pro Cond Light" panose="02040306050405020303" pitchFamily="18" charset="0"/>
              </a:rPr>
              <a:t>Kindness Is Contagious!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915AD80-DCA5-4CE2-AE17-156A38E15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742" y="520671"/>
            <a:ext cx="3645025" cy="118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50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ECB0CEB-0FE4-444B-8655-23AC275686E4}"/>
              </a:ext>
            </a:extLst>
          </p:cNvPr>
          <p:cNvSpPr txBox="1"/>
          <p:nvPr/>
        </p:nvSpPr>
        <p:spPr>
          <a:xfrm>
            <a:off x="3616528" y="403115"/>
            <a:ext cx="6198034" cy="517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Cond Light" panose="02040306050405020303" pitchFamily="18" charset="0"/>
                <a:ea typeface="+mj-ea"/>
                <a:cs typeface="+mj-cs"/>
              </a:rPr>
              <a:t>Hyper-Dyadic Spread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AA71F-D2BE-4D65-8C7C-5BC4530D5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556" y="1279840"/>
            <a:ext cx="8892766" cy="51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43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8C6E22-41B2-4E18-9E78-023E5B4542FF}"/>
              </a:ext>
            </a:extLst>
          </p:cNvPr>
          <p:cNvSpPr/>
          <p:nvPr/>
        </p:nvSpPr>
        <p:spPr>
          <a:xfrm>
            <a:off x="5172074" y="286603"/>
            <a:ext cx="59836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pc="-5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Experience Life From Inside-Out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E38473-9BCD-445B-8755-0CC8C58AB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44" r="2044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7E749BB-77E9-42B7-92BC-0E7EBBA843A1}"/>
              </a:ext>
            </a:extLst>
          </p:cNvPr>
          <p:cNvSpPr/>
          <p:nvPr/>
        </p:nvSpPr>
        <p:spPr>
          <a:xfrm>
            <a:off x="5172074" y="2208945"/>
            <a:ext cx="5983606" cy="16267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sz="2400" b="1" dirty="0">
                <a:solidFill>
                  <a:srgbClr val="0070C0"/>
                </a:solidFill>
                <a:latin typeface="+mj-lt"/>
              </a:rPr>
              <a:t>Thought is not reality; yet it’s through thought that our realities are created.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sz="2400" b="1" dirty="0">
                <a:solidFill>
                  <a:srgbClr val="A09E84"/>
                </a:solidFill>
                <a:latin typeface="+mj-lt"/>
              </a:rPr>
              <a:t>All feelings become alive, whether negative or positive, from the power of thought. (Sydney Banks)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99C76B-1DD5-432D-8063-36878CC3B72F}"/>
              </a:ext>
            </a:extLst>
          </p:cNvPr>
          <p:cNvSpPr/>
          <p:nvPr/>
        </p:nvSpPr>
        <p:spPr>
          <a:xfrm>
            <a:off x="5102304" y="4409677"/>
            <a:ext cx="661344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70C0"/>
                </a:solidFill>
                <a:latin typeface="+mj-lt"/>
              </a:rPr>
              <a:t>Knowing that your feelings come from the </a:t>
            </a:r>
            <a:r>
              <a:rPr lang="en-US" sz="2400" b="1" i="1" u="sng" dirty="0">
                <a:solidFill>
                  <a:srgbClr val="0070C0"/>
                </a:solidFill>
                <a:latin typeface="+mj-lt"/>
              </a:rPr>
              <a:t>inside</a:t>
            </a:r>
            <a:r>
              <a:rPr lang="en-US" sz="2400" b="1" i="1" dirty="0">
                <a:solidFill>
                  <a:srgbClr val="0070C0"/>
                </a:solidFill>
                <a:latin typeface="+mj-lt"/>
              </a:rPr>
              <a:t> (your thinking), and not the outside (your circumstances), is what allows your state of mind to </a:t>
            </a:r>
            <a:r>
              <a:rPr lang="en-US" sz="2400" b="1" i="1" u="sng" dirty="0">
                <a:solidFill>
                  <a:srgbClr val="0070C0"/>
                </a:solidFill>
                <a:latin typeface="+mj-lt"/>
              </a:rPr>
              <a:t>self-correct</a:t>
            </a:r>
            <a:r>
              <a:rPr lang="en-US" sz="2400" b="1" i="1" dirty="0">
                <a:solidFill>
                  <a:srgbClr val="0070C0"/>
                </a:solidFill>
                <a:latin typeface="+mj-lt"/>
              </a:rPr>
              <a:t> when you are troubled.</a:t>
            </a:r>
          </a:p>
        </p:txBody>
      </p:sp>
    </p:spTree>
    <p:extLst>
      <p:ext uri="{BB962C8B-B14F-4D97-AF65-F5344CB8AC3E}">
        <p14:creationId xmlns:p14="http://schemas.microsoft.com/office/powerpoint/2010/main" val="253737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9B4056F-1959-4627-A683-77F6C0603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8FAE9B-3B5D-4DAA-BBA9-9C6AAB528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79"/>
          <a:stretch/>
        </p:blipFill>
        <p:spPr>
          <a:xfrm>
            <a:off x="323187" y="104687"/>
            <a:ext cx="4527419" cy="439285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8D7349B-C9FA-4FCE-A1FF-948F460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60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ECF2666-4280-4523-B0EA-A67DCEFB8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The Science &amp; Power of Kindness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5646586-8E5D-4A2B-BDA9-01CE28AC8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9050">
            <a:solidFill>
              <a:srgbClr val="FC48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EDDC270-5AA8-4392-97FC-FEE17C70E956}"/>
              </a:ext>
            </a:extLst>
          </p:cNvPr>
          <p:cNvSpPr/>
          <p:nvPr/>
        </p:nvSpPr>
        <p:spPr>
          <a:xfrm>
            <a:off x="6064301" y="4905300"/>
            <a:ext cx="5493699" cy="155448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+mj-lt"/>
              </a:rPr>
              <a:t>Makes you feel good (serotonin)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+mj-lt"/>
              </a:rPr>
              <a:t>Builds positivity &amp; self confidence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+mj-lt"/>
              </a:rPr>
              <a:t>Creates high self esteem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+mj-lt"/>
              </a:rPr>
              <a:t>Increases motivation &amp; inspires action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+mj-lt"/>
              </a:rPr>
              <a:t>Leads to goal achievement &amp; success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b="1" i="1">
                <a:solidFill>
                  <a:srgbClr val="FFFFFF"/>
                </a:solidFill>
                <a:latin typeface="+mj-lt"/>
              </a:rPr>
              <a:t>For you &amp; others!</a:t>
            </a:r>
            <a:endParaRPr lang="en-US" b="1" i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D545C2-7CC0-40AF-B9F9-FF5E4A764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879"/>
          <a:stretch/>
        </p:blipFill>
        <p:spPr>
          <a:xfrm>
            <a:off x="6728796" y="-1"/>
            <a:ext cx="4388097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1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A08356-70A3-4A99-8788-3F8A8B375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1" r="-1" b="-1"/>
          <a:stretch/>
        </p:blipFill>
        <p:spPr>
          <a:xfrm>
            <a:off x="-1" y="10"/>
            <a:ext cx="8111272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BDD08A-169E-452F-949B-C6A7AB3B3E87}"/>
              </a:ext>
            </a:extLst>
          </p:cNvPr>
          <p:cNvSpPr/>
          <p:nvPr/>
        </p:nvSpPr>
        <p:spPr>
          <a:xfrm>
            <a:off x="8014659" y="829567"/>
            <a:ext cx="3084844" cy="49486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sz="3200" b="1" dirty="0">
                <a:solidFill>
                  <a:srgbClr val="7030A0"/>
                </a:solidFill>
                <a:latin typeface="Georgia Pro Cond Light" panose="02040306050405020303" pitchFamily="18" charset="0"/>
              </a:rPr>
              <a:t>When we change the input to our minds, we change the output into our lives (Zig Ziglar)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F8BA97-6818-43DF-BE4B-9B90E95DB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" t="1783" r="65006" b="1139"/>
          <a:stretch/>
        </p:blipFill>
        <p:spPr>
          <a:xfrm>
            <a:off x="8375151" y="3554111"/>
            <a:ext cx="1818034" cy="2421732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4116370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B7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12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1BCC17-0AE1-4C6D-9DF9-5F94BD3A4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200" y="2581047"/>
            <a:ext cx="2049569" cy="184369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D0A7E9-CC4A-418D-BECB-3D3D7C2B43DF}"/>
              </a:ext>
            </a:extLst>
          </p:cNvPr>
          <p:cNvSpPr txBox="1"/>
          <p:nvPr/>
        </p:nvSpPr>
        <p:spPr>
          <a:xfrm>
            <a:off x="2075337" y="480060"/>
            <a:ext cx="7779863" cy="7052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5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Spontaneous Trait Transference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D0EE7-BD02-4B58-BEB2-0E11AA6C1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2" y="1290231"/>
            <a:ext cx="8345609" cy="4277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0BE3B0-B8CD-4E02-AA6A-31458ABFE383}"/>
              </a:ext>
            </a:extLst>
          </p:cNvPr>
          <p:cNvSpPr txBox="1"/>
          <p:nvPr/>
        </p:nvSpPr>
        <p:spPr>
          <a:xfrm>
            <a:off x="4726319" y="1465884"/>
            <a:ext cx="382928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The way you describe others is the way people see you.</a:t>
            </a:r>
          </a:p>
        </p:txBody>
      </p:sp>
    </p:spTree>
    <p:extLst>
      <p:ext uri="{BB962C8B-B14F-4D97-AF65-F5344CB8AC3E}">
        <p14:creationId xmlns:p14="http://schemas.microsoft.com/office/powerpoint/2010/main" val="999507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3BF2A-1D57-43EE-9202-3CE73B5F4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21" y="643467"/>
            <a:ext cx="716535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20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4D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FF488E9-5805-4C01-8CE4-D87EFFACE95B}"/>
              </a:ext>
            </a:extLst>
          </p:cNvPr>
          <p:cNvSpPr txBox="1"/>
          <p:nvPr/>
        </p:nvSpPr>
        <p:spPr>
          <a:xfrm>
            <a:off x="488248" y="2781079"/>
            <a:ext cx="3414461" cy="3189665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/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sz="2400" dirty="0">
                <a:solidFill>
                  <a:srgbClr val="FFFFFF"/>
                </a:solidFill>
              </a:rPr>
              <a:t>Kindness starts with you.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sz="2400" dirty="0">
                <a:solidFill>
                  <a:srgbClr val="FFFFFF"/>
                </a:solidFill>
              </a:rPr>
              <a:t>Take control of your own destiny. 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sz="2400" dirty="0">
                <a:solidFill>
                  <a:srgbClr val="FFFFFF"/>
                </a:solidFill>
              </a:rPr>
              <a:t>Commit to being the best possible version of yourself and go for your potential.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sz="2400" dirty="0">
                <a:solidFill>
                  <a:srgbClr val="FFFFFF"/>
                </a:solidFill>
              </a:rPr>
              <a:t>Surround yourself with people who value you and will help you be successful. 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D07B6-E6BB-4290-9A39-FF8A893F4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817" y="674366"/>
            <a:ext cx="7804788" cy="4292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1834D-A461-47F1-88DB-05919BF4C943}"/>
              </a:ext>
            </a:extLst>
          </p:cNvPr>
          <p:cNvSpPr txBox="1"/>
          <p:nvPr/>
        </p:nvSpPr>
        <p:spPr>
          <a:xfrm>
            <a:off x="4385272" y="5112156"/>
            <a:ext cx="74935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b="1" dirty="0"/>
              <a:t>Get a random act of kindness in as early as possible</a:t>
            </a:r>
          </a:p>
          <a:p>
            <a:pPr marL="342900" indent="-342900">
              <a:buAutoNum type="arabicPeriod"/>
            </a:pPr>
            <a:r>
              <a:rPr lang="en-GB" b="1" dirty="0"/>
              <a:t>Do at least one thing that moves you forward with a key personal goal</a:t>
            </a:r>
          </a:p>
          <a:p>
            <a:pPr marL="342900" indent="-342900">
              <a:buFontTx/>
              <a:buAutoNum type="arabicPeriod"/>
            </a:pPr>
            <a:r>
              <a:rPr lang="en-GB" b="1" dirty="0"/>
              <a:t>Do at least one thing that moves you forward with a key professional goal</a:t>
            </a:r>
          </a:p>
          <a:p>
            <a:pPr marL="342900" indent="-342900">
              <a:buFontTx/>
              <a:buAutoNum type="arabicPeriod"/>
            </a:pPr>
            <a:r>
              <a:rPr lang="en-GB" b="1" dirty="0"/>
              <a:t>Reflect and be grateful for one thing in your life</a:t>
            </a:r>
          </a:p>
          <a:p>
            <a:pPr marL="342900" indent="-342900">
              <a:buFontTx/>
              <a:buAutoNum type="arabicPeriod"/>
            </a:pPr>
            <a:r>
              <a:rPr lang="en-GB" b="1" dirty="0"/>
              <a:t>Do at least one act of kindness for yourself </a:t>
            </a:r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4BACC-907C-4DAB-94DC-7967F65093E1}"/>
              </a:ext>
            </a:extLst>
          </p:cNvPr>
          <p:cNvSpPr txBox="1"/>
          <p:nvPr/>
        </p:nvSpPr>
        <p:spPr>
          <a:xfrm>
            <a:off x="405407" y="747785"/>
            <a:ext cx="285214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sz="3200" b="1" dirty="0">
                <a:solidFill>
                  <a:srgbClr val="FFFFFF"/>
                </a:solidFill>
              </a:rPr>
              <a:t>Kindness starts with you!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sz="3200" b="1" dirty="0">
                <a:solidFill>
                  <a:srgbClr val="FFFFFF"/>
                </a:solidFill>
              </a:rPr>
              <a:t>5 Top Tips</a:t>
            </a:r>
          </a:p>
        </p:txBody>
      </p:sp>
    </p:spTree>
    <p:extLst>
      <p:ext uri="{BB962C8B-B14F-4D97-AF65-F5344CB8AC3E}">
        <p14:creationId xmlns:p14="http://schemas.microsoft.com/office/powerpoint/2010/main" val="12803691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</TotalTime>
  <Words>482</Words>
  <Application>Microsoft Office PowerPoint</Application>
  <PresentationFormat>Widescreen</PresentationFormat>
  <Paragraphs>54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Georgia Pro Cond Light</vt:lpstr>
      <vt:lpstr>Speak Pro</vt:lpstr>
      <vt:lpstr>RetrospectVTI</vt:lpstr>
      <vt:lpstr>Office Theme</vt:lpstr>
      <vt:lpstr>1_Office Theme</vt:lpstr>
      <vt:lpstr>NHS Kindness &amp; Positivity</vt:lpstr>
      <vt:lpstr>Kindness Is Contagious!</vt:lpstr>
      <vt:lpstr>PowerPoint Presentation</vt:lpstr>
      <vt:lpstr>PowerPoint Presentation</vt:lpstr>
      <vt:lpstr>The Science &amp; Power of Kindness</vt:lpstr>
      <vt:lpstr>PowerPoint Presentation</vt:lpstr>
      <vt:lpstr>PowerPoint Presentation</vt:lpstr>
      <vt:lpstr>PowerPoint Presentation</vt:lpstr>
      <vt:lpstr>PowerPoint Presentation</vt:lpstr>
      <vt:lpstr>NHS Great Place to Work</vt:lpstr>
      <vt:lpstr>PowerPoint Presentation</vt:lpstr>
      <vt:lpstr>Great Place to Work Survey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NHS Kindness &amp; Positivity</dc:title>
  <dc:creator>Krystal Skinner</dc:creator>
  <cp:lastModifiedBy>DEVLIN, Paul (NHS ENGLAND &amp; NHS IMPROVEMENT - T1520)</cp:lastModifiedBy>
  <cp:revision>34</cp:revision>
  <dcterms:created xsi:type="dcterms:W3CDTF">2021-07-08T11:52:49Z</dcterms:created>
  <dcterms:modified xsi:type="dcterms:W3CDTF">2021-11-15T15:14:26Z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