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57" autoAdjust="0"/>
  </p:normalViewPr>
  <p:slideViewPr>
    <p:cSldViewPr>
      <p:cViewPr>
        <p:scale>
          <a:sx n="91" d="100"/>
          <a:sy n="91" d="100"/>
        </p:scale>
        <p:origin x="-2214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1A8AE-DE99-49DE-B3A7-B61062B23DE3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27259-4930-46C4-9218-CA6388565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332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785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Networking shapes and patterns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Care: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 break the law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 break the bank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 with assets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Balance happiness and safety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patients on PTS will have acute-based and place-based named professionals, regardless of status (including ‘reds’)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UCR/SCR to work as virtual team until merged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Tipping points, not baseline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 day or next day is the default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the questions: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‘would the system self-replicate and remain stable in the absence of a system manager?’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whilst optimising the system, reflect if the entire system is ‘phase-locked’?  i.e. are all parts of the system matched in capacity , responsiveness and culture?  If not, modify the simple component rules, or educate and inform.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Designing Rules: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Determine the objective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 the bottleneck: what’s really keeping you from the objective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Craft the rules: expert advice, own experience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Fostering Generative Relationships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We’re developing a system that acts like an ecosystem.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overall goal for the health and social care community is to ensure that: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 people that can be treated or supported at home should be 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 people who can be treated in their community (hospital) should be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inappropriate admissions to any part of the system should be avoided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discharges from any part of the system should be expedited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i.e. right care, right place, right time, and as close to home as possible.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health and social care system within which these goals are delivered is in balance when it is: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effectively functioning as a single unit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part of the system is functioning to optimise its own outcomes at the expense of others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part of the system is interrupting the flow of people around the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wider point of “team culture”, Omar Chaudhuri, head of football intelligence at the consultancy 21</a:t>
            </a:r>
            <a:r>
              <a:rPr lang="en-GB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Club, has a theory. “Smarter clubs in general are beginning to think a lot more around culture and identity - taking a lead from the corporate world,” Chaudhuri said. “This means thinking more about what the club 'stands for', and working back from that, rather than simply building a team through individual pieces.</a:t>
            </a:r>
            <a:endParaRPr lang="en-GB" dirty="0" smtClean="0"/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Holon is something that is simultaneously a whole and a part. Do seeds contain trees or do trees contain seeds? We could say both are true, because 'trees and seeds' is an example of a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holon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best networks are organic, natural ones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Assertive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Pro-active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Networking between: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 and Primary Care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 and Acute Provision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27259-4930-46C4-9218-CA6388565A4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0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57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95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24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2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59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38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1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24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67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1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58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3A6C3-C086-4047-9537-4A62A9703D8B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316A4-C3FD-472A-98C4-6266239F1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52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44824"/>
            <a:ext cx="9158746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GB" sz="5300" b="1" dirty="0" smtClean="0"/>
              <a:t>Integral </a:t>
            </a:r>
            <a:r>
              <a:rPr lang="en-GB" sz="5300" b="1" dirty="0" smtClean="0"/>
              <a:t>Response</a:t>
            </a:r>
            <a:r>
              <a:rPr lang="en-GB" dirty="0"/>
              <a:t/>
            </a:r>
            <a:br>
              <a:rPr lang="en-GB" dirty="0"/>
            </a:br>
            <a:r>
              <a:rPr lang="en-GB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 Integral Approach to Prevention of Admission</a:t>
            </a:r>
            <a:endParaRPr lang="en-GB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32656"/>
            <a:ext cx="2483768" cy="111601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0" y="5514796"/>
            <a:ext cx="44146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Date</a:t>
            </a:r>
            <a:r>
              <a:rPr lang="en-GB" dirty="0" smtClean="0"/>
              <a:t>:   November 2019</a:t>
            </a:r>
            <a:endParaRPr lang="en-GB" dirty="0" smtClean="0"/>
          </a:p>
          <a:p>
            <a:r>
              <a:rPr lang="en-GB" dirty="0" smtClean="0"/>
              <a:t>Presented </a:t>
            </a:r>
            <a:r>
              <a:rPr lang="en-GB" dirty="0" smtClean="0"/>
              <a:t>By:  Richard C Anderson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3" name="Rectangle 12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16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17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Rectangle 19"/>
          <p:cNvSpPr/>
          <p:nvPr/>
        </p:nvSpPr>
        <p:spPr>
          <a:xfrm>
            <a:off x="1475656" y="5771412"/>
            <a:ext cx="2158089" cy="510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21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Process: 5 Simple Rules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971600" y="1069236"/>
            <a:ext cx="792087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Each component of the system follows 5 simple ‘</a:t>
            </a:r>
            <a:r>
              <a:rPr lang="en-GB" sz="1600" dirty="0" err="1"/>
              <a:t>holarchic</a:t>
            </a:r>
            <a:r>
              <a:rPr lang="en-GB" sz="1600" dirty="0"/>
              <a:t>’ rules, </a:t>
            </a:r>
            <a:r>
              <a:rPr lang="en-GB" sz="1600" dirty="0" err="1" smtClean="0"/>
              <a:t>e.g</a:t>
            </a:r>
            <a:r>
              <a:rPr lang="en-GB" sz="1600" dirty="0" smtClean="0"/>
              <a:t>:</a:t>
            </a:r>
            <a:endParaRPr lang="en-GB" sz="1600" dirty="0"/>
          </a:p>
          <a:p>
            <a:pPr>
              <a:buFont typeface="+mj-lt"/>
              <a:buAutoNum type="arabicPeriod"/>
            </a:pPr>
            <a:r>
              <a:rPr lang="en-GB" b="1" dirty="0" smtClean="0"/>
              <a:t>  Left/Right </a:t>
            </a:r>
            <a:r>
              <a:rPr lang="en-GB" b="1" dirty="0"/>
              <a:t>or Up/Down: </a:t>
            </a:r>
            <a:r>
              <a:rPr lang="en-GB" dirty="0"/>
              <a:t>If optimal flow cannot be achieved, use </a:t>
            </a:r>
            <a:r>
              <a:rPr lang="en-GB" dirty="0" smtClean="0"/>
              <a:t>an alternative </a:t>
            </a:r>
            <a:r>
              <a:rPr lang="en-GB" dirty="0"/>
              <a:t>route or escalate.  Escalation routes are always  </a:t>
            </a:r>
            <a:r>
              <a:rPr lang="en-GB" dirty="0" smtClean="0"/>
              <a:t>pre-determined.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Don’t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sit on a delay, or palm it off onto somebody else via the PTS; as soon as a delay is recognised, go left, right (to alternative colleagues or teams) or up (i.e. escalate).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3Bs: 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Always have a back-up/buddy/plan B (Redundant systems)</a:t>
            </a:r>
          </a:p>
          <a:p>
            <a:pPr marL="273050" indent="-273050">
              <a:buFont typeface="+mj-lt"/>
              <a:buAutoNum type="arabicPeriod" startAt="2"/>
            </a:pPr>
            <a:r>
              <a:rPr lang="en-GB" b="1" dirty="0"/>
              <a:t>Parallel Thinking and Operations </a:t>
            </a:r>
            <a:r>
              <a:rPr lang="en-GB" dirty="0"/>
              <a:t>(not </a:t>
            </a:r>
            <a:r>
              <a:rPr lang="en-GB" dirty="0" smtClean="0"/>
              <a:t>series/determinant)</a:t>
            </a:r>
          </a:p>
          <a:p>
            <a:pPr indent="273050">
              <a:buFont typeface="+mj-lt"/>
              <a:buAutoNum type="arabicPeriod" startAt="2"/>
            </a:pPr>
            <a:r>
              <a:rPr lang="en-GB" b="1" dirty="0" smtClean="0"/>
              <a:t>One </a:t>
            </a:r>
            <a:r>
              <a:rPr lang="en-GB" b="1" dirty="0"/>
              <a:t>to One: </a:t>
            </a:r>
            <a:r>
              <a:rPr lang="en-GB" dirty="0"/>
              <a:t>No system-based or e-mail hand-offs.  When patients are being transferred from one team to another, both teams will have a lead worker who agree the plan. 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i.e. one-to-one, not many-to-many communication.  People are capable of processing more than one thing at once, so parallel, not series steps.</a:t>
            </a:r>
          </a:p>
          <a:p>
            <a:pPr indent="273050">
              <a:buFont typeface="+mj-lt"/>
              <a:buAutoNum type="arabicPeriod" startAt="4"/>
            </a:pPr>
            <a:r>
              <a:rPr lang="en-GB" b="1" dirty="0" smtClean="0"/>
              <a:t> Subsidiarity</a:t>
            </a:r>
            <a:r>
              <a:rPr lang="en-GB" b="1" dirty="0"/>
              <a:t>:</a:t>
            </a:r>
            <a:r>
              <a:rPr lang="en-GB" dirty="0"/>
              <a:t> responsibility and power lies as close to the patient as possible unless it has to be escalated. 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This promulgates empowerment, flexibility and adaptability.  Increasing iterations lead to an endless cycle of organisational learning.  The generative relationships within the system act like new synapses within a neuron network.  </a:t>
            </a:r>
          </a:p>
          <a:p>
            <a:pPr indent="273050">
              <a:buFont typeface="+mj-lt"/>
              <a:buAutoNum type="arabicPeriod" startAt="5"/>
            </a:pPr>
            <a:r>
              <a:rPr lang="en-GB" b="1" dirty="0"/>
              <a:t>Feedback loops </a:t>
            </a:r>
            <a:r>
              <a:rPr lang="en-GB" dirty="0"/>
              <a:t>are built into systems of communication. 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E.g. place-based staff member checks in with acute and primary care to confirm optimal transfer/reduce readmission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Quad Arrow Callout 8"/>
          <p:cNvSpPr/>
          <p:nvPr/>
        </p:nvSpPr>
        <p:spPr>
          <a:xfrm>
            <a:off x="255773" y="1700808"/>
            <a:ext cx="627402" cy="576064"/>
          </a:xfrm>
          <a:prstGeom prst="quadArrowCallout">
            <a:avLst>
              <a:gd name="adj1" fmla="val 10029"/>
              <a:gd name="adj2" fmla="val 17454"/>
              <a:gd name="adj3" fmla="val 25941"/>
              <a:gd name="adj4" fmla="val 20540"/>
            </a:avLst>
          </a:prstGeom>
          <a:solidFill>
            <a:schemeClr val="accent5">
              <a:lumMod val="75000"/>
              <a:alpha val="88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2700000" sx="105000" sy="10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207038" y="2683746"/>
            <a:ext cx="684076" cy="368424"/>
            <a:chOff x="3779912" y="2636912"/>
            <a:chExt cx="1368152" cy="368424"/>
          </a:xfrm>
          <a:solidFill>
            <a:schemeClr val="accent5">
              <a:lumMod val="75000"/>
            </a:schemeClr>
          </a:solidFill>
        </p:grpSpPr>
        <p:sp>
          <p:nvSpPr>
            <p:cNvPr id="13" name="Minus 12"/>
            <p:cNvSpPr/>
            <p:nvPr/>
          </p:nvSpPr>
          <p:spPr>
            <a:xfrm>
              <a:off x="3779912" y="2636912"/>
              <a:ext cx="1368152" cy="216024"/>
            </a:xfrm>
            <a:prstGeom prst="mathMinus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2700000" sx="105000" sy="105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Minus 13"/>
            <p:cNvSpPr/>
            <p:nvPr/>
          </p:nvSpPr>
          <p:spPr>
            <a:xfrm>
              <a:off x="3779912" y="2789312"/>
              <a:ext cx="1368152" cy="216024"/>
            </a:xfrm>
            <a:prstGeom prst="mathMinus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2700000" sx="105000" sy="105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" name="Left-Right Arrow 14"/>
          <p:cNvSpPr/>
          <p:nvPr/>
        </p:nvSpPr>
        <p:spPr>
          <a:xfrm>
            <a:off x="240646" y="3504361"/>
            <a:ext cx="616860" cy="216024"/>
          </a:xfrm>
          <a:prstGeom prst="leftRightArrow">
            <a:avLst/>
          </a:prstGeom>
          <a:solidFill>
            <a:schemeClr val="accent5">
              <a:lumMod val="75000"/>
              <a:alpha val="88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2700000" sx="105000" sy="10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Down Arrow 15"/>
          <p:cNvSpPr/>
          <p:nvPr/>
        </p:nvSpPr>
        <p:spPr>
          <a:xfrm>
            <a:off x="395536" y="4293096"/>
            <a:ext cx="432048" cy="648072"/>
          </a:xfrm>
          <a:prstGeom prst="downArrow">
            <a:avLst>
              <a:gd name="adj1" fmla="val 26810"/>
              <a:gd name="adj2" fmla="val 50000"/>
            </a:avLst>
          </a:prstGeom>
          <a:solidFill>
            <a:schemeClr val="accent5">
              <a:lumMod val="75000"/>
              <a:alpha val="88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2700000" sx="105000" sy="10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urved Right Arrow 16"/>
          <p:cNvSpPr/>
          <p:nvPr/>
        </p:nvSpPr>
        <p:spPr>
          <a:xfrm>
            <a:off x="323528" y="5445224"/>
            <a:ext cx="576064" cy="654667"/>
          </a:xfrm>
          <a:prstGeom prst="curvedRightArrow">
            <a:avLst>
              <a:gd name="adj1" fmla="val 14742"/>
              <a:gd name="adj2" fmla="val 50000"/>
              <a:gd name="adj3" fmla="val 19804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2700000" sx="105000" sy="10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4" name="Group 23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25" name="Rectangle 24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8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9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0452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Personnel</a:t>
            </a:r>
            <a:endParaRPr lang="en-GB" sz="3600" b="1" dirty="0"/>
          </a:p>
        </p:txBody>
      </p:sp>
      <p:sp>
        <p:nvSpPr>
          <p:cNvPr id="12" name="Rectangle 11"/>
          <p:cNvSpPr/>
          <p:nvPr/>
        </p:nvSpPr>
        <p:spPr>
          <a:xfrm>
            <a:off x="763155" y="1484784"/>
            <a:ext cx="784887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7 oversight of entire Urgent Care Response 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6 ACMs in each town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6 Therapists in each town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6 Clinical Educator for cluster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4 Assistant Practitioner in each town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Co-ordinator in each town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Place-based UCR manager + rota management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Place-based UCR Support Workers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Social Care Assessor embedded with UCR team</a:t>
            </a:r>
          </a:p>
          <a:p>
            <a:endParaRPr lang="en-GB" sz="2000" dirty="0"/>
          </a:p>
        </p:txBody>
      </p:sp>
      <p:sp>
        <p:nvSpPr>
          <p:cNvPr id="13" name="Rectangle 12"/>
          <p:cNvSpPr/>
          <p:nvPr/>
        </p:nvSpPr>
        <p:spPr>
          <a:xfrm>
            <a:off x="14746" y="544522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CAPACITY	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smtClean="0">
                <a:solidFill>
                  <a:srgbClr val="0070C0"/>
                </a:solidFill>
              </a:rPr>
              <a:t>	CAPABILITY  	 FLEXIBILITY </a:t>
            </a:r>
            <a:endParaRPr lang="en-GB" sz="3200" b="1" dirty="0">
              <a:solidFill>
                <a:srgbClr val="0070C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21" name="Rectangle 20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4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5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0179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Outcomes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63154" y="1086295"/>
            <a:ext cx="8057317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 smtClean="0"/>
              <a:t>Eastern Devon </a:t>
            </a:r>
            <a:r>
              <a:rPr lang="en-GB" sz="2400" dirty="0"/>
              <a:t>has </a:t>
            </a:r>
            <a:r>
              <a:rPr lang="en-GB" sz="2400" dirty="0" smtClean="0"/>
              <a:t>one of the lowest </a:t>
            </a:r>
            <a:r>
              <a:rPr lang="en-GB" sz="2400" dirty="0"/>
              <a:t>Standardised Admission </a:t>
            </a:r>
            <a:r>
              <a:rPr lang="en-GB" sz="2400" dirty="0" smtClean="0"/>
              <a:t>Ratios </a:t>
            </a:r>
            <a:r>
              <a:rPr lang="en-GB" sz="2400" dirty="0"/>
              <a:t>in the </a:t>
            </a:r>
            <a:r>
              <a:rPr lang="en-GB" sz="2400" dirty="0" smtClean="0"/>
              <a:t>country at 76</a:t>
            </a:r>
            <a:r>
              <a:rPr lang="en-GB" sz="2400" dirty="0" smtClean="0"/>
              <a:t>.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 smtClean="0"/>
              <a:t>Seaton, Axminster and </a:t>
            </a:r>
            <a:r>
              <a:rPr lang="en-GB" sz="2400" dirty="0" smtClean="0"/>
              <a:t>Sidmouth Cluster (</a:t>
            </a:r>
            <a:r>
              <a:rPr lang="en-GB" sz="2400" dirty="0" smtClean="0"/>
              <a:t>SAS) </a:t>
            </a:r>
            <a:r>
              <a:rPr lang="en-GB" sz="2400" dirty="0"/>
              <a:t>has the lowest Standardised Admission Ratio in Devon (Axe Valley PCN = 64</a:t>
            </a:r>
            <a:r>
              <a:rPr lang="en-GB" sz="2400" dirty="0" smtClean="0"/>
              <a:t>)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SAS has the fewest patients waiting for discharge from the RD&amp;E for the shortest length of time.  Median wait for discharge 1.8 </a:t>
            </a:r>
            <a:r>
              <a:rPr lang="en-GB" sz="2400" dirty="0" smtClean="0"/>
              <a:t>days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Works much better than Home First.  Safer, faster, fewer readmissions</a:t>
            </a:r>
          </a:p>
          <a:p>
            <a:endParaRPr lang="en-GB" sz="2000" dirty="0"/>
          </a:p>
        </p:txBody>
      </p:sp>
      <p:sp>
        <p:nvSpPr>
          <p:cNvPr id="13" name="Rectangle 12"/>
          <p:cNvSpPr/>
          <p:nvPr/>
        </p:nvSpPr>
        <p:spPr>
          <a:xfrm>
            <a:off x="14746" y="5517232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BETTER	  DIFFERENT 	COURAGE</a:t>
            </a:r>
            <a:endParaRPr lang="en-GB" sz="3200" b="1" dirty="0">
              <a:solidFill>
                <a:srgbClr val="0070C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4" name="Rectangle 13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17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18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3185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Why integral?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55576" y="1443841"/>
            <a:ext cx="7560840" cy="4093428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000" b="1" dirty="0"/>
              <a:t>integral</a:t>
            </a:r>
          </a:p>
          <a:p>
            <a:r>
              <a:rPr lang="en-GB" sz="2000" dirty="0"/>
              <a:t>[in-</a:t>
            </a:r>
            <a:r>
              <a:rPr lang="en-GB" sz="2000" dirty="0" err="1"/>
              <a:t>ti</a:t>
            </a:r>
            <a:r>
              <a:rPr lang="en-GB" sz="2000" dirty="0"/>
              <a:t>-</a:t>
            </a:r>
            <a:r>
              <a:rPr lang="en-GB" sz="2000" dirty="0" err="1"/>
              <a:t>gruhl</a:t>
            </a:r>
            <a:r>
              <a:rPr lang="en-GB" sz="2000" dirty="0"/>
              <a:t>, in-</a:t>
            </a:r>
            <a:r>
              <a:rPr lang="en-GB" sz="2000" dirty="0" err="1"/>
              <a:t>teg</a:t>
            </a:r>
            <a:r>
              <a:rPr lang="en-GB" sz="2000" dirty="0"/>
              <a:t>-</a:t>
            </a:r>
            <a:r>
              <a:rPr lang="en-GB" sz="2000" dirty="0" err="1"/>
              <a:t>ruhl</a:t>
            </a:r>
            <a:r>
              <a:rPr lang="en-GB" sz="2000" dirty="0"/>
              <a:t>] </a:t>
            </a:r>
          </a:p>
          <a:p>
            <a:endParaRPr lang="en-GB" sz="2000" dirty="0"/>
          </a:p>
          <a:p>
            <a:r>
              <a:rPr lang="en-GB" sz="2000" dirty="0"/>
              <a:t>adjective</a:t>
            </a:r>
          </a:p>
          <a:p>
            <a:r>
              <a:rPr lang="en-GB" sz="2000" dirty="0"/>
              <a:t>1.  of,  relating  to, or  belonging  as a  part  of  the   whole;   constituent  or  component:  </a:t>
            </a:r>
          </a:p>
          <a:p>
            <a:r>
              <a:rPr lang="en-GB" sz="2000" dirty="0"/>
              <a:t> integral   parts. </a:t>
            </a:r>
          </a:p>
          <a:p>
            <a:endParaRPr lang="en-GB" sz="2000" dirty="0"/>
          </a:p>
          <a:p>
            <a:r>
              <a:rPr lang="en-GB" sz="2000" dirty="0"/>
              <a:t>2.  necessary  to  the   completeness  of  the   whole:  </a:t>
            </a:r>
          </a:p>
          <a:p>
            <a:r>
              <a:rPr lang="en-GB" sz="2000" dirty="0"/>
              <a:t> This   point  is  integral  to  his   plan. </a:t>
            </a:r>
          </a:p>
          <a:p>
            <a:endParaRPr lang="en-GB" sz="2000" dirty="0"/>
          </a:p>
          <a:p>
            <a:r>
              <a:rPr lang="en-GB" sz="2000" dirty="0"/>
              <a:t>3.  consisting  or  composed  of  parts   that   together   constitute  a  whole. 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21" name="Rectangle 20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4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5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580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Overview of ‘cluster’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55576" y="1443841"/>
            <a:ext cx="78488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Integrated Health and Social </a:t>
            </a:r>
            <a:r>
              <a:rPr lang="en-GB" sz="2400" dirty="0" smtClean="0"/>
              <a:t>Care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Community Services Manager: Systems </a:t>
            </a:r>
            <a:r>
              <a:rPr lang="en-GB" sz="2400" dirty="0" smtClean="0"/>
              <a:t>Leadership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Working together with GPs, acute hospital, voluntary and community services, LED </a:t>
            </a:r>
            <a:r>
              <a:rPr lang="en-GB" sz="2400" dirty="0" err="1" smtClean="0"/>
              <a:t>etc</a:t>
            </a:r>
            <a:endParaRPr lang="en-GB" sz="2400" dirty="0" smtClean="0"/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Enabling people to stay safe and well at </a:t>
            </a:r>
            <a:r>
              <a:rPr lang="en-GB" sz="2400" dirty="0" smtClean="0"/>
              <a:t>home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Preventing admission to acute </a:t>
            </a:r>
            <a:r>
              <a:rPr lang="en-GB" sz="2400" dirty="0" smtClean="0"/>
              <a:t>hospital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Expediting safe discharge back home</a:t>
            </a:r>
          </a:p>
        </p:txBody>
      </p:sp>
      <p:sp>
        <p:nvSpPr>
          <p:cNvPr id="3" name="Rectangle 2"/>
          <p:cNvSpPr/>
          <p:nvPr/>
        </p:nvSpPr>
        <p:spPr>
          <a:xfrm>
            <a:off x="14746" y="544522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NETWORKED ECOSYSTEM OF CARE</a:t>
            </a:r>
            <a:endParaRPr lang="en-GB" sz="3200" b="1" dirty="0">
              <a:solidFill>
                <a:srgbClr val="0070C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20" name="Rectangle 19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3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4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503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The 7 Ps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55576" y="1443841"/>
            <a:ext cx="784887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/>
              <a:t>People - recruit </a:t>
            </a:r>
            <a:r>
              <a:rPr lang="en-GB" sz="2800" dirty="0" smtClean="0"/>
              <a:t>well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/>
              <a:t>Positivity - Develop the right </a:t>
            </a:r>
            <a:r>
              <a:rPr lang="en-GB" sz="2800" dirty="0" smtClean="0"/>
              <a:t>culture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/>
              <a:t>Prevention - Switch the tap </a:t>
            </a:r>
            <a:r>
              <a:rPr lang="en-GB" sz="2800" dirty="0" smtClean="0"/>
              <a:t>off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 smtClean="0"/>
              <a:t>Place-based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 smtClean="0"/>
              <a:t>Pro-active</a:t>
            </a:r>
          </a:p>
          <a:p>
            <a:endParaRPr lang="en-GB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 smtClean="0"/>
              <a:t>Process</a:t>
            </a:r>
          </a:p>
          <a:p>
            <a:endParaRPr lang="en-GB" sz="1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800" dirty="0" smtClean="0"/>
              <a:t>Personnel</a:t>
            </a:r>
            <a:endParaRPr lang="en-GB" sz="28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9" name="Rectangle 18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2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3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4174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700809"/>
            <a:ext cx="4783443" cy="2709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3528" y="33265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People</a:t>
            </a:r>
            <a:endParaRPr lang="en-GB" sz="3600" b="1" dirty="0"/>
          </a:p>
        </p:txBody>
      </p:sp>
      <p:sp>
        <p:nvSpPr>
          <p:cNvPr id="12" name="Rectangle 11"/>
          <p:cNvSpPr/>
          <p:nvPr/>
        </p:nvSpPr>
        <p:spPr>
          <a:xfrm>
            <a:off x="755576" y="1443841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Recruit well – positivity, EQ, team working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Theory Y, not theory X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Once recruited, develop competencies (e.g. Band 6 educator/clinical supervisor to Urgent Care Response workers + Care Homes)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Recruit people with a natural tendency towards positivity, team working, building generative relationships and </a:t>
            </a:r>
            <a:r>
              <a:rPr lang="en-GB" sz="2000" dirty="0" smtClean="0"/>
              <a:t>networking </a:t>
            </a:r>
            <a:endParaRPr lang="en-GB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9" name="Rectangle 18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2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3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7873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Positivity</a:t>
            </a:r>
            <a:endParaRPr lang="en-GB" sz="3600" b="1" dirty="0"/>
          </a:p>
        </p:txBody>
      </p:sp>
      <p:sp>
        <p:nvSpPr>
          <p:cNvPr id="12" name="Rectangle 11"/>
          <p:cNvSpPr/>
          <p:nvPr/>
        </p:nvSpPr>
        <p:spPr>
          <a:xfrm>
            <a:off x="763155" y="1296028"/>
            <a:ext cx="7848872" cy="4809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3 Principles:</a:t>
            </a:r>
          </a:p>
          <a:p>
            <a:pPr lvl="1"/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Be the 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person 	Be 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service	        Be 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happy</a:t>
            </a:r>
          </a:p>
          <a:p>
            <a:pPr marL="393192" lvl="1" indent="0">
              <a:buNone/>
            </a:pPr>
            <a:endParaRPr lang="en-GB" sz="1050" dirty="0"/>
          </a:p>
          <a:p>
            <a:r>
              <a:rPr lang="en-GB" sz="2400" dirty="0">
                <a:solidFill>
                  <a:srgbClr val="0070C0"/>
                </a:solidFill>
              </a:rPr>
              <a:t>Resulting in: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Autonomy and Empowerment: Freedom within a Framework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Pursuing Perfection:</a:t>
            </a:r>
          </a:p>
          <a:p>
            <a:pPr lvl="2"/>
            <a:r>
              <a:rPr lang="en-GB" sz="2000" i="1" dirty="0"/>
              <a:t>Right Place, Right Time, Right Treatment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Centralised intent, decentralised implementation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Freedom, speed of action and initiative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Less asking for permission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Support and coaching, not management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BOTH SOPs and policies AND principles and expansive rules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Monitor outcome, not production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Strong team spirit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Maximise efficiency, reduce costs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9" name="Rectangle 18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2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3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3177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Prevention: Switch off the tap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63154" y="1484784"/>
            <a:ext cx="8057317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7 matrons in every </a:t>
            </a:r>
            <a:r>
              <a:rPr lang="en-GB" sz="2400" dirty="0" smtClean="0"/>
              <a:t>town</a:t>
            </a:r>
          </a:p>
          <a:p>
            <a:endParaRPr lang="en-GB" sz="9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Wellbeing </a:t>
            </a:r>
            <a:r>
              <a:rPr lang="en-GB" sz="2400" dirty="0" err="1" smtClean="0"/>
              <a:t>Sidmouth</a:t>
            </a:r>
            <a:r>
              <a:rPr lang="en-GB" sz="2400" dirty="0" smtClean="0"/>
              <a:t>/Seaton/Axminster</a:t>
            </a:r>
          </a:p>
          <a:p>
            <a:endParaRPr lang="en-GB" sz="9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Long-term approach: Ways to Wellbeing – Health coaches linked with H&amp;SC Teams and GP Practices (Social Prescribing</a:t>
            </a:r>
            <a:r>
              <a:rPr lang="en-GB" sz="2400" dirty="0" smtClean="0"/>
              <a:t>)</a:t>
            </a:r>
          </a:p>
          <a:p>
            <a:endParaRPr lang="en-GB" sz="9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Close GP communications: </a:t>
            </a:r>
            <a:r>
              <a:rPr lang="en-GB" sz="2400" dirty="0" err="1" smtClean="0"/>
              <a:t>SystmOne</a:t>
            </a:r>
            <a:endParaRPr lang="en-GB" sz="2400" dirty="0" smtClean="0"/>
          </a:p>
          <a:p>
            <a:endParaRPr lang="en-GB" sz="9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Band 6 Rehab Nurses &amp; strength and balance </a:t>
            </a:r>
            <a:r>
              <a:rPr lang="en-GB" sz="2400" dirty="0" smtClean="0"/>
              <a:t>group</a:t>
            </a:r>
          </a:p>
          <a:p>
            <a:endParaRPr lang="en-GB" sz="9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Dementia Matron and Admiral Nurse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08518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PREVENTION OF UNNECCESSARY </a:t>
            </a:r>
          </a:p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HOPSITAL ADMISSIONS</a:t>
            </a:r>
            <a:endParaRPr lang="en-GB" sz="3200" b="1" dirty="0">
              <a:solidFill>
                <a:srgbClr val="0070C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9" name="Rectangle 18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2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3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842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Place-Based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63155" y="1484784"/>
            <a:ext cx="78488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/>
              <a:t>Place-based (town) </a:t>
            </a:r>
            <a:r>
              <a:rPr lang="en-GB" sz="2400" dirty="0" err="1"/>
              <a:t>holarchic</a:t>
            </a:r>
            <a:r>
              <a:rPr lang="en-GB" sz="2400" dirty="0"/>
              <a:t>:</a:t>
            </a:r>
          </a:p>
          <a:p>
            <a:pPr lvl="1"/>
            <a:r>
              <a:rPr lang="en-GB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Holons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are self-reliant units that possess a degree of independence and can handle contingencies without asking higher authorities for instructions. i.e. they have a degree of autonomy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Each town has the same integrated health and social care structure, and is a self-contained unit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Peripatetic capacity across cluster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Weekly Wellbeing (</a:t>
            </a:r>
            <a:r>
              <a:rPr lang="en-GB" sz="2400" dirty="0" err="1"/>
              <a:t>Sidmouth</a:t>
            </a:r>
            <a:r>
              <a:rPr lang="en-GB" sz="2400" dirty="0"/>
              <a:t>/Seaton/Axminster)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Daily MDT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Voluntary Sector Rep from Place-based Voluntary/Community Services Groups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Close links to other organisations e.g. 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Place-based Urgent Care Response </a:t>
            </a:r>
            <a:r>
              <a:rPr lang="en-GB" sz="2400" dirty="0" err="1"/>
              <a:t>Rota</a:t>
            </a:r>
            <a:endParaRPr lang="en-GB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9" name="Rectangle 18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2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3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5699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Pro-Active</a:t>
            </a:r>
            <a:endParaRPr lang="en-GB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763155" y="1484784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/>
              <a:t>Associate Community Matrons (ACMs) attend GP Practices 10:00 am to prevent pm </a:t>
            </a:r>
            <a:r>
              <a:rPr lang="en-GB" sz="2400" dirty="0" smtClean="0"/>
              <a:t>crises/case-finding</a:t>
            </a:r>
          </a:p>
          <a:p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/>
              <a:t>ACMs case-find in the acute – attend in person </a:t>
            </a:r>
            <a:endParaRPr lang="en-GB" sz="2400" dirty="0" smtClean="0"/>
          </a:p>
          <a:p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/>
              <a:t>Supported by vertically and horizontally integrated systems: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000" dirty="0"/>
              <a:t>Patient Transfer System (community full read-write access to acute system)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000" dirty="0"/>
              <a:t>GP </a:t>
            </a:r>
            <a:r>
              <a:rPr lang="en-GB" sz="2000" dirty="0" err="1"/>
              <a:t>SystmOne</a:t>
            </a:r>
            <a:endParaRPr lang="en-GB" sz="200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000" dirty="0" err="1"/>
              <a:t>ComPAS</a:t>
            </a:r>
            <a:endParaRPr lang="en-GB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0" y="6282008"/>
            <a:ext cx="9158746" cy="689997"/>
            <a:chOff x="0" y="6282008"/>
            <a:chExt cx="9158746" cy="689997"/>
          </a:xfrm>
        </p:grpSpPr>
        <p:sp>
          <p:nvSpPr>
            <p:cNvPr id="18" name="Rectangle 17"/>
            <p:cNvSpPr/>
            <p:nvPr/>
          </p:nvSpPr>
          <p:spPr>
            <a:xfrm>
              <a:off x="3186100" y="6282008"/>
              <a:ext cx="5972646" cy="5842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282008"/>
              <a:ext cx="3186100" cy="575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bject 2"/>
            <p:cNvSpPr txBox="1"/>
            <p:nvPr/>
          </p:nvSpPr>
          <p:spPr>
            <a:xfrm>
              <a:off x="1593050" y="6466943"/>
              <a:ext cx="1464631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WE WORK TOGETHER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1" name="object 3"/>
            <p:cNvSpPr txBox="1"/>
            <p:nvPr/>
          </p:nvSpPr>
          <p:spPr>
            <a:xfrm>
              <a:off x="4436984" y="6463996"/>
              <a:ext cx="2439272" cy="167377"/>
            </a:xfrm>
            <a:prstGeom prst="rect">
              <a:avLst/>
            </a:prstGeom>
          </p:spPr>
          <p:txBody>
            <a:bodyPr vert="horz" wrap="square" lIns="0" tIns="13358" rIns="0" bIns="0" rtlCol="0">
              <a:spAutoFit/>
            </a:bodyPr>
            <a:lstStyle/>
            <a:p>
              <a:pPr marL="11132">
                <a:spcBef>
                  <a:spcPts val="105"/>
                </a:spcBef>
              </a:pPr>
              <a:r>
                <a:rPr sz="1000" b="1" dirty="0" smtClean="0">
                  <a:solidFill>
                    <a:srgbClr val="FFFFFF"/>
                  </a:solidFill>
                  <a:latin typeface="Arial"/>
                  <a:cs typeface="Arial"/>
                </a:rPr>
                <a:t>HOME. COMMUNITY. </a:t>
              </a:r>
              <a:r>
                <a:rPr sz="1000" b="1" dirty="0">
                  <a:solidFill>
                    <a:srgbClr val="FFFFFF"/>
                  </a:solidFill>
                  <a:latin typeface="Arial"/>
                  <a:cs typeface="Arial"/>
                </a:rPr>
                <a:t>HOSPITAL</a:t>
              </a:r>
              <a:endParaRPr sz="1000" b="1" dirty="0">
                <a:latin typeface="Arial"/>
                <a:cs typeface="Arial"/>
              </a:endParaRPr>
            </a:p>
          </p:txBody>
        </p:sp>
        <p:sp>
          <p:nvSpPr>
            <p:cNvPr id="22" name="object 14"/>
            <p:cNvSpPr>
              <a:spLocks noChangeAspect="1"/>
            </p:cNvSpPr>
            <p:nvPr/>
          </p:nvSpPr>
          <p:spPr>
            <a:xfrm>
              <a:off x="3419872" y="6424548"/>
              <a:ext cx="804576" cy="5474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2264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22568</TotalTime>
  <Words>1092</Words>
  <Application>Microsoft Office PowerPoint</Application>
  <PresentationFormat>On-screen Show (4:3)</PresentationFormat>
  <Paragraphs>212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Integral Response An Integral Approach to Prevention of Admission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Royal Devon and Exeter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ChinnockJ</dc:creator>
  <cp:lastModifiedBy>AndersonR</cp:lastModifiedBy>
  <cp:revision>85</cp:revision>
  <cp:lastPrinted>2018-08-06T11:24:00Z</cp:lastPrinted>
  <dcterms:created xsi:type="dcterms:W3CDTF">2018-05-03T11:34:24Z</dcterms:created>
  <dcterms:modified xsi:type="dcterms:W3CDTF">2019-11-18T09:52:56Z</dcterms:modified>
</cp:coreProperties>
</file>