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461" r:id="rId5"/>
    <p:sldId id="489" r:id="rId6"/>
    <p:sldId id="536" r:id="rId7"/>
    <p:sldId id="464" r:id="rId8"/>
    <p:sldId id="538" r:id="rId9"/>
    <p:sldId id="487" r:id="rId10"/>
    <p:sldId id="540" r:id="rId11"/>
    <p:sldId id="541" r:id="rId12"/>
    <p:sldId id="468" r:id="rId13"/>
    <p:sldId id="537" r:id="rId14"/>
    <p:sldId id="514"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95" userDrawn="1">
          <p15:clr>
            <a:srgbClr val="A4A3A4"/>
          </p15:clr>
        </p15:guide>
        <p15:guide id="3" orient="horz" pos="1207" userDrawn="1">
          <p15:clr>
            <a:srgbClr val="A4A3A4"/>
          </p15:clr>
        </p15:guide>
        <p15:guide id="4" pos="5465">
          <p15:clr>
            <a:srgbClr val="A4A3A4"/>
          </p15:clr>
        </p15:guide>
      </p15:sldGuideLst>
    </p:ext>
    <p:ext uri="{2D200454-40CA-4A62-9FC3-DE9A4176ACB9}">
      <p15:notesGuideLst xmlns="" xmlns:p15="http://schemas.microsoft.com/office/powerpoint/2012/main">
        <p15:guide id="1" orient="horz" pos="3131">
          <p15:clr>
            <a:srgbClr val="A4A3A4"/>
          </p15:clr>
        </p15:guide>
        <p15:guide id="2" pos="2145">
          <p15:clr>
            <a:srgbClr val="A4A3A4"/>
          </p15:clr>
        </p15:guide>
        <p15:guide id="3" orient="horz" pos="2928">
          <p15:clr>
            <a:srgbClr val="A4A3A4"/>
          </p15:clr>
        </p15:guide>
        <p15:guide id="4" pos="22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Priya" initials="PatPriya"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4E70DC"/>
    <a:srgbClr val="D60093"/>
    <a:srgbClr val="007E00"/>
    <a:srgbClr val="009000"/>
    <a:srgbClr val="884D1C"/>
    <a:srgbClr val="623714"/>
    <a:srgbClr val="178A04"/>
    <a:srgbClr val="1B9F05"/>
    <a:srgbClr val="1DAA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88686" autoAdjust="0"/>
  </p:normalViewPr>
  <p:slideViewPr>
    <p:cSldViewPr>
      <p:cViewPr>
        <p:scale>
          <a:sx n="100" d="100"/>
          <a:sy n="100" d="100"/>
        </p:scale>
        <p:origin x="-2179" y="-278"/>
      </p:cViewPr>
      <p:guideLst>
        <p:guide orient="horz" pos="2160"/>
        <p:guide orient="horz" pos="1207"/>
        <p:guide pos="295"/>
        <p:guide pos="5465"/>
      </p:guideLst>
    </p:cSldViewPr>
  </p:slideViewPr>
  <p:outlineViewPr>
    <p:cViewPr>
      <p:scale>
        <a:sx n="33" d="100"/>
        <a:sy n="33" d="100"/>
      </p:scale>
      <p:origin x="0" y="-2342"/>
    </p:cViewPr>
  </p:outlineViewPr>
  <p:notesTextViewPr>
    <p:cViewPr>
      <p:scale>
        <a:sx n="200" d="100"/>
        <a:sy n="200" d="100"/>
      </p:scale>
      <p:origin x="0" y="0"/>
    </p:cViewPr>
  </p:notesTextViewPr>
  <p:notesViewPr>
    <p:cSldViewPr>
      <p:cViewPr varScale="1">
        <p:scale>
          <a:sx n="86" d="100"/>
          <a:sy n="86" d="100"/>
        </p:scale>
        <p:origin x="3822" y="96"/>
      </p:cViewPr>
      <p:guideLst>
        <p:guide orient="horz" pos="3131"/>
        <p:guide orient="horz" pos="2928"/>
        <p:guide pos="2145"/>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yelandp\AppData\Local\Microsoft\Windows\INetCache\Content.Outlook\RKEFYKX3\Copy%20of%20Data%20Collection.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Ryelandp\AppData\Local\Microsoft\Windows\INetCache\Content.Outlook\RKEFYKX3\Copy%20of%20Data%20Collec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100"/>
            </a:pPr>
            <a:r>
              <a:rPr lang="en-US" sz="1100"/>
              <a:t>% of JAC Outpatient Prescriptions vs Paper Prescriptions</a:t>
            </a:r>
          </a:p>
        </c:rich>
      </c:tx>
      <c:layout/>
      <c:overlay val="0"/>
    </c:title>
    <c:autoTitleDeleted val="0"/>
    <c:plotArea>
      <c:layout>
        <c:manualLayout>
          <c:layoutTarget val="inner"/>
          <c:xMode val="edge"/>
          <c:yMode val="edge"/>
          <c:x val="0.15075240594925635"/>
          <c:y val="0.15524314668999709"/>
          <c:w val="0.66917862831958763"/>
          <c:h val="0.6865008019830855"/>
        </c:manualLayout>
      </c:layout>
      <c:lineChart>
        <c:grouping val="standard"/>
        <c:varyColors val="0"/>
        <c:ser>
          <c:idx val="0"/>
          <c:order val="0"/>
          <c:tx>
            <c:strRef>
              <c:f>'Overall Numbers'!$A$14</c:f>
              <c:strCache>
                <c:ptCount val="1"/>
                <c:pt idx="0">
                  <c:v>% paper Rx</c:v>
                </c:pt>
              </c:strCache>
            </c:strRef>
          </c:tx>
          <c:marker>
            <c:symbol val="none"/>
          </c:marker>
          <c:cat>
            <c:strRef>
              <c:f>'Overall Numbers'!$B$13:$F$13</c:f>
              <c:strCache>
                <c:ptCount val="5"/>
                <c:pt idx="0">
                  <c:v>Feb (Pre-covid)</c:v>
                </c:pt>
                <c:pt idx="1">
                  <c:v>May</c:v>
                </c:pt>
                <c:pt idx="2">
                  <c:v>June</c:v>
                </c:pt>
                <c:pt idx="3">
                  <c:v>July </c:v>
                </c:pt>
                <c:pt idx="4">
                  <c:v>Aug</c:v>
                </c:pt>
              </c:strCache>
            </c:strRef>
          </c:cat>
          <c:val>
            <c:numRef>
              <c:f>'Overall Numbers'!$B$14:$F$14</c:f>
              <c:numCache>
                <c:formatCode>0.00%</c:formatCode>
                <c:ptCount val="5"/>
                <c:pt idx="0">
                  <c:v>0.70480928689883915</c:v>
                </c:pt>
                <c:pt idx="1">
                  <c:v>0.39737991266375544</c:v>
                </c:pt>
                <c:pt idx="2">
                  <c:v>0.39179104477611942</c:v>
                </c:pt>
                <c:pt idx="3">
                  <c:v>0.36503067484662577</c:v>
                </c:pt>
                <c:pt idx="4">
                  <c:v>0.22741433021806853</c:v>
                </c:pt>
              </c:numCache>
            </c:numRef>
          </c:val>
          <c:smooth val="0"/>
        </c:ser>
        <c:ser>
          <c:idx val="1"/>
          <c:order val="1"/>
          <c:tx>
            <c:strRef>
              <c:f>'Overall Numbers'!$A$15</c:f>
              <c:strCache>
                <c:ptCount val="1"/>
                <c:pt idx="0">
                  <c:v>% JAC Rx</c:v>
                </c:pt>
              </c:strCache>
            </c:strRef>
          </c:tx>
          <c:marker>
            <c:symbol val="none"/>
          </c:marker>
          <c:cat>
            <c:strRef>
              <c:f>'Overall Numbers'!$B$13:$F$13</c:f>
              <c:strCache>
                <c:ptCount val="5"/>
                <c:pt idx="0">
                  <c:v>Feb (Pre-covid)</c:v>
                </c:pt>
                <c:pt idx="1">
                  <c:v>May</c:v>
                </c:pt>
                <c:pt idx="2">
                  <c:v>June</c:v>
                </c:pt>
                <c:pt idx="3">
                  <c:v>July </c:v>
                </c:pt>
                <c:pt idx="4">
                  <c:v>Aug</c:v>
                </c:pt>
              </c:strCache>
            </c:strRef>
          </c:cat>
          <c:val>
            <c:numRef>
              <c:f>'Overall Numbers'!$B$15:$F$15</c:f>
              <c:numCache>
                <c:formatCode>0.00%</c:formatCode>
                <c:ptCount val="5"/>
                <c:pt idx="0">
                  <c:v>0.29519071310116085</c:v>
                </c:pt>
                <c:pt idx="1">
                  <c:v>0.6026200873362445</c:v>
                </c:pt>
                <c:pt idx="2">
                  <c:v>0.60820895522388063</c:v>
                </c:pt>
                <c:pt idx="3">
                  <c:v>0.63496932515337423</c:v>
                </c:pt>
                <c:pt idx="4">
                  <c:v>0.77258566978193144</c:v>
                </c:pt>
              </c:numCache>
            </c:numRef>
          </c:val>
          <c:smooth val="0"/>
        </c:ser>
        <c:dLbls>
          <c:showLegendKey val="0"/>
          <c:showVal val="0"/>
          <c:showCatName val="0"/>
          <c:showSerName val="0"/>
          <c:showPercent val="0"/>
          <c:showBubbleSize val="0"/>
        </c:dLbls>
        <c:marker val="1"/>
        <c:smooth val="0"/>
        <c:axId val="109029632"/>
        <c:axId val="109039616"/>
      </c:lineChart>
      <c:catAx>
        <c:axId val="109029632"/>
        <c:scaling>
          <c:orientation val="minMax"/>
        </c:scaling>
        <c:delete val="0"/>
        <c:axPos val="b"/>
        <c:majorTickMark val="none"/>
        <c:minorTickMark val="none"/>
        <c:tickLblPos val="nextTo"/>
        <c:txPr>
          <a:bodyPr/>
          <a:lstStyle/>
          <a:p>
            <a:pPr>
              <a:defRPr sz="900"/>
            </a:pPr>
            <a:endParaRPr lang="en-US"/>
          </a:p>
        </c:txPr>
        <c:crossAx val="109039616"/>
        <c:crosses val="autoZero"/>
        <c:auto val="1"/>
        <c:lblAlgn val="ctr"/>
        <c:lblOffset val="100"/>
        <c:noMultiLvlLbl val="0"/>
      </c:catAx>
      <c:valAx>
        <c:axId val="109039616"/>
        <c:scaling>
          <c:orientation val="minMax"/>
        </c:scaling>
        <c:delete val="0"/>
        <c:axPos val="l"/>
        <c:majorGridlines/>
        <c:title>
          <c:tx>
            <c:rich>
              <a:bodyPr/>
              <a:lstStyle/>
              <a:p>
                <a:pPr>
                  <a:defRPr/>
                </a:pPr>
                <a:r>
                  <a:rPr lang="en-US"/>
                  <a:t>% of scripts</a:t>
                </a:r>
              </a:p>
            </c:rich>
          </c:tx>
          <c:layout/>
          <c:overlay val="0"/>
        </c:title>
        <c:numFmt formatCode="0%" sourceLinked="0"/>
        <c:majorTickMark val="none"/>
        <c:minorTickMark val="none"/>
        <c:tickLblPos val="nextTo"/>
        <c:crossAx val="109029632"/>
        <c:crosses val="autoZero"/>
        <c:crossBetween val="between"/>
      </c:valAx>
    </c:plotArea>
    <c:legend>
      <c:legendPos val="r"/>
      <c:layout>
        <c:manualLayout>
          <c:xMode val="edge"/>
          <c:yMode val="edge"/>
          <c:x val="0.80473539644753711"/>
          <c:y val="0.69005521720554475"/>
          <c:w val="0.19526443569553806"/>
          <c:h val="0.15625109361329831"/>
        </c:manualLayout>
      </c:layout>
      <c:overlay val="0"/>
      <c:spPr>
        <a:ln w="6350">
          <a:noFill/>
        </a:ln>
      </c:spPr>
      <c:txPr>
        <a:bodyPr/>
        <a:lstStyle/>
        <a:p>
          <a:pPr>
            <a:defRPr sz="900"/>
          </a:pPr>
          <a:endParaRPr lang="en-US"/>
        </a:p>
      </c:txPr>
    </c:legend>
    <c:plotVisOnly val="1"/>
    <c:dispBlanksAs val="gap"/>
    <c:showDLblsOverMax val="0"/>
  </c:chart>
  <c:spPr>
    <a:ln w="6350">
      <a:solidFill>
        <a:schemeClr val="tx1"/>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100"/>
            </a:pPr>
            <a:r>
              <a:rPr lang="en-US" sz="1100"/>
              <a:t>% of Pharmacist interventions needed on JAC</a:t>
            </a:r>
            <a:r>
              <a:rPr lang="en-US" sz="1100" baseline="0"/>
              <a:t> Outpatient Prescriptions vs Paper Prescriptions</a:t>
            </a:r>
            <a:endParaRPr lang="en-US" sz="1100"/>
          </a:p>
        </c:rich>
      </c:tx>
      <c:layout>
        <c:manualLayout>
          <c:xMode val="edge"/>
          <c:yMode val="edge"/>
          <c:x val="0.16638188976377952"/>
          <c:y val="2.7777777777777776E-2"/>
        </c:manualLayout>
      </c:layout>
      <c:overlay val="0"/>
    </c:title>
    <c:autoTitleDeleted val="0"/>
    <c:plotArea>
      <c:layout>
        <c:manualLayout>
          <c:layoutTarget val="inner"/>
          <c:xMode val="edge"/>
          <c:yMode val="edge"/>
          <c:x val="0.14397462817147857"/>
          <c:y val="0.16627289357425362"/>
          <c:w val="0.61589339794064202"/>
          <c:h val="0.72700664483055322"/>
        </c:manualLayout>
      </c:layout>
      <c:lineChart>
        <c:grouping val="standard"/>
        <c:varyColors val="0"/>
        <c:ser>
          <c:idx val="0"/>
          <c:order val="0"/>
          <c:tx>
            <c:strRef>
              <c:f>'Overall Numbers'!$A$26</c:f>
              <c:strCache>
                <c:ptCount val="1"/>
                <c:pt idx="0">
                  <c:v>% of paper intervention</c:v>
                </c:pt>
              </c:strCache>
            </c:strRef>
          </c:tx>
          <c:marker>
            <c:symbol val="none"/>
          </c:marker>
          <c:cat>
            <c:strRef>
              <c:f>'Overall Numbers'!$B$25:$F$25</c:f>
              <c:strCache>
                <c:ptCount val="5"/>
                <c:pt idx="0">
                  <c:v>Feb</c:v>
                </c:pt>
                <c:pt idx="1">
                  <c:v>May</c:v>
                </c:pt>
                <c:pt idx="2">
                  <c:v>Jun</c:v>
                </c:pt>
                <c:pt idx="3">
                  <c:v>July </c:v>
                </c:pt>
                <c:pt idx="4">
                  <c:v>Aug</c:v>
                </c:pt>
              </c:strCache>
            </c:strRef>
          </c:cat>
          <c:val>
            <c:numRef>
              <c:f>'Overall Numbers'!$B$26:$F$26</c:f>
              <c:numCache>
                <c:formatCode>0.00%</c:formatCode>
                <c:ptCount val="5"/>
                <c:pt idx="0">
                  <c:v>5.140961857379768E-2</c:v>
                </c:pt>
                <c:pt idx="1">
                  <c:v>5.6768558951965066E-2</c:v>
                </c:pt>
                <c:pt idx="2">
                  <c:v>2.2388059701492536E-2</c:v>
                </c:pt>
                <c:pt idx="3">
                  <c:v>3.6809815950920248E-2</c:v>
                </c:pt>
                <c:pt idx="4">
                  <c:v>1.5576323987538941E-2</c:v>
                </c:pt>
              </c:numCache>
            </c:numRef>
          </c:val>
          <c:smooth val="0"/>
        </c:ser>
        <c:ser>
          <c:idx val="1"/>
          <c:order val="1"/>
          <c:tx>
            <c:strRef>
              <c:f>'Overall Numbers'!$A$27</c:f>
              <c:strCache>
                <c:ptCount val="1"/>
                <c:pt idx="0">
                  <c:v>% of JAC intervention </c:v>
                </c:pt>
              </c:strCache>
            </c:strRef>
          </c:tx>
          <c:marker>
            <c:symbol val="none"/>
          </c:marker>
          <c:cat>
            <c:strRef>
              <c:f>'Overall Numbers'!$B$25:$F$25</c:f>
              <c:strCache>
                <c:ptCount val="5"/>
                <c:pt idx="0">
                  <c:v>Feb</c:v>
                </c:pt>
                <c:pt idx="1">
                  <c:v>May</c:v>
                </c:pt>
                <c:pt idx="2">
                  <c:v>Jun</c:v>
                </c:pt>
                <c:pt idx="3">
                  <c:v>July </c:v>
                </c:pt>
                <c:pt idx="4">
                  <c:v>Aug</c:v>
                </c:pt>
              </c:strCache>
            </c:strRef>
          </c:cat>
          <c:val>
            <c:numRef>
              <c:f>'Overall Numbers'!$B$27:$F$27</c:f>
              <c:numCache>
                <c:formatCode>0.00%</c:formatCode>
                <c:ptCount val="5"/>
                <c:pt idx="0">
                  <c:v>4.9751243781094526E-3</c:v>
                </c:pt>
                <c:pt idx="1">
                  <c:v>4.3668122270742356E-2</c:v>
                </c:pt>
                <c:pt idx="2">
                  <c:v>1.8656716417910446E-2</c:v>
                </c:pt>
                <c:pt idx="3">
                  <c:v>2.7607361963190184E-2</c:v>
                </c:pt>
                <c:pt idx="4">
                  <c:v>1.8691588785046728E-2</c:v>
                </c:pt>
              </c:numCache>
            </c:numRef>
          </c:val>
          <c:smooth val="0"/>
        </c:ser>
        <c:ser>
          <c:idx val="2"/>
          <c:order val="2"/>
          <c:tx>
            <c:strRef>
              <c:f>'Overall Numbers'!$A$28</c:f>
              <c:strCache>
                <c:ptCount val="1"/>
                <c:pt idx="0">
                  <c:v>total</c:v>
                </c:pt>
              </c:strCache>
            </c:strRef>
          </c:tx>
          <c:marker>
            <c:symbol val="none"/>
          </c:marker>
          <c:cat>
            <c:strRef>
              <c:f>'Overall Numbers'!$B$25:$F$25</c:f>
              <c:strCache>
                <c:ptCount val="5"/>
                <c:pt idx="0">
                  <c:v>Feb</c:v>
                </c:pt>
                <c:pt idx="1">
                  <c:v>May</c:v>
                </c:pt>
                <c:pt idx="2">
                  <c:v>Jun</c:v>
                </c:pt>
                <c:pt idx="3">
                  <c:v>July </c:v>
                </c:pt>
                <c:pt idx="4">
                  <c:v>Aug</c:v>
                </c:pt>
              </c:strCache>
            </c:strRef>
          </c:cat>
          <c:val>
            <c:numRef>
              <c:f>'Overall Numbers'!$B$28:$F$28</c:f>
              <c:numCache>
                <c:formatCode>0.00%</c:formatCode>
                <c:ptCount val="5"/>
                <c:pt idx="0">
                  <c:v>5.6384742951907131E-2</c:v>
                </c:pt>
                <c:pt idx="1">
                  <c:v>0.10043668122270742</c:v>
                </c:pt>
                <c:pt idx="2">
                  <c:v>4.1044776119402979E-2</c:v>
                </c:pt>
                <c:pt idx="3">
                  <c:v>6.4417177914110432E-2</c:v>
                </c:pt>
                <c:pt idx="4">
                  <c:v>3.4267912772585667E-2</c:v>
                </c:pt>
              </c:numCache>
            </c:numRef>
          </c:val>
          <c:smooth val="0"/>
        </c:ser>
        <c:dLbls>
          <c:showLegendKey val="0"/>
          <c:showVal val="0"/>
          <c:showCatName val="0"/>
          <c:showSerName val="0"/>
          <c:showPercent val="0"/>
          <c:showBubbleSize val="0"/>
        </c:dLbls>
        <c:marker val="1"/>
        <c:smooth val="0"/>
        <c:axId val="110365312"/>
        <c:axId val="110367104"/>
      </c:lineChart>
      <c:catAx>
        <c:axId val="110365312"/>
        <c:scaling>
          <c:orientation val="minMax"/>
        </c:scaling>
        <c:delete val="0"/>
        <c:axPos val="b"/>
        <c:majorTickMark val="none"/>
        <c:minorTickMark val="none"/>
        <c:tickLblPos val="nextTo"/>
        <c:crossAx val="110367104"/>
        <c:crosses val="autoZero"/>
        <c:auto val="1"/>
        <c:lblAlgn val="ctr"/>
        <c:lblOffset val="100"/>
        <c:noMultiLvlLbl val="0"/>
      </c:catAx>
      <c:valAx>
        <c:axId val="110367104"/>
        <c:scaling>
          <c:orientation val="minMax"/>
        </c:scaling>
        <c:delete val="0"/>
        <c:axPos val="l"/>
        <c:majorGridlines/>
        <c:title>
          <c:tx>
            <c:rich>
              <a:bodyPr/>
              <a:lstStyle/>
              <a:p>
                <a:pPr>
                  <a:defRPr/>
                </a:pPr>
                <a:r>
                  <a:rPr lang="en-GB" sz="800"/>
                  <a:t>Total</a:t>
                </a:r>
                <a:r>
                  <a:rPr lang="en-GB" sz="800" baseline="0"/>
                  <a:t> % of prescriptions requiring intervention</a:t>
                </a:r>
                <a:endParaRPr lang="en-GB" sz="800"/>
              </a:p>
            </c:rich>
          </c:tx>
          <c:layout>
            <c:manualLayout>
              <c:xMode val="edge"/>
              <c:yMode val="edge"/>
              <c:x val="8.3333333333333332E-3"/>
              <c:y val="0.25009441528142318"/>
            </c:manualLayout>
          </c:layout>
          <c:overlay val="0"/>
        </c:title>
        <c:numFmt formatCode="0%" sourceLinked="0"/>
        <c:majorTickMark val="none"/>
        <c:minorTickMark val="none"/>
        <c:tickLblPos val="nextTo"/>
        <c:crossAx val="110365312"/>
        <c:crosses val="autoZero"/>
        <c:crossBetween val="between"/>
      </c:valAx>
    </c:plotArea>
    <c:legend>
      <c:legendPos val="r"/>
      <c:layout>
        <c:manualLayout>
          <c:xMode val="edge"/>
          <c:yMode val="edge"/>
          <c:x val="0.71658350398507875"/>
          <c:y val="0.71230327614006927"/>
          <c:w val="0.27895975503062115"/>
          <c:h val="0.20082567804024498"/>
        </c:manualLayout>
      </c:layout>
      <c:overlay val="0"/>
      <c:txPr>
        <a:bodyPr/>
        <a:lstStyle/>
        <a:p>
          <a:pPr>
            <a:defRPr sz="700"/>
          </a:pPr>
          <a:endParaRPr lang="en-US"/>
        </a:p>
      </c:txPr>
    </c:legend>
    <c:plotVisOnly val="1"/>
    <c:dispBlanksAs val="gap"/>
    <c:showDLblsOverMax val="0"/>
  </c:chart>
  <c:spPr>
    <a:ln w="6350">
      <a:solidFill>
        <a:schemeClr val="tx1"/>
      </a:solidFill>
    </a:ln>
  </c:sp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0.26647</cdr:x>
      <cdr:y>0.16364</cdr:y>
    </cdr:from>
    <cdr:to>
      <cdr:x>0.46126</cdr:x>
      <cdr:y>0.32565</cdr:y>
    </cdr:to>
    <cdr:sp macro="" textlink="">
      <cdr:nvSpPr>
        <cdr:cNvPr id="2" name="Text Box 1"/>
        <cdr:cNvSpPr txBox="1"/>
      </cdr:nvSpPr>
      <cdr:spPr>
        <a:xfrm xmlns:a="http://schemas.openxmlformats.org/drawingml/2006/main">
          <a:off x="2192944" y="740637"/>
          <a:ext cx="1603036" cy="733243"/>
        </a:xfrm>
        <a:prstGeom xmlns:a="http://schemas.openxmlformats.org/drawingml/2006/main" prst="rect">
          <a:avLst/>
        </a:prstGeom>
        <a:solidFill xmlns:a="http://schemas.openxmlformats.org/drawingml/2006/main">
          <a:schemeClr val="bg1"/>
        </a:solidFill>
        <a:ln xmlns:a="http://schemas.openxmlformats.org/drawingml/2006/main" w="9525">
          <a:solidFill>
            <a:schemeClr val="tx1"/>
          </a:solidFill>
        </a:ln>
      </cdr:spPr>
      <cdr:txBody>
        <a:bodyPr xmlns:a="http://schemas.openxmlformats.org/drawingml/2006/main" vertOverflow="clip" wrap="square" rtlCol="0"/>
        <a:lstStyle xmlns:a="http://schemas.openxmlformats.org/drawingml/2006/main"/>
        <a:p xmlns:a="http://schemas.openxmlformats.org/drawingml/2006/main">
          <a:pPr marL="0" marR="0" indent="0" algn="l" defTabSz="914400" eaLnBrk="1" fontAlgn="auto" latinLnBrk="0" hangingPunct="1">
            <a:lnSpc>
              <a:spcPct val="100000"/>
            </a:lnSpc>
            <a:spcBef>
              <a:spcPts val="0"/>
            </a:spcBef>
            <a:spcAft>
              <a:spcPts val="0"/>
            </a:spcAft>
            <a:buClrTx/>
            <a:buSzTx/>
            <a:buFontTx/>
            <a:buNone/>
            <a:tabLst/>
            <a:defRPr/>
          </a:pPr>
          <a:r>
            <a:rPr lang="en-GB" sz="900" dirty="0">
              <a:latin typeface="Arial" panose="020B0604020202020204" pitchFamily="34" charset="0"/>
              <a:cs typeface="Arial" panose="020B0604020202020204" pitchFamily="34" charset="0"/>
            </a:rPr>
            <a:t>Most OP clinics</a:t>
          </a:r>
          <a:r>
            <a:rPr lang="en-GB" sz="900" baseline="0" dirty="0">
              <a:latin typeface="Arial" panose="020B0604020202020204" pitchFamily="34" charset="0"/>
              <a:cs typeface="Arial" panose="020B0604020202020204" pitchFamily="34" charset="0"/>
            </a:rPr>
            <a:t> prescribers trained and went live with JAC, to correspond with virtual appointments</a:t>
          </a:r>
          <a:endParaRPr lang="en-GB" sz="900" dirty="0">
            <a:latin typeface="Arial" panose="020B0604020202020204" pitchFamily="34" charset="0"/>
            <a:cs typeface="Arial" panose="020B0604020202020204" pitchFamily="34" charset="0"/>
          </a:endParaRPr>
        </a:p>
        <a:p xmlns:a="http://schemas.openxmlformats.org/drawingml/2006/main">
          <a:endParaRPr lang="en-GB" sz="9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0.23726</cdr:x>
      <cdr:y>0.0998</cdr:y>
    </cdr:from>
    <cdr:to>
      <cdr:x>0.62742</cdr:x>
      <cdr:y>0.2631</cdr:y>
    </cdr:to>
    <cdr:sp macro="" textlink="">
      <cdr:nvSpPr>
        <cdr:cNvPr id="5" name="Text Box 4"/>
        <cdr:cNvSpPr txBox="1"/>
      </cdr:nvSpPr>
      <cdr:spPr>
        <a:xfrm xmlns:a="http://schemas.openxmlformats.org/drawingml/2006/main">
          <a:off x="1285875" y="314325"/>
          <a:ext cx="2114550" cy="5143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a:p>
      </cdr:txBody>
    </cdr:sp>
  </cdr:relSizeAnchor>
  <cdr:relSizeAnchor xmlns:cdr="http://schemas.openxmlformats.org/drawingml/2006/chartDrawing">
    <cdr:from>
      <cdr:x>0.30578</cdr:x>
      <cdr:y>0.32804</cdr:y>
    </cdr:from>
    <cdr:to>
      <cdr:x>0.34446</cdr:x>
      <cdr:y>0.37587</cdr:y>
    </cdr:to>
    <cdr:cxnSp macro="">
      <cdr:nvCxnSpPr>
        <cdr:cNvPr id="7" name="Straight Arrow Connector 6"/>
        <cdr:cNvCxnSpPr/>
      </cdr:nvCxnSpPr>
      <cdr:spPr>
        <a:xfrm xmlns:a="http://schemas.openxmlformats.org/drawingml/2006/main">
          <a:off x="1752581" y="1009656"/>
          <a:ext cx="221692" cy="147199"/>
        </a:xfrm>
        <a:prstGeom xmlns:a="http://schemas.openxmlformats.org/drawingml/2006/main" prst="straightConnector1">
          <a:avLst/>
        </a:prstGeom>
        <a:ln xmlns:a="http://schemas.openxmlformats.org/drawingml/2006/main" w="1270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0.78207</cdr:x>
      <cdr:y>0.33004</cdr:y>
    </cdr:from>
    <cdr:to>
      <cdr:x>0.94499</cdr:x>
      <cdr:y>0.45002</cdr:y>
    </cdr:to>
    <cdr:sp macro="" textlink="">
      <cdr:nvSpPr>
        <cdr:cNvPr id="8" name="Text Box 7"/>
        <cdr:cNvSpPr txBox="1"/>
      </cdr:nvSpPr>
      <cdr:spPr>
        <a:xfrm xmlns:a="http://schemas.openxmlformats.org/drawingml/2006/main">
          <a:off x="6436124" y="1493750"/>
          <a:ext cx="1340740" cy="543031"/>
        </a:xfrm>
        <a:prstGeom xmlns:a="http://schemas.openxmlformats.org/drawingml/2006/main" prst="rect">
          <a:avLst/>
        </a:prstGeom>
        <a:solidFill xmlns:a="http://schemas.openxmlformats.org/drawingml/2006/main">
          <a:schemeClr val="bg1"/>
        </a:solidFill>
        <a:ln xmlns:a="http://schemas.openxmlformats.org/drawingml/2006/main" w="9525">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GB" sz="900" dirty="0">
              <a:latin typeface="Arial" panose="020B0604020202020204" pitchFamily="34" charset="0"/>
              <a:cs typeface="Arial" panose="020B0604020202020204" pitchFamily="34" charset="0"/>
            </a:rPr>
            <a:t>Training in ED started in July</a:t>
          </a:r>
          <a:r>
            <a:rPr lang="en-GB" sz="900" baseline="0" dirty="0">
              <a:latin typeface="Arial" panose="020B0604020202020204" pitchFamily="34" charset="0"/>
              <a:cs typeface="Arial" panose="020B0604020202020204" pitchFamily="34" charset="0"/>
            </a:rPr>
            <a:t> which led to an increase in JAC use</a:t>
          </a:r>
          <a:endParaRPr lang="en-GB" sz="9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0.6448</cdr:x>
      <cdr:y>0.37343</cdr:y>
    </cdr:from>
    <cdr:to>
      <cdr:x>0.78207</cdr:x>
      <cdr:y>0.39003</cdr:y>
    </cdr:to>
    <cdr:cxnSp macro="">
      <cdr:nvCxnSpPr>
        <cdr:cNvPr id="10" name="Straight Arrow Connector 9"/>
        <cdr:cNvCxnSpPr>
          <a:stCxn xmlns:a="http://schemas.openxmlformats.org/drawingml/2006/main" id="8" idx="1"/>
        </cdr:cNvCxnSpPr>
      </cdr:nvCxnSpPr>
      <cdr:spPr>
        <a:xfrm xmlns:a="http://schemas.openxmlformats.org/drawingml/2006/main" flipH="1" flipV="1">
          <a:off x="5306448" y="1690130"/>
          <a:ext cx="1129676" cy="75136"/>
        </a:xfrm>
        <a:prstGeom xmlns:a="http://schemas.openxmlformats.org/drawingml/2006/main" prst="straightConnector1">
          <a:avLst/>
        </a:prstGeom>
        <a:ln xmlns:a="http://schemas.openxmlformats.org/drawingml/2006/main" w="1270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0.70764</cdr:x>
      <cdr:y>0.4894</cdr:y>
    </cdr:from>
    <cdr:to>
      <cdr:x>0.95654</cdr:x>
      <cdr:y>0.67585</cdr:y>
    </cdr:to>
    <cdr:sp macro="" textlink="">
      <cdr:nvSpPr>
        <cdr:cNvPr id="2" name="Text Box 1"/>
        <cdr:cNvSpPr txBox="1"/>
      </cdr:nvSpPr>
      <cdr:spPr>
        <a:xfrm xmlns:a="http://schemas.openxmlformats.org/drawingml/2006/main">
          <a:off x="4848938" y="2088232"/>
          <a:ext cx="1705526" cy="795539"/>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GB" sz="900" dirty="0">
              <a:latin typeface="Arial" panose="020B0604020202020204" pitchFamily="34" charset="0"/>
              <a:cs typeface="Arial" panose="020B0604020202020204" pitchFamily="34" charset="0"/>
            </a:rPr>
            <a:t>Slight increase</a:t>
          </a:r>
          <a:r>
            <a:rPr lang="en-GB" sz="900" baseline="0" dirty="0">
              <a:latin typeface="Arial" panose="020B0604020202020204" pitchFamily="34" charset="0"/>
              <a:cs typeface="Arial" panose="020B0604020202020204" pitchFamily="34" charset="0"/>
            </a:rPr>
            <a:t> in JAC </a:t>
          </a:r>
          <a:r>
            <a:rPr lang="en-GB" sz="900" baseline="0" dirty="0" smtClean="0">
              <a:latin typeface="Arial" panose="020B0604020202020204" pitchFamily="34" charset="0"/>
              <a:cs typeface="Arial" panose="020B0604020202020204" pitchFamily="34" charset="0"/>
            </a:rPr>
            <a:t>interventions </a:t>
          </a:r>
          <a:r>
            <a:rPr lang="en-GB" sz="900" baseline="0" dirty="0">
              <a:latin typeface="Arial" panose="020B0604020202020204" pitchFamily="34" charset="0"/>
              <a:cs typeface="Arial" panose="020B0604020202020204" pitchFamily="34" charset="0"/>
            </a:rPr>
            <a:t>in August corresponds to ED switching to using JAC. Predicted as a new system to them.</a:t>
          </a:r>
          <a:endParaRPr lang="en-GB" sz="9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0.58472</cdr:x>
      <cdr:y>0.67769</cdr:y>
    </cdr:from>
    <cdr:to>
      <cdr:x>0.74419</cdr:x>
      <cdr:y>0.72066</cdr:y>
    </cdr:to>
    <cdr:cxnSp macro="">
      <cdr:nvCxnSpPr>
        <cdr:cNvPr id="5" name="Straight Arrow Connector 4"/>
        <cdr:cNvCxnSpPr/>
      </cdr:nvCxnSpPr>
      <cdr:spPr>
        <a:xfrm xmlns:a="http://schemas.openxmlformats.org/drawingml/2006/main" flipH="1">
          <a:off x="3352800" y="2343150"/>
          <a:ext cx="914400" cy="148590"/>
        </a:xfrm>
        <a:prstGeom xmlns:a="http://schemas.openxmlformats.org/drawingml/2006/main" prst="straightConnector1">
          <a:avLst/>
        </a:prstGeom>
        <a:ln xmlns:a="http://schemas.openxmlformats.org/drawingml/2006/main" w="1270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0.41941</cdr:x>
      <cdr:y>0.2011</cdr:y>
    </cdr:from>
    <cdr:to>
      <cdr:x>0.857</cdr:x>
      <cdr:y>0.32231</cdr:y>
    </cdr:to>
    <cdr:sp macro="" textlink="">
      <cdr:nvSpPr>
        <cdr:cNvPr id="6" name="Text Box 5"/>
        <cdr:cNvSpPr txBox="1"/>
      </cdr:nvSpPr>
      <cdr:spPr>
        <a:xfrm xmlns:a="http://schemas.openxmlformats.org/drawingml/2006/main">
          <a:off x="2437965" y="695326"/>
          <a:ext cx="2543610" cy="419100"/>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GB" sz="1000">
              <a:latin typeface="Arial" panose="020B0604020202020204" pitchFamily="34" charset="0"/>
              <a:cs typeface="Arial" panose="020B0604020202020204" pitchFamily="34" charset="0"/>
            </a:rPr>
            <a:t>Less interventions as predicted</a:t>
          </a:r>
          <a:r>
            <a:rPr lang="en-GB" sz="1000" baseline="0">
              <a:latin typeface="Arial" panose="020B0604020202020204" pitchFamily="34" charset="0"/>
              <a:cs typeface="Arial" panose="020B0604020202020204" pitchFamily="34" charset="0"/>
            </a:rPr>
            <a:t> Feb-Jun as there was less Outpatient activity</a:t>
          </a:r>
          <a:endParaRPr lang="en-GB" sz="100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0939" y="0"/>
            <a:ext cx="3037840" cy="464820"/>
          </a:xfrm>
          <a:prstGeom prst="rect">
            <a:avLst/>
          </a:prstGeom>
        </p:spPr>
        <p:txBody>
          <a:bodyPr vert="horz" lIns="91440" tIns="45720" rIns="91440" bIns="45720" rtlCol="0"/>
          <a:lstStyle>
            <a:lvl1pPr algn="r">
              <a:defRPr sz="1200"/>
            </a:lvl1pPr>
          </a:lstStyle>
          <a:p>
            <a:fld id="{9AB17955-B497-4378-899D-43723578CF4A}" type="datetimeFigureOut">
              <a:rPr lang="en-GB" smtClean="0"/>
              <a:t>14/10/2020</a:t>
            </a:fld>
            <a:endParaRPr lang="en-GB"/>
          </a:p>
        </p:txBody>
      </p:sp>
      <p:sp>
        <p:nvSpPr>
          <p:cNvPr id="4" name="Footer Placeholder 3"/>
          <p:cNvSpPr>
            <a:spLocks noGrp="1"/>
          </p:cNvSpPr>
          <p:nvPr>
            <p:ph type="ftr" sz="quarter" idx="2"/>
          </p:nvPr>
        </p:nvSpPr>
        <p:spPr>
          <a:xfrm>
            <a:off x="1" y="8829966"/>
            <a:ext cx="3037840" cy="46482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1440" tIns="45720" rIns="91440" bIns="45720" rtlCol="0" anchor="b"/>
          <a:lstStyle>
            <a:lvl1pPr algn="r">
              <a:defRPr sz="1200"/>
            </a:lvl1pPr>
          </a:lstStyle>
          <a:p>
            <a:fld id="{247513FE-47C0-4990-ABEB-92A9DD1A5988}" type="slidenum">
              <a:rPr lang="en-GB" smtClean="0"/>
              <a:t>‹#›</a:t>
            </a:fld>
            <a:endParaRPr lang="en-GB"/>
          </a:p>
        </p:txBody>
      </p:sp>
    </p:spTree>
    <p:extLst>
      <p:ext uri="{BB962C8B-B14F-4D97-AF65-F5344CB8AC3E}">
        <p14:creationId xmlns:p14="http://schemas.microsoft.com/office/powerpoint/2010/main" val="1201592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vl1pPr>
          </a:lstStyle>
          <a:p>
            <a:fld id="{26CF9B69-8E82-4D61-835A-A9A3526AC978}" type="datetimeFigureOut">
              <a:rPr lang="en-GB" smtClean="0"/>
              <a:t>14/10/2020</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8829966"/>
            <a:ext cx="3037840" cy="46482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1440" tIns="45720" rIns="91440" bIns="45720" rtlCol="0" anchor="b"/>
          <a:lstStyle>
            <a:lvl1pPr algn="r">
              <a:defRPr sz="1200"/>
            </a:lvl1pPr>
          </a:lstStyle>
          <a:p>
            <a:fld id="{61E3ACE6-50C3-4495-AAC8-59C08D4F3C67}" type="slidenum">
              <a:rPr lang="en-GB" smtClean="0"/>
              <a:t>‹#›</a:t>
            </a:fld>
            <a:endParaRPr lang="en-GB"/>
          </a:p>
        </p:txBody>
      </p:sp>
    </p:spTree>
    <p:extLst>
      <p:ext uri="{BB962C8B-B14F-4D97-AF65-F5344CB8AC3E}">
        <p14:creationId xmlns:p14="http://schemas.microsoft.com/office/powerpoint/2010/main" val="3748345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1E3ACE6-50C3-4495-AAC8-59C08D4F3C67}" type="slidenum">
              <a:rPr lang="en-GB" smtClean="0"/>
              <a:t>6</a:t>
            </a:fld>
            <a:endParaRPr lang="en-GB"/>
          </a:p>
        </p:txBody>
      </p:sp>
    </p:spTree>
    <p:extLst>
      <p:ext uri="{BB962C8B-B14F-4D97-AF65-F5344CB8AC3E}">
        <p14:creationId xmlns:p14="http://schemas.microsoft.com/office/powerpoint/2010/main" val="1935713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280724932"/>
      </p:ext>
    </p:extLst>
  </p:cSld>
  <p:clrMapOvr>
    <a:masterClrMapping/>
  </p:clrMapOvr>
  <p:timing>
    <p:tnLst>
      <p:par>
        <p:cTn id="1" dur="indefinite" restart="never" nodeType="tmRoot"/>
      </p:par>
    </p:tnLst>
  </p:timing>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6"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10951894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1"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6590266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7076079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2" name="Picture 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08304" y="188640"/>
            <a:ext cx="1582324" cy="1181373"/>
          </a:xfrm>
          <a:prstGeom prst="rect">
            <a:avLst/>
          </a:prstGeom>
        </p:spPr>
      </p:pic>
      <p:sp>
        <p:nvSpPr>
          <p:cNvPr id="9" name="Date Placeholder 3"/>
          <p:cNvSpPr>
            <a:spLocks noGrp="1"/>
          </p:cNvSpPr>
          <p:nvPr>
            <p:ph type="dt" sz="half" idx="10"/>
          </p:nvPr>
        </p:nvSpPr>
        <p:spPr>
          <a:xfrm>
            <a:off x="457200" y="6309320"/>
            <a:ext cx="8229600" cy="412155"/>
          </a:xfrm>
          <a:prstGeom prst="rect">
            <a:avLst/>
          </a:prstGeom>
        </p:spPr>
        <p:txBody>
          <a:bodyPr/>
          <a:lstStyle>
            <a:lvl1pPr marL="0" indent="0" algn="ctr">
              <a:buNone/>
              <a:defRPr b="1">
                <a:solidFill>
                  <a:srgbClr val="002060"/>
                </a:solidFill>
              </a:defRPr>
            </a:lvl1pPr>
          </a:lstStyle>
          <a:p>
            <a:r>
              <a:rPr lang="en-US" smtClean="0"/>
              <a:t>#ChangingForTheBest #NoGoingBack</a:t>
            </a:r>
            <a:endParaRPr lang="en-US" dirty="0"/>
          </a:p>
        </p:txBody>
      </p:sp>
    </p:spTree>
    <p:extLst>
      <p:ext uri="{BB962C8B-B14F-4D97-AF65-F5344CB8AC3E}">
        <p14:creationId xmlns:p14="http://schemas.microsoft.com/office/powerpoint/2010/main" val="3424723233"/>
      </p:ext>
    </p:extLst>
  </p:cSld>
  <p:clrMap bg1="lt1" tx1="dk1" bg2="lt2" tx2="dk2" accent1="accent1" accent2="accent2" accent3="accent3" accent4="accent4" accent5="accent5" accent6="accent6" hlink="hlink" folHlink="folHlink"/>
  <p:sldLayoutIdLst>
    <p:sldLayoutId id="2147483652" r:id="rId1"/>
    <p:sldLayoutId id="2147483649" r:id="rId2"/>
    <p:sldLayoutId id="2147483653" r:id="rId3"/>
    <p:sldLayoutId id="2147483650" r:id="rId4"/>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flickr.com/photos/lumaxart/2137737248" TargetMode="External"/><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hyperlink" Target="https://recordsmanagement.tab.com/document-imaging/how-to-plan-your-imaging-project-part-2-backfile-conversion-workflow-and-indexing/" TargetMode="External"/><Relationship Id="rId4" Type="http://schemas.openxmlformats.org/officeDocument/2006/relationships/hyperlink" Target="https://favpng.com/png_view/electronic-prescribing-medical-prescription-electronic-health-record-patient-pharmacist-png/CE0juz7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a:spLocks noGrp="1"/>
          </p:cNvSpPr>
          <p:nvPr>
            <p:ph sz="quarter" idx="4294967295"/>
          </p:nvPr>
        </p:nvSpPr>
        <p:spPr>
          <a:xfrm>
            <a:off x="611560" y="1916832"/>
            <a:ext cx="8151602" cy="1728192"/>
          </a:xfrm>
          <a:prstGeom prst="rect">
            <a:avLst/>
          </a:prstGeom>
        </p:spPr>
        <p:txBody>
          <a:bodyPr>
            <a:noAutofit/>
          </a:bodyPr>
          <a:lstStyle/>
          <a:p>
            <a:pPr marL="0" indent="0">
              <a:buNone/>
            </a:pPr>
            <a:r>
              <a:rPr lang="en-GB" sz="3600" b="1" dirty="0"/>
              <a:t>Implementation of Electronic Prescribing in Outpatient Clinics </a:t>
            </a:r>
            <a:r>
              <a:rPr lang="en-GB" sz="3600" b="1" dirty="0" smtClean="0"/>
              <a:t>and the </a:t>
            </a:r>
            <a:r>
              <a:rPr lang="en-GB" sz="3600" b="1" dirty="0"/>
              <a:t>Adult </a:t>
            </a:r>
            <a:r>
              <a:rPr lang="en-GB" sz="3600" b="1" dirty="0" smtClean="0"/>
              <a:t>Emergency Department </a:t>
            </a:r>
            <a:endParaRPr lang="en-GB" sz="3600" b="1" dirty="0">
              <a:solidFill>
                <a:schemeClr val="tx2"/>
              </a:solidFill>
            </a:endParaRPr>
          </a:p>
        </p:txBody>
      </p:sp>
      <p:sp>
        <p:nvSpPr>
          <p:cNvPr id="7" name="Content Placeholder 9"/>
          <p:cNvSpPr>
            <a:spLocks noGrp="1"/>
          </p:cNvSpPr>
          <p:nvPr>
            <p:ph sz="quarter" idx="4294967295"/>
          </p:nvPr>
        </p:nvSpPr>
        <p:spPr>
          <a:xfrm>
            <a:off x="587052" y="3789041"/>
            <a:ext cx="8406120" cy="1800199"/>
          </a:xfrm>
          <a:prstGeom prst="rect">
            <a:avLst/>
          </a:prstGeom>
        </p:spPr>
        <p:txBody>
          <a:bodyPr>
            <a:noAutofit/>
          </a:bodyPr>
          <a:lstStyle/>
          <a:p>
            <a:pPr marL="0" indent="0">
              <a:lnSpc>
                <a:spcPct val="90000"/>
              </a:lnSpc>
              <a:buNone/>
            </a:pPr>
            <a:r>
              <a:rPr lang="en-GB" sz="2600" i="1" dirty="0" smtClean="0">
                <a:solidFill>
                  <a:schemeClr val="tx2"/>
                </a:solidFill>
              </a:rPr>
              <a:t>Joseph Grayson (Lead EPMA Pharmacy Technician) and Chandni Khanderia (Lead EPMA Pharmacist)</a:t>
            </a:r>
          </a:p>
          <a:p>
            <a:pPr marL="0" indent="0">
              <a:lnSpc>
                <a:spcPct val="90000"/>
              </a:lnSpc>
              <a:buNone/>
            </a:pPr>
            <a:r>
              <a:rPr lang="en-GB" sz="2600" i="1" dirty="0" smtClean="0">
                <a:solidFill>
                  <a:schemeClr val="tx2"/>
                </a:solidFill>
              </a:rPr>
              <a:t>Whittington Health</a:t>
            </a:r>
            <a:endParaRPr lang="en-GB" sz="2600" i="1" dirty="0">
              <a:solidFill>
                <a:schemeClr val="tx2"/>
              </a:solidFill>
            </a:endParaRPr>
          </a:p>
          <a:p>
            <a:pPr marL="0" indent="0">
              <a:lnSpc>
                <a:spcPct val="90000"/>
              </a:lnSpc>
              <a:buNone/>
            </a:pPr>
            <a:r>
              <a:rPr lang="en-GB" sz="2600" i="1" dirty="0" smtClean="0">
                <a:solidFill>
                  <a:schemeClr val="tx2"/>
                </a:solidFill>
              </a:rPr>
              <a:t> </a:t>
            </a:r>
          </a:p>
        </p:txBody>
      </p:sp>
      <p:sp>
        <p:nvSpPr>
          <p:cNvPr id="2" name="Date Placeholder 1"/>
          <p:cNvSpPr>
            <a:spLocks noGrp="1"/>
          </p:cNvSpPr>
          <p:nvPr>
            <p:ph type="dt" sz="half" idx="10"/>
          </p:nvPr>
        </p:nvSpPr>
        <p:spPr/>
        <p:txBody>
          <a:bodyPr/>
          <a:lstStyle/>
          <a:p>
            <a:r>
              <a:rPr lang="en-US" smtClean="0"/>
              <a:t>#ChangingForTheBest #NoGoingBack</a:t>
            </a:r>
            <a:endParaRPr lang="en-US" dirty="0"/>
          </a:p>
        </p:txBody>
      </p:sp>
      <p:pic>
        <p:nvPicPr>
          <p:cNvPr id="5" name="Picture 4" descr="https://recordsmanagement.tab.com/wp-content/uploads/2017/08/imaging-paper_files_to_electroni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2160" y="4869160"/>
            <a:ext cx="2736304" cy="1406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681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p:cNvSpPr>
            <a:spLocks noGrp="1"/>
          </p:cNvSpPr>
          <p:nvPr>
            <p:ph idx="1"/>
          </p:nvPr>
        </p:nvSpPr>
        <p:spPr>
          <a:xfrm>
            <a:off x="470712" y="1689470"/>
            <a:ext cx="8229600" cy="4525963"/>
          </a:xfrm>
        </p:spPr>
        <p:txBody>
          <a:bodyPr>
            <a:normAutofit/>
          </a:bodyPr>
          <a:lstStyle/>
          <a:p>
            <a:r>
              <a:rPr lang="en-GB" sz="1800" dirty="0"/>
              <a:t>An e-learning training module would speed up roll out (particularly for off-site areas).  </a:t>
            </a:r>
          </a:p>
          <a:p>
            <a:r>
              <a:rPr lang="en-US" sz="1800" dirty="0" smtClean="0"/>
              <a:t>Learnt how to manage fast </a:t>
            </a:r>
            <a:r>
              <a:rPr lang="en-US" sz="1800" dirty="0" smtClean="0"/>
              <a:t>paced </a:t>
            </a:r>
            <a:r>
              <a:rPr lang="en-US" sz="1800" dirty="0" smtClean="0"/>
              <a:t>roll-out in multiple areas at the same time.  </a:t>
            </a:r>
            <a:endParaRPr lang="en-US" sz="1800" dirty="0"/>
          </a:p>
          <a:p>
            <a:r>
              <a:rPr lang="en-US" sz="1800" dirty="0" smtClean="0"/>
              <a:t>If this was repeated, we would </a:t>
            </a:r>
            <a:r>
              <a:rPr lang="en-US" sz="1800" dirty="0"/>
              <a:t>e</a:t>
            </a:r>
            <a:r>
              <a:rPr lang="en-US" sz="1800" dirty="0" smtClean="0"/>
              <a:t>nsure that all the information documented on a paper prescription could be documented electronically such as the </a:t>
            </a:r>
            <a:r>
              <a:rPr lang="en-GB" sz="1800" dirty="0" smtClean="0"/>
              <a:t>prescribers </a:t>
            </a:r>
            <a:r>
              <a:rPr lang="en-GB" sz="1800" dirty="0"/>
              <a:t>contact number as pharmacy have experienced some difficulties in contacting prescribers for queries</a:t>
            </a:r>
            <a:r>
              <a:rPr lang="en-US" sz="1800" dirty="0" smtClean="0"/>
              <a:t>.</a:t>
            </a:r>
          </a:p>
          <a:p>
            <a:r>
              <a:rPr lang="en-US" sz="1800" dirty="0" smtClean="0"/>
              <a:t>We would use the same platforms for advertising </a:t>
            </a:r>
            <a:r>
              <a:rPr lang="en-US" sz="1800" dirty="0" smtClean="0"/>
              <a:t>everywhere, maintain strong stakeholder engagement, distribute </a:t>
            </a:r>
            <a:r>
              <a:rPr lang="en-US" sz="1800" dirty="0" smtClean="0"/>
              <a:t>quick guides to </a:t>
            </a:r>
            <a:r>
              <a:rPr lang="en-US" sz="1800" dirty="0" smtClean="0"/>
              <a:t>everyone continue virtual training sessions.</a:t>
            </a:r>
            <a:endParaRPr lang="en-US" sz="1800" dirty="0" smtClean="0"/>
          </a:p>
          <a:p>
            <a:r>
              <a:rPr lang="en-US" sz="1800" dirty="0" smtClean="0"/>
              <a:t>All Trusts who are currently using paper outpatient prescriptions can benefit from this </a:t>
            </a:r>
            <a:r>
              <a:rPr lang="en-US" sz="1800" dirty="0" smtClean="0"/>
              <a:t>work.</a:t>
            </a:r>
            <a:endParaRPr lang="en-US" sz="1800" dirty="0"/>
          </a:p>
          <a:p>
            <a:r>
              <a:rPr lang="en-US" sz="1800" dirty="0" smtClean="0"/>
              <a:t>Advice for other Trusts would be to use the current climate to make change </a:t>
            </a:r>
            <a:r>
              <a:rPr lang="en-US" sz="1800" dirty="0" smtClean="0"/>
              <a:t>happen.</a:t>
            </a:r>
            <a:endParaRPr lang="en-US" sz="1800" dirty="0"/>
          </a:p>
          <a:p>
            <a:endParaRPr lang="en-US" sz="1800" dirty="0"/>
          </a:p>
        </p:txBody>
      </p:sp>
      <p:sp>
        <p:nvSpPr>
          <p:cNvPr id="14"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sp>
        <p:nvSpPr>
          <p:cNvPr id="15"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smtClean="0"/>
              <a:t>Learning</a:t>
            </a:r>
            <a:endParaRPr lang="en-GB" dirty="0"/>
          </a:p>
          <a:p>
            <a:endParaRPr lang="en-GB" dirty="0"/>
          </a:p>
        </p:txBody>
      </p:sp>
    </p:spTree>
    <p:extLst>
      <p:ext uri="{BB962C8B-B14F-4D97-AF65-F5344CB8AC3E}">
        <p14:creationId xmlns:p14="http://schemas.microsoft.com/office/powerpoint/2010/main" val="439639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a:off x="457200" y="6309320"/>
            <a:ext cx="8229600" cy="412155"/>
          </a:xfrm>
        </p:spPr>
        <p:txBody>
          <a:bodyPr/>
          <a:lstStyle/>
          <a:p>
            <a:r>
              <a:rPr lang="en-US" dirty="0" smtClean="0"/>
              <a:t>#</a:t>
            </a:r>
            <a:r>
              <a:rPr lang="en-US" dirty="0" err="1" smtClean="0"/>
              <a:t>ChangingForTheBest</a:t>
            </a:r>
            <a:r>
              <a:rPr lang="en-US" dirty="0" smtClean="0"/>
              <a:t> #</a:t>
            </a:r>
            <a:r>
              <a:rPr lang="en-US" dirty="0" err="1" smtClean="0"/>
              <a:t>NoGoingBack</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87624" y="1340768"/>
            <a:ext cx="6593503" cy="3629861"/>
          </a:xfrm>
          <a:prstGeom prst="rect">
            <a:avLst/>
          </a:prstGeom>
        </p:spPr>
      </p:pic>
      <p:sp>
        <p:nvSpPr>
          <p:cNvPr id="11"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smtClean="0"/>
              <a:t>Questions</a:t>
            </a:r>
            <a:endParaRPr lang="en-GB" dirty="0"/>
          </a:p>
          <a:p>
            <a:endParaRPr lang="en-GB" dirty="0"/>
          </a:p>
        </p:txBody>
      </p:sp>
      <p:sp>
        <p:nvSpPr>
          <p:cNvPr id="12" name="Content Placeholder 4"/>
          <p:cNvSpPr txBox="1">
            <a:spLocks/>
          </p:cNvSpPr>
          <p:nvPr/>
        </p:nvSpPr>
        <p:spPr>
          <a:xfrm>
            <a:off x="457200" y="4869160"/>
            <a:ext cx="8229600" cy="10801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800" dirty="0" smtClean="0"/>
              <a:t>Joseph Grayson and Chandni Khanderia</a:t>
            </a:r>
          </a:p>
          <a:p>
            <a:pPr marL="0" indent="0">
              <a:buNone/>
            </a:pPr>
            <a:r>
              <a:rPr lang="en-US" sz="1800" dirty="0" smtClean="0"/>
              <a:t>whh-tr.epma@nhs.net</a:t>
            </a:r>
          </a:p>
        </p:txBody>
      </p:sp>
      <p:sp>
        <p:nvSpPr>
          <p:cNvPr id="2" name="TextBox 1"/>
          <p:cNvSpPr txBox="1"/>
          <p:nvPr/>
        </p:nvSpPr>
        <p:spPr>
          <a:xfrm>
            <a:off x="16708" y="6146720"/>
            <a:ext cx="2755092" cy="738664"/>
          </a:xfrm>
          <a:prstGeom prst="rect">
            <a:avLst/>
          </a:prstGeom>
          <a:noFill/>
        </p:spPr>
        <p:txBody>
          <a:bodyPr wrap="square" rtlCol="0">
            <a:spAutoFit/>
          </a:bodyPr>
          <a:lstStyle/>
          <a:p>
            <a:r>
              <a:rPr lang="en-GB" sz="600" dirty="0" smtClean="0"/>
              <a:t>URLs for the images:</a:t>
            </a:r>
          </a:p>
          <a:p>
            <a:r>
              <a:rPr lang="en-GB" sz="600" dirty="0">
                <a:hlinkClick r:id="rId3"/>
              </a:rPr>
              <a:t>https://</a:t>
            </a:r>
            <a:r>
              <a:rPr lang="en-GB" sz="600" dirty="0" smtClean="0">
                <a:hlinkClick r:id="rId3"/>
              </a:rPr>
              <a:t>flickr.com/photos/lumaxart/2137737248</a:t>
            </a:r>
            <a:endParaRPr lang="en-GB" sz="600" dirty="0" smtClean="0"/>
          </a:p>
          <a:p>
            <a:r>
              <a:rPr lang="en-GB" sz="600" dirty="0">
                <a:hlinkClick r:id="rId4"/>
              </a:rPr>
              <a:t>https://</a:t>
            </a:r>
            <a:r>
              <a:rPr lang="en-GB" sz="600" dirty="0" smtClean="0">
                <a:hlinkClick r:id="rId4"/>
              </a:rPr>
              <a:t>favpng.com/png_view/electronic-prescribing-medical-prescription-electronic-health-record-patient-pharmacist-png/CE0juz7g</a:t>
            </a:r>
            <a:endParaRPr lang="en-GB" sz="600" dirty="0" smtClean="0"/>
          </a:p>
          <a:p>
            <a:r>
              <a:rPr lang="en-GB" sz="600" dirty="0">
                <a:hlinkClick r:id="rId5"/>
              </a:rPr>
              <a:t>https://recordsmanagement.tab.com/document-imaging/how-to-plan-your-imaging-project-part-2-backfile-conversion-workflow-and-indexing</a:t>
            </a:r>
            <a:r>
              <a:rPr lang="en-GB" sz="600" dirty="0" smtClean="0">
                <a:hlinkClick r:id="rId5"/>
              </a:rPr>
              <a:t>/</a:t>
            </a:r>
            <a:endParaRPr lang="en-GB" sz="600" dirty="0" smtClean="0"/>
          </a:p>
          <a:p>
            <a:endParaRPr lang="en-GB" sz="600" dirty="0"/>
          </a:p>
        </p:txBody>
      </p:sp>
    </p:spTree>
    <p:extLst>
      <p:ext uri="{BB962C8B-B14F-4D97-AF65-F5344CB8AC3E}">
        <p14:creationId xmlns:p14="http://schemas.microsoft.com/office/powerpoint/2010/main" val="3866270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3600" b="1" dirty="0" smtClean="0">
                <a:solidFill>
                  <a:srgbClr val="002060"/>
                </a:solidFill>
              </a:rPr>
              <a:t>Problem</a:t>
            </a:r>
            <a:endParaRPr lang="en-GB" sz="3600" dirty="0"/>
          </a:p>
        </p:txBody>
      </p:sp>
      <p:sp>
        <p:nvSpPr>
          <p:cNvPr id="15" name="Content Placeholder 4"/>
          <p:cNvSpPr>
            <a:spLocks noGrp="1"/>
          </p:cNvSpPr>
          <p:nvPr>
            <p:ph idx="1"/>
          </p:nvPr>
        </p:nvSpPr>
        <p:spPr>
          <a:xfrm>
            <a:off x="457200" y="1844824"/>
            <a:ext cx="8229600" cy="4281339"/>
          </a:xfrm>
        </p:spPr>
        <p:txBody>
          <a:bodyPr>
            <a:noAutofit/>
          </a:bodyPr>
          <a:lstStyle/>
          <a:p>
            <a:pPr marL="0" indent="0" algn="ctr">
              <a:buNone/>
            </a:pPr>
            <a:r>
              <a:rPr lang="en-US" sz="3600" dirty="0" smtClean="0"/>
              <a:t>Outpatient clinics and the emergency departments use paper prescriptions</a:t>
            </a:r>
          </a:p>
        </p:txBody>
      </p:sp>
      <p:sp>
        <p:nvSpPr>
          <p:cNvPr id="12"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pic>
        <p:nvPicPr>
          <p:cNvPr id="1029" name="Picture 6" descr="20200617_112115"/>
          <p:cNvPicPr>
            <a:picLocks noChangeAspect="1" noChangeArrowheads="1"/>
          </p:cNvPicPr>
          <p:nvPr/>
        </p:nvPicPr>
        <p:blipFill>
          <a:blip r:embed="rId2">
            <a:extLst>
              <a:ext uri="{28A0092B-C50C-407E-A947-70E740481C1C}">
                <a14:useLocalDpi xmlns:a14="http://schemas.microsoft.com/office/drawing/2010/main" val="0"/>
              </a:ext>
            </a:extLst>
          </a:blip>
          <a:srcRect t="4294" b="7063"/>
          <a:stretch>
            <a:fillRect/>
          </a:stretch>
        </p:blipFill>
        <p:spPr bwMode="auto">
          <a:xfrm>
            <a:off x="3275856" y="3262944"/>
            <a:ext cx="2304256" cy="272193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7"/>
          <p:cNvPicPr>
            <a:picLocks noChangeArrowheads="1"/>
          </p:cNvPicPr>
          <p:nvPr/>
        </p:nvPicPr>
        <p:blipFill>
          <a:blip r:embed="rId3">
            <a:extLst>
              <a:ext uri="{28A0092B-C50C-407E-A947-70E740481C1C}">
                <a14:useLocalDpi xmlns:a14="http://schemas.microsoft.com/office/drawing/2010/main" val="0"/>
              </a:ext>
            </a:extLst>
          </a:blip>
          <a:srcRect l="-20313" t="-16393" r="-18750" b="-15302"/>
          <a:stretch>
            <a:fillRect/>
          </a:stretch>
        </p:blipFill>
        <p:spPr bwMode="auto">
          <a:xfrm>
            <a:off x="3475509" y="3501009"/>
            <a:ext cx="2032596" cy="2245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0262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68312" y="887453"/>
            <a:ext cx="8218487" cy="56159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n-GB" sz="3600" b="1" dirty="0" smtClean="0">
                <a:solidFill>
                  <a:srgbClr val="002060"/>
                </a:solidFill>
              </a:rPr>
              <a:t>Aim</a:t>
            </a:r>
          </a:p>
          <a:p>
            <a:pPr marL="0" indent="0">
              <a:buFont typeface="Arial" panose="020B0604020202020204" pitchFamily="34" charset="0"/>
              <a:buNone/>
            </a:pPr>
            <a:endParaRPr lang="en-GB" sz="3600" dirty="0"/>
          </a:p>
        </p:txBody>
      </p:sp>
      <p:sp>
        <p:nvSpPr>
          <p:cNvPr id="15" name="Content Placeholder 4"/>
          <p:cNvSpPr>
            <a:spLocks noGrp="1"/>
          </p:cNvSpPr>
          <p:nvPr>
            <p:ph idx="1"/>
          </p:nvPr>
        </p:nvSpPr>
        <p:spPr>
          <a:xfrm>
            <a:off x="457200" y="1639341"/>
            <a:ext cx="8229600" cy="4525963"/>
          </a:xfrm>
        </p:spPr>
        <p:txBody>
          <a:bodyPr>
            <a:noAutofit/>
          </a:bodyPr>
          <a:lstStyle/>
          <a:p>
            <a:endParaRPr lang="en-US" sz="1000" dirty="0" smtClean="0"/>
          </a:p>
          <a:p>
            <a:pPr marL="0" indent="0" algn="ctr">
              <a:buNone/>
            </a:pPr>
            <a:r>
              <a:rPr lang="en-GB" sz="3600" dirty="0" smtClean="0"/>
              <a:t>To switch all outpatient clinics and the Emergency Departments to electronic prescribing by October 2020</a:t>
            </a:r>
          </a:p>
          <a:p>
            <a:pPr marL="0" indent="0">
              <a:buNone/>
            </a:pPr>
            <a:endParaRPr lang="en-US" sz="1800" dirty="0" smtClean="0"/>
          </a:p>
        </p:txBody>
      </p:sp>
      <p:sp>
        <p:nvSpPr>
          <p:cNvPr id="17"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pic>
        <p:nvPicPr>
          <p:cNvPr id="2050" name="Picture 2" descr="Electronic Prescribing Medical Prescription Electronic Health Record Patient Pharmacist, PNG, 938x505px, Electronic Prescribing, Brand, Business, Clinic, Communication Download Fr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6800" y="3789040"/>
            <a:ext cx="4061510" cy="2184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2258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Plan</a:t>
            </a:r>
            <a:endParaRPr lang="en-GB" dirty="0"/>
          </a:p>
        </p:txBody>
      </p:sp>
      <p:sp>
        <p:nvSpPr>
          <p:cNvPr id="14"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a:p>
            <a:r>
              <a:rPr lang="en-GB" sz="1800" dirty="0" smtClean="0"/>
              <a:t>Decision made to stop using paper outpatient prescriptions due to infection </a:t>
            </a:r>
            <a:r>
              <a:rPr lang="en-GB" sz="1800" dirty="0" smtClean="0"/>
              <a:t>control.</a:t>
            </a:r>
            <a:endParaRPr lang="en-GB" sz="1800" dirty="0" smtClean="0"/>
          </a:p>
          <a:p>
            <a:r>
              <a:rPr lang="en-GB" sz="1800" dirty="0" smtClean="0"/>
              <a:t>Planned which clinics required training and contacted consultant </a:t>
            </a:r>
            <a:r>
              <a:rPr lang="en-GB" sz="1800" dirty="0" smtClean="0"/>
              <a:t>leads.</a:t>
            </a:r>
            <a:endParaRPr lang="en-GB" sz="1800" dirty="0" smtClean="0"/>
          </a:p>
          <a:p>
            <a:r>
              <a:rPr lang="en-GB" sz="1800" dirty="0" smtClean="0"/>
              <a:t>Advertised the cessation of paper outpatient prescription </a:t>
            </a:r>
            <a:r>
              <a:rPr lang="en-GB" sz="1800" dirty="0" smtClean="0"/>
              <a:t>supply.</a:t>
            </a:r>
            <a:endParaRPr lang="en-GB" sz="1800" dirty="0" smtClean="0"/>
          </a:p>
          <a:p>
            <a:r>
              <a:rPr lang="en-GB" sz="1800" dirty="0" smtClean="0"/>
              <a:t>Organised training sessions.  </a:t>
            </a:r>
          </a:p>
          <a:p>
            <a:r>
              <a:rPr lang="en-GB" sz="1800" dirty="0" smtClean="0"/>
              <a:t>Provided face to face training and remote training for those working from home. </a:t>
            </a:r>
          </a:p>
          <a:p>
            <a:r>
              <a:rPr lang="en-US" sz="1800" dirty="0" smtClean="0"/>
              <a:t>We used a quality improvement methodology to conduct </a:t>
            </a:r>
            <a:r>
              <a:rPr lang="en-US" sz="1800" dirty="0" smtClean="0"/>
              <a:t>this. </a:t>
            </a:r>
            <a:endParaRPr lang="en-US" sz="1800" dirty="0" smtClean="0"/>
          </a:p>
          <a:p>
            <a:pPr marL="0" indent="0">
              <a:buNone/>
            </a:pPr>
            <a:endParaRPr lang="en-US" sz="1800" dirty="0" smtClean="0"/>
          </a:p>
        </p:txBody>
      </p:sp>
      <p:sp>
        <p:nvSpPr>
          <p:cNvPr id="16"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972" y="4365104"/>
            <a:ext cx="6144364" cy="1512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8458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57199" y="887453"/>
            <a:ext cx="8218489"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Benefits</a:t>
            </a:r>
            <a:endParaRPr lang="en-GB" dirty="0"/>
          </a:p>
        </p:txBody>
      </p:sp>
      <p:sp>
        <p:nvSpPr>
          <p:cNvPr id="6"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a:p>
            <a:r>
              <a:rPr lang="en-GB" sz="1800" dirty="0"/>
              <a:t>This is safer during the pandemic, as patients can arrange collection from home and will not need to spend time queuing and waiting for prescriptions, or use paper touched by multiple people. </a:t>
            </a:r>
          </a:p>
          <a:p>
            <a:r>
              <a:rPr lang="en-GB" sz="1800" dirty="0"/>
              <a:t>I</a:t>
            </a:r>
            <a:r>
              <a:rPr lang="en-GB" sz="1800" dirty="0" smtClean="0"/>
              <a:t>ncrease </a:t>
            </a:r>
            <a:r>
              <a:rPr lang="en-GB" sz="1800" dirty="0"/>
              <a:t>adherence to the medicines </a:t>
            </a:r>
            <a:r>
              <a:rPr lang="en-GB" sz="1800" dirty="0" smtClean="0"/>
              <a:t>formulary</a:t>
            </a:r>
          </a:p>
          <a:p>
            <a:r>
              <a:rPr lang="en-GB" sz="1800" dirty="0" smtClean="0"/>
              <a:t>Reduce </a:t>
            </a:r>
            <a:r>
              <a:rPr lang="en-GB" sz="1800" dirty="0"/>
              <a:t>the likelihood of prescribing </a:t>
            </a:r>
            <a:r>
              <a:rPr lang="en-GB" sz="1800" dirty="0" smtClean="0"/>
              <a:t>errors</a:t>
            </a:r>
          </a:p>
          <a:p>
            <a:r>
              <a:rPr lang="en-GB" sz="1800" dirty="0"/>
              <a:t>P</a:t>
            </a:r>
            <a:r>
              <a:rPr lang="en-GB" sz="1800" dirty="0" smtClean="0"/>
              <a:t>rovide </a:t>
            </a:r>
            <a:r>
              <a:rPr lang="en-GB" sz="1800" dirty="0"/>
              <a:t>clear legible prescriptions in patient records </a:t>
            </a:r>
            <a:endParaRPr lang="en-GB" sz="1800" dirty="0" smtClean="0"/>
          </a:p>
          <a:p>
            <a:r>
              <a:rPr lang="en-GB" sz="1800" dirty="0"/>
              <a:t>M</a:t>
            </a:r>
            <a:r>
              <a:rPr lang="en-GB" sz="1800" dirty="0" smtClean="0"/>
              <a:t>ake </a:t>
            </a:r>
            <a:r>
              <a:rPr lang="en-GB" sz="1800" dirty="0"/>
              <a:t>it easier to audit and report </a:t>
            </a:r>
            <a:r>
              <a:rPr lang="en-GB" sz="1800" dirty="0" smtClean="0"/>
              <a:t>the use </a:t>
            </a:r>
            <a:r>
              <a:rPr lang="en-GB" sz="1800" dirty="0"/>
              <a:t>of </a:t>
            </a:r>
            <a:r>
              <a:rPr lang="en-GB" sz="1800" dirty="0" smtClean="0"/>
              <a:t>medicines </a:t>
            </a:r>
          </a:p>
          <a:p>
            <a:r>
              <a:rPr lang="en-GB" sz="1800" dirty="0" smtClean="0"/>
              <a:t>Electronic </a:t>
            </a:r>
            <a:r>
              <a:rPr lang="en-GB" sz="1800" dirty="0"/>
              <a:t>prescribing is more secure as prescriptions cannot be </a:t>
            </a:r>
            <a:r>
              <a:rPr lang="en-GB" sz="1800" dirty="0" smtClean="0"/>
              <a:t>forged </a:t>
            </a:r>
          </a:p>
          <a:p>
            <a:r>
              <a:rPr lang="en-GB" sz="1800" dirty="0" smtClean="0"/>
              <a:t>Reduced costs as no longer </a:t>
            </a:r>
            <a:r>
              <a:rPr lang="en-GB" sz="1800" dirty="0" smtClean="0"/>
              <a:t>need </a:t>
            </a:r>
            <a:r>
              <a:rPr lang="en-GB" sz="1800" dirty="0" smtClean="0"/>
              <a:t>to order controlled stationary</a:t>
            </a:r>
            <a:endParaRPr lang="en-US" sz="1800" dirty="0" smtClean="0"/>
          </a:p>
        </p:txBody>
      </p:sp>
      <p:sp>
        <p:nvSpPr>
          <p:cNvPr id="7" name="Date Placeholder 1"/>
          <p:cNvSpPr>
            <a:spLocks noGrp="1"/>
          </p:cNvSpPr>
          <p:nvPr>
            <p:ph type="dt" sz="half" idx="10"/>
          </p:nvPr>
        </p:nvSpPr>
        <p:spPr>
          <a:xfrm>
            <a:off x="457200" y="6309320"/>
            <a:ext cx="8229600" cy="412155"/>
          </a:xfrm>
        </p:spPr>
        <p:txBody>
          <a:bodyPr/>
          <a:lstStyle/>
          <a:p>
            <a:r>
              <a:rPr lang="en-US" dirty="0" smtClean="0"/>
              <a:t>#</a:t>
            </a:r>
            <a:r>
              <a:rPr lang="en-US" dirty="0" err="1" smtClean="0"/>
              <a:t>ChangingForTheBest</a:t>
            </a:r>
            <a:r>
              <a:rPr lang="en-US" dirty="0" smtClean="0"/>
              <a:t> #</a:t>
            </a:r>
            <a:r>
              <a:rPr lang="en-US" dirty="0" err="1" smtClean="0"/>
              <a:t>NoGoingBack</a:t>
            </a:r>
            <a:endParaRPr lang="en-US" dirty="0"/>
          </a:p>
        </p:txBody>
      </p:sp>
      <p:sp>
        <p:nvSpPr>
          <p:cNvPr id="3" name="Rectangular Callout 2"/>
          <p:cNvSpPr/>
          <p:nvPr/>
        </p:nvSpPr>
        <p:spPr>
          <a:xfrm>
            <a:off x="1043608" y="620689"/>
            <a:ext cx="1728192" cy="936104"/>
          </a:xfrm>
          <a:prstGeom prst="wedgeRectCallout">
            <a:avLst>
              <a:gd name="adj1" fmla="val -43673"/>
              <a:gd name="adj2" fmla="val -801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 love the electronic system</a:t>
            </a:r>
            <a:endParaRPr lang="en-GB" dirty="0"/>
          </a:p>
        </p:txBody>
      </p:sp>
      <p:sp>
        <p:nvSpPr>
          <p:cNvPr id="8" name="Rectangular Callout 7"/>
          <p:cNvSpPr/>
          <p:nvPr/>
        </p:nvSpPr>
        <p:spPr>
          <a:xfrm>
            <a:off x="5652120" y="5013176"/>
            <a:ext cx="1944216" cy="1008112"/>
          </a:xfrm>
          <a:prstGeom prst="wedgeRectCallout">
            <a:avLst>
              <a:gd name="adj1" fmla="val 42609"/>
              <a:gd name="adj2" fmla="val 922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 can’t believe we didn’t implement the system earlier</a:t>
            </a:r>
            <a:endParaRPr lang="en-GB" dirty="0"/>
          </a:p>
        </p:txBody>
      </p:sp>
      <p:sp>
        <p:nvSpPr>
          <p:cNvPr id="9" name="Rectangular Callout 8"/>
          <p:cNvSpPr/>
          <p:nvPr/>
        </p:nvSpPr>
        <p:spPr>
          <a:xfrm>
            <a:off x="6660232" y="2780928"/>
            <a:ext cx="1728192" cy="936104"/>
          </a:xfrm>
          <a:prstGeom prst="wedgeRectCallout">
            <a:avLst>
              <a:gd name="adj1" fmla="val 77375"/>
              <a:gd name="adj2" fmla="val -597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It has allowed me to prescribe virtually</a:t>
            </a:r>
            <a:endParaRPr lang="en-GB" dirty="0"/>
          </a:p>
        </p:txBody>
      </p:sp>
      <p:sp>
        <p:nvSpPr>
          <p:cNvPr id="10" name="Rectangular Callout 9"/>
          <p:cNvSpPr/>
          <p:nvPr/>
        </p:nvSpPr>
        <p:spPr>
          <a:xfrm>
            <a:off x="755575" y="5157192"/>
            <a:ext cx="2599417" cy="936104"/>
          </a:xfrm>
          <a:prstGeom prst="wedgeRectCallout">
            <a:avLst>
              <a:gd name="adj1" fmla="val -44879"/>
              <a:gd name="adj2" fmla="val 969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 don’t need to come into the hospital to collect my medications</a:t>
            </a:r>
            <a:endParaRPr lang="en-GB" dirty="0"/>
          </a:p>
        </p:txBody>
      </p:sp>
    </p:spTree>
    <p:extLst>
      <p:ext uri="{BB962C8B-B14F-4D97-AF65-F5344CB8AC3E}">
        <p14:creationId xmlns:p14="http://schemas.microsoft.com/office/powerpoint/2010/main" val="1372001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Measures</a:t>
            </a:r>
            <a:endParaRPr lang="en-GB" dirty="0"/>
          </a:p>
          <a:p>
            <a:endParaRPr lang="en-GB" dirty="0"/>
          </a:p>
        </p:txBody>
      </p:sp>
      <p:sp>
        <p:nvSpPr>
          <p:cNvPr id="13"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pPr marL="0" indent="0">
              <a:buNone/>
            </a:pPr>
            <a:endParaRPr lang="en-US" sz="1800" dirty="0" smtClean="0"/>
          </a:p>
        </p:txBody>
      </p:sp>
      <p:sp>
        <p:nvSpPr>
          <p:cNvPr id="15" name="Date Placeholder 1"/>
          <p:cNvSpPr>
            <a:spLocks noGrp="1"/>
          </p:cNvSpPr>
          <p:nvPr>
            <p:ph type="dt" sz="half" idx="10"/>
          </p:nvPr>
        </p:nvSpPr>
        <p:spPr>
          <a:xfrm>
            <a:off x="457200" y="6309320"/>
            <a:ext cx="8229600" cy="412155"/>
          </a:xfrm>
        </p:spPr>
        <p:txBody>
          <a:bodyPr/>
          <a:lstStyle/>
          <a:p>
            <a:r>
              <a:rPr lang="en-US" dirty="0" smtClean="0"/>
              <a:t>#</a:t>
            </a:r>
            <a:r>
              <a:rPr lang="en-US" dirty="0" err="1" smtClean="0"/>
              <a:t>ChangingForTheBest</a:t>
            </a:r>
            <a:r>
              <a:rPr lang="en-US" dirty="0" smtClean="0"/>
              <a:t> #</a:t>
            </a:r>
            <a:r>
              <a:rPr lang="en-US" dirty="0" err="1" smtClean="0"/>
              <a:t>NoGoingBack</a:t>
            </a:r>
            <a:endParaRPr lang="en-US" dirty="0"/>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1883914340"/>
              </p:ext>
            </p:extLst>
          </p:nvPr>
        </p:nvGraphicFramePr>
        <p:xfrm>
          <a:off x="611560" y="1700808"/>
          <a:ext cx="8136904" cy="443339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920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Measures</a:t>
            </a:r>
            <a:endParaRPr lang="en-GB" dirty="0"/>
          </a:p>
          <a:p>
            <a:endParaRPr lang="en-GB" dirty="0"/>
          </a:p>
        </p:txBody>
      </p:sp>
      <p:graphicFrame>
        <p:nvGraphicFramePr>
          <p:cNvPr id="5" name="Chart 4"/>
          <p:cNvGraphicFramePr/>
          <p:nvPr>
            <p:extLst>
              <p:ext uri="{D42A27DB-BD31-4B8C-83A1-F6EECF244321}">
                <p14:modId xmlns:p14="http://schemas.microsoft.com/office/powerpoint/2010/main" val="1511215143"/>
              </p:ext>
            </p:extLst>
          </p:nvPr>
        </p:nvGraphicFramePr>
        <p:xfrm>
          <a:off x="1043608" y="1700808"/>
          <a:ext cx="6852266" cy="4266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60286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9"/>
          <p:cNvSpPr txBox="1">
            <a:spLocks/>
          </p:cNvSpPr>
          <p:nvPr/>
        </p:nvSpPr>
        <p:spPr>
          <a:xfrm>
            <a:off x="620712" y="10398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GB" dirty="0" smtClean="0"/>
              <a:t>Measures</a:t>
            </a:r>
            <a:endParaRPr lang="en-GB" dirty="0"/>
          </a:p>
          <a:p>
            <a:endParaRPr lang="en-GB" dirty="0"/>
          </a:p>
        </p:txBody>
      </p:sp>
      <p:sp>
        <p:nvSpPr>
          <p:cNvPr id="5" name="Content Placeholder 6"/>
          <p:cNvSpPr txBox="1">
            <a:spLocks/>
          </p:cNvSpPr>
          <p:nvPr/>
        </p:nvSpPr>
        <p:spPr>
          <a:xfrm>
            <a:off x="579069" y="1916832"/>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smtClean="0"/>
              <a:t>Over </a:t>
            </a:r>
            <a:r>
              <a:rPr lang="en-GB" dirty="0" smtClean="0"/>
              <a:t>200 staff members trained. </a:t>
            </a:r>
            <a:endParaRPr lang="en-GB" dirty="0" smtClean="0"/>
          </a:p>
          <a:p>
            <a:r>
              <a:rPr lang="en-GB" dirty="0" smtClean="0"/>
              <a:t>Reduction in prescriptions needing clinical interventions from 5.6% to 3.4</a:t>
            </a:r>
            <a:r>
              <a:rPr lang="en-GB" dirty="0" smtClean="0"/>
              <a:t>%.</a:t>
            </a:r>
            <a:endParaRPr lang="en-GB" dirty="0" smtClean="0"/>
          </a:p>
          <a:p>
            <a:r>
              <a:rPr lang="en-GB" dirty="0" smtClean="0"/>
              <a:t>77% of trust outpatient prescriptions are now completed on JAC, compared to 30% </a:t>
            </a:r>
            <a:r>
              <a:rPr lang="en-GB" dirty="0" smtClean="0"/>
              <a:t>previously.  </a:t>
            </a:r>
            <a:endParaRPr lang="en-GB" dirty="0" smtClean="0"/>
          </a:p>
          <a:p>
            <a:endParaRPr lang="en-GB" dirty="0"/>
          </a:p>
        </p:txBody>
      </p:sp>
    </p:spTree>
    <p:extLst>
      <p:ext uri="{BB962C8B-B14F-4D97-AF65-F5344CB8AC3E}">
        <p14:creationId xmlns:p14="http://schemas.microsoft.com/office/powerpoint/2010/main" val="1329615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p:cNvSpPr txBox="1">
            <a:spLocks/>
          </p:cNvSpPr>
          <p:nvPr/>
        </p:nvSpPr>
        <p:spPr>
          <a:xfrm>
            <a:off x="457200" y="1639341"/>
            <a:ext cx="8229600"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1000" dirty="0" smtClean="0"/>
          </a:p>
          <a:p>
            <a:r>
              <a:rPr lang="en-US" sz="1800" dirty="0" smtClean="0"/>
              <a:t>Two staff members and a training room which allowed for social distancing.  The biggest factor was the attitude for adoption which was extremely positive during Covid-19.</a:t>
            </a:r>
          </a:p>
          <a:p>
            <a:r>
              <a:rPr lang="en-US" sz="1800" dirty="0" smtClean="0"/>
              <a:t>The Chief Pharmacist was involved in making the change, together with the electronic prescribing and medicines administration team.  A questionnaire was conducted with patient’s who received the </a:t>
            </a:r>
            <a:r>
              <a:rPr lang="en-US" sz="1800" dirty="0" smtClean="0"/>
              <a:t>remote outpatient service </a:t>
            </a:r>
            <a:r>
              <a:rPr lang="en-US" sz="1800" dirty="0" smtClean="0"/>
              <a:t>and their response was very positive as it meant patient’s did not need to attend the hospital to obtain their medications.</a:t>
            </a:r>
            <a:endParaRPr lang="en-US" sz="1800" dirty="0"/>
          </a:p>
          <a:p>
            <a:r>
              <a:rPr lang="en-US" sz="1800" dirty="0" smtClean="0"/>
              <a:t>The team had previous experience of </a:t>
            </a:r>
            <a:r>
              <a:rPr lang="en-US" sz="1800" dirty="0" smtClean="0"/>
              <a:t>rolling </a:t>
            </a:r>
            <a:r>
              <a:rPr lang="en-US" sz="1800" dirty="0" smtClean="0"/>
              <a:t>out electronic prescribing to a variety of areas including the </a:t>
            </a:r>
            <a:r>
              <a:rPr lang="en-US" sz="1800" dirty="0"/>
              <a:t>E</a:t>
            </a:r>
            <a:r>
              <a:rPr lang="en-US" sz="1800" dirty="0" smtClean="0"/>
              <a:t>mergency </a:t>
            </a:r>
            <a:r>
              <a:rPr lang="en-US" sz="1800" dirty="0" smtClean="0"/>
              <a:t>Department in other </a:t>
            </a:r>
            <a:r>
              <a:rPr lang="en-US" sz="1800" dirty="0" err="1" smtClean="0"/>
              <a:t>organisations</a:t>
            </a:r>
            <a:r>
              <a:rPr lang="en-US" sz="1800" dirty="0" smtClean="0"/>
              <a:t>, </a:t>
            </a:r>
            <a:r>
              <a:rPr lang="en-US" sz="1800" dirty="0" smtClean="0"/>
              <a:t>this assisted with the scoping and roll-out to Outpatient clinics and the Emergency Department at Whittington Health.</a:t>
            </a:r>
            <a:endParaRPr lang="en-US" sz="1800" dirty="0"/>
          </a:p>
        </p:txBody>
      </p:sp>
      <p:sp>
        <p:nvSpPr>
          <p:cNvPr id="18" name="Date Placeholder 1"/>
          <p:cNvSpPr>
            <a:spLocks noGrp="1"/>
          </p:cNvSpPr>
          <p:nvPr>
            <p:ph type="dt" sz="half" idx="10"/>
          </p:nvPr>
        </p:nvSpPr>
        <p:spPr>
          <a:xfrm>
            <a:off x="457200" y="6309320"/>
            <a:ext cx="8229600" cy="412155"/>
          </a:xfrm>
        </p:spPr>
        <p:txBody>
          <a:bodyPr/>
          <a:lstStyle/>
          <a:p>
            <a:r>
              <a:rPr lang="en-US" smtClean="0"/>
              <a:t>#ChangingForTheBest #NoGoingBack</a:t>
            </a:r>
            <a:endParaRPr lang="en-US" dirty="0"/>
          </a:p>
        </p:txBody>
      </p:sp>
      <p:sp>
        <p:nvSpPr>
          <p:cNvPr id="19" name="Content Placeholder 9"/>
          <p:cNvSpPr txBox="1">
            <a:spLocks/>
          </p:cNvSpPr>
          <p:nvPr/>
        </p:nvSpPr>
        <p:spPr>
          <a:xfrm>
            <a:off x="468312" y="887453"/>
            <a:ext cx="8207375" cy="561593"/>
          </a:xfrm>
          <a:prstGeom prst="rect">
            <a:avLst/>
          </a:prstGeom>
        </p:spPr>
        <p:txBody>
          <a:bodyPr vert="horz" lIns="91440" tIns="45720" rIns="91440" bIns="45720" rtlCol="0">
            <a:noAutofit/>
          </a:bodyPr>
          <a:lstStyle>
            <a:defPPr>
              <a:defRPr lang="en-US"/>
            </a:defPPr>
            <a:lvl1pPr indent="0" algn="ctr">
              <a:spcBef>
                <a:spcPct val="20000"/>
              </a:spcBef>
              <a:buFont typeface="Arial" panose="020B0604020202020204" pitchFamily="34" charset="0"/>
              <a:buNone/>
              <a:defRPr sz="3600" b="1">
                <a:solidFill>
                  <a:srgbClr val="002060"/>
                </a:solidFill>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smtClean="0"/>
              <a:t>Resources &amp; team</a:t>
            </a:r>
            <a:endParaRPr lang="en-GB" dirty="0"/>
          </a:p>
          <a:p>
            <a:endParaRPr lang="en-GB" dirty="0"/>
          </a:p>
        </p:txBody>
      </p:sp>
      <p:pic>
        <p:nvPicPr>
          <p:cNvPr id="3074" name="Picture 2" descr="Working Together Teamwork Puzzle Concept | Linkware Freebie … | Flick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5085184"/>
            <a:ext cx="1509807" cy="1509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7652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Category xmlns="ad87494e-9fa4-4ff5-9fb0-45265e3e8304">Category A</Category>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D24E857BC09F644A4C253D93288C71A" ma:contentTypeVersion="2" ma:contentTypeDescription="Create a new document." ma:contentTypeScope="" ma:versionID="b0bed885a506c3bfbc41021aa0f19d9f">
  <xsd:schema xmlns:xsd="http://www.w3.org/2001/XMLSchema" xmlns:xs="http://www.w3.org/2001/XMLSchema" xmlns:p="http://schemas.microsoft.com/office/2006/metadata/properties" xmlns:ns1="http://schemas.microsoft.com/sharepoint/v3" xmlns:ns2="ad87494e-9fa4-4ff5-9fb0-45265e3e8304" targetNamespace="http://schemas.microsoft.com/office/2006/metadata/properties" ma:root="true" ma:fieldsID="0758d5956f83deb315c57e5967ce2bf6" ns1:_="" ns2:_="">
    <xsd:import namespace="http://schemas.microsoft.com/sharepoint/v3"/>
    <xsd:import namespace="ad87494e-9fa4-4ff5-9fb0-45265e3e8304"/>
    <xsd:element name="properties">
      <xsd:complexType>
        <xsd:sequence>
          <xsd:element name="documentManagement">
            <xsd:complexType>
              <xsd:all>
                <xsd:element ref="ns1:PublishingStartDate" minOccurs="0"/>
                <xsd:element ref="ns1:PublishingExpirationDate" minOccurs="0"/>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d87494e-9fa4-4ff5-9fb0-45265e3e8304" elementFormDefault="qualified">
    <xsd:import namespace="http://schemas.microsoft.com/office/2006/documentManagement/types"/>
    <xsd:import namespace="http://schemas.microsoft.com/office/infopath/2007/PartnerControls"/>
    <xsd:element name="Category" ma:index="10" nillable="true" ma:displayName="Category" ma:default="Category A" ma:format="Dropdown" ma:internalName="Category">
      <xsd:simpleType>
        <xsd:restriction base="dms:Choice">
          <xsd:enumeration value="Category A"/>
          <xsd:enumeration value="Category B"/>
          <xsd:enumeration value="Category C"/>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98E506-1418-40E4-B188-6C8509A1A01B}">
  <ds:schemaRefs>
    <ds:schemaRef ds:uri="http://schemas.microsoft.com/sharepoint/v3/contenttype/forms"/>
  </ds:schemaRefs>
</ds:datastoreItem>
</file>

<file path=customXml/itemProps2.xml><?xml version="1.0" encoding="utf-8"?>
<ds:datastoreItem xmlns:ds="http://schemas.openxmlformats.org/officeDocument/2006/customXml" ds:itemID="{3132CAF6-E971-4450-A75C-D9A30BA8B2C2}">
  <ds:schemaRefs>
    <ds:schemaRef ds:uri="http://purl.org/dc/elements/1.1/"/>
    <ds:schemaRef ds:uri="http://schemas.microsoft.com/office/2006/metadata/properties"/>
    <ds:schemaRef ds:uri="http://schemas.microsoft.com/sharepoint/v3"/>
    <ds:schemaRef ds:uri="ad87494e-9fa4-4ff5-9fb0-45265e3e8304"/>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www.w3.org/XML/1998/namespace"/>
  </ds:schemaRefs>
</ds:datastoreItem>
</file>

<file path=customXml/itemProps3.xml><?xml version="1.0" encoding="utf-8"?>
<ds:datastoreItem xmlns:ds="http://schemas.openxmlformats.org/officeDocument/2006/customXml" ds:itemID="{B78D3D24-4194-4766-A3E4-6541AE1786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d87494e-9fa4-4ff5-9fb0-45265e3e83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12600</TotalTime>
  <Words>680</Words>
  <Application>Microsoft Office PowerPoint</Application>
  <PresentationFormat>On-screen Show (4:3)</PresentationFormat>
  <Paragraphs>80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Taunton and Somerset NHS Foundation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name</dc:creator>
  <cp:lastModifiedBy>khanderc</cp:lastModifiedBy>
  <cp:revision>512</cp:revision>
  <cp:lastPrinted>2018-12-04T12:23:38Z</cp:lastPrinted>
  <dcterms:created xsi:type="dcterms:W3CDTF">2016-09-12T09:03:45Z</dcterms:created>
  <dcterms:modified xsi:type="dcterms:W3CDTF">2020-10-14T16:23:48Z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0x010100DD24E857BC09F644A4C253D93288C71A</vt:lpwstr>
  </property>
</Properties>
</file>