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15" userDrawn="1">
          <p15:clr>
            <a:srgbClr val="A4A3A4"/>
          </p15:clr>
        </p15:guide>
        <p15:guide id="2" pos="5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008C"/>
    <a:srgbClr val="006B54"/>
    <a:srgbClr val="F7E214"/>
    <a:srgbClr val="E28C05"/>
    <a:srgbClr val="D81E05"/>
    <a:srgbClr val="931638"/>
    <a:srgbClr val="A00054"/>
    <a:srgbClr val="003893"/>
    <a:srgbClr val="0091C9"/>
    <a:srgbClr val="00A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74"/>
  </p:normalViewPr>
  <p:slideViewPr>
    <p:cSldViewPr snapToGrid="0" snapToObjects="1" showGuides="1">
      <p:cViewPr>
        <p:scale>
          <a:sx n="30" d="100"/>
          <a:sy n="30" d="100"/>
        </p:scale>
        <p:origin x="-413" y="-14"/>
      </p:cViewPr>
      <p:guideLst>
        <p:guide orient="horz" pos="1915"/>
        <p:guide pos="5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80793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0126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217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44927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6F7EDE-D837-B04D-89F1-B7D36C475403}"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35271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6F7EDE-D837-B04D-89F1-B7D36C475403}"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75497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6F7EDE-D837-B04D-89F1-B7D36C475403}"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253764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6F7EDE-D837-B04D-89F1-B7D36C475403}"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52440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7EDE-D837-B04D-89F1-B7D36C475403}"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05937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F7EDE-D837-B04D-89F1-B7D36C475403}"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69061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F7EDE-D837-B04D-89F1-B7D36C475403}"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05847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536F7EDE-D837-B04D-89F1-B7D36C475403}" type="datetimeFigureOut">
              <a:rPr lang="en-US" smtClean="0"/>
              <a:t>9/28/2020</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7461428-5952-AA4E-801C-55D6871CA862}" type="slidenum">
              <a:rPr lang="en-US" smtClean="0"/>
              <a:t>‹#›</a:t>
            </a:fld>
            <a:endParaRPr lang="en-US"/>
          </a:p>
        </p:txBody>
      </p:sp>
    </p:spTree>
    <p:extLst>
      <p:ext uri="{BB962C8B-B14F-4D97-AF65-F5344CB8AC3E}">
        <p14:creationId xmlns:p14="http://schemas.microsoft.com/office/powerpoint/2010/main" val="498321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SNxIxAugiFU&amp;feature=youtu.be" TargetMode="External"/><Relationship Id="rId3" Type="http://schemas.openxmlformats.org/officeDocument/2006/relationships/image" Target="../media/image2.png"/><Relationship Id="rId7" Type="http://schemas.openxmlformats.org/officeDocument/2006/relationships/hyperlink" Target="https://improvement.nhs.uk/improvement-offers/red2green-campaign/"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mailto:James.Owen@nhs.net" TargetMode="External"/><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jpg"/><Relationship Id="rId9" Type="http://schemas.openxmlformats.org/officeDocument/2006/relationships/hyperlink" Target="https://www.youtube.com/watch?v=HgYKd3veLK0&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15FE0A7-5EA6-9640-A4EA-3B1515615307}"/>
              </a:ext>
            </a:extLst>
          </p:cNvPr>
          <p:cNvPicPr>
            <a:picLocks noChangeAspect="1"/>
          </p:cNvPicPr>
          <p:nvPr/>
        </p:nvPicPr>
        <p:blipFill rotWithShape="1">
          <a:blip r:embed="rId2"/>
          <a:srcRect l="33548" r="37103" b="892"/>
          <a:stretch/>
        </p:blipFill>
        <p:spPr>
          <a:xfrm>
            <a:off x="0" y="-4509"/>
            <a:ext cx="30275213" cy="8462709"/>
          </a:xfrm>
          <a:prstGeom prst="rect">
            <a:avLst/>
          </a:prstGeom>
        </p:spPr>
      </p:pic>
      <p:sp>
        <p:nvSpPr>
          <p:cNvPr id="2" name="Title 1">
            <a:extLst>
              <a:ext uri="{FF2B5EF4-FFF2-40B4-BE49-F238E27FC236}">
                <a16:creationId xmlns:a16="http://schemas.microsoft.com/office/drawing/2014/main" xmlns="" id="{1C424B4D-56CC-BB4D-886B-FCCBB69424DA}"/>
              </a:ext>
            </a:extLst>
          </p:cNvPr>
          <p:cNvSpPr>
            <a:spLocks noGrp="1"/>
          </p:cNvSpPr>
          <p:nvPr>
            <p:ph type="ctrTitle"/>
          </p:nvPr>
        </p:nvSpPr>
        <p:spPr>
          <a:xfrm>
            <a:off x="771525" y="3040064"/>
            <a:ext cx="28695650" cy="2886604"/>
          </a:xfrm>
        </p:spPr>
        <p:txBody>
          <a:bodyPr anchor="t" anchorCtr="0">
            <a:normAutofit/>
          </a:bodyPr>
          <a:lstStyle/>
          <a:p>
            <a:r>
              <a:rPr lang="en-US" sz="12800" b="1" dirty="0" smtClean="0">
                <a:latin typeface="Arial" panose="020B0604020202020204" pitchFamily="34" charset="0"/>
                <a:cs typeface="Arial" panose="020B0604020202020204" pitchFamily="34" charset="0"/>
              </a:rPr>
              <a:t>Huddle Data Collection Tool (HDCT)</a:t>
            </a:r>
            <a:endParaRPr lang="en-US" sz="12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5D1EB0AB-A5B8-E64A-AFF8-D6F37A87DB2B}"/>
              </a:ext>
            </a:extLst>
          </p:cNvPr>
          <p:cNvSpPr>
            <a:spLocks noGrp="1"/>
          </p:cNvSpPr>
          <p:nvPr>
            <p:ph type="subTitle" idx="1"/>
          </p:nvPr>
        </p:nvSpPr>
        <p:spPr>
          <a:xfrm>
            <a:off x="771525" y="8899695"/>
            <a:ext cx="14366080" cy="28006504"/>
          </a:xfrm>
          <a:ln>
            <a:solidFill>
              <a:schemeClr val="tx1"/>
            </a:solidFill>
          </a:ln>
        </p:spPr>
        <p:txBody>
          <a:bodyPr numCol="1" spcCol="720000">
            <a:normAutofit/>
          </a:bodyPr>
          <a:lstStyle/>
          <a:p>
            <a:pPr algn="l"/>
            <a:r>
              <a:rPr lang="en-US" sz="4000" b="1" u="sng" dirty="0" smtClean="0">
                <a:latin typeface="Arial" panose="020B0604020202020204" pitchFamily="34" charset="0"/>
                <a:cs typeface="Arial" panose="020B0604020202020204" pitchFamily="34" charset="0"/>
              </a:rPr>
              <a:t>Plan</a:t>
            </a:r>
            <a:endParaRPr lang="en-US" sz="4000" b="1" u="sng" dirty="0">
              <a:latin typeface="Arial" panose="020B0604020202020204" pitchFamily="34" charset="0"/>
              <a:cs typeface="Arial" panose="020B0604020202020204" pitchFamily="34" charset="0"/>
            </a:endParaRPr>
          </a:p>
          <a:p>
            <a:pPr algn="l"/>
            <a:r>
              <a:rPr lang="en-US" sz="3200" dirty="0" smtClean="0">
                <a:latin typeface="Arial" panose="020B0604020202020204" pitchFamily="34" charset="0"/>
                <a:cs typeface="Arial" panose="020B0604020202020204" pitchFamily="34" charset="0"/>
              </a:rPr>
              <a:t>The trust had tried multiple systems to collect Red2Green data* but found methods involving the input on excel sheets quite difficult to use.  </a:t>
            </a:r>
          </a:p>
          <a:p>
            <a:pPr algn="l"/>
            <a:r>
              <a:rPr lang="en-US" sz="3200" dirty="0" smtClean="0">
                <a:latin typeface="Arial" panose="020B0604020202020204" pitchFamily="34" charset="0"/>
                <a:cs typeface="Arial" panose="020B0604020202020204" pitchFamily="34" charset="0"/>
              </a:rPr>
              <a:t>The Trust undertook a trial of using a simple database to record constraints on our rehabilitation wards, and used this information to drive improvement in Length of Stay.  </a:t>
            </a:r>
          </a:p>
          <a:p>
            <a:pPr algn="l"/>
            <a:r>
              <a:rPr lang="en-US" sz="3200" dirty="0" smtClean="0">
                <a:latin typeface="Arial" panose="020B0604020202020204" pitchFamily="34" charset="0"/>
                <a:cs typeface="Arial" panose="020B0604020202020204" pitchFamily="34" charset="0"/>
              </a:rPr>
              <a:t>After this successful pilot, the Trust decided to design a system which pulled demographic and other flow metrics into one place.  This enables users to review information ‘live’ during ‘huddles’** and make better decisions on actions to progress patient care.</a:t>
            </a:r>
          </a:p>
          <a:p>
            <a:pPr algn="l"/>
            <a:r>
              <a:rPr lang="en-US" sz="4000" b="1" u="sng" dirty="0" smtClean="0">
                <a:latin typeface="Arial" panose="020B0604020202020204" pitchFamily="34" charset="0"/>
                <a:cs typeface="Arial" panose="020B0604020202020204" pitchFamily="34" charset="0"/>
              </a:rPr>
              <a:t>Do </a:t>
            </a:r>
          </a:p>
          <a:p>
            <a:pPr algn="l"/>
            <a:r>
              <a:rPr lang="en-US" sz="3200" dirty="0" smtClean="0">
                <a:latin typeface="Arial" panose="020B0604020202020204" pitchFamily="34" charset="0"/>
                <a:cs typeface="Arial" panose="020B0604020202020204" pitchFamily="34" charset="0"/>
              </a:rPr>
              <a:t>The tool was designed in collaboration with clinical teams, patient flow staff and developers in the Trust.  Over a number of months the tool was developed into a system that could be used ‘live’ during the huddles to record constraints.  </a:t>
            </a:r>
          </a:p>
          <a:p>
            <a:pPr algn="l"/>
            <a:r>
              <a:rPr lang="en-US" sz="3200" dirty="0" smtClean="0">
                <a:latin typeface="Arial" panose="020B0604020202020204" pitchFamily="34" charset="0"/>
                <a:cs typeface="Arial" panose="020B0604020202020204" pitchFamily="34" charset="0"/>
              </a:rPr>
              <a:t>The data items that are collected each day include</a:t>
            </a:r>
          </a:p>
          <a:p>
            <a:pPr marL="571500" indent="-5715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Red / Green status</a:t>
            </a:r>
          </a:p>
          <a:p>
            <a:pPr marL="571500" indent="-5715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Actions from the huddle</a:t>
            </a:r>
          </a:p>
          <a:p>
            <a:pPr marL="571500" indent="-5715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Delay reasons</a:t>
            </a:r>
          </a:p>
          <a:p>
            <a:pPr algn="l"/>
            <a:r>
              <a:rPr lang="en-US" sz="3200" dirty="0" smtClean="0">
                <a:latin typeface="Arial" panose="020B0604020202020204" pitchFamily="34" charset="0"/>
                <a:cs typeface="Arial" panose="020B0604020202020204" pitchFamily="34" charset="0"/>
              </a:rPr>
              <a:t>Between October 2019 and January 2020 the tool was implemented across all of our rehab, medical and </a:t>
            </a:r>
            <a:r>
              <a:rPr lang="en-US" sz="3200" dirty="0" err="1">
                <a:latin typeface="Arial" panose="020B0604020202020204" pitchFamily="34" charset="0"/>
                <a:cs typeface="Arial" panose="020B0604020202020204" pitchFamily="34" charset="0"/>
              </a:rPr>
              <a:t>Orthopaedic</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wards.  The team created a video*** to educate staff members on the tool and help in implementation.</a:t>
            </a:r>
          </a:p>
          <a:p>
            <a:pPr algn="l"/>
            <a:r>
              <a:rPr lang="en-US" sz="3200" dirty="0">
                <a:latin typeface="Arial" panose="020B0604020202020204" pitchFamily="34" charset="0"/>
                <a:cs typeface="Arial" panose="020B0604020202020204" pitchFamily="34" charset="0"/>
              </a:rPr>
              <a:t>Figure 1 shows a screenshot of the tool.</a:t>
            </a:r>
          </a:p>
          <a:p>
            <a:pPr algn="l"/>
            <a:endParaRPr lang="en-US" sz="3600" dirty="0" smtClean="0">
              <a:latin typeface="Arial" panose="020B0604020202020204" pitchFamily="34" charset="0"/>
              <a:cs typeface="Arial" panose="020B0604020202020204" pitchFamily="34" charset="0"/>
            </a:endParaRPr>
          </a:p>
          <a:p>
            <a:pPr algn="l"/>
            <a:endParaRPr lang="en-US" sz="3600" dirty="0">
              <a:latin typeface="Arial" panose="020B0604020202020204" pitchFamily="34" charset="0"/>
              <a:cs typeface="Arial" panose="020B0604020202020204" pitchFamily="34" charset="0"/>
            </a:endParaRPr>
          </a:p>
          <a:p>
            <a:pPr algn="l"/>
            <a:endParaRPr lang="en-US" sz="3600" dirty="0" smtClean="0">
              <a:latin typeface="Arial" panose="020B0604020202020204" pitchFamily="34" charset="0"/>
              <a:cs typeface="Arial" panose="020B0604020202020204" pitchFamily="34" charset="0"/>
            </a:endParaRPr>
          </a:p>
          <a:p>
            <a:pPr algn="l"/>
            <a:endParaRPr lang="en-US" sz="3600" dirty="0">
              <a:latin typeface="Arial" panose="020B0604020202020204" pitchFamily="34" charset="0"/>
              <a:cs typeface="Arial" panose="020B0604020202020204" pitchFamily="34" charset="0"/>
            </a:endParaRPr>
          </a:p>
          <a:p>
            <a:pPr algn="l"/>
            <a:endParaRPr lang="en-US" sz="3600" dirty="0" smtClean="0">
              <a:latin typeface="Arial" panose="020B0604020202020204" pitchFamily="34" charset="0"/>
              <a:cs typeface="Arial" panose="020B0604020202020204" pitchFamily="34" charset="0"/>
            </a:endParaRPr>
          </a:p>
          <a:p>
            <a:pPr algn="l"/>
            <a:endParaRPr lang="en-US" sz="3600" dirty="0">
              <a:latin typeface="Arial" panose="020B0604020202020204" pitchFamily="34" charset="0"/>
              <a:cs typeface="Arial" panose="020B0604020202020204" pitchFamily="34" charset="0"/>
            </a:endParaRPr>
          </a:p>
          <a:p>
            <a:pPr algn="l"/>
            <a:endParaRPr lang="en-US" sz="3600" dirty="0" smtClean="0">
              <a:latin typeface="Arial" panose="020B0604020202020204" pitchFamily="34" charset="0"/>
              <a:cs typeface="Arial" panose="020B0604020202020204" pitchFamily="34" charset="0"/>
            </a:endParaRPr>
          </a:p>
          <a:p>
            <a:pPr algn="l"/>
            <a:endParaRPr lang="en-US" sz="3600" dirty="0">
              <a:latin typeface="Arial" panose="020B0604020202020204" pitchFamily="34" charset="0"/>
              <a:cs typeface="Arial" panose="020B0604020202020204" pitchFamily="34" charset="0"/>
            </a:endParaRPr>
          </a:p>
          <a:p>
            <a:pPr algn="l"/>
            <a:endParaRPr lang="en-US" sz="3600" dirty="0" smtClean="0">
              <a:latin typeface="Arial" panose="020B0604020202020204" pitchFamily="34" charset="0"/>
              <a:cs typeface="Arial" panose="020B0604020202020204" pitchFamily="34" charset="0"/>
            </a:endParaRPr>
          </a:p>
          <a:p>
            <a:pPr algn="l"/>
            <a:endParaRPr lang="en-US" sz="3600" dirty="0">
              <a:latin typeface="Arial" panose="020B0604020202020204" pitchFamily="34" charset="0"/>
              <a:cs typeface="Arial" panose="020B0604020202020204" pitchFamily="34" charset="0"/>
            </a:endParaRPr>
          </a:p>
          <a:p>
            <a:pPr algn="l"/>
            <a:endParaRPr lang="en-US" sz="3600" dirty="0" smtClean="0">
              <a:latin typeface="Arial" panose="020B0604020202020204" pitchFamily="34" charset="0"/>
              <a:cs typeface="Arial" panose="020B0604020202020204" pitchFamily="34" charset="0"/>
            </a:endParaRPr>
          </a:p>
          <a:p>
            <a:pPr algn="l"/>
            <a:endParaRPr lang="en-US" sz="2000" dirty="0" smtClean="0">
              <a:latin typeface="Arial" panose="020B0604020202020204" pitchFamily="34" charset="0"/>
              <a:cs typeface="Arial" panose="020B0604020202020204" pitchFamily="34" charset="0"/>
            </a:endParaRPr>
          </a:p>
          <a:p>
            <a:pPr algn="l"/>
            <a:r>
              <a:rPr lang="en-US" sz="2000" dirty="0" smtClean="0">
                <a:latin typeface="Arial" panose="020B0604020202020204" pitchFamily="34" charset="0"/>
                <a:cs typeface="Arial" panose="020B0604020202020204" pitchFamily="34" charset="0"/>
              </a:rPr>
              <a:t>Figure 1 HDCT Screenshot (data entry screen</a:t>
            </a:r>
          </a:p>
          <a:p>
            <a:pPr algn="l"/>
            <a:r>
              <a:rPr lang="en-US" sz="3200" dirty="0" smtClean="0">
                <a:latin typeface="Arial" panose="020B0604020202020204" pitchFamily="34" charset="0"/>
                <a:cs typeface="Arial" panose="020B0604020202020204" pitchFamily="34" charset="0"/>
              </a:rPr>
              <a:t>The team also worked with the Frailty and Palliative Care Teams to incorporate the Frailty ‘Rockwood Score’ for patients, the ‘Surprise Question’ and GSF score so these data are discussed and recorded at huddle.</a:t>
            </a:r>
            <a:endParaRPr lang="en-US" sz="3200" dirty="0">
              <a:latin typeface="Arial" panose="020B0604020202020204" pitchFamily="34" charset="0"/>
              <a:cs typeface="Arial" panose="020B0604020202020204" pitchFamily="34" charset="0"/>
            </a:endParaRPr>
          </a:p>
          <a:p>
            <a:pPr algn="l"/>
            <a:endParaRPr lang="en-US" sz="3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8D0A2D52-98AF-9147-88A2-AC27F9E5BCE0}"/>
              </a:ext>
            </a:extLst>
          </p:cNvPr>
          <p:cNvPicPr>
            <a:picLocks noChangeAspect="1"/>
          </p:cNvPicPr>
          <p:nvPr/>
        </p:nvPicPr>
        <p:blipFill>
          <a:blip r:embed="rId3"/>
          <a:stretch>
            <a:fillRect/>
          </a:stretch>
        </p:blipFill>
        <p:spPr>
          <a:xfrm>
            <a:off x="21278055" y="733161"/>
            <a:ext cx="8359774" cy="2306902"/>
          </a:xfrm>
          <a:prstGeom prst="rect">
            <a:avLst/>
          </a:prstGeom>
        </p:spPr>
      </p:pic>
      <p:sp>
        <p:nvSpPr>
          <p:cNvPr id="8" name="Title 1">
            <a:extLst>
              <a:ext uri="{FF2B5EF4-FFF2-40B4-BE49-F238E27FC236}">
                <a16:creationId xmlns:a16="http://schemas.microsoft.com/office/drawing/2014/main" xmlns="" id="{ED1FFB06-D819-CF4E-BAB5-DCD8842D9D12}"/>
              </a:ext>
            </a:extLst>
          </p:cNvPr>
          <p:cNvSpPr txBox="1">
            <a:spLocks/>
          </p:cNvSpPr>
          <p:nvPr/>
        </p:nvSpPr>
        <p:spPr>
          <a:xfrm>
            <a:off x="856852" y="5359268"/>
            <a:ext cx="28780977" cy="973798"/>
          </a:xfrm>
          <a:prstGeom prst="rect">
            <a:avLst/>
          </a:prstGeom>
          <a:noFill/>
        </p:spPr>
        <p:txBody>
          <a:bodyPr vert="horz" lIns="91440" tIns="45720" rIns="91440" bIns="45720" rtlCol="0" anchor="t" anchorCtr="0">
            <a:norm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r>
              <a:rPr lang="en-US" sz="5200" b="1" dirty="0" smtClean="0">
                <a:latin typeface="Arial" panose="020B0604020202020204" pitchFamily="34" charset="0"/>
                <a:cs typeface="Arial" panose="020B0604020202020204" pitchFamily="34" charset="0"/>
              </a:rPr>
              <a:t>James Owen, Vijay </a:t>
            </a:r>
            <a:r>
              <a:rPr lang="en-US" sz="5200" b="1" dirty="0" err="1" smtClean="0">
                <a:latin typeface="Arial" panose="020B0604020202020204" pitchFamily="34" charset="0"/>
                <a:cs typeface="Arial" panose="020B0604020202020204" pitchFamily="34" charset="0"/>
              </a:rPr>
              <a:t>Klaire</a:t>
            </a:r>
            <a:r>
              <a:rPr lang="en-US" sz="5200" b="1" dirty="0" smtClean="0">
                <a:latin typeface="Arial" panose="020B0604020202020204" pitchFamily="34" charset="0"/>
                <a:cs typeface="Arial" panose="020B0604020202020204" pitchFamily="34" charset="0"/>
              </a:rPr>
              <a:t>, Prof </a:t>
            </a:r>
            <a:r>
              <a:rPr lang="en-US" sz="5200" b="1" dirty="0" smtClean="0">
                <a:latin typeface="Arial" panose="020B0604020202020204" pitchFamily="34" charset="0"/>
                <a:cs typeface="Arial" panose="020B0604020202020204" pitchFamily="34" charset="0"/>
              </a:rPr>
              <a:t>Baldev M </a:t>
            </a:r>
            <a:r>
              <a:rPr lang="en-US" sz="5200" b="1" dirty="0">
                <a:latin typeface="Arial" panose="020B0604020202020204" pitchFamily="34" charset="0"/>
                <a:cs typeface="Arial" panose="020B0604020202020204" pitchFamily="34" charset="0"/>
              </a:rPr>
              <a:t>Singh and </a:t>
            </a:r>
            <a:r>
              <a:rPr lang="en-US" sz="5200" b="1" dirty="0" err="1">
                <a:latin typeface="Arial" panose="020B0604020202020204" pitchFamily="34" charset="0"/>
                <a:cs typeface="Arial" panose="020B0604020202020204" pitchFamily="34" charset="0"/>
              </a:rPr>
              <a:t>Dr</a:t>
            </a:r>
            <a:r>
              <a:rPr lang="en-US" sz="5200" b="1" dirty="0">
                <a:latin typeface="Arial" panose="020B0604020202020204" pitchFamily="34" charset="0"/>
                <a:cs typeface="Arial" panose="020B0604020202020204" pitchFamily="34" charset="0"/>
              </a:rPr>
              <a:t> Lee Dowson </a:t>
            </a:r>
            <a:endParaRPr lang="en-US" sz="52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6B06EBD0-C477-BF49-BB6D-AF3E92239998}"/>
              </a:ext>
            </a:extLst>
          </p:cNvPr>
          <p:cNvPicPr>
            <a:picLocks noChangeAspect="1"/>
          </p:cNvPicPr>
          <p:nvPr/>
        </p:nvPicPr>
        <p:blipFill rotWithShape="1">
          <a:blip r:embed="rId4"/>
          <a:srcRect l="17786" r="19292"/>
          <a:stretch/>
        </p:blipFill>
        <p:spPr>
          <a:xfrm>
            <a:off x="-1" y="38696637"/>
            <a:ext cx="30275213" cy="3234443"/>
          </a:xfrm>
          <a:prstGeom prst="rect">
            <a:avLst/>
          </a:prstGeom>
        </p:spPr>
      </p:pic>
      <p:sp>
        <p:nvSpPr>
          <p:cNvPr id="11" name="Rectangle 10">
            <a:extLst>
              <a:ext uri="{FF2B5EF4-FFF2-40B4-BE49-F238E27FC236}">
                <a16:creationId xmlns:a16="http://schemas.microsoft.com/office/drawing/2014/main" xmlns="" id="{C13ED2D1-8662-724C-AC96-D206979655E9}"/>
              </a:ext>
            </a:extLst>
          </p:cNvPr>
          <p:cNvSpPr/>
          <p:nvPr/>
        </p:nvSpPr>
        <p:spPr>
          <a:xfrm>
            <a:off x="32125920" y="7010400"/>
            <a:ext cx="1524000" cy="1447800"/>
          </a:xfrm>
          <a:prstGeom prst="rect">
            <a:avLst/>
          </a:prstGeom>
          <a:solidFill>
            <a:srgbClr val="006B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AEC748F-0462-FD41-98A1-217DCE18D3FA}"/>
              </a:ext>
            </a:extLst>
          </p:cNvPr>
          <p:cNvSpPr/>
          <p:nvPr/>
        </p:nvSpPr>
        <p:spPr>
          <a:xfrm>
            <a:off x="32125920" y="8899695"/>
            <a:ext cx="1524000" cy="1447800"/>
          </a:xfrm>
          <a:prstGeom prst="rect">
            <a:avLst/>
          </a:prstGeom>
          <a:solidFill>
            <a:srgbClr val="00A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9F8A14BC-A257-9F44-B7E6-F5519AE2C533}"/>
              </a:ext>
            </a:extLst>
          </p:cNvPr>
          <p:cNvSpPr/>
          <p:nvPr/>
        </p:nvSpPr>
        <p:spPr>
          <a:xfrm>
            <a:off x="32125920" y="10788990"/>
            <a:ext cx="1524000" cy="1447800"/>
          </a:xfrm>
          <a:prstGeom prst="rect">
            <a:avLst/>
          </a:prstGeom>
          <a:solidFill>
            <a:srgbClr val="0038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AB60973E-E94E-DE48-BC6E-2E2AAA8A16C3}"/>
              </a:ext>
            </a:extLst>
          </p:cNvPr>
          <p:cNvSpPr/>
          <p:nvPr/>
        </p:nvSpPr>
        <p:spPr>
          <a:xfrm>
            <a:off x="32125920" y="12678285"/>
            <a:ext cx="1524000" cy="1447800"/>
          </a:xfrm>
          <a:prstGeom prst="rect">
            <a:avLst/>
          </a:prstGeom>
          <a:solidFill>
            <a:srgbClr val="931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B918D2CF-7E5D-0B42-9C9D-1B37A94A11FC}"/>
              </a:ext>
            </a:extLst>
          </p:cNvPr>
          <p:cNvSpPr/>
          <p:nvPr/>
        </p:nvSpPr>
        <p:spPr>
          <a:xfrm>
            <a:off x="32125920" y="14567580"/>
            <a:ext cx="1524000" cy="1447800"/>
          </a:xfrm>
          <a:prstGeom prst="rect">
            <a:avLst/>
          </a:prstGeom>
          <a:solidFill>
            <a:srgbClr val="F7E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FB250001-F6C6-A947-9E9B-A82D76EE9619}"/>
              </a:ext>
            </a:extLst>
          </p:cNvPr>
          <p:cNvSpPr/>
          <p:nvPr/>
        </p:nvSpPr>
        <p:spPr>
          <a:xfrm>
            <a:off x="34236025" y="7010400"/>
            <a:ext cx="1524000" cy="1447800"/>
          </a:xfrm>
          <a:prstGeom prst="rect">
            <a:avLst/>
          </a:prstGeom>
          <a:solidFill>
            <a:srgbClr val="009E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0AAC091A-B58C-2E45-ABCF-68C42DFD02AA}"/>
              </a:ext>
            </a:extLst>
          </p:cNvPr>
          <p:cNvSpPr/>
          <p:nvPr/>
        </p:nvSpPr>
        <p:spPr>
          <a:xfrm>
            <a:off x="34236025" y="8899695"/>
            <a:ext cx="1524000" cy="1447800"/>
          </a:xfrm>
          <a:prstGeom prst="rect">
            <a:avLst/>
          </a:prstGeom>
          <a:solidFill>
            <a:srgbClr val="00AD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AE113475-F210-3D4F-AA01-C55B6C706B54}"/>
              </a:ext>
            </a:extLst>
          </p:cNvPr>
          <p:cNvSpPr/>
          <p:nvPr/>
        </p:nvSpPr>
        <p:spPr>
          <a:xfrm>
            <a:off x="34236025" y="10788990"/>
            <a:ext cx="1524000" cy="1447800"/>
          </a:xfrm>
          <a:prstGeom prst="rect">
            <a:avLst/>
          </a:prstGeom>
          <a:solidFill>
            <a:srgbClr val="560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35A5DA7B-95DD-354B-97D1-EB39DAE274E3}"/>
              </a:ext>
            </a:extLst>
          </p:cNvPr>
          <p:cNvSpPr/>
          <p:nvPr/>
        </p:nvSpPr>
        <p:spPr>
          <a:xfrm>
            <a:off x="34236025" y="12678285"/>
            <a:ext cx="1524000" cy="1447800"/>
          </a:xfrm>
          <a:prstGeom prst="rect">
            <a:avLst/>
          </a:prstGeom>
          <a:solidFill>
            <a:srgbClr val="D81E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F1BBB370-EEC6-6949-A84F-4257B240E64D}"/>
              </a:ext>
            </a:extLst>
          </p:cNvPr>
          <p:cNvSpPr/>
          <p:nvPr/>
        </p:nvSpPr>
        <p:spPr>
          <a:xfrm>
            <a:off x="34236025" y="14567580"/>
            <a:ext cx="1524000" cy="144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xmlns="" id="{2AE3395A-2F30-734F-8781-54EF7CBE8B58}"/>
              </a:ext>
            </a:extLst>
          </p:cNvPr>
          <p:cNvSpPr/>
          <p:nvPr/>
        </p:nvSpPr>
        <p:spPr>
          <a:xfrm>
            <a:off x="36346130" y="7010400"/>
            <a:ext cx="1524000" cy="1447800"/>
          </a:xfrm>
          <a:prstGeom prst="rect">
            <a:avLst/>
          </a:prstGeom>
          <a:solidFill>
            <a:srgbClr val="5BBF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C1D01B82-2E7A-434A-9632-A074BC2637BE}"/>
              </a:ext>
            </a:extLst>
          </p:cNvPr>
          <p:cNvSpPr/>
          <p:nvPr/>
        </p:nvSpPr>
        <p:spPr>
          <a:xfrm>
            <a:off x="36346130" y="8899695"/>
            <a:ext cx="1524000" cy="1447800"/>
          </a:xfrm>
          <a:prstGeom prst="rect">
            <a:avLst/>
          </a:prstGeom>
          <a:solidFill>
            <a:srgbClr val="0091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42133CE2-BC43-3A47-B60D-52F0337FBDF7}"/>
              </a:ext>
            </a:extLst>
          </p:cNvPr>
          <p:cNvSpPr/>
          <p:nvPr/>
        </p:nvSpPr>
        <p:spPr>
          <a:xfrm>
            <a:off x="36346130" y="10788990"/>
            <a:ext cx="1524000" cy="1447800"/>
          </a:xfrm>
          <a:prstGeom prst="rect">
            <a:avLst/>
          </a:prstGeom>
          <a:solidFill>
            <a:srgbClr val="A0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9933A3A4-F364-1241-B33D-410A5FF0C078}"/>
              </a:ext>
            </a:extLst>
          </p:cNvPr>
          <p:cNvSpPr/>
          <p:nvPr/>
        </p:nvSpPr>
        <p:spPr>
          <a:xfrm>
            <a:off x="36346130" y="12678285"/>
            <a:ext cx="1524000" cy="1447800"/>
          </a:xfrm>
          <a:prstGeom prst="rect">
            <a:avLst/>
          </a:prstGeom>
          <a:solidFill>
            <a:srgbClr val="E28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xmlns="" id="{5D1EB0AB-A5B8-E64A-AFF8-D6F37A87DB2B}"/>
              </a:ext>
            </a:extLst>
          </p:cNvPr>
          <p:cNvSpPr txBox="1">
            <a:spLocks/>
          </p:cNvSpPr>
          <p:nvPr/>
        </p:nvSpPr>
        <p:spPr>
          <a:xfrm>
            <a:off x="15763874" y="8883726"/>
            <a:ext cx="14366080" cy="28022473"/>
          </a:xfrm>
          <a:prstGeom prst="rect">
            <a:avLst/>
          </a:prstGeom>
          <a:ln>
            <a:solidFill>
              <a:schemeClr val="tx1"/>
            </a:solidFill>
          </a:ln>
        </p:spPr>
        <p:txBody>
          <a:bodyPr vert="horz" lIns="91440" tIns="45720" rIns="91440" bIns="45720" numCol="1" spcCol="720000" rtlCol="0">
            <a:normAutofit fontScale="92500" lnSpcReduction="10000"/>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endParaRPr lang="en-US" sz="4800" b="1" dirty="0" smtClean="0">
              <a:latin typeface="Arial" panose="020B0604020202020204" pitchFamily="34" charset="0"/>
              <a:cs typeface="Arial" panose="020B0604020202020204" pitchFamily="34" charset="0"/>
            </a:endParaRPr>
          </a:p>
          <a:p>
            <a:pPr algn="l"/>
            <a:endParaRPr lang="en-US" sz="4800" b="1" dirty="0">
              <a:latin typeface="Arial" panose="020B0604020202020204" pitchFamily="34" charset="0"/>
              <a:cs typeface="Arial" panose="020B0604020202020204" pitchFamily="34" charset="0"/>
            </a:endParaRPr>
          </a:p>
          <a:p>
            <a:pPr algn="l"/>
            <a:endParaRPr lang="en-US" sz="4800" b="1" dirty="0" smtClean="0">
              <a:latin typeface="Arial" panose="020B0604020202020204" pitchFamily="34" charset="0"/>
              <a:cs typeface="Arial" panose="020B0604020202020204" pitchFamily="34" charset="0"/>
            </a:endParaRPr>
          </a:p>
          <a:p>
            <a:pPr algn="l"/>
            <a:endParaRPr lang="en-US" sz="4800" b="1" dirty="0">
              <a:latin typeface="Arial" panose="020B0604020202020204" pitchFamily="34" charset="0"/>
              <a:cs typeface="Arial" panose="020B0604020202020204" pitchFamily="34" charset="0"/>
            </a:endParaRPr>
          </a:p>
          <a:p>
            <a:pPr algn="l"/>
            <a:endParaRPr lang="en-US" sz="2000" b="1" dirty="0">
              <a:latin typeface="Arial" panose="020B0604020202020204" pitchFamily="34" charset="0"/>
              <a:cs typeface="Arial" panose="020B0604020202020204" pitchFamily="34" charset="0"/>
            </a:endParaRPr>
          </a:p>
          <a:p>
            <a:pPr algn="l"/>
            <a:r>
              <a:rPr lang="en-US" sz="2000" dirty="0" smtClean="0">
                <a:latin typeface="Arial" panose="020B0604020202020204" pitchFamily="34" charset="0"/>
                <a:cs typeface="Arial" panose="020B0604020202020204" pitchFamily="34" charset="0"/>
              </a:rPr>
              <a:t>Fig. 2 HDCT in use</a:t>
            </a:r>
            <a:endParaRPr lang="en-US" sz="2000" dirty="0">
              <a:latin typeface="Arial" panose="020B0604020202020204" pitchFamily="34" charset="0"/>
              <a:cs typeface="Arial" panose="020B0604020202020204" pitchFamily="34" charset="0"/>
            </a:endParaRPr>
          </a:p>
          <a:p>
            <a:pPr algn="l"/>
            <a:r>
              <a:rPr lang="en-US" sz="4300" b="1" u="sng" dirty="0" smtClean="0">
                <a:latin typeface="Arial" panose="020B0604020202020204" pitchFamily="34" charset="0"/>
                <a:cs typeface="Arial" panose="020B0604020202020204" pitchFamily="34" charset="0"/>
              </a:rPr>
              <a:t>Study</a:t>
            </a:r>
          </a:p>
          <a:p>
            <a:pPr algn="l"/>
            <a:r>
              <a:rPr lang="en-US" sz="3200" dirty="0" smtClean="0">
                <a:latin typeface="Arial" panose="020B0604020202020204" pitchFamily="34" charset="0"/>
                <a:cs typeface="Arial" panose="020B0604020202020204" pitchFamily="34" charset="0"/>
              </a:rPr>
              <a:t>When information is entered into the tool users can access an actions report for use after the huddle.  This report is used to communicate actions the team have decided during the huddle, immediately after the huddle.  Data can also be reviewed to look at the main constraints in the system so improvement work can be focused on the areas that are the biggest issue at a ward/directorate/division/Trust level.  Figure 3 is an example of the HDCT Dashboard </a:t>
            </a:r>
          </a:p>
          <a:p>
            <a:pPr algn="l"/>
            <a:r>
              <a:rPr lang="en-US" sz="3200" dirty="0" smtClean="0">
                <a:latin typeface="Arial" panose="020B0604020202020204" pitchFamily="34" charset="0"/>
                <a:cs typeface="Arial" panose="020B0604020202020204" pitchFamily="34" charset="0"/>
              </a:rPr>
              <a:t>The Palliative Care and Frailty Teams also use the clinical data in the tool to identify inpatients for interventions. </a:t>
            </a: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2000" dirty="0" smtClean="0">
              <a:latin typeface="Arial" panose="020B0604020202020204" pitchFamily="34" charset="0"/>
              <a:cs typeface="Arial" panose="020B0604020202020204" pitchFamily="34" charset="0"/>
            </a:endParaRPr>
          </a:p>
          <a:p>
            <a:pPr algn="l"/>
            <a:endParaRPr lang="en-US" sz="2000" dirty="0" smtClean="0">
              <a:latin typeface="Arial" panose="020B0604020202020204" pitchFamily="34" charset="0"/>
              <a:cs typeface="Arial" panose="020B0604020202020204" pitchFamily="34" charset="0"/>
            </a:endParaRPr>
          </a:p>
          <a:p>
            <a:pPr algn="l"/>
            <a:endParaRPr lang="en-US" sz="2000" dirty="0" smtClean="0">
              <a:latin typeface="Arial" panose="020B0604020202020204" pitchFamily="34" charset="0"/>
              <a:cs typeface="Arial" panose="020B0604020202020204" pitchFamily="34" charset="0"/>
            </a:endParaRPr>
          </a:p>
          <a:p>
            <a:pPr algn="l"/>
            <a:r>
              <a:rPr lang="en-US" sz="2000" dirty="0" smtClean="0">
                <a:latin typeface="Arial" panose="020B0604020202020204" pitchFamily="34" charset="0"/>
                <a:cs typeface="Arial" panose="020B0604020202020204" pitchFamily="34" charset="0"/>
              </a:rPr>
              <a:t>Figure 3 HDCT Dashboard</a:t>
            </a:r>
          </a:p>
          <a:p>
            <a:pPr algn="l"/>
            <a:endParaRPr lang="en-US" sz="3200" dirty="0" smtClean="0">
              <a:latin typeface="Arial" panose="020B0604020202020204" pitchFamily="34" charset="0"/>
              <a:cs typeface="Arial" panose="020B0604020202020204" pitchFamily="34" charset="0"/>
            </a:endParaRPr>
          </a:p>
          <a:p>
            <a:pPr algn="l"/>
            <a:endParaRPr lang="en-US" sz="3600" dirty="0">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xmlns="" id="{ED1FFB06-D819-CF4E-BAB5-DCD8842D9D12}"/>
              </a:ext>
            </a:extLst>
          </p:cNvPr>
          <p:cNvSpPr txBox="1">
            <a:spLocks/>
          </p:cNvSpPr>
          <p:nvPr/>
        </p:nvSpPr>
        <p:spPr>
          <a:xfrm>
            <a:off x="771525" y="6523500"/>
            <a:ext cx="28780977" cy="1934699"/>
          </a:xfrm>
          <a:prstGeom prst="rect">
            <a:avLst/>
          </a:prstGeom>
          <a:noFill/>
        </p:spPr>
        <p:txBody>
          <a:bodyPr vert="horz" lIns="91440" tIns="45720" rIns="91440" bIns="45720" rtlCol="0" anchor="t" anchorCtr="0">
            <a:normAutofit fontScale="85000" lnSpcReduction="20000"/>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r>
              <a:rPr lang="en-US" sz="5200" b="1" dirty="0" smtClean="0">
                <a:latin typeface="Arial" panose="020B0604020202020204" pitchFamily="34" charset="0"/>
                <a:cs typeface="Arial" panose="020B0604020202020204" pitchFamily="34" charset="0"/>
              </a:rPr>
              <a:t>Abstract:  </a:t>
            </a:r>
            <a:r>
              <a:rPr lang="en-US" sz="4600" dirty="0" smtClean="0">
                <a:latin typeface="Arial" panose="020B0604020202020204" pitchFamily="34" charset="0"/>
                <a:cs typeface="Arial" panose="020B0604020202020204" pitchFamily="34" charset="0"/>
              </a:rPr>
              <a:t>The Trust has designed and implemented a Huddle Data Collection tool to collect #Red2Green data to review patient flow constraints in the Trust.  The tool is in use across the rehabilitation, medical and </a:t>
            </a:r>
            <a:r>
              <a:rPr lang="en-US" sz="4600" dirty="0" err="1" smtClean="0">
                <a:latin typeface="Arial" panose="020B0604020202020204" pitchFamily="34" charset="0"/>
                <a:cs typeface="Arial" panose="020B0604020202020204" pitchFamily="34" charset="0"/>
              </a:rPr>
              <a:t>orthopaedic</a:t>
            </a:r>
            <a:r>
              <a:rPr lang="en-US" sz="4600" dirty="0" smtClean="0">
                <a:latin typeface="Arial" panose="020B0604020202020204" pitchFamily="34" charset="0"/>
                <a:cs typeface="Arial" panose="020B0604020202020204" pitchFamily="34" charset="0"/>
              </a:rPr>
              <a:t> wards.  The tool also collects information regarding frailty and end of life assessments.  The tool is being used to inform the Trust of constraints to patient flow and is helping decide improvement projects. </a:t>
            </a:r>
            <a:endParaRPr lang="en-US" sz="4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192" y="23406100"/>
            <a:ext cx="14011276" cy="1075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2398"/>
          <a:stretch/>
        </p:blipFill>
        <p:spPr bwMode="auto">
          <a:xfrm>
            <a:off x="15959137" y="18663563"/>
            <a:ext cx="13395326" cy="1659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a:extLst>
              <a:ext uri="{FF2B5EF4-FFF2-40B4-BE49-F238E27FC236}">
                <a16:creationId xmlns:a16="http://schemas.microsoft.com/office/drawing/2014/main" xmlns="" id="{ED1FFB06-D819-CF4E-BAB5-DCD8842D9D12}"/>
              </a:ext>
            </a:extLst>
          </p:cNvPr>
          <p:cNvSpPr txBox="1">
            <a:spLocks/>
          </p:cNvSpPr>
          <p:nvPr/>
        </p:nvSpPr>
        <p:spPr>
          <a:xfrm>
            <a:off x="392310" y="41969511"/>
            <a:ext cx="28780977" cy="973798"/>
          </a:xfrm>
          <a:prstGeom prst="rect">
            <a:avLst/>
          </a:prstGeom>
          <a:noFill/>
        </p:spPr>
        <p:txBody>
          <a:bodyPr vert="horz" lIns="91440" tIns="45720" rIns="91440" bIns="45720" rtlCol="0" anchor="t" anchorCtr="0">
            <a:normAutofit fontScale="70000" lnSpcReduction="20000"/>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pPr algn="l"/>
            <a:r>
              <a:rPr lang="en-US" sz="3600" b="1" dirty="0" smtClean="0">
                <a:latin typeface="Arial" panose="020B0604020202020204" pitchFamily="34" charset="0"/>
                <a:cs typeface="Arial" panose="020B0604020202020204" pitchFamily="34" charset="0"/>
                <a:hlinkClick r:id="rId7"/>
              </a:rPr>
              <a:t>*https</a:t>
            </a:r>
            <a:r>
              <a:rPr lang="en-US" sz="3600" b="1" dirty="0">
                <a:latin typeface="Arial" panose="020B0604020202020204" pitchFamily="34" charset="0"/>
                <a:cs typeface="Arial" panose="020B0604020202020204" pitchFamily="34" charset="0"/>
                <a:hlinkClick r:id="rId7"/>
              </a:rPr>
              <a:t>://improvement.nhs.uk/improvement-offers/red2green-campaign</a:t>
            </a:r>
            <a:r>
              <a:rPr lang="en-US" sz="3600" b="1" dirty="0" smtClean="0">
                <a:latin typeface="Arial" panose="020B0604020202020204" pitchFamily="34" charset="0"/>
                <a:cs typeface="Arial" panose="020B0604020202020204" pitchFamily="34" charset="0"/>
                <a:hlinkClick r:id="rId7"/>
              </a:rPr>
              <a:t>/  </a:t>
            </a:r>
            <a:r>
              <a:rPr lang="en-US" sz="36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hlinkClick r:id="rId8"/>
              </a:rPr>
              <a:t>https://</a:t>
            </a:r>
            <a:r>
              <a:rPr lang="en-US" sz="3600" b="1" dirty="0" smtClean="0">
                <a:latin typeface="Arial" panose="020B0604020202020204" pitchFamily="34" charset="0"/>
                <a:cs typeface="Arial" panose="020B0604020202020204" pitchFamily="34" charset="0"/>
                <a:hlinkClick r:id="rId8"/>
              </a:rPr>
              <a:t>www.youtube.com/watch?v=SNxIxAugiFU&amp;feature=youtu.be </a:t>
            </a:r>
            <a:endParaRPr lang="en-US" sz="3600" b="1" dirty="0" smtClean="0">
              <a:latin typeface="Arial" panose="020B0604020202020204" pitchFamily="34" charset="0"/>
              <a:cs typeface="Arial" panose="020B0604020202020204" pitchFamily="34" charset="0"/>
            </a:endParaRPr>
          </a:p>
          <a:p>
            <a:pPr algn="l"/>
            <a:r>
              <a:rPr 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hlinkClick r:id="rId9"/>
              </a:rPr>
              <a:t>https://www.youtube.com/watch?v=HgYKd3veLK0&amp;feature=youtu.b</a:t>
            </a:r>
            <a:r>
              <a:rPr lang="en-US" sz="1800" b="1" dirty="0">
                <a:latin typeface="Arial" panose="020B0604020202020204" pitchFamily="34" charset="0"/>
                <a:cs typeface="Arial" panose="020B0604020202020204" pitchFamily="34" charset="0"/>
                <a:hlinkClick r:id="rId9"/>
              </a:rPr>
              <a:t>e</a:t>
            </a:r>
            <a:r>
              <a:rPr lang="en-US" sz="1800" b="1" dirty="0">
                <a:latin typeface="Arial" panose="020B0604020202020204" pitchFamily="34" charset="0"/>
                <a:cs typeface="Arial" panose="020B0604020202020204" pitchFamily="34" charset="0"/>
              </a:rPr>
              <a:t>  </a:t>
            </a:r>
          </a:p>
          <a:p>
            <a:pPr algn="l"/>
            <a:r>
              <a:rPr lang="en-US" sz="1800" b="1" dirty="0" smtClean="0">
                <a:latin typeface="Arial" panose="020B0604020202020204" pitchFamily="34" charset="0"/>
                <a:cs typeface="Arial" panose="020B0604020202020204" pitchFamily="34" charset="0"/>
                <a:hlinkClick r:id="rId8"/>
              </a:rPr>
              <a:t> </a:t>
            </a:r>
            <a:endParaRPr lang="en-US" sz="1800" b="1" dirty="0">
              <a:latin typeface="Arial" panose="020B0604020202020204" pitchFamily="34" charset="0"/>
              <a:cs typeface="Arial" panose="020B0604020202020204" pitchFamily="34" charset="0"/>
            </a:endParaRPr>
          </a:p>
          <a:p>
            <a:pPr algn="l"/>
            <a:r>
              <a:rPr lang="en-US" sz="1800" b="1" dirty="0" smtClean="0">
                <a:latin typeface="Arial" panose="020B0604020202020204" pitchFamily="34" charset="0"/>
                <a:cs typeface="Arial" panose="020B0604020202020204" pitchFamily="34" charset="0"/>
                <a:hlinkClick r:id="rId7"/>
              </a:rPr>
              <a:t> </a:t>
            </a:r>
            <a:endParaRPr lang="en-US" sz="1800" b="1" dirty="0" smtClean="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3099" t="31332"/>
          <a:stretch/>
        </p:blipFill>
        <p:spPr bwMode="auto">
          <a:xfrm>
            <a:off x="17272000" y="8987182"/>
            <a:ext cx="10109200" cy="43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1">
            <a:extLst>
              <a:ext uri="{FF2B5EF4-FFF2-40B4-BE49-F238E27FC236}">
                <a16:creationId xmlns:a16="http://schemas.microsoft.com/office/drawing/2014/main" xmlns="" id="{ED1FFB06-D819-CF4E-BAB5-DCD8842D9D12}"/>
              </a:ext>
            </a:extLst>
          </p:cNvPr>
          <p:cNvSpPr txBox="1">
            <a:spLocks/>
          </p:cNvSpPr>
          <p:nvPr/>
        </p:nvSpPr>
        <p:spPr>
          <a:xfrm>
            <a:off x="874315" y="37007797"/>
            <a:ext cx="29255639" cy="2186549"/>
          </a:xfrm>
          <a:prstGeom prst="rect">
            <a:avLst/>
          </a:prstGeom>
          <a:noFill/>
        </p:spPr>
        <p:txBody>
          <a:bodyPr vert="horz" lIns="91440" tIns="45720" rIns="91440" bIns="45720" rtlCol="0" anchor="t" anchorCtr="0">
            <a:norm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pPr algn="l"/>
            <a:r>
              <a:rPr lang="en-US" sz="4000" b="1" u="sng" dirty="0" smtClean="0">
                <a:latin typeface="Arial" panose="020B0604020202020204" pitchFamily="34" charset="0"/>
                <a:cs typeface="Arial" panose="020B0604020202020204" pitchFamily="34" charset="0"/>
              </a:rPr>
              <a:t>Act</a:t>
            </a:r>
          </a:p>
          <a:p>
            <a:pPr algn="l"/>
            <a:r>
              <a:rPr lang="en-US" sz="3200" b="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The Trust it now using the tool to report constraints at an executive level.  This will inform quality improvement projects going forwards relating to patient flow.  We have also recently incorporated the new ‘criteria to reside’ return fields into the tool to satisfy this national requirement.  For more information on the tool, please contact </a:t>
            </a:r>
            <a:r>
              <a:rPr lang="en-US" sz="3200" dirty="0" smtClean="0">
                <a:latin typeface="Arial" panose="020B0604020202020204" pitchFamily="34" charset="0"/>
                <a:cs typeface="Arial" panose="020B0604020202020204" pitchFamily="34" charset="0"/>
                <a:hlinkClick r:id="rId11"/>
              </a:rPr>
              <a:t>James.Owen@nhs.net</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82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CT Poster Sept 20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ster Portrait Template" id="{47E26971-86E2-F444-8467-D6CB930275A0}" vid="{477D3164-F17B-E441-AEAD-899FCB23580C}"/>
    </a:ext>
  </a:extLst>
</a:theme>
</file>

<file path=docProps/app.xml><?xml version="1.0" encoding="utf-8"?>
<Properties xmlns="http://schemas.openxmlformats.org/officeDocument/2006/extended-properties" xmlns:vt="http://schemas.openxmlformats.org/officeDocument/2006/docPropsVTypes">
  <Template>HDCT Poster Sept 2020</Template>
  <TotalTime>153</TotalTime>
  <Words>550</Words>
  <Application>Microsoft Office PowerPoint</Application>
  <PresentationFormat>Custom</PresentationFormat>
  <Paragraphs>67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HDCT Poster Sept 2020</vt:lpstr>
      <vt:lpstr>Huddle Data Collection Tool (HDCT)</vt:lpstr>
    </vt:vector>
  </TitlesOfParts>
  <Company>Royal Wolverhampton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Huddle Data Collection Tool (HDCT)</dc:title>
  <dc:creator>James Owen</dc:creator>
  <cp:lastModifiedBy>James Owen</cp:lastModifiedBy>
  <cp:revision>4</cp:revision>
  <dcterms:created xsi:type="dcterms:W3CDTF">2020-09-18T07:20:30Z</dcterms:created>
  <dcterms:modified xsi:type="dcterms:W3CDTF">2020-09-28T08:27:44Z</dcterms:modified>
</cp:coreProperties>
</file>