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Lst>
  <p:sldSz cx="30275213" cy="42803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5" userDrawn="1">
          <p15:clr>
            <a:srgbClr val="A4A3A4"/>
          </p15:clr>
        </p15:guide>
        <p15:guide id="2" pos="5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008C"/>
    <a:srgbClr val="006B54"/>
    <a:srgbClr val="F7E214"/>
    <a:srgbClr val="E28C05"/>
    <a:srgbClr val="D81E05"/>
    <a:srgbClr val="931638"/>
    <a:srgbClr val="A00054"/>
    <a:srgbClr val="003893"/>
    <a:srgbClr val="0091C9"/>
    <a:srgbClr val="00AD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p:restoredTop sz="94674"/>
  </p:normalViewPr>
  <p:slideViewPr>
    <p:cSldViewPr snapToGrid="0" snapToObjects="1" showGuides="1">
      <p:cViewPr>
        <p:scale>
          <a:sx n="40" d="100"/>
          <a:sy n="40" d="100"/>
        </p:scale>
        <p:origin x="24" y="-7022"/>
      </p:cViewPr>
      <p:guideLst>
        <p:guide orient="horz" pos="1915"/>
        <p:guide pos="5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70641" y="7005156"/>
            <a:ext cx="25733931" cy="14902051"/>
          </a:xfrm>
        </p:spPr>
        <p:txBody>
          <a:bodyPr anchor="b"/>
          <a:lstStyle>
            <a:lvl1pPr algn="ctr">
              <a:defRPr sz="19865"/>
            </a:lvl1pPr>
          </a:lstStyle>
          <a:p>
            <a:r>
              <a:rPr lang="en-US"/>
              <a:t>Click to edit Master title style</a:t>
            </a:r>
            <a:endParaRPr lang="en-US" dirty="0"/>
          </a:p>
        </p:txBody>
      </p:sp>
      <p:sp>
        <p:nvSpPr>
          <p:cNvPr id="3" name="Subtitle 2"/>
          <p:cNvSpPr>
            <a:spLocks noGrp="1"/>
          </p:cNvSpPr>
          <p:nvPr>
            <p:ph type="subTitle" idx="1"/>
          </p:nvPr>
        </p:nvSpPr>
        <p:spPr>
          <a:xfrm>
            <a:off x="3784402" y="22481887"/>
            <a:ext cx="22706410" cy="10334331"/>
          </a:xfrm>
        </p:spPr>
        <p:txBody>
          <a:bodyPr/>
          <a:lstStyle>
            <a:lvl1pPr marL="0" indent="0" algn="ctr">
              <a:buNone/>
              <a:defRPr sz="7946"/>
            </a:lvl1pPr>
            <a:lvl2pPr marL="1513743" indent="0" algn="ctr">
              <a:buNone/>
              <a:defRPr sz="6622"/>
            </a:lvl2pPr>
            <a:lvl3pPr marL="3027487" indent="0" algn="ctr">
              <a:buNone/>
              <a:defRPr sz="5960"/>
            </a:lvl3pPr>
            <a:lvl4pPr marL="4541230" indent="0" algn="ctr">
              <a:buNone/>
              <a:defRPr sz="5297"/>
            </a:lvl4pPr>
            <a:lvl5pPr marL="6054974" indent="0" algn="ctr">
              <a:buNone/>
              <a:defRPr sz="5297"/>
            </a:lvl5pPr>
            <a:lvl6pPr marL="7568717" indent="0" algn="ctr">
              <a:buNone/>
              <a:defRPr sz="5297"/>
            </a:lvl6pPr>
            <a:lvl7pPr marL="9082461" indent="0" algn="ctr">
              <a:buNone/>
              <a:defRPr sz="5297"/>
            </a:lvl7pPr>
            <a:lvl8pPr marL="10596204" indent="0" algn="ctr">
              <a:buNone/>
              <a:defRPr sz="5297"/>
            </a:lvl8pPr>
            <a:lvl9pPr marL="12109948" indent="0" algn="ctr">
              <a:buNone/>
              <a:defRPr sz="529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31/10/2021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80793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31/10/2021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01261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665701" y="2278904"/>
            <a:ext cx="6528093" cy="3627421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081423" y="2278904"/>
            <a:ext cx="19205838" cy="362742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31/10/2021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217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6F7EDE-D837-B04D-89F1-B7D36C475403}" type="datetimeFigureOut">
              <a:rPr lang="en-US" smtClean="0"/>
              <a:t>31/10/2021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449277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5654" y="10671229"/>
            <a:ext cx="26112371" cy="17805173"/>
          </a:xfrm>
        </p:spPr>
        <p:txBody>
          <a:bodyPr anchor="b"/>
          <a:lstStyle>
            <a:lvl1pPr>
              <a:defRPr sz="19865"/>
            </a:lvl1pPr>
          </a:lstStyle>
          <a:p>
            <a:r>
              <a:rPr lang="en-US"/>
              <a:t>Click to edit Master title style</a:t>
            </a:r>
            <a:endParaRPr lang="en-US" dirty="0"/>
          </a:p>
        </p:txBody>
      </p:sp>
      <p:sp>
        <p:nvSpPr>
          <p:cNvPr id="3" name="Text Placeholder 2"/>
          <p:cNvSpPr>
            <a:spLocks noGrp="1"/>
          </p:cNvSpPr>
          <p:nvPr>
            <p:ph type="body" idx="1"/>
          </p:nvPr>
        </p:nvSpPr>
        <p:spPr>
          <a:xfrm>
            <a:off x="2065654" y="28644846"/>
            <a:ext cx="26112371" cy="9363320"/>
          </a:xfrm>
        </p:spPr>
        <p:txBody>
          <a:bodyPr/>
          <a:lstStyle>
            <a:lvl1pPr marL="0" indent="0">
              <a:buNone/>
              <a:defRPr sz="7946">
                <a:solidFill>
                  <a:schemeClr val="tx1"/>
                </a:solidFill>
              </a:defRPr>
            </a:lvl1pPr>
            <a:lvl2pPr marL="1513743" indent="0">
              <a:buNone/>
              <a:defRPr sz="6622">
                <a:solidFill>
                  <a:schemeClr val="tx1">
                    <a:tint val="75000"/>
                  </a:schemeClr>
                </a:solidFill>
              </a:defRPr>
            </a:lvl2pPr>
            <a:lvl3pPr marL="3027487" indent="0">
              <a:buNone/>
              <a:defRPr sz="5960">
                <a:solidFill>
                  <a:schemeClr val="tx1">
                    <a:tint val="75000"/>
                  </a:schemeClr>
                </a:solidFill>
              </a:defRPr>
            </a:lvl3pPr>
            <a:lvl4pPr marL="4541230" indent="0">
              <a:buNone/>
              <a:defRPr sz="5297">
                <a:solidFill>
                  <a:schemeClr val="tx1">
                    <a:tint val="75000"/>
                  </a:schemeClr>
                </a:solidFill>
              </a:defRPr>
            </a:lvl4pPr>
            <a:lvl5pPr marL="6054974" indent="0">
              <a:buNone/>
              <a:defRPr sz="5297">
                <a:solidFill>
                  <a:schemeClr val="tx1">
                    <a:tint val="75000"/>
                  </a:schemeClr>
                </a:solidFill>
              </a:defRPr>
            </a:lvl5pPr>
            <a:lvl6pPr marL="7568717" indent="0">
              <a:buNone/>
              <a:defRPr sz="5297">
                <a:solidFill>
                  <a:schemeClr val="tx1">
                    <a:tint val="75000"/>
                  </a:schemeClr>
                </a:solidFill>
              </a:defRPr>
            </a:lvl6pPr>
            <a:lvl7pPr marL="9082461" indent="0">
              <a:buNone/>
              <a:defRPr sz="5297">
                <a:solidFill>
                  <a:schemeClr val="tx1">
                    <a:tint val="75000"/>
                  </a:schemeClr>
                </a:solidFill>
              </a:defRPr>
            </a:lvl7pPr>
            <a:lvl8pPr marL="10596204" indent="0">
              <a:buNone/>
              <a:defRPr sz="5297">
                <a:solidFill>
                  <a:schemeClr val="tx1">
                    <a:tint val="75000"/>
                  </a:schemeClr>
                </a:solidFill>
              </a:defRPr>
            </a:lvl8pPr>
            <a:lvl9pPr marL="12109948" indent="0">
              <a:buNone/>
              <a:defRPr sz="529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6F7EDE-D837-B04D-89F1-B7D36C475403}" type="datetimeFigureOut">
              <a:rPr lang="en-US" smtClean="0"/>
              <a:t>31/10/2021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35271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081421"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5326826" y="11394520"/>
            <a:ext cx="12866966" cy="271585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6F7EDE-D837-B04D-89F1-B7D36C475403}" type="datetimeFigureOut">
              <a:rPr lang="en-US" smtClean="0"/>
              <a:t>31/10/2021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754979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278913"/>
            <a:ext cx="26112371" cy="82734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2085368" y="10492870"/>
            <a:ext cx="12807832"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4" name="Content Placeholder 3"/>
          <p:cNvSpPr>
            <a:spLocks noGrp="1"/>
          </p:cNvSpPr>
          <p:nvPr>
            <p:ph sz="half" idx="2"/>
          </p:nvPr>
        </p:nvSpPr>
        <p:spPr>
          <a:xfrm>
            <a:off x="2085368" y="15635264"/>
            <a:ext cx="12807832"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5326828" y="10492870"/>
            <a:ext cx="12870909" cy="5142393"/>
          </a:xfrm>
        </p:spPr>
        <p:txBody>
          <a:bodyPr anchor="b"/>
          <a:lstStyle>
            <a:lvl1pPr marL="0" indent="0">
              <a:buNone/>
              <a:defRPr sz="7946" b="1"/>
            </a:lvl1pPr>
            <a:lvl2pPr marL="1513743" indent="0">
              <a:buNone/>
              <a:defRPr sz="6622" b="1"/>
            </a:lvl2pPr>
            <a:lvl3pPr marL="3027487" indent="0">
              <a:buNone/>
              <a:defRPr sz="5960" b="1"/>
            </a:lvl3pPr>
            <a:lvl4pPr marL="4541230" indent="0">
              <a:buNone/>
              <a:defRPr sz="5297" b="1"/>
            </a:lvl4pPr>
            <a:lvl5pPr marL="6054974" indent="0">
              <a:buNone/>
              <a:defRPr sz="5297" b="1"/>
            </a:lvl5pPr>
            <a:lvl6pPr marL="7568717" indent="0">
              <a:buNone/>
              <a:defRPr sz="5297" b="1"/>
            </a:lvl6pPr>
            <a:lvl7pPr marL="9082461" indent="0">
              <a:buNone/>
              <a:defRPr sz="5297" b="1"/>
            </a:lvl7pPr>
            <a:lvl8pPr marL="10596204" indent="0">
              <a:buNone/>
              <a:defRPr sz="5297" b="1"/>
            </a:lvl8pPr>
            <a:lvl9pPr marL="12109948" indent="0">
              <a:buNone/>
              <a:defRPr sz="5297" b="1"/>
            </a:lvl9pPr>
          </a:lstStyle>
          <a:p>
            <a:pPr lvl="0"/>
            <a:r>
              <a:rPr lang="en-US"/>
              <a:t>Click to edit Master text styles</a:t>
            </a:r>
          </a:p>
        </p:txBody>
      </p:sp>
      <p:sp>
        <p:nvSpPr>
          <p:cNvPr id="6" name="Content Placeholder 5"/>
          <p:cNvSpPr>
            <a:spLocks noGrp="1"/>
          </p:cNvSpPr>
          <p:nvPr>
            <p:ph sz="quarter" idx="4"/>
          </p:nvPr>
        </p:nvSpPr>
        <p:spPr>
          <a:xfrm>
            <a:off x="15326828" y="15635264"/>
            <a:ext cx="12870909" cy="229971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6F7EDE-D837-B04D-89F1-B7D36C475403}" type="datetimeFigureOut">
              <a:rPr lang="en-US" smtClean="0"/>
              <a:t>31/10/2021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253764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6F7EDE-D837-B04D-89F1-B7D36C475403}" type="datetimeFigureOut">
              <a:rPr lang="en-US" smtClean="0"/>
              <a:t>31/10/2021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52440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6F7EDE-D837-B04D-89F1-B7D36C475403}" type="datetimeFigureOut">
              <a:rPr lang="en-US" smtClean="0"/>
              <a:t>31/10/2021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1059371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Content Placeholder 2"/>
          <p:cNvSpPr>
            <a:spLocks noGrp="1"/>
          </p:cNvSpPr>
          <p:nvPr>
            <p:ph idx="1"/>
          </p:nvPr>
        </p:nvSpPr>
        <p:spPr>
          <a:xfrm>
            <a:off x="12870909" y="6162959"/>
            <a:ext cx="15326827" cy="30418415"/>
          </a:xfrm>
        </p:spPr>
        <p:txBody>
          <a:bodyPr/>
          <a:lstStyle>
            <a:lvl1pPr>
              <a:defRPr sz="10595"/>
            </a:lvl1pPr>
            <a:lvl2pPr>
              <a:defRPr sz="9271"/>
            </a:lvl2pPr>
            <a:lvl3pPr>
              <a:defRPr sz="7946"/>
            </a:lvl3pPr>
            <a:lvl4pPr>
              <a:defRPr sz="6622"/>
            </a:lvl4pPr>
            <a:lvl5pPr>
              <a:defRPr sz="6622"/>
            </a:lvl5pPr>
            <a:lvl6pPr>
              <a:defRPr sz="6622"/>
            </a:lvl6pPr>
            <a:lvl7pPr>
              <a:defRPr sz="6622"/>
            </a:lvl7pPr>
            <a:lvl8pPr>
              <a:defRPr sz="6622"/>
            </a:lvl8pPr>
            <a:lvl9pPr>
              <a:defRPr sz="66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536F7EDE-D837-B04D-89F1-B7D36C475403}" type="datetimeFigureOut">
              <a:rPr lang="en-US" smtClean="0"/>
              <a:t>31/10/2021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69061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85364" y="2853584"/>
            <a:ext cx="9764544" cy="9987545"/>
          </a:xfrm>
        </p:spPr>
        <p:txBody>
          <a:bodyPr anchor="b"/>
          <a:lstStyle>
            <a:lvl1pPr>
              <a:defRPr sz="10595"/>
            </a:lvl1pPr>
          </a:lstStyle>
          <a:p>
            <a:r>
              <a:rPr lang="en-US"/>
              <a:t>Click to edit Master title style</a:t>
            </a:r>
            <a:endParaRPr lang="en-US" dirty="0"/>
          </a:p>
        </p:txBody>
      </p:sp>
      <p:sp>
        <p:nvSpPr>
          <p:cNvPr id="3" name="Picture Placeholder 2"/>
          <p:cNvSpPr>
            <a:spLocks noGrp="1" noChangeAspect="1"/>
          </p:cNvSpPr>
          <p:nvPr>
            <p:ph type="pic" idx="1"/>
          </p:nvPr>
        </p:nvSpPr>
        <p:spPr>
          <a:xfrm>
            <a:off x="12870909" y="6162959"/>
            <a:ext cx="15326827" cy="30418415"/>
          </a:xfrm>
        </p:spPr>
        <p:txBody>
          <a:bodyPr anchor="t"/>
          <a:lstStyle>
            <a:lvl1pPr marL="0" indent="0">
              <a:buNone/>
              <a:defRPr sz="10595"/>
            </a:lvl1pPr>
            <a:lvl2pPr marL="1513743" indent="0">
              <a:buNone/>
              <a:defRPr sz="9271"/>
            </a:lvl2pPr>
            <a:lvl3pPr marL="3027487" indent="0">
              <a:buNone/>
              <a:defRPr sz="7946"/>
            </a:lvl3pPr>
            <a:lvl4pPr marL="4541230" indent="0">
              <a:buNone/>
              <a:defRPr sz="6622"/>
            </a:lvl4pPr>
            <a:lvl5pPr marL="6054974" indent="0">
              <a:buNone/>
              <a:defRPr sz="6622"/>
            </a:lvl5pPr>
            <a:lvl6pPr marL="7568717" indent="0">
              <a:buNone/>
              <a:defRPr sz="6622"/>
            </a:lvl6pPr>
            <a:lvl7pPr marL="9082461" indent="0">
              <a:buNone/>
              <a:defRPr sz="6622"/>
            </a:lvl7pPr>
            <a:lvl8pPr marL="10596204" indent="0">
              <a:buNone/>
              <a:defRPr sz="6622"/>
            </a:lvl8pPr>
            <a:lvl9pPr marL="12109948" indent="0">
              <a:buNone/>
              <a:defRPr sz="6622"/>
            </a:lvl9pPr>
          </a:lstStyle>
          <a:p>
            <a:r>
              <a:rPr lang="en-US"/>
              <a:t>Click icon to add picture</a:t>
            </a:r>
            <a:endParaRPr lang="en-US" dirty="0"/>
          </a:p>
        </p:txBody>
      </p:sp>
      <p:sp>
        <p:nvSpPr>
          <p:cNvPr id="4" name="Text Placeholder 3"/>
          <p:cNvSpPr>
            <a:spLocks noGrp="1"/>
          </p:cNvSpPr>
          <p:nvPr>
            <p:ph type="body" sz="half" idx="2"/>
          </p:nvPr>
        </p:nvSpPr>
        <p:spPr>
          <a:xfrm>
            <a:off x="2085364" y="12841129"/>
            <a:ext cx="9764544" cy="23789780"/>
          </a:xfrm>
        </p:spPr>
        <p:txBody>
          <a:bodyPr/>
          <a:lstStyle>
            <a:lvl1pPr marL="0" indent="0">
              <a:buNone/>
              <a:defRPr sz="5297"/>
            </a:lvl1pPr>
            <a:lvl2pPr marL="1513743" indent="0">
              <a:buNone/>
              <a:defRPr sz="4635"/>
            </a:lvl2pPr>
            <a:lvl3pPr marL="3027487" indent="0">
              <a:buNone/>
              <a:defRPr sz="3973"/>
            </a:lvl3pPr>
            <a:lvl4pPr marL="4541230" indent="0">
              <a:buNone/>
              <a:defRPr sz="3311"/>
            </a:lvl4pPr>
            <a:lvl5pPr marL="6054974" indent="0">
              <a:buNone/>
              <a:defRPr sz="3311"/>
            </a:lvl5pPr>
            <a:lvl6pPr marL="7568717" indent="0">
              <a:buNone/>
              <a:defRPr sz="3311"/>
            </a:lvl6pPr>
            <a:lvl7pPr marL="9082461" indent="0">
              <a:buNone/>
              <a:defRPr sz="3311"/>
            </a:lvl7pPr>
            <a:lvl8pPr marL="10596204" indent="0">
              <a:buNone/>
              <a:defRPr sz="3311"/>
            </a:lvl8pPr>
            <a:lvl9pPr marL="12109948" indent="0">
              <a:buNone/>
              <a:defRPr sz="3311"/>
            </a:lvl9pPr>
          </a:lstStyle>
          <a:p>
            <a:pPr lvl="0"/>
            <a:r>
              <a:rPr lang="en-US"/>
              <a:t>Click to edit Master text styles</a:t>
            </a:r>
          </a:p>
        </p:txBody>
      </p:sp>
      <p:sp>
        <p:nvSpPr>
          <p:cNvPr id="5" name="Date Placeholder 4"/>
          <p:cNvSpPr>
            <a:spLocks noGrp="1"/>
          </p:cNvSpPr>
          <p:nvPr>
            <p:ph type="dt" sz="half" idx="10"/>
          </p:nvPr>
        </p:nvSpPr>
        <p:spPr/>
        <p:txBody>
          <a:bodyPr/>
          <a:lstStyle/>
          <a:p>
            <a:fld id="{536F7EDE-D837-B04D-89F1-B7D36C475403}" type="datetimeFigureOut">
              <a:rPr lang="en-US" smtClean="0"/>
              <a:t>31/10/2021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7461428-5952-AA4E-801C-55D6871CA862}" type="slidenum">
              <a:rPr lang="en-US" smtClean="0"/>
              <a:t>‹#›</a:t>
            </a:fld>
            <a:endParaRPr lang="en-US"/>
          </a:p>
        </p:txBody>
      </p:sp>
    </p:spTree>
    <p:extLst>
      <p:ext uri="{BB962C8B-B14F-4D97-AF65-F5344CB8AC3E}">
        <p14:creationId xmlns:p14="http://schemas.microsoft.com/office/powerpoint/2010/main" val="305847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536F7EDE-D837-B04D-89F1-B7D36C475403}" type="datetimeFigureOut">
              <a:rPr lang="en-US" smtClean="0"/>
              <a:t>31/10/2021</a:t>
            </a:fld>
            <a:endParaRPr 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E7461428-5952-AA4E-801C-55D6871CA862}" type="slidenum">
              <a:rPr lang="en-US" smtClean="0"/>
              <a:t>‹#›</a:t>
            </a:fld>
            <a:endParaRPr lang="en-US"/>
          </a:p>
        </p:txBody>
      </p:sp>
    </p:spTree>
    <p:extLst>
      <p:ext uri="{BB962C8B-B14F-4D97-AF65-F5344CB8AC3E}">
        <p14:creationId xmlns:p14="http://schemas.microsoft.com/office/powerpoint/2010/main" val="4983213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027487" rtl="0" eaLnBrk="1" latinLnBrk="0"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0"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0"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0"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0"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0" hangingPunct="1">
        <a:defRPr sz="5960" kern="1200">
          <a:solidFill>
            <a:schemeClr val="tx1"/>
          </a:solidFill>
          <a:latin typeface="+mn-lt"/>
          <a:ea typeface="+mn-ea"/>
          <a:cs typeface="+mn-cs"/>
        </a:defRPr>
      </a:lvl1pPr>
      <a:lvl2pPr marL="1513743" algn="l" defTabSz="3027487" rtl="0" eaLnBrk="1" latinLnBrk="0" hangingPunct="1">
        <a:defRPr sz="5960" kern="1200">
          <a:solidFill>
            <a:schemeClr val="tx1"/>
          </a:solidFill>
          <a:latin typeface="+mn-lt"/>
          <a:ea typeface="+mn-ea"/>
          <a:cs typeface="+mn-cs"/>
        </a:defRPr>
      </a:lvl2pPr>
      <a:lvl3pPr marL="3027487" algn="l" defTabSz="3027487" rtl="0" eaLnBrk="1" latinLnBrk="0" hangingPunct="1">
        <a:defRPr sz="5960" kern="1200">
          <a:solidFill>
            <a:schemeClr val="tx1"/>
          </a:solidFill>
          <a:latin typeface="+mn-lt"/>
          <a:ea typeface="+mn-ea"/>
          <a:cs typeface="+mn-cs"/>
        </a:defRPr>
      </a:lvl3pPr>
      <a:lvl4pPr marL="4541230" algn="l" defTabSz="3027487" rtl="0" eaLnBrk="1" latinLnBrk="0" hangingPunct="1">
        <a:defRPr sz="5960" kern="1200">
          <a:solidFill>
            <a:schemeClr val="tx1"/>
          </a:solidFill>
          <a:latin typeface="+mn-lt"/>
          <a:ea typeface="+mn-ea"/>
          <a:cs typeface="+mn-cs"/>
        </a:defRPr>
      </a:lvl4pPr>
      <a:lvl5pPr marL="6054974" algn="l" defTabSz="3027487" rtl="0" eaLnBrk="1" latinLnBrk="0" hangingPunct="1">
        <a:defRPr sz="5960" kern="1200">
          <a:solidFill>
            <a:schemeClr val="tx1"/>
          </a:solidFill>
          <a:latin typeface="+mn-lt"/>
          <a:ea typeface="+mn-ea"/>
          <a:cs typeface="+mn-cs"/>
        </a:defRPr>
      </a:lvl5pPr>
      <a:lvl6pPr marL="7568717" algn="l" defTabSz="3027487" rtl="0" eaLnBrk="1" latinLnBrk="0" hangingPunct="1">
        <a:defRPr sz="5960" kern="1200">
          <a:solidFill>
            <a:schemeClr val="tx1"/>
          </a:solidFill>
          <a:latin typeface="+mn-lt"/>
          <a:ea typeface="+mn-ea"/>
          <a:cs typeface="+mn-cs"/>
        </a:defRPr>
      </a:lvl6pPr>
      <a:lvl7pPr marL="9082461" algn="l" defTabSz="3027487" rtl="0" eaLnBrk="1" latinLnBrk="0" hangingPunct="1">
        <a:defRPr sz="5960" kern="1200">
          <a:solidFill>
            <a:schemeClr val="tx1"/>
          </a:solidFill>
          <a:latin typeface="+mn-lt"/>
          <a:ea typeface="+mn-ea"/>
          <a:cs typeface="+mn-cs"/>
        </a:defRPr>
      </a:lvl7pPr>
      <a:lvl8pPr marL="10596204" algn="l" defTabSz="3027487" rtl="0" eaLnBrk="1" latinLnBrk="0" hangingPunct="1">
        <a:defRPr sz="5960" kern="1200">
          <a:solidFill>
            <a:schemeClr val="tx1"/>
          </a:solidFill>
          <a:latin typeface="+mn-lt"/>
          <a:ea typeface="+mn-ea"/>
          <a:cs typeface="+mn-cs"/>
        </a:defRPr>
      </a:lvl8pPr>
      <a:lvl9pPr marL="12109948" algn="l" defTabSz="3027487" rtl="0" eaLnBrk="1" latinLnBrk="0"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www.surveymonkey.co.uk/r/3MCHFKC" TargetMode="Externa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5FE0A7-5EA6-9640-A4EA-3B1515615307}"/>
              </a:ext>
            </a:extLst>
          </p:cNvPr>
          <p:cNvPicPr>
            <a:picLocks noChangeAspect="1"/>
          </p:cNvPicPr>
          <p:nvPr/>
        </p:nvPicPr>
        <p:blipFill rotWithShape="1">
          <a:blip r:embed="rId2"/>
          <a:srcRect l="33548" r="37103" b="892"/>
          <a:stretch/>
        </p:blipFill>
        <p:spPr>
          <a:xfrm>
            <a:off x="24406" y="0"/>
            <a:ext cx="30275213" cy="8462709"/>
          </a:xfrm>
          <a:prstGeom prst="rect">
            <a:avLst/>
          </a:prstGeom>
        </p:spPr>
      </p:pic>
      <p:sp>
        <p:nvSpPr>
          <p:cNvPr id="2" name="Title 1">
            <a:extLst>
              <a:ext uri="{FF2B5EF4-FFF2-40B4-BE49-F238E27FC236}">
                <a16:creationId xmlns:a16="http://schemas.microsoft.com/office/drawing/2014/main" id="{1C424B4D-56CC-BB4D-886B-FCCBB69424DA}"/>
              </a:ext>
            </a:extLst>
          </p:cNvPr>
          <p:cNvSpPr>
            <a:spLocks noGrp="1"/>
          </p:cNvSpPr>
          <p:nvPr>
            <p:ph type="ctrTitle"/>
          </p:nvPr>
        </p:nvSpPr>
        <p:spPr>
          <a:xfrm>
            <a:off x="789780" y="3446462"/>
            <a:ext cx="28695650" cy="2886604"/>
          </a:xfrm>
        </p:spPr>
        <p:txBody>
          <a:bodyPr anchor="t" anchorCtr="0">
            <a:noAutofit/>
          </a:bodyPr>
          <a:lstStyle/>
          <a:p>
            <a:r>
              <a:rPr lang="en-US" sz="5400" b="1" dirty="0">
                <a:latin typeface="Arial" panose="020B0604020202020204" pitchFamily="34" charset="0"/>
                <a:cs typeface="Arial" panose="020B0604020202020204" pitchFamily="34" charset="0"/>
              </a:rPr>
              <a:t>Improving patient care and effective discharge planning by introduction of an additional Senior Trainee on the ward team structure (Retrospective QIP) </a:t>
            </a:r>
          </a:p>
        </p:txBody>
      </p:sp>
      <p:sp>
        <p:nvSpPr>
          <p:cNvPr id="3" name="Subtitle 2">
            <a:extLst>
              <a:ext uri="{FF2B5EF4-FFF2-40B4-BE49-F238E27FC236}">
                <a16:creationId xmlns:a16="http://schemas.microsoft.com/office/drawing/2014/main" id="{5D1EB0AB-A5B8-E64A-AFF8-D6F37A87DB2B}"/>
              </a:ext>
            </a:extLst>
          </p:cNvPr>
          <p:cNvSpPr>
            <a:spLocks noGrp="1"/>
          </p:cNvSpPr>
          <p:nvPr>
            <p:ph type="subTitle" idx="1"/>
          </p:nvPr>
        </p:nvSpPr>
        <p:spPr>
          <a:xfrm>
            <a:off x="729057" y="16319653"/>
            <a:ext cx="14366081" cy="25750949"/>
          </a:xfrm>
          <a:ln>
            <a:solidFill>
              <a:schemeClr val="tx1"/>
            </a:solidFill>
          </a:ln>
        </p:spPr>
        <p:txBody>
          <a:bodyPr numCol="1" spcCol="720000">
            <a:normAutofit/>
          </a:bodyPr>
          <a:lstStyle/>
          <a:p>
            <a:pPr algn="l"/>
            <a:r>
              <a:rPr lang="en-US" sz="4000" b="1" u="sng" dirty="0">
                <a:latin typeface="Arial" panose="020B0604020202020204" pitchFamily="34" charset="0"/>
                <a:cs typeface="Arial" panose="020B0604020202020204" pitchFamily="34" charset="0"/>
              </a:rPr>
              <a:t>Plan</a:t>
            </a:r>
          </a:p>
          <a:p>
            <a:pPr algn="l"/>
            <a:r>
              <a:rPr lang="en-US" sz="3300" dirty="0">
                <a:latin typeface="Arial" panose="020B0604020202020204" pitchFamily="34" charset="0"/>
                <a:cs typeface="Arial" panose="020B0604020202020204" pitchFamily="34" charset="0"/>
              </a:rPr>
              <a:t>Introduction of an additional ward cover led by a senior trainee to improve patient care, patient safety, junior doctor support and effective discharge planning.</a:t>
            </a:r>
          </a:p>
          <a:p>
            <a:pPr algn="l"/>
            <a:r>
              <a:rPr lang="en-US" sz="3300" dirty="0">
                <a:latin typeface="Arial" panose="020B0604020202020204" pitchFamily="34" charset="0"/>
                <a:cs typeface="Arial" panose="020B0604020202020204" pitchFamily="34" charset="0"/>
              </a:rPr>
              <a:t>The trainee would be supported by a consultant and would in turn support the junior team and nursing colleagues. </a:t>
            </a:r>
          </a:p>
          <a:p>
            <a:pPr algn="l"/>
            <a:endParaRPr lang="en-US" sz="3200" dirty="0">
              <a:latin typeface="Arial" panose="020B0604020202020204" pitchFamily="34" charset="0"/>
              <a:cs typeface="Arial" panose="020B0604020202020204" pitchFamily="34" charset="0"/>
            </a:endParaRPr>
          </a:p>
          <a:p>
            <a:pPr algn="l"/>
            <a:r>
              <a:rPr lang="en-US" sz="4000" b="1" u="sng" dirty="0">
                <a:latin typeface="Arial" panose="020B0604020202020204" pitchFamily="34" charset="0"/>
                <a:cs typeface="Arial" panose="020B0604020202020204" pitchFamily="34" charset="0"/>
              </a:rPr>
              <a:t>SMART Aim</a:t>
            </a:r>
          </a:p>
          <a:p>
            <a:pPr algn="l"/>
            <a:r>
              <a:rPr lang="en-US" sz="3300" dirty="0">
                <a:latin typeface="Arial" panose="020B0604020202020204" pitchFamily="34" charset="0"/>
                <a:cs typeface="Arial" panose="020B0604020202020204" pitchFamily="34" charset="0"/>
              </a:rPr>
              <a:t>The aim then would be to measure at the end of three months </a:t>
            </a:r>
          </a:p>
          <a:p>
            <a:pPr algn="l"/>
            <a:r>
              <a:rPr lang="en-US" sz="3300" dirty="0">
                <a:latin typeface="Arial" panose="020B0604020202020204" pitchFamily="34" charset="0"/>
                <a:cs typeface="Arial" panose="020B0604020202020204" pitchFamily="34" charset="0"/>
              </a:rPr>
              <a:t>Study period 1/3/2021 to 1/6/2021</a:t>
            </a:r>
          </a:p>
          <a:p>
            <a:pPr algn="l"/>
            <a:r>
              <a:rPr lang="en-US" sz="3300" dirty="0">
                <a:latin typeface="Arial" panose="020B0604020202020204" pitchFamily="34" charset="0"/>
                <a:cs typeface="Arial" panose="020B0604020202020204" pitchFamily="34" charset="0"/>
              </a:rPr>
              <a:t>1.Improvement in the discharge rates during a fixed time frame</a:t>
            </a:r>
          </a:p>
          <a:p>
            <a:pPr algn="l"/>
            <a:r>
              <a:rPr lang="en-US" sz="3300" dirty="0">
                <a:latin typeface="Arial" panose="020B0604020202020204" pitchFamily="34" charset="0"/>
                <a:cs typeface="Arial" panose="020B0604020202020204" pitchFamily="34" charset="0"/>
              </a:rPr>
              <a:t>2.Improvement in patient care and patient safety</a:t>
            </a:r>
          </a:p>
          <a:p>
            <a:pPr algn="l"/>
            <a:r>
              <a:rPr lang="en-US" sz="3300" dirty="0">
                <a:latin typeface="Arial" panose="020B0604020202020204" pitchFamily="34" charset="0"/>
                <a:cs typeface="Arial" panose="020B0604020202020204" pitchFamily="34" charset="0"/>
              </a:rPr>
              <a:t>3.Impact of additional huddles and earlier non-urgent clinical decisions</a:t>
            </a:r>
          </a:p>
          <a:p>
            <a:pPr algn="l"/>
            <a:r>
              <a:rPr lang="en-US" sz="3300" dirty="0">
                <a:latin typeface="Arial" panose="020B0604020202020204" pitchFamily="34" charset="0"/>
                <a:cs typeface="Arial" panose="020B0604020202020204" pitchFamily="34" charset="0"/>
              </a:rPr>
              <a:t>4.Improved training and support</a:t>
            </a:r>
          </a:p>
          <a:p>
            <a:pPr algn="l"/>
            <a:endParaRPr lang="en-US" sz="3200" dirty="0">
              <a:latin typeface="Arial" panose="020B0604020202020204" pitchFamily="34" charset="0"/>
              <a:cs typeface="Arial" panose="020B0604020202020204" pitchFamily="34" charset="0"/>
            </a:endParaRPr>
          </a:p>
          <a:p>
            <a:pPr algn="l"/>
            <a:r>
              <a:rPr lang="en-US" sz="4000" b="1" u="sng" dirty="0">
                <a:latin typeface="Arial" panose="020B0604020202020204" pitchFamily="34" charset="0"/>
                <a:cs typeface="Arial" panose="020B0604020202020204" pitchFamily="34" charset="0"/>
              </a:rPr>
              <a:t>Do </a:t>
            </a:r>
          </a:p>
          <a:p>
            <a:pPr algn="l"/>
            <a:r>
              <a:rPr lang="en-US" sz="3300" dirty="0">
                <a:latin typeface="Arial" panose="020B0604020202020204" pitchFamily="34" charset="0"/>
                <a:cs typeface="Arial" panose="020B0604020202020204" pitchFamily="34" charset="0"/>
              </a:rPr>
              <a:t>1. Introduction of an additional ward cover led by a senior trainee    </a:t>
            </a:r>
          </a:p>
          <a:p>
            <a:pPr algn="l"/>
            <a:r>
              <a:rPr lang="en-US" sz="3300" dirty="0">
                <a:latin typeface="Arial" panose="020B0604020202020204" pitchFamily="34" charset="0"/>
                <a:cs typeface="Arial" panose="020B0604020202020204" pitchFamily="34" charset="0"/>
              </a:rPr>
              <a:t>2. Introduction of additional huddles to help effective discharge planning</a:t>
            </a:r>
            <a:endParaRPr lang="en-GB" sz="3300" dirty="0">
              <a:latin typeface="Arial" panose="020B0604020202020204" pitchFamily="34" charset="0"/>
              <a:cs typeface="Arial" panose="020B0604020202020204" pitchFamily="34" charset="0"/>
            </a:endParaRPr>
          </a:p>
          <a:p>
            <a:pPr algn="l"/>
            <a:endParaRPr lang="en-GB" sz="3200" dirty="0">
              <a:latin typeface="Arial" panose="020B0604020202020204" pitchFamily="34" charset="0"/>
              <a:cs typeface="Arial" panose="020B0604020202020204" pitchFamily="34" charset="0"/>
            </a:endParaRPr>
          </a:p>
          <a:p>
            <a:pPr algn="l"/>
            <a:endParaRPr lang="en-GB" sz="3200" dirty="0">
              <a:latin typeface="Arial" panose="020B0604020202020204" pitchFamily="34" charset="0"/>
              <a:cs typeface="Arial" panose="020B0604020202020204" pitchFamily="34" charset="0"/>
            </a:endParaRPr>
          </a:p>
          <a:p>
            <a:pPr algn="l"/>
            <a:endParaRPr lang="en-GB" sz="32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GB" sz="1800" dirty="0">
              <a:latin typeface="Arial" panose="020B0604020202020204" pitchFamily="34" charset="0"/>
              <a:cs typeface="Arial" panose="020B0604020202020204" pitchFamily="34" charset="0"/>
            </a:endParaRPr>
          </a:p>
          <a:p>
            <a:pPr algn="l"/>
            <a:endParaRPr lang="en-US" sz="4000" b="1" u="sng" dirty="0">
              <a:latin typeface="Arial" panose="020B0604020202020204" pitchFamily="34" charset="0"/>
              <a:cs typeface="Arial" panose="020B0604020202020204" pitchFamily="34" charset="0"/>
            </a:endParaRPr>
          </a:p>
          <a:p>
            <a:pPr algn="l"/>
            <a:endParaRPr lang="en-GB" sz="32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8D0A2D52-98AF-9147-88A2-AC27F9E5BCE0}"/>
              </a:ext>
            </a:extLst>
          </p:cNvPr>
          <p:cNvPicPr>
            <a:picLocks noChangeAspect="1"/>
          </p:cNvPicPr>
          <p:nvPr/>
        </p:nvPicPr>
        <p:blipFill>
          <a:blip r:embed="rId3"/>
          <a:stretch>
            <a:fillRect/>
          </a:stretch>
        </p:blipFill>
        <p:spPr>
          <a:xfrm>
            <a:off x="21278055" y="733161"/>
            <a:ext cx="8359774" cy="2306902"/>
          </a:xfrm>
          <a:prstGeom prst="rect">
            <a:avLst/>
          </a:prstGeom>
        </p:spPr>
      </p:pic>
      <p:sp>
        <p:nvSpPr>
          <p:cNvPr id="8" name="Title 1">
            <a:extLst>
              <a:ext uri="{FF2B5EF4-FFF2-40B4-BE49-F238E27FC236}">
                <a16:creationId xmlns:a16="http://schemas.microsoft.com/office/drawing/2014/main" id="{ED1FFB06-D819-CF4E-BAB5-DCD8842D9D12}"/>
              </a:ext>
            </a:extLst>
          </p:cNvPr>
          <p:cNvSpPr txBox="1">
            <a:spLocks/>
          </p:cNvSpPr>
          <p:nvPr/>
        </p:nvSpPr>
        <p:spPr>
          <a:xfrm>
            <a:off x="856852" y="5846167"/>
            <a:ext cx="28780977" cy="973798"/>
          </a:xfrm>
          <a:prstGeom prst="rect">
            <a:avLst/>
          </a:prstGeom>
          <a:noFill/>
        </p:spPr>
        <p:txBody>
          <a:bodyPr vert="horz" lIns="91440" tIns="45720" rIns="91440" bIns="45720" rtlCol="0" anchor="t" anchorCtr="0">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en-US" sz="4800" b="1" dirty="0">
                <a:latin typeface="Arial" panose="020B0604020202020204" pitchFamily="34" charset="0"/>
                <a:cs typeface="Arial" panose="020B0604020202020204" pitchFamily="34" charset="0"/>
              </a:rPr>
              <a:t>Dr Harsh Khatri, Dr Shivangi Dwivedi, Dr </a:t>
            </a:r>
            <a:r>
              <a:rPr lang="en-US" sz="4800" b="1" dirty="0" err="1">
                <a:latin typeface="Arial" panose="020B0604020202020204" pitchFamily="34" charset="0"/>
                <a:cs typeface="Arial" panose="020B0604020202020204" pitchFamily="34" charset="0"/>
              </a:rPr>
              <a:t>Harit</a:t>
            </a:r>
            <a:r>
              <a:rPr lang="en-US" sz="4800" b="1" dirty="0">
                <a:latin typeface="Arial" panose="020B0604020202020204" pitchFamily="34" charset="0"/>
                <a:cs typeface="Arial" panose="020B0604020202020204" pitchFamily="34" charset="0"/>
              </a:rPr>
              <a:t> Buch, Dr Rajeev Raghavan</a:t>
            </a:r>
          </a:p>
        </p:txBody>
      </p:sp>
      <p:pic>
        <p:nvPicPr>
          <p:cNvPr id="10" name="Picture 9">
            <a:extLst>
              <a:ext uri="{FF2B5EF4-FFF2-40B4-BE49-F238E27FC236}">
                <a16:creationId xmlns:a16="http://schemas.microsoft.com/office/drawing/2014/main" id="{6B06EBD0-C477-BF49-BB6D-AF3E92239998}"/>
              </a:ext>
            </a:extLst>
          </p:cNvPr>
          <p:cNvPicPr>
            <a:picLocks noChangeAspect="1"/>
          </p:cNvPicPr>
          <p:nvPr/>
        </p:nvPicPr>
        <p:blipFill rotWithShape="1">
          <a:blip r:embed="rId4"/>
          <a:srcRect l="17786" r="19292"/>
          <a:stretch/>
        </p:blipFill>
        <p:spPr>
          <a:xfrm>
            <a:off x="-1" y="38696637"/>
            <a:ext cx="30275213" cy="3234443"/>
          </a:xfrm>
          <a:prstGeom prst="rect">
            <a:avLst/>
          </a:prstGeom>
        </p:spPr>
      </p:pic>
      <p:sp>
        <p:nvSpPr>
          <p:cNvPr id="11" name="Rectangle 10">
            <a:extLst>
              <a:ext uri="{FF2B5EF4-FFF2-40B4-BE49-F238E27FC236}">
                <a16:creationId xmlns:a16="http://schemas.microsoft.com/office/drawing/2014/main" id="{C13ED2D1-8662-724C-AC96-D206979655E9}"/>
              </a:ext>
            </a:extLst>
          </p:cNvPr>
          <p:cNvSpPr/>
          <p:nvPr/>
        </p:nvSpPr>
        <p:spPr>
          <a:xfrm>
            <a:off x="32125920" y="7010400"/>
            <a:ext cx="1524000" cy="1447800"/>
          </a:xfrm>
          <a:prstGeom prst="rect">
            <a:avLst/>
          </a:prstGeom>
          <a:solidFill>
            <a:srgbClr val="006B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AEC748F-0462-FD41-98A1-217DCE18D3FA}"/>
              </a:ext>
            </a:extLst>
          </p:cNvPr>
          <p:cNvSpPr/>
          <p:nvPr/>
        </p:nvSpPr>
        <p:spPr>
          <a:xfrm>
            <a:off x="32125920" y="8899695"/>
            <a:ext cx="1524000" cy="1447800"/>
          </a:xfrm>
          <a:prstGeom prst="rect">
            <a:avLst/>
          </a:prstGeom>
          <a:solidFill>
            <a:srgbClr val="00AA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F8A14BC-A257-9F44-B7E6-F5519AE2C533}"/>
              </a:ext>
            </a:extLst>
          </p:cNvPr>
          <p:cNvSpPr/>
          <p:nvPr/>
        </p:nvSpPr>
        <p:spPr>
          <a:xfrm>
            <a:off x="32125920" y="10788990"/>
            <a:ext cx="1524000" cy="1447800"/>
          </a:xfrm>
          <a:prstGeom prst="rect">
            <a:avLst/>
          </a:prstGeom>
          <a:solidFill>
            <a:srgbClr val="00389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AB60973E-E94E-DE48-BC6E-2E2AAA8A16C3}"/>
              </a:ext>
            </a:extLst>
          </p:cNvPr>
          <p:cNvSpPr/>
          <p:nvPr/>
        </p:nvSpPr>
        <p:spPr>
          <a:xfrm>
            <a:off x="32125920" y="12678285"/>
            <a:ext cx="1524000" cy="1447800"/>
          </a:xfrm>
          <a:prstGeom prst="rect">
            <a:avLst/>
          </a:prstGeom>
          <a:solidFill>
            <a:srgbClr val="93163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918D2CF-7E5D-0B42-9C9D-1B37A94A11FC}"/>
              </a:ext>
            </a:extLst>
          </p:cNvPr>
          <p:cNvSpPr/>
          <p:nvPr/>
        </p:nvSpPr>
        <p:spPr>
          <a:xfrm>
            <a:off x="32125920" y="14567580"/>
            <a:ext cx="1524000" cy="1447800"/>
          </a:xfrm>
          <a:prstGeom prst="rect">
            <a:avLst/>
          </a:prstGeom>
          <a:solidFill>
            <a:srgbClr val="F7E2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B250001-F6C6-A947-9E9B-A82D76EE9619}"/>
              </a:ext>
            </a:extLst>
          </p:cNvPr>
          <p:cNvSpPr/>
          <p:nvPr/>
        </p:nvSpPr>
        <p:spPr>
          <a:xfrm>
            <a:off x="34236025" y="7010400"/>
            <a:ext cx="1524000" cy="1447800"/>
          </a:xfrm>
          <a:prstGeom prst="rect">
            <a:avLst/>
          </a:prstGeom>
          <a:solidFill>
            <a:srgbClr val="009E4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0AAC091A-B58C-2E45-ABCF-68C42DFD02AA}"/>
              </a:ext>
            </a:extLst>
          </p:cNvPr>
          <p:cNvSpPr/>
          <p:nvPr/>
        </p:nvSpPr>
        <p:spPr>
          <a:xfrm>
            <a:off x="34236025" y="8899695"/>
            <a:ext cx="1524000" cy="1447800"/>
          </a:xfrm>
          <a:prstGeom prst="rect">
            <a:avLst/>
          </a:prstGeom>
          <a:solidFill>
            <a:srgbClr val="00ADC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AE113475-F210-3D4F-AA01-C55B6C706B54}"/>
              </a:ext>
            </a:extLst>
          </p:cNvPr>
          <p:cNvSpPr/>
          <p:nvPr/>
        </p:nvSpPr>
        <p:spPr>
          <a:xfrm>
            <a:off x="34236025" y="10788990"/>
            <a:ext cx="1524000" cy="1447800"/>
          </a:xfrm>
          <a:prstGeom prst="rect">
            <a:avLst/>
          </a:prstGeom>
          <a:solidFill>
            <a:srgbClr val="560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5A5DA7B-95DD-354B-97D1-EB39DAE274E3}"/>
              </a:ext>
            </a:extLst>
          </p:cNvPr>
          <p:cNvSpPr/>
          <p:nvPr/>
        </p:nvSpPr>
        <p:spPr>
          <a:xfrm>
            <a:off x="34236025" y="12678285"/>
            <a:ext cx="1524000" cy="1447800"/>
          </a:xfrm>
          <a:prstGeom prst="rect">
            <a:avLst/>
          </a:prstGeom>
          <a:solidFill>
            <a:srgbClr val="D81E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1BBB370-EEC6-6949-A84F-4257B240E64D}"/>
              </a:ext>
            </a:extLst>
          </p:cNvPr>
          <p:cNvSpPr/>
          <p:nvPr/>
        </p:nvSpPr>
        <p:spPr>
          <a:xfrm>
            <a:off x="34236025" y="14567580"/>
            <a:ext cx="1524000" cy="144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a:extLst>
              <a:ext uri="{FF2B5EF4-FFF2-40B4-BE49-F238E27FC236}">
                <a16:creationId xmlns:a16="http://schemas.microsoft.com/office/drawing/2014/main" id="{2AE3395A-2F30-734F-8781-54EF7CBE8B58}"/>
              </a:ext>
            </a:extLst>
          </p:cNvPr>
          <p:cNvSpPr/>
          <p:nvPr/>
        </p:nvSpPr>
        <p:spPr>
          <a:xfrm>
            <a:off x="36346130" y="7010400"/>
            <a:ext cx="1524000" cy="1447800"/>
          </a:xfrm>
          <a:prstGeom prst="rect">
            <a:avLst/>
          </a:prstGeom>
          <a:solidFill>
            <a:srgbClr val="5BBF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1D01B82-2E7A-434A-9632-A074BC2637BE}"/>
              </a:ext>
            </a:extLst>
          </p:cNvPr>
          <p:cNvSpPr/>
          <p:nvPr/>
        </p:nvSpPr>
        <p:spPr>
          <a:xfrm>
            <a:off x="36346130" y="8899695"/>
            <a:ext cx="1524000" cy="1447800"/>
          </a:xfrm>
          <a:prstGeom prst="rect">
            <a:avLst/>
          </a:prstGeom>
          <a:solidFill>
            <a:srgbClr val="0091C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2133CE2-BC43-3A47-B60D-52F0337FBDF7}"/>
              </a:ext>
            </a:extLst>
          </p:cNvPr>
          <p:cNvSpPr/>
          <p:nvPr/>
        </p:nvSpPr>
        <p:spPr>
          <a:xfrm>
            <a:off x="36346130" y="10788990"/>
            <a:ext cx="1524000" cy="1447800"/>
          </a:xfrm>
          <a:prstGeom prst="rect">
            <a:avLst/>
          </a:prstGeom>
          <a:solidFill>
            <a:srgbClr val="A0005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9933A3A4-F364-1241-B33D-410A5FF0C078}"/>
              </a:ext>
            </a:extLst>
          </p:cNvPr>
          <p:cNvSpPr/>
          <p:nvPr/>
        </p:nvSpPr>
        <p:spPr>
          <a:xfrm>
            <a:off x="36346130" y="12678285"/>
            <a:ext cx="1524000" cy="1447800"/>
          </a:xfrm>
          <a:prstGeom prst="rect">
            <a:avLst/>
          </a:prstGeom>
          <a:solidFill>
            <a:srgbClr val="E28C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5D1EB0AB-A5B8-E64A-AFF8-D6F37A87DB2B}"/>
              </a:ext>
            </a:extLst>
          </p:cNvPr>
          <p:cNvSpPr txBox="1">
            <a:spLocks/>
          </p:cNvSpPr>
          <p:nvPr/>
        </p:nvSpPr>
        <p:spPr>
          <a:xfrm>
            <a:off x="15420774" y="16367337"/>
            <a:ext cx="14366080" cy="25703265"/>
          </a:xfrm>
          <a:prstGeom prst="rect">
            <a:avLst/>
          </a:prstGeom>
          <a:ln>
            <a:solidFill>
              <a:schemeClr val="tx1"/>
            </a:solidFill>
          </a:ln>
        </p:spPr>
        <p:txBody>
          <a:bodyPr vert="horz" lIns="91440" tIns="45720" rIns="91440" bIns="45720" numCol="1" spcCol="720000" rtlCol="0">
            <a:normAutofit/>
          </a:bodyPr>
          <a:lstStyle>
            <a:lvl1pPr marL="0" indent="0" algn="ctr" defTabSz="3027487" rtl="0" eaLnBrk="1" latinLnBrk="0" hangingPunct="1">
              <a:lnSpc>
                <a:spcPct val="90000"/>
              </a:lnSpc>
              <a:spcBef>
                <a:spcPts val="3311"/>
              </a:spcBef>
              <a:buFont typeface="Arial" panose="020B0604020202020204" pitchFamily="34" charset="0"/>
              <a:buNone/>
              <a:defRPr sz="7946" kern="1200">
                <a:solidFill>
                  <a:schemeClr val="tx1"/>
                </a:solidFill>
                <a:latin typeface="+mn-lt"/>
                <a:ea typeface="+mn-ea"/>
                <a:cs typeface="+mn-cs"/>
              </a:defRPr>
            </a:lvl1pPr>
            <a:lvl2pPr marL="1513743" indent="0" algn="ctr" defTabSz="3027487" rtl="0" eaLnBrk="1" latinLnBrk="0" hangingPunct="1">
              <a:lnSpc>
                <a:spcPct val="90000"/>
              </a:lnSpc>
              <a:spcBef>
                <a:spcPts val="1655"/>
              </a:spcBef>
              <a:buFont typeface="Arial" panose="020B0604020202020204" pitchFamily="34" charset="0"/>
              <a:buNone/>
              <a:defRPr sz="6622" kern="1200">
                <a:solidFill>
                  <a:schemeClr val="tx1"/>
                </a:solidFill>
                <a:latin typeface="+mn-lt"/>
                <a:ea typeface="+mn-ea"/>
                <a:cs typeface="+mn-cs"/>
              </a:defRPr>
            </a:lvl2pPr>
            <a:lvl3pPr marL="3027487" indent="0" algn="ctr" defTabSz="3027487" rtl="0" eaLnBrk="1" latinLnBrk="0" hangingPunct="1">
              <a:lnSpc>
                <a:spcPct val="90000"/>
              </a:lnSpc>
              <a:spcBef>
                <a:spcPts val="1655"/>
              </a:spcBef>
              <a:buFont typeface="Arial" panose="020B0604020202020204" pitchFamily="34" charset="0"/>
              <a:buNone/>
              <a:defRPr sz="5960" kern="1200">
                <a:solidFill>
                  <a:schemeClr val="tx1"/>
                </a:solidFill>
                <a:latin typeface="+mn-lt"/>
                <a:ea typeface="+mn-ea"/>
                <a:cs typeface="+mn-cs"/>
              </a:defRPr>
            </a:lvl3pPr>
            <a:lvl4pPr marL="4541230"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4pPr>
            <a:lvl5pPr marL="605497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5pPr>
            <a:lvl6pPr marL="7568717"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6pPr>
            <a:lvl7pPr marL="9082461"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7pPr>
            <a:lvl8pPr marL="10596204"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8pPr>
            <a:lvl9pPr marL="12109948" indent="0" algn="ctr" defTabSz="3027487" rtl="0" eaLnBrk="1" latinLnBrk="0" hangingPunct="1">
              <a:lnSpc>
                <a:spcPct val="90000"/>
              </a:lnSpc>
              <a:spcBef>
                <a:spcPts val="1655"/>
              </a:spcBef>
              <a:buFont typeface="Arial" panose="020B0604020202020204" pitchFamily="34" charset="0"/>
              <a:buNone/>
              <a:defRPr sz="5297" kern="1200">
                <a:solidFill>
                  <a:schemeClr val="tx1"/>
                </a:solidFill>
                <a:latin typeface="+mn-lt"/>
                <a:ea typeface="+mn-ea"/>
                <a:cs typeface="+mn-cs"/>
              </a:defRPr>
            </a:lvl9pPr>
          </a:lstStyle>
          <a:p>
            <a:pPr algn="l"/>
            <a:r>
              <a:rPr lang="en-US" sz="4300" b="1" u="sng" dirty="0">
                <a:latin typeface="Arial" panose="020B0604020202020204" pitchFamily="34" charset="0"/>
                <a:cs typeface="Arial" panose="020B0604020202020204" pitchFamily="34" charset="0"/>
              </a:rPr>
              <a:t>Study</a:t>
            </a:r>
          </a:p>
          <a:p>
            <a:pPr marL="514350" indent="-514350" algn="l">
              <a:buAutoNum type="arabicPeriod"/>
            </a:pPr>
            <a:r>
              <a:rPr lang="en-US" sz="3300" b="1" dirty="0">
                <a:latin typeface="Arial" panose="020B0604020202020204" pitchFamily="34" charset="0"/>
                <a:cs typeface="Arial" panose="020B0604020202020204" pitchFamily="34" charset="0"/>
              </a:rPr>
              <a:t>Discharge rates</a:t>
            </a:r>
          </a:p>
          <a:p>
            <a:pPr algn="l"/>
            <a:r>
              <a:rPr lang="en-US" sz="3300" dirty="0">
                <a:latin typeface="Arial" panose="020B0604020202020204" pitchFamily="34" charset="0"/>
                <a:cs typeface="Arial" panose="020B0604020202020204" pitchFamily="34" charset="0"/>
              </a:rPr>
              <a:t>The weekly discharge rate from C16 ward increased from 27.43 to 34.28 after the intervention which can be seen in the illustration below.</a:t>
            </a:r>
          </a:p>
          <a:p>
            <a:pPr algn="l"/>
            <a:endParaRPr lang="en-US" sz="3300" dirty="0">
              <a:latin typeface="Arial" panose="020B0604020202020204" pitchFamily="34" charset="0"/>
              <a:cs typeface="Arial" panose="020B0604020202020204" pitchFamily="34" charset="0"/>
            </a:endParaRPr>
          </a:p>
          <a:p>
            <a:pPr algn="l"/>
            <a:endParaRPr lang="en-US" sz="3300" dirty="0">
              <a:latin typeface="Arial" panose="020B0604020202020204" pitchFamily="34" charset="0"/>
              <a:cs typeface="Arial" panose="020B0604020202020204" pitchFamily="34" charset="0"/>
            </a:endParaRPr>
          </a:p>
          <a:p>
            <a:pPr algn="l"/>
            <a:endParaRPr lang="en-US" sz="3300" dirty="0">
              <a:latin typeface="Arial" panose="020B0604020202020204" pitchFamily="34" charset="0"/>
              <a:cs typeface="Arial" panose="020B0604020202020204" pitchFamily="34" charset="0"/>
            </a:endParaRPr>
          </a:p>
          <a:p>
            <a:pPr algn="l"/>
            <a:endParaRPr lang="en-US" sz="3300"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endParaRPr lang="en-US" sz="3300" b="1" u="sng" dirty="0">
              <a:latin typeface="Arial" panose="020B0604020202020204" pitchFamily="34" charset="0"/>
              <a:cs typeface="Arial" panose="020B0604020202020204" pitchFamily="34" charset="0"/>
            </a:endParaRPr>
          </a:p>
          <a:p>
            <a:pPr algn="l"/>
            <a:r>
              <a:rPr lang="en-US" sz="3300" b="1" dirty="0">
                <a:latin typeface="Arial" panose="020B0604020202020204" pitchFamily="34" charset="0"/>
                <a:cs typeface="Arial" panose="020B0604020202020204" pitchFamily="34" charset="0"/>
              </a:rPr>
              <a:t>2. Readmission rates </a:t>
            </a:r>
          </a:p>
          <a:p>
            <a:pPr algn="l"/>
            <a:r>
              <a:rPr lang="en-US" sz="3300" dirty="0">
                <a:latin typeface="Arial" panose="020B0604020202020204" pitchFamily="34" charset="0"/>
                <a:cs typeface="Arial" panose="020B0604020202020204" pitchFamily="34" charset="0"/>
              </a:rPr>
              <a:t>(Balancing measure – readmission within 30 days of  discharge date))</a:t>
            </a:r>
          </a:p>
          <a:p>
            <a:pPr algn="l"/>
            <a:r>
              <a:rPr lang="en-US" sz="3300" dirty="0">
                <a:latin typeface="Arial" panose="020B0604020202020204" pitchFamily="34" charset="0"/>
                <a:cs typeface="Arial" panose="020B0604020202020204" pitchFamily="34" charset="0"/>
              </a:rPr>
              <a:t>Total 13 readmissions with a readmission rate of 3.61%  which is remarkably low.</a:t>
            </a:r>
          </a:p>
          <a:p>
            <a:pPr algn="l"/>
            <a:r>
              <a:rPr lang="en-US" sz="3300" b="1" dirty="0">
                <a:latin typeface="Arial" panose="020B0604020202020204" pitchFamily="34" charset="0"/>
                <a:cs typeface="Arial" panose="020B0604020202020204" pitchFamily="34" charset="0"/>
              </a:rPr>
              <a:t>3. Multiple Choice Questionnaire (Survey Monkey)  </a:t>
            </a:r>
            <a:r>
              <a:rPr lang="en-US" sz="3300" dirty="0">
                <a:latin typeface="Arial" panose="020B0604020202020204" pitchFamily="34" charset="0"/>
                <a:cs typeface="Arial" panose="020B0604020202020204" pitchFamily="34" charset="0"/>
              </a:rPr>
              <a:t>for consultants, senior nurses and junior doctors</a:t>
            </a:r>
          </a:p>
          <a:p>
            <a:pPr algn="l"/>
            <a:r>
              <a:rPr lang="en-US" sz="3300" dirty="0">
                <a:latin typeface="Arial" panose="020B0604020202020204" pitchFamily="34" charset="0"/>
                <a:cs typeface="Arial" panose="020B0604020202020204" pitchFamily="34" charset="0"/>
              </a:rPr>
              <a:t>The survey concluded that the ward team felt additional huddles helped to make discharge process more effective. In addition to that,  presence of a senior trainee on the ward helped to improve patient care and safety with earlier resolution of clinical issues. It </a:t>
            </a:r>
            <a:r>
              <a:rPr lang="en-US" sz="3300">
                <a:latin typeface="Arial" panose="020B0604020202020204" pitchFamily="34" charset="0"/>
                <a:cs typeface="Arial" panose="020B0604020202020204" pitchFamily="34" charset="0"/>
              </a:rPr>
              <a:t>also helped </a:t>
            </a:r>
            <a:r>
              <a:rPr lang="en-US" sz="3300" dirty="0">
                <a:latin typeface="Arial" panose="020B0604020202020204" pitchFamily="34" charset="0"/>
                <a:cs typeface="Arial" panose="020B0604020202020204" pitchFamily="34" charset="0"/>
              </a:rPr>
              <a:t>improve training and education of Junior Doctors and nursing </a:t>
            </a:r>
            <a:r>
              <a:rPr lang="en-US" sz="3300">
                <a:latin typeface="Arial" panose="020B0604020202020204" pitchFamily="34" charset="0"/>
                <a:cs typeface="Arial" panose="020B0604020202020204" pitchFamily="34" charset="0"/>
              </a:rPr>
              <a:t>colleagues.</a:t>
            </a:r>
            <a:endParaRPr lang="en-US" sz="3300" dirty="0">
              <a:latin typeface="Arial" panose="020B0604020202020204" pitchFamily="34" charset="0"/>
              <a:cs typeface="Arial" panose="020B0604020202020204" pitchFamily="34" charset="0"/>
            </a:endParaRPr>
          </a:p>
          <a:p>
            <a:pPr algn="l"/>
            <a:r>
              <a:rPr lang="en-US" sz="4300" b="1" u="sng" dirty="0">
                <a:latin typeface="Arial" panose="020B0604020202020204" pitchFamily="34" charset="0"/>
                <a:cs typeface="Arial" panose="020B0604020202020204" pitchFamily="34" charset="0"/>
              </a:rPr>
              <a:t>Act</a:t>
            </a:r>
          </a:p>
          <a:p>
            <a:pPr algn="l"/>
            <a:r>
              <a:rPr lang="en-US" sz="3300" dirty="0">
                <a:latin typeface="Arial" panose="020B0604020202020204" pitchFamily="34" charset="0"/>
                <a:cs typeface="Arial" panose="020B0604020202020204" pitchFamily="34" charset="0"/>
              </a:rPr>
              <a:t>Implement formal huddle education among senior trainees and assess its impact on discharge rates and safe discharge rates (readmission rate) for PDSA cycle 2</a:t>
            </a: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a:p>
            <a:pPr algn="l"/>
            <a:endParaRPr lang="en-US" sz="3200" dirty="0">
              <a:latin typeface="Arial" panose="020B0604020202020204" pitchFamily="34" charset="0"/>
              <a:cs typeface="Arial" panose="020B0604020202020204" pitchFamily="34" charset="0"/>
            </a:endParaRPr>
          </a:p>
        </p:txBody>
      </p:sp>
      <p:sp>
        <p:nvSpPr>
          <p:cNvPr id="24" name="Title 1">
            <a:extLst>
              <a:ext uri="{FF2B5EF4-FFF2-40B4-BE49-F238E27FC236}">
                <a16:creationId xmlns:a16="http://schemas.microsoft.com/office/drawing/2014/main" id="{ED1FFB06-D819-CF4E-BAB5-DCD8842D9D12}"/>
              </a:ext>
            </a:extLst>
          </p:cNvPr>
          <p:cNvSpPr txBox="1">
            <a:spLocks/>
          </p:cNvSpPr>
          <p:nvPr/>
        </p:nvSpPr>
        <p:spPr>
          <a:xfrm>
            <a:off x="771526" y="7467598"/>
            <a:ext cx="29024060" cy="8788402"/>
          </a:xfrm>
          <a:prstGeom prst="rect">
            <a:avLst/>
          </a:prstGeom>
          <a:noFill/>
        </p:spPr>
        <p:txBody>
          <a:bodyPr vert="horz" lIns="91440" tIns="45720" rIns="91440" bIns="45720" rtlCol="0" anchor="t" anchorCtr="0">
            <a:no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r>
              <a:rPr lang="en-US" sz="3600" b="1" dirty="0">
                <a:latin typeface="Arial" panose="020B0604020202020204" pitchFamily="34" charset="0"/>
                <a:cs typeface="Arial" panose="020B0604020202020204" pitchFamily="34" charset="0"/>
              </a:rPr>
              <a:t>Abstract:  </a:t>
            </a:r>
            <a:endParaRPr lang="en-US" sz="3600" dirty="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A majority of NHS Trusts are under pressure due to a shortage of available beds with implications on patient flow, elective operations and acute services. This situation usually reaches a crisis point during the winter months.  During the past year, the COVID-19 pandemic further highlighted the impact of delayed discharges on bed shortage and had significant adverse implications on patient care, patient flow and delivering clinical services. During this period, the Trust learnt essential lessons and brought about several reforms e.g. radical enhancement of OOH medical services. </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In our directorate of Endocrinology and Diabetes, we have reviewed our discharge process to identify barriers to timely discharge. We found that the following factors were significant contributors (a) delay in communication within the discharge MDT and with care homes and families, (b) execution of completed discharge plans and (c) delay in non-urgent decisions in medically active patients by a senior clinician.</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The directorate had implemented a new system in which a senior trainee is added to the ward team for the entire day, with the primary objective being to address the above-mentioned factors. This QIP aimed to assess the impact of this new system on patient care and discharge rates.</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 </a:t>
            </a:r>
          </a:p>
        </p:txBody>
      </p:sp>
      <p:sp>
        <p:nvSpPr>
          <p:cNvPr id="28" name="Title 1">
            <a:extLst>
              <a:ext uri="{FF2B5EF4-FFF2-40B4-BE49-F238E27FC236}">
                <a16:creationId xmlns:a16="http://schemas.microsoft.com/office/drawing/2014/main" id="{ED1FFB06-D819-CF4E-BAB5-DCD8842D9D12}"/>
              </a:ext>
            </a:extLst>
          </p:cNvPr>
          <p:cNvSpPr txBox="1">
            <a:spLocks/>
          </p:cNvSpPr>
          <p:nvPr/>
        </p:nvSpPr>
        <p:spPr>
          <a:xfrm>
            <a:off x="856852" y="36098338"/>
            <a:ext cx="29255639" cy="2580512"/>
          </a:xfrm>
          <a:prstGeom prst="rect">
            <a:avLst/>
          </a:prstGeom>
          <a:noFill/>
        </p:spPr>
        <p:txBody>
          <a:bodyPr vert="horz" lIns="91440" tIns="45720" rIns="91440" bIns="45720" rtlCol="0" anchor="t" anchorCtr="0">
            <a:normAutofit/>
          </a:bodyPr>
          <a:lstStyle>
            <a:lvl1pPr algn="ctr" defTabSz="3027487" rtl="0" eaLnBrk="1" latinLnBrk="0" hangingPunct="1">
              <a:lnSpc>
                <a:spcPct val="90000"/>
              </a:lnSpc>
              <a:spcBef>
                <a:spcPct val="0"/>
              </a:spcBef>
              <a:buNone/>
              <a:defRPr sz="19865" kern="1200">
                <a:solidFill>
                  <a:schemeClr val="tx1"/>
                </a:solidFill>
                <a:latin typeface="+mj-lt"/>
                <a:ea typeface="+mj-ea"/>
                <a:cs typeface="+mj-cs"/>
              </a:defRPr>
            </a:lvl1pPr>
          </a:lstStyle>
          <a:p>
            <a:pPr algn="l"/>
            <a:r>
              <a:rPr lang="en-US" sz="4000" b="1" u="sng" dirty="0">
                <a:latin typeface="Arial" panose="020B0604020202020204" pitchFamily="34" charset="0"/>
                <a:cs typeface="Arial" panose="020B0604020202020204" pitchFamily="34" charset="0"/>
              </a:rPr>
              <a:t>References</a:t>
            </a:r>
          </a:p>
          <a:p>
            <a:pPr algn="l"/>
            <a:endParaRPr lang="en-US" sz="4000" b="1" u="sng" dirty="0">
              <a:latin typeface="Arial" panose="020B0604020202020204" pitchFamily="34" charset="0"/>
              <a:cs typeface="Arial" panose="020B0604020202020204" pitchFamily="34" charset="0"/>
            </a:endParaRPr>
          </a:p>
          <a:p>
            <a:pPr marL="514350" indent="-514350" algn="l">
              <a:buAutoNum type="arabicParenBoth"/>
            </a:pPr>
            <a:r>
              <a:rPr lang="en-US" sz="3200" dirty="0">
                <a:latin typeface="Arial" panose="020B0604020202020204" pitchFamily="34" charset="0"/>
                <a:cs typeface="Arial" panose="020B0604020202020204" pitchFamily="34" charset="0"/>
              </a:rPr>
              <a:t>Survey Monkey link : </a:t>
            </a:r>
            <a:r>
              <a:rPr lang="en-US" sz="32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rPr>
              <a:t>https://www.surveymonkey.co.uk/r/3MCHFKC</a:t>
            </a:r>
            <a:endParaRPr lang="en-US" sz="3200" dirty="0">
              <a:latin typeface="Arial" panose="020B0604020202020204" pitchFamily="34" charset="0"/>
              <a:cs typeface="Arial" panose="020B0604020202020204" pitchFamily="34" charset="0"/>
            </a:endParaRPr>
          </a:p>
          <a:p>
            <a:pPr marL="514350" indent="-514350" algn="l">
              <a:buAutoNum type="arabicParenBoth"/>
            </a:pPr>
            <a:endParaRPr lang="en-US" sz="3200" dirty="0">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77399"/>
            <a:ext cx="6273799" cy="22943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a:extLst>
              <a:ext uri="{FF2B5EF4-FFF2-40B4-BE49-F238E27FC236}">
                <a16:creationId xmlns:a16="http://schemas.microsoft.com/office/drawing/2014/main" id="{FC74386C-C14F-43D8-85EA-CED3C3563899}"/>
              </a:ext>
            </a:extLst>
          </p:cNvPr>
          <p:cNvPicPr>
            <a:picLocks noChangeAspect="1"/>
          </p:cNvPicPr>
          <p:nvPr/>
        </p:nvPicPr>
        <p:blipFill>
          <a:blip r:embed="rId7"/>
          <a:stretch>
            <a:fillRect/>
          </a:stretch>
        </p:blipFill>
        <p:spPr>
          <a:xfrm>
            <a:off x="16904588" y="19756709"/>
            <a:ext cx="11398451" cy="7645927"/>
          </a:xfrm>
          <a:prstGeom prst="rect">
            <a:avLst/>
          </a:prstGeom>
        </p:spPr>
      </p:pic>
    </p:spTree>
    <p:extLst>
      <p:ext uri="{BB962C8B-B14F-4D97-AF65-F5344CB8AC3E}">
        <p14:creationId xmlns:p14="http://schemas.microsoft.com/office/powerpoint/2010/main" val="236682407"/>
      </p:ext>
    </p:extLst>
  </p:cSld>
  <p:clrMapOvr>
    <a:masterClrMapping/>
  </p:clrMapOvr>
</p:sld>
</file>

<file path=ppt/theme/theme1.xml><?xml version="1.0" encoding="utf-8"?>
<a:theme xmlns:a="http://schemas.openxmlformats.org/drawingml/2006/main" name="HDCT Poster Sept 2020">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ster Portrait Template" id="{47E26971-86E2-F444-8467-D6CB930275A0}" vid="{477D3164-F17B-E441-AEAD-899FCB23580C}"/>
    </a:ext>
  </a:extLst>
</a:theme>
</file>

<file path=docProps/app.xml><?xml version="1.0" encoding="utf-8"?>
<Properties xmlns="http://schemas.openxmlformats.org/officeDocument/2006/extended-properties" xmlns:vt="http://schemas.openxmlformats.org/officeDocument/2006/docPropsVTypes">
  <Template>HDCT Poster Sept 2020</Template>
  <TotalTime>344</TotalTime>
  <Words>573</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HDCT Poster Sept 2020</vt:lpstr>
      <vt:lpstr>Improving patient care and effective discharge planning by introduction of an additional Senior Trainee on the ward team structure (Retrospective QIP) </vt:lpstr>
    </vt:vector>
  </TitlesOfParts>
  <Company>Royal Wolverhampton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Huddle Data Collection Tool (HDCT)</dc:title>
  <dc:creator>James Owen</dc:creator>
  <cp:lastModifiedBy>harsh khatri</cp:lastModifiedBy>
  <cp:revision>21</cp:revision>
  <dcterms:created xsi:type="dcterms:W3CDTF">2020-09-18T07:20:30Z</dcterms:created>
  <dcterms:modified xsi:type="dcterms:W3CDTF">2021-10-31T23:53:10Z</dcterms:modified>
</cp:coreProperties>
</file>