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89" r:id="rId5"/>
    <p:sldId id="539" r:id="rId6"/>
    <p:sldId id="536" r:id="rId7"/>
    <p:sldId id="464" r:id="rId8"/>
    <p:sldId id="538" r:id="rId9"/>
    <p:sldId id="468" r:id="rId10"/>
    <p:sldId id="537" r:id="rId11"/>
    <p:sldId id="54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E70DC"/>
    <a:srgbClr val="D60093"/>
    <a:srgbClr val="007E00"/>
    <a:srgbClr val="009000"/>
    <a:srgbClr val="884D1C"/>
    <a:srgbClr val="623714"/>
    <a:srgbClr val="178A04"/>
    <a:srgbClr val="1B9F05"/>
    <a:srgbClr val="1DA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8686" autoAdjust="0"/>
  </p:normalViewPr>
  <p:slideViewPr>
    <p:cSldViewPr>
      <p:cViewPr>
        <p:scale>
          <a:sx n="75" d="100"/>
          <a:sy n="75" d="100"/>
        </p:scale>
        <p:origin x="-1416" y="72"/>
      </p:cViewPr>
      <p:guideLst>
        <p:guide orient="horz" pos="2160"/>
        <p:guide orient="horz" pos="1207"/>
        <p:guide pos="295"/>
        <p:guide pos="5465"/>
      </p:guideLst>
    </p:cSldViewPr>
  </p:slideViewPr>
  <p:outlineViewPr>
    <p:cViewPr>
      <p:scale>
        <a:sx n="33" d="100"/>
        <a:sy n="33" d="100"/>
      </p:scale>
      <p:origin x="0" y="-2342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>
        <p:guide orient="horz" pos="3131"/>
        <p:guide orient="horz" pos="2928"/>
        <p:guide pos="2145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7955-B497-4378-899D-43723578CF4A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513FE-47C0-4990-ABEB-92A9DD1A5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9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F9B69-8E82-4D61-835A-A9A3526AC97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3ACE6-50C3-4495-AAC8-59C08D4F3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4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249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8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0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82324" cy="1181373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  <p:sldLayoutId id="21474836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smtClean="0">
                <a:solidFill>
                  <a:srgbClr val="002060"/>
                </a:solidFill>
              </a:rPr>
              <a:t>Problem</a:t>
            </a: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r>
              <a:rPr lang="en-US" sz="1800" dirty="0" smtClean="0"/>
              <a:t>What was the problem you were trying to solve?</a:t>
            </a:r>
          </a:p>
          <a:p>
            <a:r>
              <a:rPr lang="en-US" sz="1800" dirty="0" smtClean="0"/>
              <a:t>1 sentence summary, and a picture / graphic that brings it to life.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11560" y="1916832"/>
            <a:ext cx="8151602" cy="14401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Cardiology Heart Failure pathway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587052" y="3501009"/>
            <a:ext cx="84061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Kenny Naughton</a:t>
            </a:r>
            <a:endParaRPr lang="en-GB" sz="2600" i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Service Line Cluster Manager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University Hospitals Plymouth NHS Trust</a:t>
            </a:r>
            <a:endParaRPr lang="en-GB" sz="2600" i="1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18487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Aim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endParaRPr lang="en-US" sz="1000" dirty="0" smtClean="0"/>
          </a:p>
          <a:p>
            <a:r>
              <a:rPr lang="en-US" sz="1800" dirty="0" smtClean="0"/>
              <a:t>To reduce emergency admissions for patients with Heart Failure </a:t>
            </a: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1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Having a nursing presence in the Emergency Department and Acute Assessment Unit (AAU) daily to identify patients, </a:t>
            </a:r>
            <a:r>
              <a:rPr lang="en-US" sz="1800" dirty="0" err="1" smtClean="0"/>
              <a:t>organise</a:t>
            </a:r>
            <a:r>
              <a:rPr lang="en-US" sz="1800" dirty="0" smtClean="0"/>
              <a:t> tests and aim to avoid admission</a:t>
            </a:r>
            <a:endParaRPr lang="en-US" sz="18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Reduced admissions</a:t>
            </a:r>
            <a:r>
              <a:rPr lang="en-US" sz="1800" dirty="0"/>
              <a:t> </a:t>
            </a:r>
            <a:r>
              <a:rPr lang="en-US" sz="1800" dirty="0" smtClean="0"/>
              <a:t>and</a:t>
            </a:r>
            <a:r>
              <a:rPr lang="en-US" sz="1800" dirty="0" smtClean="0"/>
              <a:t> Length of Stay. </a:t>
            </a:r>
            <a:r>
              <a:rPr lang="en-GB" sz="1800" dirty="0"/>
              <a:t>The Heart Failure (HF) data indicates that UHP has improved the management of emergency patients dramatically over the last 12 months when looking at HED. UHP now has 20% of emergency patients now discharged on the same day, up from 3% the year before. </a:t>
            </a:r>
          </a:p>
          <a:p>
            <a:pPr marL="0" indent="0">
              <a:buNone/>
            </a:pPr>
            <a:r>
              <a:rPr lang="en-GB" sz="1400" dirty="0" smtClean="0"/>
              <a:t>Table </a:t>
            </a:r>
            <a:r>
              <a:rPr lang="en-GB" sz="1400" dirty="0"/>
              <a:t>1, HF same day emergency care rates in UHP, Royal Cornwall Hospital NHS Trust and Royal Devon and Exeter Foundation NHS </a:t>
            </a:r>
            <a:r>
              <a:rPr lang="en-GB" sz="1400" dirty="0" smtClean="0"/>
              <a:t>Trust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Table 2, HF length of stay showing an improvement to less than 10 </a:t>
            </a:r>
            <a:r>
              <a:rPr lang="en-GB" sz="1400" dirty="0" smtClean="0"/>
              <a:t>days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Table 3, HF patients are occupying beds across the South West hospitals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806896" y="6309320"/>
            <a:ext cx="8229600" cy="412155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ChangingForTheBest</a:t>
            </a:r>
            <a:r>
              <a:rPr lang="en-US" dirty="0" smtClean="0"/>
              <a:t> #</a:t>
            </a:r>
            <a:r>
              <a:rPr lang="en-US" dirty="0" err="1" smtClean="0"/>
              <a:t>NoGoingBack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58668"/>
              </p:ext>
            </p:extLst>
          </p:nvPr>
        </p:nvGraphicFramePr>
        <p:xfrm>
          <a:off x="481236" y="3284984"/>
          <a:ext cx="2603500" cy="76200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609600"/>
                <a:gridCol w="609600"/>
                <a:gridCol w="596900"/>
                <a:gridCol w="7874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UHPNT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RCHT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RD&amp;E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2019-20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11%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8%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2018-19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3%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11%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8%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2017-18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11%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7%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98078"/>
              </p:ext>
            </p:extLst>
          </p:nvPr>
        </p:nvGraphicFramePr>
        <p:xfrm>
          <a:off x="457200" y="4509120"/>
          <a:ext cx="2890666" cy="771144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676839"/>
                <a:gridCol w="676839"/>
                <a:gridCol w="662738"/>
                <a:gridCol w="87425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Patients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Bed days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Average LoS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2019-20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586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5644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9.63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2018-19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531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6062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11.42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2017-18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575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6411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11.15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018676"/>
              </p:ext>
            </p:extLst>
          </p:nvPr>
        </p:nvGraphicFramePr>
        <p:xfrm>
          <a:off x="457200" y="5794723"/>
          <a:ext cx="2603500" cy="76200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609600"/>
                <a:gridCol w="609600"/>
                <a:gridCol w="596900"/>
                <a:gridCol w="7874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UHPNT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RCHT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RD&amp;E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2019-20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5644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5576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4632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2018-19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6062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5001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4137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2017-18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6411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5620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4064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0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A new nurse within the heart failure team. Working closely with ED, AAU and Cardiology teams.</a:t>
            </a:r>
            <a:endParaRPr lang="en-US" sz="1800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sp>
        <p:nvSpPr>
          <p:cNvPr id="19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Resources &amp; team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70712" y="168947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Great nursing leadership from lead Heart Failure Nurse. </a:t>
            </a:r>
          </a:p>
          <a:p>
            <a:r>
              <a:rPr lang="en-US" sz="1800" dirty="0" smtClean="0"/>
              <a:t>Doing a pilot to demonstrate benefit led to investment. 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sp>
        <p:nvSpPr>
          <p:cNvPr id="15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Learning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6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ChangingForTheBest</a:t>
            </a:r>
            <a:r>
              <a:rPr lang="en-US" dirty="0" smtClean="0"/>
              <a:t> #</a:t>
            </a:r>
            <a:r>
              <a:rPr lang="en-US" dirty="0" err="1" smtClean="0"/>
              <a:t>NoGoingBack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593503" cy="3629861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Questions</a:t>
            </a:r>
            <a:endParaRPr lang="en-GB" dirty="0"/>
          </a:p>
          <a:p>
            <a:endParaRPr lang="en-GB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486916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kennynaughton@nhs.net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@</a:t>
            </a:r>
            <a:r>
              <a:rPr lang="en-US" sz="1800" dirty="0" err="1" smtClean="0"/>
              <a:t>UHP_Gastro_Card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50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Category xmlns="ad87494e-9fa4-4ff5-9fb0-45265e3e8304">Category A</Category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4E857BC09F644A4C253D93288C71A" ma:contentTypeVersion="2" ma:contentTypeDescription="Create a new document." ma:contentTypeScope="" ma:versionID="b0bed885a506c3bfbc41021aa0f19d9f">
  <xsd:schema xmlns:xsd="http://www.w3.org/2001/XMLSchema" xmlns:xs="http://www.w3.org/2001/XMLSchema" xmlns:p="http://schemas.microsoft.com/office/2006/metadata/properties" xmlns:ns1="http://schemas.microsoft.com/sharepoint/v3" xmlns:ns2="ad87494e-9fa4-4ff5-9fb0-45265e3e8304" targetNamespace="http://schemas.microsoft.com/office/2006/metadata/properties" ma:root="true" ma:fieldsID="0758d5956f83deb315c57e5967ce2bf6" ns1:_="" ns2:_="">
    <xsd:import namespace="http://schemas.microsoft.com/sharepoint/v3"/>
    <xsd:import namespace="ad87494e-9fa4-4ff5-9fb0-45265e3e83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7494e-9fa4-4ff5-9fb0-45265e3e830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Category A" ma:format="Dropdown" ma:internalName="Category">
      <xsd:simpleType>
        <xsd:restriction base="dms:Choice">
          <xsd:enumeration value="Category A"/>
          <xsd:enumeration value="Category B"/>
          <xsd:enumeration value="Category 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8E506-1418-40E4-B188-6C8509A1A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32CAF6-E971-4450-A75C-D9A30BA8B2C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d87494e-9fa4-4ff5-9fb0-45265e3e8304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78D3D24-4194-4766-A3E4-6541AE17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d87494e-9fa4-4ff5-9fb0-45265e3e83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6151</TotalTime>
  <Words>326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Taunton and Somerset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name</dc:creator>
  <cp:lastModifiedBy>NAUGHTON Kenny, Contract Manager</cp:lastModifiedBy>
  <cp:revision>487</cp:revision>
  <cp:lastPrinted>2018-12-04T12:23:38Z</cp:lastPrinted>
  <dcterms:created xsi:type="dcterms:W3CDTF">2016-09-12T09:03:45Z</dcterms:created>
  <dcterms:modified xsi:type="dcterms:W3CDTF">2020-10-20T06:36:06Z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0x010100DD24E857BC09F644A4C253D93288C71A</vt:lpwstr>
  </property>
</Properties>
</file>