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489" r:id="rId5"/>
    <p:sldId id="539" r:id="rId6"/>
    <p:sldId id="536" r:id="rId7"/>
    <p:sldId id="464" r:id="rId8"/>
    <p:sldId id="538" r:id="rId9"/>
    <p:sldId id="468" r:id="rId10"/>
    <p:sldId id="537" r:id="rId11"/>
    <p:sldId id="540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95" userDrawn="1">
          <p15:clr>
            <a:srgbClr val="A4A3A4"/>
          </p15:clr>
        </p15:guide>
        <p15:guide id="3" orient="horz" pos="1207" userDrawn="1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4E70DC"/>
    <a:srgbClr val="D60093"/>
    <a:srgbClr val="007E00"/>
    <a:srgbClr val="009000"/>
    <a:srgbClr val="884D1C"/>
    <a:srgbClr val="623714"/>
    <a:srgbClr val="178A04"/>
    <a:srgbClr val="1B9F05"/>
    <a:srgbClr val="1DA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88686" autoAdjust="0"/>
  </p:normalViewPr>
  <p:slideViewPr>
    <p:cSldViewPr>
      <p:cViewPr>
        <p:scale>
          <a:sx n="75" d="100"/>
          <a:sy n="75" d="100"/>
        </p:scale>
        <p:origin x="-1416" y="72"/>
      </p:cViewPr>
      <p:guideLst>
        <p:guide orient="horz" pos="2160"/>
        <p:guide orient="horz" pos="1207"/>
        <p:guide pos="295"/>
        <p:guide pos="5465"/>
      </p:guideLst>
    </p:cSldViewPr>
  </p:slideViewPr>
  <p:outlineViewPr>
    <p:cViewPr>
      <p:scale>
        <a:sx n="33" d="100"/>
        <a:sy n="33" d="100"/>
      </p:scale>
      <p:origin x="0" y="-2342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822" y="96"/>
      </p:cViewPr>
      <p:guideLst>
        <p:guide orient="horz" pos="3131"/>
        <p:guide orient="horz" pos="2928"/>
        <p:guide pos="2145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7955-B497-4378-899D-43723578CF4A}" type="datetimeFigureOut">
              <a:rPr lang="en-GB" smtClean="0"/>
              <a:t>20/10/2020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513FE-47C0-4990-ABEB-92A9DD1A5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592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F9B69-8E82-4D61-835A-A9A3526AC978}" type="datetimeFigureOut">
              <a:rPr lang="en-GB" smtClean="0"/>
              <a:t>20/10/2020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3ACE6-50C3-4495-AAC8-59C08D4F3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345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72493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189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02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607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88640"/>
            <a:ext cx="1582324" cy="1181373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72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3" r:id="rId3"/>
    <p:sldLayoutId id="214748365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 txBox="1">
            <a:spLocks/>
          </p:cNvSpPr>
          <p:nvPr/>
        </p:nvSpPr>
        <p:spPr>
          <a:xfrm>
            <a:off x="457199" y="887453"/>
            <a:ext cx="8218489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600" b="1" smtClean="0">
                <a:solidFill>
                  <a:srgbClr val="002060"/>
                </a:solidFill>
              </a:rPr>
              <a:t>Problem</a:t>
            </a:r>
            <a:endParaRPr lang="en-GB" sz="3600" dirty="0"/>
          </a:p>
        </p:txBody>
      </p:sp>
      <p:sp>
        <p:nvSpPr>
          <p:cNvPr id="15" name="Content Placeholder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Autofit/>
          </a:bodyPr>
          <a:lstStyle/>
          <a:p>
            <a:r>
              <a:rPr lang="en-US" sz="1800" dirty="0" smtClean="0"/>
              <a:t>What was the problem you were trying to solve?</a:t>
            </a:r>
          </a:p>
          <a:p>
            <a:r>
              <a:rPr lang="en-US" sz="1800" dirty="0" smtClean="0"/>
              <a:t>1 sentence summary, and a picture / graphic that brings it to life.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2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>
            <a:spLocks noGrp="1"/>
          </p:cNvSpPr>
          <p:nvPr>
            <p:ph sz="quarter" idx="4294967295"/>
          </p:nvPr>
        </p:nvSpPr>
        <p:spPr>
          <a:xfrm>
            <a:off x="611560" y="1916832"/>
            <a:ext cx="8151602" cy="144016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chemeClr val="tx2"/>
                </a:solidFill>
              </a:rPr>
              <a:t>Cardiology Heart Failure pathway</a:t>
            </a:r>
            <a:endParaRPr lang="en-GB" sz="4000" b="1" dirty="0">
              <a:solidFill>
                <a:schemeClr val="tx2"/>
              </a:solidFill>
            </a:endParaRPr>
          </a:p>
        </p:txBody>
      </p:sp>
      <p:sp>
        <p:nvSpPr>
          <p:cNvPr id="7" name="Content Placeholder 9"/>
          <p:cNvSpPr>
            <a:spLocks noGrp="1"/>
          </p:cNvSpPr>
          <p:nvPr>
            <p:ph sz="quarter" idx="4294967295"/>
          </p:nvPr>
        </p:nvSpPr>
        <p:spPr>
          <a:xfrm>
            <a:off x="587052" y="3501009"/>
            <a:ext cx="8406120" cy="27363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600" i="1" dirty="0" smtClean="0">
                <a:solidFill>
                  <a:schemeClr val="tx2"/>
                </a:solidFill>
              </a:rPr>
              <a:t>Kenny Naughton</a:t>
            </a:r>
            <a:endParaRPr lang="en-GB" sz="2600" i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600" i="1" dirty="0" smtClean="0">
                <a:solidFill>
                  <a:schemeClr val="tx2"/>
                </a:solidFill>
              </a:rPr>
              <a:t>Service Line Cluster Manager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600" i="1" dirty="0" smtClean="0">
                <a:solidFill>
                  <a:schemeClr val="tx2"/>
                </a:solidFill>
              </a:rPr>
              <a:t>University Hospitals Plymouth NHS Trust</a:t>
            </a:r>
            <a:endParaRPr lang="en-GB" sz="2600" i="1" dirty="0">
              <a:solidFill>
                <a:schemeClr val="tx2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600" i="1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00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 txBox="1">
            <a:spLocks/>
          </p:cNvSpPr>
          <p:nvPr/>
        </p:nvSpPr>
        <p:spPr>
          <a:xfrm>
            <a:off x="468312" y="887453"/>
            <a:ext cx="8218487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600" b="1" dirty="0" smtClean="0">
                <a:solidFill>
                  <a:srgbClr val="002060"/>
                </a:solidFill>
              </a:rPr>
              <a:t>Aim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3600" dirty="0"/>
          </a:p>
        </p:txBody>
      </p:sp>
      <p:sp>
        <p:nvSpPr>
          <p:cNvPr id="15" name="Content Placeholder 4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Autofit/>
          </a:bodyPr>
          <a:lstStyle/>
          <a:p>
            <a:endParaRPr lang="en-US" sz="1000" dirty="0" smtClean="0"/>
          </a:p>
          <a:p>
            <a:r>
              <a:rPr lang="en-US" sz="1800" dirty="0" smtClean="0"/>
              <a:t>To reduce emergency admissions for patients with Heart Failure </a:t>
            </a:r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17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25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 txBox="1">
            <a:spLocks/>
          </p:cNvSpPr>
          <p:nvPr/>
        </p:nvSpPr>
        <p:spPr>
          <a:xfrm>
            <a:off x="457199" y="887453"/>
            <a:ext cx="8218489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GB" dirty="0" smtClean="0"/>
              <a:t>Plan</a:t>
            </a:r>
            <a:endParaRPr lang="en-GB" dirty="0"/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457200" y="163934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dirty="0" smtClean="0"/>
          </a:p>
          <a:p>
            <a:r>
              <a:rPr lang="en-US" sz="1800" dirty="0" smtClean="0"/>
              <a:t>Having a nursing presence in the Emergency Department and Acute Assessment Unit (AAU) daily to identify patients, </a:t>
            </a:r>
            <a:r>
              <a:rPr lang="en-US" sz="1800" dirty="0" err="1" smtClean="0"/>
              <a:t>organise</a:t>
            </a:r>
            <a:r>
              <a:rPr lang="en-US" sz="1800" dirty="0" smtClean="0"/>
              <a:t> tests and aim to avoid admission</a:t>
            </a:r>
            <a:endParaRPr lang="en-US" sz="1800" dirty="0"/>
          </a:p>
        </p:txBody>
      </p:sp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5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 txBox="1">
            <a:spLocks/>
          </p:cNvSpPr>
          <p:nvPr/>
        </p:nvSpPr>
        <p:spPr>
          <a:xfrm>
            <a:off x="457199" y="887453"/>
            <a:ext cx="8218489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GB" dirty="0" smtClean="0"/>
              <a:t>Benefits</a:t>
            </a:r>
            <a:endParaRPr lang="en-GB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0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dirty="0" smtClean="0"/>
          </a:p>
          <a:p>
            <a:r>
              <a:rPr lang="en-US" sz="1800" dirty="0" smtClean="0"/>
              <a:t>Reduced admissions</a:t>
            </a:r>
            <a:r>
              <a:rPr lang="en-US" sz="1800" dirty="0"/>
              <a:t> </a:t>
            </a:r>
            <a:r>
              <a:rPr lang="en-US" sz="1800" dirty="0" smtClean="0"/>
              <a:t>and</a:t>
            </a:r>
            <a:r>
              <a:rPr lang="en-US" sz="1800" dirty="0" smtClean="0"/>
              <a:t> Length of Stay. </a:t>
            </a:r>
            <a:r>
              <a:rPr lang="en-GB" sz="1800" dirty="0"/>
              <a:t>The Heart Failure (HF) data indicates that UHP has improved the management of emergency patients dramatically over the last 12 months when looking at HED. UHP now has 20% of emergency patients now discharged on the same day, up from 3% the year before. </a:t>
            </a:r>
          </a:p>
          <a:p>
            <a:pPr marL="0" indent="0">
              <a:buNone/>
            </a:pPr>
            <a:r>
              <a:rPr lang="en-GB" sz="1400" dirty="0" smtClean="0"/>
              <a:t>Table </a:t>
            </a:r>
            <a:r>
              <a:rPr lang="en-GB" sz="1400" dirty="0"/>
              <a:t>1, HF same day emergency care rates in UHP, Royal Cornwall Hospital NHS Trust and Royal Devon and Exeter Foundation NHS </a:t>
            </a:r>
            <a:r>
              <a:rPr lang="en-GB" sz="1400" dirty="0" smtClean="0"/>
              <a:t>Trust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/>
              <a:t>Table 2, HF length of stay showing an improvement to less than 10 </a:t>
            </a:r>
            <a:r>
              <a:rPr lang="en-GB" sz="1400" dirty="0" smtClean="0"/>
              <a:t>days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/>
              <a:t>Table 3, HF patients are occupying beds across the South West hospitals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806896" y="6309320"/>
            <a:ext cx="8229600" cy="412155"/>
          </a:xfrm>
        </p:spPr>
        <p:txBody>
          <a:bodyPr/>
          <a:lstStyle/>
          <a:p>
            <a:r>
              <a:rPr lang="en-US" dirty="0" smtClean="0"/>
              <a:t>#</a:t>
            </a:r>
            <a:r>
              <a:rPr lang="en-US" dirty="0" err="1" smtClean="0"/>
              <a:t>ChangingForTheBest</a:t>
            </a:r>
            <a:r>
              <a:rPr lang="en-US" dirty="0" smtClean="0"/>
              <a:t> #</a:t>
            </a:r>
            <a:r>
              <a:rPr lang="en-US" dirty="0" err="1" smtClean="0"/>
              <a:t>NoGoingBack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158668"/>
              </p:ext>
            </p:extLst>
          </p:nvPr>
        </p:nvGraphicFramePr>
        <p:xfrm>
          <a:off x="481236" y="3284984"/>
          <a:ext cx="2603500" cy="762000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609600"/>
                <a:gridCol w="609600"/>
                <a:gridCol w="596900"/>
                <a:gridCol w="787400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UHPNT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RCHT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RD&amp;E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2019-20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11%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8%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2018-19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3%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11%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8%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2017-18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9%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11%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7%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298078"/>
              </p:ext>
            </p:extLst>
          </p:nvPr>
        </p:nvGraphicFramePr>
        <p:xfrm>
          <a:off x="457200" y="4509120"/>
          <a:ext cx="2890666" cy="771144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676839"/>
                <a:gridCol w="676839"/>
                <a:gridCol w="662738"/>
                <a:gridCol w="874250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Patients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Bed days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Average LoS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2019-20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586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5644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9.63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2018-19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531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6062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11.42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2017-18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575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6411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11.15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018676"/>
              </p:ext>
            </p:extLst>
          </p:nvPr>
        </p:nvGraphicFramePr>
        <p:xfrm>
          <a:off x="457200" y="5794723"/>
          <a:ext cx="2603500" cy="762000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609600"/>
                <a:gridCol w="609600"/>
                <a:gridCol w="596900"/>
                <a:gridCol w="787400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UHPNT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RCHT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RD&amp;E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2019-20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5644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5576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4632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2018-19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6062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5001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4137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2017-18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6411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5620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4064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00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/>
          <p:cNvSpPr txBox="1">
            <a:spLocks/>
          </p:cNvSpPr>
          <p:nvPr/>
        </p:nvSpPr>
        <p:spPr>
          <a:xfrm>
            <a:off x="457200" y="163934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dirty="0" smtClean="0"/>
          </a:p>
          <a:p>
            <a:r>
              <a:rPr lang="en-US" sz="1800" dirty="0" smtClean="0"/>
              <a:t>A new nurse within the heart failure team. Working closely with ED, AAU and Cardiology teams.</a:t>
            </a:r>
            <a:endParaRPr lang="en-US" sz="1800" dirty="0"/>
          </a:p>
        </p:txBody>
      </p:sp>
      <p:sp>
        <p:nvSpPr>
          <p:cNvPr id="18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  <p:sp>
        <p:nvSpPr>
          <p:cNvPr id="19" name="Content Placeholder 9"/>
          <p:cNvSpPr txBox="1">
            <a:spLocks/>
          </p:cNvSpPr>
          <p:nvPr/>
        </p:nvSpPr>
        <p:spPr>
          <a:xfrm>
            <a:off x="468312" y="887453"/>
            <a:ext cx="8207375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 smtClean="0"/>
              <a:t>Resources &amp; team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6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470712" y="1689470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Great nursing leadership from lead Heart Failure Nurse. </a:t>
            </a:r>
          </a:p>
          <a:p>
            <a:r>
              <a:rPr lang="en-US" sz="1800" dirty="0" smtClean="0"/>
              <a:t>Doing a pilot to demonstrate benefit led to investment. 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14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  <p:sp>
        <p:nvSpPr>
          <p:cNvPr id="15" name="Content Placeholder 9"/>
          <p:cNvSpPr txBox="1">
            <a:spLocks/>
          </p:cNvSpPr>
          <p:nvPr/>
        </p:nvSpPr>
        <p:spPr>
          <a:xfrm>
            <a:off x="468312" y="887453"/>
            <a:ext cx="8207375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 smtClean="0"/>
              <a:t>Learning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96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dirty="0" smtClean="0"/>
              <a:t>#</a:t>
            </a:r>
            <a:r>
              <a:rPr lang="en-US" dirty="0" err="1" smtClean="0"/>
              <a:t>ChangingForTheBest</a:t>
            </a:r>
            <a:r>
              <a:rPr lang="en-US" dirty="0" smtClean="0"/>
              <a:t> #</a:t>
            </a:r>
            <a:r>
              <a:rPr lang="en-US" dirty="0" err="1" smtClean="0"/>
              <a:t>NoGoingBack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40768"/>
            <a:ext cx="6593503" cy="3629861"/>
          </a:xfrm>
          <a:prstGeom prst="rect">
            <a:avLst/>
          </a:prstGeom>
        </p:spPr>
      </p:pic>
      <p:sp>
        <p:nvSpPr>
          <p:cNvPr id="11" name="Content Placeholder 9"/>
          <p:cNvSpPr txBox="1">
            <a:spLocks/>
          </p:cNvSpPr>
          <p:nvPr/>
        </p:nvSpPr>
        <p:spPr>
          <a:xfrm>
            <a:off x="468312" y="887453"/>
            <a:ext cx="8207375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 smtClean="0"/>
              <a:t>Questions</a:t>
            </a:r>
            <a:endParaRPr lang="en-GB" dirty="0"/>
          </a:p>
          <a:p>
            <a:endParaRPr lang="en-GB" dirty="0"/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457200" y="4869160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kennynaughton@nhs.net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@</a:t>
            </a:r>
            <a:r>
              <a:rPr lang="en-US" sz="1800" dirty="0" err="1" smtClean="0"/>
              <a:t>UHP_Gastro_Card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6509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Category xmlns="ad87494e-9fa4-4ff5-9fb0-45265e3e8304">Category A</Category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24E857BC09F644A4C253D93288C71A" ma:contentTypeVersion="2" ma:contentTypeDescription="Create a new document." ma:contentTypeScope="" ma:versionID="b0bed885a506c3bfbc41021aa0f19d9f">
  <xsd:schema xmlns:xsd="http://www.w3.org/2001/XMLSchema" xmlns:xs="http://www.w3.org/2001/XMLSchema" xmlns:p="http://schemas.microsoft.com/office/2006/metadata/properties" xmlns:ns1="http://schemas.microsoft.com/sharepoint/v3" xmlns:ns2="ad87494e-9fa4-4ff5-9fb0-45265e3e8304" targetNamespace="http://schemas.microsoft.com/office/2006/metadata/properties" ma:root="true" ma:fieldsID="0758d5956f83deb315c57e5967ce2bf6" ns1:_="" ns2:_="">
    <xsd:import namespace="http://schemas.microsoft.com/sharepoint/v3"/>
    <xsd:import namespace="ad87494e-9fa4-4ff5-9fb0-45265e3e83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7494e-9fa4-4ff5-9fb0-45265e3e8304" elementFormDefault="qualified">
    <xsd:import namespace="http://schemas.microsoft.com/office/2006/documentManagement/types"/>
    <xsd:import namespace="http://schemas.microsoft.com/office/infopath/2007/PartnerControls"/>
    <xsd:element name="Category" ma:index="10" nillable="true" ma:displayName="Category" ma:default="Category A" ma:format="Dropdown" ma:internalName="Category">
      <xsd:simpleType>
        <xsd:restriction base="dms:Choice">
          <xsd:enumeration value="Category A"/>
          <xsd:enumeration value="Category B"/>
          <xsd:enumeration value="Category C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98E506-1418-40E4-B188-6C8509A1A0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32CAF6-E971-4450-A75C-D9A30BA8B2C2}">
  <ds:schemaRefs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ad87494e-9fa4-4ff5-9fb0-45265e3e8304"/>
    <ds:schemaRef ds:uri="http://schemas.microsoft.com/sharepoint/v3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78D3D24-4194-4766-A3E4-6541AE1786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d87494e-9fa4-4ff5-9fb0-45265e3e83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6151</TotalTime>
  <Words>326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Taunton and Somerset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 name</dc:creator>
  <cp:lastModifiedBy>NAUGHTON Kenny, Contract Manager</cp:lastModifiedBy>
  <cp:revision>487</cp:revision>
  <cp:lastPrinted>2018-12-04T12:23:38Z</cp:lastPrinted>
  <dcterms:created xsi:type="dcterms:W3CDTF">2016-09-12T09:03:45Z</dcterms:created>
  <dcterms:modified xsi:type="dcterms:W3CDTF">2020-10-20T06:36:06Z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0x010100DD24E857BC09F644A4C253D93288C71A</vt:lpwstr>
  </property>
</Properties>
</file>