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61" r:id="rId5"/>
    <p:sldId id="489" r:id="rId6"/>
    <p:sldId id="536" r:id="rId7"/>
    <p:sldId id="540" r:id="rId8"/>
    <p:sldId id="543" r:id="rId9"/>
    <p:sldId id="464" r:id="rId10"/>
    <p:sldId id="544" r:id="rId11"/>
    <p:sldId id="538" r:id="rId12"/>
    <p:sldId id="545" r:id="rId13"/>
    <p:sldId id="550" r:id="rId14"/>
    <p:sldId id="468" r:id="rId15"/>
    <p:sldId id="546" r:id="rId16"/>
    <p:sldId id="548" r:id="rId17"/>
    <p:sldId id="537" r:id="rId18"/>
    <p:sldId id="51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5" userDrawn="1">
          <p15:clr>
            <a:srgbClr val="A4A3A4"/>
          </p15:clr>
        </p15:guide>
        <p15:guide id="3" orient="horz" pos="1207" userDrawn="1">
          <p15:clr>
            <a:srgbClr val="A4A3A4"/>
          </p15:clr>
        </p15:guide>
        <p15:guide id="4" pos="5465">
          <p15:clr>
            <a:srgbClr val="A4A3A4"/>
          </p15:clr>
        </p15:guide>
      </p15:sldGuideLst>
    </p:ext>
    <p:ext uri="{2D200454-40CA-4A62-9FC3-DE9A4176ACB9}">
      <p15:notesGuideLst xmlns="" xmlns:p15="http://schemas.microsoft.com/office/powerpoint/2012/main">
        <p15:guide id="1" orient="horz" pos="3131">
          <p15:clr>
            <a:srgbClr val="A4A3A4"/>
          </p15:clr>
        </p15:guide>
        <p15:guide id="2" pos="2145">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00"/>
    <a:srgbClr val="009000"/>
    <a:srgbClr val="002060"/>
    <a:srgbClr val="4E70DC"/>
    <a:srgbClr val="D60093"/>
    <a:srgbClr val="884D1C"/>
    <a:srgbClr val="623714"/>
    <a:srgbClr val="178A04"/>
    <a:srgbClr val="1B9F05"/>
    <a:srgbClr val="1DA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8686" autoAdjust="0"/>
  </p:normalViewPr>
  <p:slideViewPr>
    <p:cSldViewPr>
      <p:cViewPr>
        <p:scale>
          <a:sx n="88" d="100"/>
          <a:sy n="88" d="100"/>
        </p:scale>
        <p:origin x="-1056" y="660"/>
      </p:cViewPr>
      <p:guideLst>
        <p:guide orient="horz" pos="2160"/>
        <p:guide orient="horz" pos="1207"/>
        <p:guide pos="295"/>
        <p:guide pos="5465"/>
      </p:guideLst>
    </p:cSldViewPr>
  </p:slideViewPr>
  <p:outlineViewPr>
    <p:cViewPr>
      <p:scale>
        <a:sx n="33" d="100"/>
        <a:sy n="33" d="100"/>
      </p:scale>
      <p:origin x="0" y="-2342"/>
    </p:cViewPr>
  </p:outlineViewPr>
  <p:notesTextViewPr>
    <p:cViewPr>
      <p:scale>
        <a:sx n="200" d="100"/>
        <a:sy n="200" d="100"/>
      </p:scale>
      <p:origin x="0" y="0"/>
    </p:cViewPr>
  </p:notesTextViewPr>
  <p:notesViewPr>
    <p:cSldViewPr>
      <p:cViewPr varScale="1">
        <p:scale>
          <a:sx n="86" d="100"/>
          <a:sy n="86" d="100"/>
        </p:scale>
        <p:origin x="3822" y="96"/>
      </p:cViewPr>
      <p:guideLst>
        <p:guide orient="horz" pos="3131"/>
        <p:guide orient="horz" pos="2928"/>
        <p:guide pos="2145"/>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SUDS Rating</a:t>
            </a:r>
          </a:p>
        </c:rich>
      </c:tx>
      <c:layout/>
      <c:overlay val="0"/>
    </c:title>
    <c:autoTitleDeleted val="0"/>
    <c:plotArea>
      <c:layout/>
      <c:lineChart>
        <c:grouping val="standard"/>
        <c:varyColors val="0"/>
        <c:ser>
          <c:idx val="0"/>
          <c:order val="0"/>
          <c:tx>
            <c:strRef>
              <c:f>Sheet1!$A$1</c:f>
              <c:strCache>
                <c:ptCount val="1"/>
                <c:pt idx="0">
                  <c:v>Time 1</c:v>
                </c:pt>
              </c:strCache>
            </c:strRef>
          </c:tx>
          <c:val>
            <c:numRef>
              <c:f>Sheet1!$A$2:$A$26</c:f>
              <c:numCache>
                <c:formatCode>General</c:formatCode>
                <c:ptCount val="25"/>
                <c:pt idx="0">
                  <c:v>6</c:v>
                </c:pt>
                <c:pt idx="1">
                  <c:v>7</c:v>
                </c:pt>
                <c:pt idx="2">
                  <c:v>10</c:v>
                </c:pt>
                <c:pt idx="3">
                  <c:v>10</c:v>
                </c:pt>
                <c:pt idx="4">
                  <c:v>10</c:v>
                </c:pt>
                <c:pt idx="5">
                  <c:v>7</c:v>
                </c:pt>
                <c:pt idx="6">
                  <c:v>10</c:v>
                </c:pt>
                <c:pt idx="7">
                  <c:v>10</c:v>
                </c:pt>
                <c:pt idx="8">
                  <c:v>8</c:v>
                </c:pt>
                <c:pt idx="9">
                  <c:v>8</c:v>
                </c:pt>
                <c:pt idx="10">
                  <c:v>6</c:v>
                </c:pt>
                <c:pt idx="11">
                  <c:v>5</c:v>
                </c:pt>
                <c:pt idx="12">
                  <c:v>6</c:v>
                </c:pt>
                <c:pt idx="13">
                  <c:v>7</c:v>
                </c:pt>
                <c:pt idx="14">
                  <c:v>7</c:v>
                </c:pt>
                <c:pt idx="15">
                  <c:v>7</c:v>
                </c:pt>
                <c:pt idx="16">
                  <c:v>6</c:v>
                </c:pt>
                <c:pt idx="17">
                  <c:v>9</c:v>
                </c:pt>
                <c:pt idx="18">
                  <c:v>9</c:v>
                </c:pt>
                <c:pt idx="19">
                  <c:v>9</c:v>
                </c:pt>
                <c:pt idx="20">
                  <c:v>7</c:v>
                </c:pt>
                <c:pt idx="21">
                  <c:v>7</c:v>
                </c:pt>
                <c:pt idx="22">
                  <c:v>9</c:v>
                </c:pt>
                <c:pt idx="23">
                  <c:v>6</c:v>
                </c:pt>
                <c:pt idx="24">
                  <c:v>5</c:v>
                </c:pt>
              </c:numCache>
            </c:numRef>
          </c:val>
          <c:smooth val="0"/>
        </c:ser>
        <c:ser>
          <c:idx val="1"/>
          <c:order val="1"/>
          <c:tx>
            <c:strRef>
              <c:f>Sheet1!$B$1</c:f>
              <c:strCache>
                <c:ptCount val="1"/>
                <c:pt idx="0">
                  <c:v>Time 2</c:v>
                </c:pt>
              </c:strCache>
            </c:strRef>
          </c:tx>
          <c:val>
            <c:numRef>
              <c:f>Sheet1!$B$2:$B$26</c:f>
              <c:numCache>
                <c:formatCode>General</c:formatCode>
                <c:ptCount val="25"/>
                <c:pt idx="0">
                  <c:v>0</c:v>
                </c:pt>
                <c:pt idx="1">
                  <c:v>0</c:v>
                </c:pt>
                <c:pt idx="2">
                  <c:v>5</c:v>
                </c:pt>
                <c:pt idx="3">
                  <c:v>0</c:v>
                </c:pt>
                <c:pt idx="4">
                  <c:v>0</c:v>
                </c:pt>
                <c:pt idx="5">
                  <c:v>0</c:v>
                </c:pt>
                <c:pt idx="6">
                  <c:v>1</c:v>
                </c:pt>
                <c:pt idx="7">
                  <c:v>0</c:v>
                </c:pt>
                <c:pt idx="8">
                  <c:v>0</c:v>
                </c:pt>
                <c:pt idx="9">
                  <c:v>5</c:v>
                </c:pt>
                <c:pt idx="10">
                  <c:v>0</c:v>
                </c:pt>
                <c:pt idx="11">
                  <c:v>0</c:v>
                </c:pt>
                <c:pt idx="12">
                  <c:v>1</c:v>
                </c:pt>
                <c:pt idx="13">
                  <c:v>0</c:v>
                </c:pt>
                <c:pt idx="14">
                  <c:v>0</c:v>
                </c:pt>
                <c:pt idx="15">
                  <c:v>2</c:v>
                </c:pt>
                <c:pt idx="16">
                  <c:v>0</c:v>
                </c:pt>
                <c:pt idx="17">
                  <c:v>6</c:v>
                </c:pt>
                <c:pt idx="18">
                  <c:v>5</c:v>
                </c:pt>
                <c:pt idx="19">
                  <c:v>1</c:v>
                </c:pt>
                <c:pt idx="20">
                  <c:v>0</c:v>
                </c:pt>
                <c:pt idx="21">
                  <c:v>4.5</c:v>
                </c:pt>
                <c:pt idx="22">
                  <c:v>0</c:v>
                </c:pt>
                <c:pt idx="23">
                  <c:v>3</c:v>
                </c:pt>
                <c:pt idx="24">
                  <c:v>0</c:v>
                </c:pt>
              </c:numCache>
            </c:numRef>
          </c:val>
          <c:smooth val="0"/>
        </c:ser>
        <c:dLbls>
          <c:showLegendKey val="0"/>
          <c:showVal val="0"/>
          <c:showCatName val="0"/>
          <c:showSerName val="0"/>
          <c:showPercent val="0"/>
          <c:showBubbleSize val="0"/>
        </c:dLbls>
        <c:marker val="1"/>
        <c:smooth val="0"/>
        <c:axId val="156852992"/>
        <c:axId val="156915200"/>
      </c:lineChart>
      <c:catAx>
        <c:axId val="156852992"/>
        <c:scaling>
          <c:orientation val="minMax"/>
        </c:scaling>
        <c:delete val="0"/>
        <c:axPos val="b"/>
        <c:majorTickMark val="none"/>
        <c:minorTickMark val="none"/>
        <c:tickLblPos val="nextTo"/>
        <c:crossAx val="156915200"/>
        <c:crosses val="autoZero"/>
        <c:auto val="1"/>
        <c:lblAlgn val="ctr"/>
        <c:lblOffset val="100"/>
        <c:noMultiLvlLbl val="0"/>
      </c:catAx>
      <c:valAx>
        <c:axId val="156915200"/>
        <c:scaling>
          <c:orientation val="minMax"/>
        </c:scaling>
        <c:delete val="0"/>
        <c:axPos val="l"/>
        <c:majorGridlines/>
        <c:title>
          <c:tx>
            <c:rich>
              <a:bodyPr/>
              <a:lstStyle/>
              <a:p>
                <a:pPr>
                  <a:defRPr/>
                </a:pPr>
                <a:r>
                  <a:rPr lang="en-US"/>
                  <a:t>SUDS Disturbance rating</a:t>
                </a:r>
              </a:p>
            </c:rich>
          </c:tx>
          <c:layout/>
          <c:overlay val="0"/>
        </c:title>
        <c:numFmt formatCode="General" sourceLinked="1"/>
        <c:majorTickMark val="none"/>
        <c:minorTickMark val="none"/>
        <c:tickLblPos val="nextTo"/>
        <c:crossAx val="15685299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3CE99-734A-45E4-850A-B1D3636DB5F8}" type="doc">
      <dgm:prSet loTypeId="urn:microsoft.com/office/officeart/2005/8/layout/hChevron3" loCatId="process" qsTypeId="urn:microsoft.com/office/officeart/2005/8/quickstyle/3d3" qsCatId="3D" csTypeId="urn:microsoft.com/office/officeart/2005/8/colors/colorful5" csCatId="colorful" phldr="1"/>
      <dgm:spPr/>
      <dgm:t>
        <a:bodyPr/>
        <a:lstStyle/>
        <a:p>
          <a:endParaRPr lang="en-GB"/>
        </a:p>
      </dgm:t>
    </dgm:pt>
    <dgm:pt modelId="{DC0163F4-61A3-4429-94F6-65C1B9A11077}">
      <dgm:prSet phldrT="[Text]"/>
      <dgm:spPr/>
      <dgm:t>
        <a:bodyPr/>
        <a:lstStyle/>
        <a:p>
          <a:pPr algn="ctr"/>
          <a:r>
            <a:rPr lang="en-GB" dirty="0" smtClean="0"/>
            <a:t>Authentic and  Caring Relationships</a:t>
          </a:r>
          <a:endParaRPr lang="en-GB" dirty="0"/>
        </a:p>
      </dgm:t>
    </dgm:pt>
    <dgm:pt modelId="{4D1C2A38-69F9-4B95-8986-4C9D11C6E863}" type="parTrans" cxnId="{2419BCDD-2AB5-487C-85BC-95BD53C65F53}">
      <dgm:prSet/>
      <dgm:spPr/>
      <dgm:t>
        <a:bodyPr/>
        <a:lstStyle/>
        <a:p>
          <a:pPr algn="ctr"/>
          <a:endParaRPr lang="en-GB"/>
        </a:p>
      </dgm:t>
    </dgm:pt>
    <dgm:pt modelId="{E3515E4F-F2F7-4BE2-9A75-6A5D328B2A1F}" type="sibTrans" cxnId="{2419BCDD-2AB5-487C-85BC-95BD53C65F53}">
      <dgm:prSet/>
      <dgm:spPr/>
      <dgm:t>
        <a:bodyPr/>
        <a:lstStyle/>
        <a:p>
          <a:pPr algn="ctr"/>
          <a:endParaRPr lang="en-GB"/>
        </a:p>
      </dgm:t>
    </dgm:pt>
    <dgm:pt modelId="{8936EBE6-2480-45D8-8D66-75E09B2EF062}">
      <dgm:prSet phldrT="[Text]"/>
      <dgm:spPr/>
      <dgm:t>
        <a:bodyPr/>
        <a:lstStyle/>
        <a:p>
          <a:pPr algn="ctr"/>
          <a:r>
            <a:rPr lang="en-GB" dirty="0" smtClean="0"/>
            <a:t>Empathic Thinking and Understanding</a:t>
          </a:r>
          <a:endParaRPr lang="en-GB" dirty="0"/>
        </a:p>
      </dgm:t>
    </dgm:pt>
    <dgm:pt modelId="{C7FDD664-61A9-44DE-B8E7-380CABB300B2}" type="parTrans" cxnId="{EF82F668-99A5-4FEA-842A-C3FF4FB2B526}">
      <dgm:prSet/>
      <dgm:spPr/>
      <dgm:t>
        <a:bodyPr/>
        <a:lstStyle/>
        <a:p>
          <a:pPr algn="ctr"/>
          <a:endParaRPr lang="en-GB"/>
        </a:p>
      </dgm:t>
    </dgm:pt>
    <dgm:pt modelId="{23821033-1787-402F-9745-27358F06F509}" type="sibTrans" cxnId="{EF82F668-99A5-4FEA-842A-C3FF4FB2B526}">
      <dgm:prSet/>
      <dgm:spPr/>
      <dgm:t>
        <a:bodyPr/>
        <a:lstStyle/>
        <a:p>
          <a:pPr algn="ctr"/>
          <a:endParaRPr lang="en-GB"/>
        </a:p>
      </dgm:t>
    </dgm:pt>
    <dgm:pt modelId="{2DD1C8A4-E20E-40E1-8239-E4DB2C516A4C}">
      <dgm:prSet phldrT="[Text]"/>
      <dgm:spPr/>
      <dgm:t>
        <a:bodyPr/>
        <a:lstStyle/>
        <a:p>
          <a:pPr algn="ctr"/>
          <a:r>
            <a:rPr lang="en-GB" dirty="0" smtClean="0"/>
            <a:t>Responsive Action for Wellbeing</a:t>
          </a:r>
          <a:endParaRPr lang="en-GB" dirty="0"/>
        </a:p>
      </dgm:t>
    </dgm:pt>
    <dgm:pt modelId="{FFEB0FC2-ABE0-42A4-B9E3-C2EFF0BABA3B}" type="parTrans" cxnId="{D6BCEC54-236D-4A12-AE22-C7FFC9A13B5A}">
      <dgm:prSet/>
      <dgm:spPr/>
      <dgm:t>
        <a:bodyPr/>
        <a:lstStyle/>
        <a:p>
          <a:pPr algn="ctr"/>
          <a:endParaRPr lang="en-GB"/>
        </a:p>
      </dgm:t>
    </dgm:pt>
    <dgm:pt modelId="{A9FABED7-2C43-4ECC-AF52-977281A317DC}" type="sibTrans" cxnId="{D6BCEC54-236D-4A12-AE22-C7FFC9A13B5A}">
      <dgm:prSet/>
      <dgm:spPr/>
      <dgm:t>
        <a:bodyPr/>
        <a:lstStyle/>
        <a:p>
          <a:pPr algn="ctr"/>
          <a:endParaRPr lang="en-GB"/>
        </a:p>
      </dgm:t>
    </dgm:pt>
    <dgm:pt modelId="{09E5316E-2D4C-48B4-B53C-BED70DA34647}" type="pres">
      <dgm:prSet presAssocID="{A993CE99-734A-45E4-850A-B1D3636DB5F8}" presName="Name0" presStyleCnt="0">
        <dgm:presLayoutVars>
          <dgm:dir/>
          <dgm:resizeHandles val="exact"/>
        </dgm:presLayoutVars>
      </dgm:prSet>
      <dgm:spPr/>
      <dgm:t>
        <a:bodyPr/>
        <a:lstStyle/>
        <a:p>
          <a:endParaRPr lang="en-GB"/>
        </a:p>
      </dgm:t>
    </dgm:pt>
    <dgm:pt modelId="{2DFE4F78-2D9C-4717-8BEC-3ED417CE508F}" type="pres">
      <dgm:prSet presAssocID="{DC0163F4-61A3-4429-94F6-65C1B9A11077}" presName="parTxOnly" presStyleLbl="node1" presStyleIdx="0" presStyleCnt="3">
        <dgm:presLayoutVars>
          <dgm:bulletEnabled val="1"/>
        </dgm:presLayoutVars>
      </dgm:prSet>
      <dgm:spPr/>
      <dgm:t>
        <a:bodyPr/>
        <a:lstStyle/>
        <a:p>
          <a:endParaRPr lang="en-GB"/>
        </a:p>
      </dgm:t>
    </dgm:pt>
    <dgm:pt modelId="{0A2FC978-D9BA-49E3-9A9A-B26B64689F9F}" type="pres">
      <dgm:prSet presAssocID="{E3515E4F-F2F7-4BE2-9A75-6A5D328B2A1F}" presName="parSpace" presStyleCnt="0"/>
      <dgm:spPr/>
      <dgm:t>
        <a:bodyPr/>
        <a:lstStyle/>
        <a:p>
          <a:endParaRPr lang="en-GB"/>
        </a:p>
      </dgm:t>
    </dgm:pt>
    <dgm:pt modelId="{C815D971-71A5-4EF2-86E1-242950264B4B}" type="pres">
      <dgm:prSet presAssocID="{8936EBE6-2480-45D8-8D66-75E09B2EF062}" presName="parTxOnly" presStyleLbl="node1" presStyleIdx="1" presStyleCnt="3">
        <dgm:presLayoutVars>
          <dgm:bulletEnabled val="1"/>
        </dgm:presLayoutVars>
      </dgm:prSet>
      <dgm:spPr/>
      <dgm:t>
        <a:bodyPr/>
        <a:lstStyle/>
        <a:p>
          <a:endParaRPr lang="en-GB"/>
        </a:p>
      </dgm:t>
    </dgm:pt>
    <dgm:pt modelId="{B48AEF79-76C3-463F-B957-0C3925DC35A5}" type="pres">
      <dgm:prSet presAssocID="{23821033-1787-402F-9745-27358F06F509}" presName="parSpace" presStyleCnt="0"/>
      <dgm:spPr/>
      <dgm:t>
        <a:bodyPr/>
        <a:lstStyle/>
        <a:p>
          <a:endParaRPr lang="en-GB"/>
        </a:p>
      </dgm:t>
    </dgm:pt>
    <dgm:pt modelId="{133B4868-7B0E-4569-8AF5-2E8733E32FEA}" type="pres">
      <dgm:prSet presAssocID="{2DD1C8A4-E20E-40E1-8239-E4DB2C516A4C}" presName="parTxOnly" presStyleLbl="node1" presStyleIdx="2" presStyleCnt="3">
        <dgm:presLayoutVars>
          <dgm:bulletEnabled val="1"/>
        </dgm:presLayoutVars>
      </dgm:prSet>
      <dgm:spPr/>
      <dgm:t>
        <a:bodyPr/>
        <a:lstStyle/>
        <a:p>
          <a:endParaRPr lang="en-GB"/>
        </a:p>
      </dgm:t>
    </dgm:pt>
  </dgm:ptLst>
  <dgm:cxnLst>
    <dgm:cxn modelId="{EF82F668-99A5-4FEA-842A-C3FF4FB2B526}" srcId="{A993CE99-734A-45E4-850A-B1D3636DB5F8}" destId="{8936EBE6-2480-45D8-8D66-75E09B2EF062}" srcOrd="1" destOrd="0" parTransId="{C7FDD664-61A9-44DE-B8E7-380CABB300B2}" sibTransId="{23821033-1787-402F-9745-27358F06F509}"/>
    <dgm:cxn modelId="{90A5A5D5-D9DE-4C1C-96EC-07E3B954E386}" type="presOf" srcId="{DC0163F4-61A3-4429-94F6-65C1B9A11077}" destId="{2DFE4F78-2D9C-4717-8BEC-3ED417CE508F}" srcOrd="0" destOrd="0" presId="urn:microsoft.com/office/officeart/2005/8/layout/hChevron3"/>
    <dgm:cxn modelId="{2419BCDD-2AB5-487C-85BC-95BD53C65F53}" srcId="{A993CE99-734A-45E4-850A-B1D3636DB5F8}" destId="{DC0163F4-61A3-4429-94F6-65C1B9A11077}" srcOrd="0" destOrd="0" parTransId="{4D1C2A38-69F9-4B95-8986-4C9D11C6E863}" sibTransId="{E3515E4F-F2F7-4BE2-9A75-6A5D328B2A1F}"/>
    <dgm:cxn modelId="{3EB70782-2061-40A3-91A8-B9E8C1CF8DE3}" type="presOf" srcId="{2DD1C8A4-E20E-40E1-8239-E4DB2C516A4C}" destId="{133B4868-7B0E-4569-8AF5-2E8733E32FEA}" srcOrd="0" destOrd="0" presId="urn:microsoft.com/office/officeart/2005/8/layout/hChevron3"/>
    <dgm:cxn modelId="{9C088525-61A1-4B0E-8460-88E1B2735927}" type="presOf" srcId="{A993CE99-734A-45E4-850A-B1D3636DB5F8}" destId="{09E5316E-2D4C-48B4-B53C-BED70DA34647}" srcOrd="0" destOrd="0" presId="urn:microsoft.com/office/officeart/2005/8/layout/hChevron3"/>
    <dgm:cxn modelId="{D6BCEC54-236D-4A12-AE22-C7FFC9A13B5A}" srcId="{A993CE99-734A-45E4-850A-B1D3636DB5F8}" destId="{2DD1C8A4-E20E-40E1-8239-E4DB2C516A4C}" srcOrd="2" destOrd="0" parTransId="{FFEB0FC2-ABE0-42A4-B9E3-C2EFF0BABA3B}" sibTransId="{A9FABED7-2C43-4ECC-AF52-977281A317DC}"/>
    <dgm:cxn modelId="{F4E72A50-E365-43C0-9CB8-06E15B9D8FC0}" type="presOf" srcId="{8936EBE6-2480-45D8-8D66-75E09B2EF062}" destId="{C815D971-71A5-4EF2-86E1-242950264B4B}" srcOrd="0" destOrd="0" presId="urn:microsoft.com/office/officeart/2005/8/layout/hChevron3"/>
    <dgm:cxn modelId="{ABD1C2EF-A62A-437E-987A-59223A820A10}" type="presParOf" srcId="{09E5316E-2D4C-48B4-B53C-BED70DA34647}" destId="{2DFE4F78-2D9C-4717-8BEC-3ED417CE508F}" srcOrd="0" destOrd="0" presId="urn:microsoft.com/office/officeart/2005/8/layout/hChevron3"/>
    <dgm:cxn modelId="{EF94FBAF-2A99-4ECA-B617-C74E04559259}" type="presParOf" srcId="{09E5316E-2D4C-48B4-B53C-BED70DA34647}" destId="{0A2FC978-D9BA-49E3-9A9A-B26B64689F9F}" srcOrd="1" destOrd="0" presId="urn:microsoft.com/office/officeart/2005/8/layout/hChevron3"/>
    <dgm:cxn modelId="{82D719DC-BADE-43A8-B3BE-CF5CFCF1C8B5}" type="presParOf" srcId="{09E5316E-2D4C-48B4-B53C-BED70DA34647}" destId="{C815D971-71A5-4EF2-86E1-242950264B4B}" srcOrd="2" destOrd="0" presId="urn:microsoft.com/office/officeart/2005/8/layout/hChevron3"/>
    <dgm:cxn modelId="{BDDD655F-ED2B-4F0C-AEB4-BF264F7052D1}" type="presParOf" srcId="{09E5316E-2D4C-48B4-B53C-BED70DA34647}" destId="{B48AEF79-76C3-463F-B957-0C3925DC35A5}" srcOrd="3" destOrd="0" presId="urn:microsoft.com/office/officeart/2005/8/layout/hChevron3"/>
    <dgm:cxn modelId="{C8FE7077-9C2E-4647-A8E7-96471AF8FFD4}" type="presParOf" srcId="{09E5316E-2D4C-48B4-B53C-BED70DA34647}" destId="{133B4868-7B0E-4569-8AF5-2E8733E32FEA}" srcOrd="4" destOrd="0" presId="urn:microsoft.com/office/officeart/2005/8/layout/hChevron3"/>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E4F78-2D9C-4717-8BEC-3ED417CE508F}">
      <dsp:nvSpPr>
        <dsp:cNvPr id="0" name=""/>
        <dsp:cNvSpPr/>
      </dsp:nvSpPr>
      <dsp:spPr>
        <a:xfrm>
          <a:off x="3480" y="0"/>
          <a:ext cx="3043814" cy="576064"/>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GB" sz="1700" kern="1200" dirty="0" smtClean="0"/>
            <a:t>Authentic and  Caring Relationships</a:t>
          </a:r>
          <a:endParaRPr lang="en-GB" sz="1700" kern="1200" dirty="0"/>
        </a:p>
      </dsp:txBody>
      <dsp:txXfrm>
        <a:off x="3480" y="0"/>
        <a:ext cx="2899798" cy="576064"/>
      </dsp:txXfrm>
    </dsp:sp>
    <dsp:sp modelId="{C815D971-71A5-4EF2-86E1-242950264B4B}">
      <dsp:nvSpPr>
        <dsp:cNvPr id="0" name=""/>
        <dsp:cNvSpPr/>
      </dsp:nvSpPr>
      <dsp:spPr>
        <a:xfrm>
          <a:off x="2438532" y="0"/>
          <a:ext cx="3043814" cy="576064"/>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GB" sz="1700" kern="1200" dirty="0" smtClean="0"/>
            <a:t>Empathic Thinking and Understanding</a:t>
          </a:r>
          <a:endParaRPr lang="en-GB" sz="1700" kern="1200" dirty="0"/>
        </a:p>
      </dsp:txBody>
      <dsp:txXfrm>
        <a:off x="2726564" y="0"/>
        <a:ext cx="2467750" cy="576064"/>
      </dsp:txXfrm>
    </dsp:sp>
    <dsp:sp modelId="{133B4868-7B0E-4569-8AF5-2E8733E32FEA}">
      <dsp:nvSpPr>
        <dsp:cNvPr id="0" name=""/>
        <dsp:cNvSpPr/>
      </dsp:nvSpPr>
      <dsp:spPr>
        <a:xfrm>
          <a:off x="4873584" y="0"/>
          <a:ext cx="3043814" cy="576064"/>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GB" sz="1700" kern="1200" dirty="0" smtClean="0"/>
            <a:t>Responsive Action for Wellbeing</a:t>
          </a:r>
          <a:endParaRPr lang="en-GB" sz="1700" kern="1200" dirty="0"/>
        </a:p>
      </dsp:txBody>
      <dsp:txXfrm>
        <a:off x="5161616" y="0"/>
        <a:ext cx="2467750" cy="5760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9AB17955-B497-4378-899D-43723578CF4A}" type="datetimeFigureOut">
              <a:rPr lang="en-GB" smtClean="0"/>
              <a:t>12/10/2020</a:t>
            </a:fld>
            <a:endParaRPr lang="en-GB"/>
          </a:p>
        </p:txBody>
      </p:sp>
      <p:sp>
        <p:nvSpPr>
          <p:cNvPr id="4" name="Footer Placeholder 3"/>
          <p:cNvSpPr>
            <a:spLocks noGrp="1"/>
          </p:cNvSpPr>
          <p:nvPr>
            <p:ph type="ftr" sz="quarter" idx="2"/>
          </p:nvPr>
        </p:nvSpPr>
        <p:spPr>
          <a:xfrm>
            <a:off x="1"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1440" tIns="45720" rIns="91440" bIns="45720" rtlCol="0" anchor="b"/>
          <a:lstStyle>
            <a:lvl1pPr algn="r">
              <a:defRPr sz="1200"/>
            </a:lvl1pPr>
          </a:lstStyle>
          <a:p>
            <a:fld id="{247513FE-47C0-4990-ABEB-92A9DD1A5988}" type="slidenum">
              <a:rPr lang="en-GB" smtClean="0"/>
              <a:t>‹#›</a:t>
            </a:fld>
            <a:endParaRPr lang="en-GB"/>
          </a:p>
        </p:txBody>
      </p:sp>
    </p:spTree>
    <p:extLst>
      <p:ext uri="{BB962C8B-B14F-4D97-AF65-F5344CB8AC3E}">
        <p14:creationId xmlns:p14="http://schemas.microsoft.com/office/powerpoint/2010/main" val="1201592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26CF9B69-8E82-4D61-835A-A9A3526AC978}" type="datetimeFigureOut">
              <a:rPr lang="en-GB" smtClean="0"/>
              <a:t>12/10/2020</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61E3ACE6-50C3-4495-AAC8-59C08D4F3C67}" type="slidenum">
              <a:rPr lang="en-GB" smtClean="0"/>
              <a:t>‹#›</a:t>
            </a:fld>
            <a:endParaRPr lang="en-GB"/>
          </a:p>
        </p:txBody>
      </p:sp>
    </p:spTree>
    <p:extLst>
      <p:ext uri="{BB962C8B-B14F-4D97-AF65-F5344CB8AC3E}">
        <p14:creationId xmlns:p14="http://schemas.microsoft.com/office/powerpoint/2010/main" val="374834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3ACE6-50C3-4495-AAC8-59C08D4F3C67}" type="slidenum">
              <a:rPr lang="en-GB" smtClean="0"/>
              <a:t>6</a:t>
            </a:fld>
            <a:endParaRPr lang="en-GB"/>
          </a:p>
        </p:txBody>
      </p:sp>
    </p:spTree>
    <p:extLst>
      <p:ext uri="{BB962C8B-B14F-4D97-AF65-F5344CB8AC3E}">
        <p14:creationId xmlns:p14="http://schemas.microsoft.com/office/powerpoint/2010/main" val="351494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09320"/>
            <a:ext cx="8229600" cy="412155"/>
          </a:xfrm>
          <a:prstGeom prst="rect">
            <a:avLst/>
          </a:prstGeom>
        </p:spPr>
        <p:txBody>
          <a:bodyPr/>
          <a:lstStyle>
            <a:lvl1pPr marL="0" indent="0" algn="ctr">
              <a:buNone/>
              <a:defRPr b="1">
                <a:solidFill>
                  <a:srgbClr val="002060"/>
                </a:solidFill>
              </a:defRPr>
            </a:lvl1pPr>
          </a:lstStyle>
          <a:p>
            <a:r>
              <a:rPr lang="en-US" smtClean="0"/>
              <a:t>#ChangingForTheBest #NoGoingBack</a:t>
            </a:r>
            <a:endParaRPr lang="en-US" dirty="0"/>
          </a:p>
        </p:txBody>
      </p:sp>
    </p:spTree>
    <p:extLst>
      <p:ext uri="{BB962C8B-B14F-4D97-AF65-F5344CB8AC3E}">
        <p14:creationId xmlns:p14="http://schemas.microsoft.com/office/powerpoint/2010/main" val="3280724932"/>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457200" y="6309320"/>
            <a:ext cx="8229600" cy="412155"/>
          </a:xfrm>
          <a:prstGeom prst="rect">
            <a:avLst/>
          </a:prstGeom>
        </p:spPr>
        <p:txBody>
          <a:bodyPr/>
          <a:lstStyle>
            <a:lvl1pPr marL="0" indent="0" algn="ctr">
              <a:buNone/>
              <a:defRPr b="1">
                <a:solidFill>
                  <a:srgbClr val="002060"/>
                </a:solidFill>
              </a:defRPr>
            </a:lvl1pPr>
          </a:lstStyle>
          <a:p>
            <a:r>
              <a:rPr lang="en-US" smtClean="0"/>
              <a:t>#ChangingForTheBest #NoGoingBack</a:t>
            </a:r>
            <a:endParaRPr lang="en-US" dirty="0"/>
          </a:p>
        </p:txBody>
      </p:sp>
    </p:spTree>
    <p:extLst>
      <p:ext uri="{BB962C8B-B14F-4D97-AF65-F5344CB8AC3E}">
        <p14:creationId xmlns:p14="http://schemas.microsoft.com/office/powerpoint/2010/main" val="1095189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Date Placeholder 3"/>
          <p:cNvSpPr>
            <a:spLocks noGrp="1"/>
          </p:cNvSpPr>
          <p:nvPr>
            <p:ph type="dt" sz="half" idx="10"/>
          </p:nvPr>
        </p:nvSpPr>
        <p:spPr>
          <a:xfrm>
            <a:off x="457200" y="6309320"/>
            <a:ext cx="8229600" cy="412155"/>
          </a:xfrm>
          <a:prstGeom prst="rect">
            <a:avLst/>
          </a:prstGeom>
        </p:spPr>
        <p:txBody>
          <a:bodyPr/>
          <a:lstStyle>
            <a:lvl1pPr marL="0" indent="0" algn="ctr">
              <a:buNone/>
              <a:defRPr b="1">
                <a:solidFill>
                  <a:srgbClr val="002060"/>
                </a:solidFill>
              </a:defRPr>
            </a:lvl1pPr>
          </a:lstStyle>
          <a:p>
            <a:r>
              <a:rPr lang="en-US" smtClean="0"/>
              <a:t>#ChangingForTheBest #NoGoingBack</a:t>
            </a:r>
            <a:endParaRPr lang="en-US" dirty="0"/>
          </a:p>
        </p:txBody>
      </p:sp>
    </p:spTree>
    <p:extLst>
      <p:ext uri="{BB962C8B-B14F-4D97-AF65-F5344CB8AC3E}">
        <p14:creationId xmlns:p14="http://schemas.microsoft.com/office/powerpoint/2010/main" val="3659026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09320"/>
            <a:ext cx="8229600" cy="412155"/>
          </a:xfrm>
          <a:prstGeom prst="rect">
            <a:avLst/>
          </a:prstGeom>
        </p:spPr>
        <p:txBody>
          <a:bodyPr/>
          <a:lstStyle>
            <a:lvl1pPr marL="0" indent="0" algn="ctr">
              <a:buNone/>
              <a:defRPr b="1">
                <a:solidFill>
                  <a:srgbClr val="002060"/>
                </a:solidFill>
              </a:defRPr>
            </a:lvl1pPr>
          </a:lstStyle>
          <a:p>
            <a:r>
              <a:rPr lang="en-US" smtClean="0"/>
              <a:t>#ChangingForTheBest #NoGoingBack</a:t>
            </a:r>
            <a:endParaRPr lang="en-US" dirty="0"/>
          </a:p>
        </p:txBody>
      </p:sp>
    </p:spTree>
    <p:extLst>
      <p:ext uri="{BB962C8B-B14F-4D97-AF65-F5344CB8AC3E}">
        <p14:creationId xmlns:p14="http://schemas.microsoft.com/office/powerpoint/2010/main" val="3707607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8B2C5D-8EB2-43DC-AF12-4585E9DC7AE8}" type="datetimeFigureOut">
              <a:rPr lang="en-GB" smtClean="0"/>
              <a:t>12/10/2020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68E98F-5F98-437E-BD50-22B7DA05F990}" type="slidenum">
              <a:rPr lang="en-GB" smtClean="0"/>
              <a:t>‹#›</a:t>
            </a:fld>
            <a:endParaRPr lang="en-GB"/>
          </a:p>
        </p:txBody>
      </p:sp>
    </p:spTree>
    <p:extLst>
      <p:ext uri="{BB962C8B-B14F-4D97-AF65-F5344CB8AC3E}">
        <p14:creationId xmlns:p14="http://schemas.microsoft.com/office/powerpoint/2010/main" val="2791232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08304" y="188640"/>
            <a:ext cx="1582324" cy="1181373"/>
          </a:xfrm>
          <a:prstGeom prst="rect">
            <a:avLst/>
          </a:prstGeom>
        </p:spPr>
      </p:pic>
      <p:sp>
        <p:nvSpPr>
          <p:cNvPr id="9" name="Date Placeholder 3"/>
          <p:cNvSpPr>
            <a:spLocks noGrp="1"/>
          </p:cNvSpPr>
          <p:nvPr>
            <p:ph type="dt" sz="half" idx="10"/>
          </p:nvPr>
        </p:nvSpPr>
        <p:spPr>
          <a:xfrm>
            <a:off x="457200" y="6309320"/>
            <a:ext cx="8229600" cy="412155"/>
          </a:xfrm>
          <a:prstGeom prst="rect">
            <a:avLst/>
          </a:prstGeom>
        </p:spPr>
        <p:txBody>
          <a:bodyPr/>
          <a:lstStyle>
            <a:lvl1pPr marL="0" indent="0" algn="ctr">
              <a:buNone/>
              <a:defRPr b="1">
                <a:solidFill>
                  <a:srgbClr val="002060"/>
                </a:solidFill>
              </a:defRPr>
            </a:lvl1pPr>
          </a:lstStyle>
          <a:p>
            <a:r>
              <a:rPr lang="en-US" smtClean="0"/>
              <a:t>#ChangingForTheBest #NoGoingBack</a:t>
            </a:r>
            <a:endParaRPr lang="en-US" dirty="0"/>
          </a:p>
        </p:txBody>
      </p:sp>
    </p:spTree>
    <p:extLst>
      <p:ext uri="{BB962C8B-B14F-4D97-AF65-F5344CB8AC3E}">
        <p14:creationId xmlns:p14="http://schemas.microsoft.com/office/powerpoint/2010/main" val="3424723233"/>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0" r:id="rId4"/>
    <p:sldLayoutId id="2147483654"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cid:6CC28FA4-2715-47CF-A4CD-AC46AB5E264A"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uk/url?sa=i&amp;url=https://theunclutterangel.com/subjective-units-of-distress-scale-suds-for-eft-and-tapping/&amp;psig=AOvVaw2cjGRia3CdLhUA-jaR8rdg&amp;ust=1601656511520000&amp;source=images&amp;cd=vfe&amp;ved=0CAIQjRxqFwoTCNig4Nfpk-wCFQAAAAAdAAAAABAE" TargetMode="Externa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Lorraine.mcgurk@southerntrust.hscni.net"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a:spLocks noGrp="1"/>
          </p:cNvSpPr>
          <p:nvPr>
            <p:ph sz="quarter" idx="4294967295"/>
          </p:nvPr>
        </p:nvSpPr>
        <p:spPr>
          <a:xfrm>
            <a:off x="1921256" y="2019152"/>
            <a:ext cx="6999474" cy="2417960"/>
          </a:xfrm>
          <a:prstGeom prst="rect">
            <a:avLst/>
          </a:prstGeom>
        </p:spPr>
        <p:txBody>
          <a:bodyPr>
            <a:noAutofit/>
          </a:bodyPr>
          <a:lstStyle/>
          <a:p>
            <a:pPr marL="0" indent="0" algn="ctr">
              <a:buNone/>
            </a:pPr>
            <a:endParaRPr lang="en-US" b="1" dirty="0" smtClean="0">
              <a:solidFill>
                <a:srgbClr val="009000"/>
              </a:solidFill>
            </a:endParaRPr>
          </a:p>
          <a:p>
            <a:pPr marL="0" indent="0" algn="ctr">
              <a:buNone/>
            </a:pPr>
            <a:r>
              <a:rPr lang="en-US" b="1" dirty="0" smtClean="0">
                <a:solidFill>
                  <a:srgbClr val="009000"/>
                </a:solidFill>
              </a:rPr>
              <a:t>Compassionate Connection Model</a:t>
            </a:r>
            <a:r>
              <a:rPr lang="en-US" b="1" dirty="0" smtClean="0">
                <a:solidFill>
                  <a:schemeClr val="tx2"/>
                </a:solidFill>
              </a:rPr>
              <a:t>  </a:t>
            </a:r>
          </a:p>
          <a:p>
            <a:pPr marL="0" indent="0" algn="ctr">
              <a:buNone/>
            </a:pPr>
            <a:r>
              <a:rPr lang="en-US" sz="3000" dirty="0" smtClean="0">
                <a:solidFill>
                  <a:schemeClr val="tx2"/>
                </a:solidFill>
              </a:rPr>
              <a:t>Transforming </a:t>
            </a:r>
            <a:r>
              <a:rPr lang="en-US" sz="3000" smtClean="0">
                <a:solidFill>
                  <a:schemeClr val="tx2"/>
                </a:solidFill>
              </a:rPr>
              <a:t>how </a:t>
            </a:r>
            <a:r>
              <a:rPr lang="en-US" sz="3000" smtClean="0">
                <a:solidFill>
                  <a:schemeClr val="tx2"/>
                </a:solidFill>
              </a:rPr>
              <a:t>a </a:t>
            </a:r>
            <a:r>
              <a:rPr lang="en-US" sz="3000" dirty="0" smtClean="0">
                <a:solidFill>
                  <a:schemeClr val="tx2"/>
                </a:solidFill>
              </a:rPr>
              <a:t>healthcare Trust can meet </a:t>
            </a:r>
            <a:r>
              <a:rPr lang="en-US" sz="3000" dirty="0" smtClean="0">
                <a:solidFill>
                  <a:schemeClr val="tx2"/>
                </a:solidFill>
              </a:rPr>
              <a:t>the emotional </a:t>
            </a:r>
            <a:r>
              <a:rPr lang="en-US" sz="3000" dirty="0" smtClean="0">
                <a:solidFill>
                  <a:schemeClr val="tx2"/>
                </a:solidFill>
              </a:rPr>
              <a:t>needs of staff during a pandemic </a:t>
            </a:r>
            <a:endParaRPr lang="en-US" sz="3000" dirty="0" smtClean="0">
              <a:solidFill>
                <a:schemeClr val="tx2"/>
              </a:solidFill>
            </a:endParaRPr>
          </a:p>
          <a:p>
            <a:pPr marL="0" indent="0">
              <a:buNone/>
            </a:pPr>
            <a:endParaRPr lang="en-GB" sz="3000" dirty="0">
              <a:solidFill>
                <a:schemeClr val="tx2"/>
              </a:solidFill>
            </a:endParaRPr>
          </a:p>
        </p:txBody>
      </p:sp>
      <p:sp>
        <p:nvSpPr>
          <p:cNvPr id="7" name="Content Placeholder 9"/>
          <p:cNvSpPr>
            <a:spLocks noGrp="1"/>
          </p:cNvSpPr>
          <p:nvPr>
            <p:ph sz="quarter" idx="4294967295"/>
          </p:nvPr>
        </p:nvSpPr>
        <p:spPr>
          <a:xfrm>
            <a:off x="365740" y="4797152"/>
            <a:ext cx="8406120" cy="1537553"/>
          </a:xfrm>
          <a:prstGeom prst="rect">
            <a:avLst/>
          </a:prstGeom>
        </p:spPr>
        <p:txBody>
          <a:bodyPr>
            <a:noAutofit/>
          </a:bodyPr>
          <a:lstStyle/>
          <a:p>
            <a:pPr marL="0" indent="0">
              <a:lnSpc>
                <a:spcPct val="90000"/>
              </a:lnSpc>
              <a:buNone/>
            </a:pPr>
            <a:r>
              <a:rPr lang="en-GB" sz="1500" i="1" dirty="0" smtClean="0"/>
              <a:t>Dr Lorraine McGurk and Dr Sinead Hannan, Consultant Clinical Psychologists</a:t>
            </a:r>
          </a:p>
          <a:p>
            <a:pPr marL="0" indent="0">
              <a:lnSpc>
                <a:spcPct val="90000"/>
              </a:lnSpc>
              <a:buNone/>
            </a:pPr>
            <a:r>
              <a:rPr lang="en-GB" sz="1500" i="1" dirty="0" smtClean="0"/>
              <a:t>Dr </a:t>
            </a:r>
            <a:r>
              <a:rPr lang="en-GB" sz="1500" i="1" dirty="0"/>
              <a:t>I</a:t>
            </a:r>
            <a:r>
              <a:rPr lang="en-GB" sz="1500" i="1" dirty="0" smtClean="0"/>
              <a:t>vor Crothers, Clinical Director, Psychology Services</a:t>
            </a:r>
          </a:p>
          <a:p>
            <a:pPr marL="0" indent="0">
              <a:lnSpc>
                <a:spcPct val="90000"/>
              </a:lnSpc>
              <a:buNone/>
            </a:pPr>
            <a:r>
              <a:rPr lang="en-GB" sz="1500" i="1" dirty="0"/>
              <a:t>Vivienne Toal </a:t>
            </a:r>
            <a:r>
              <a:rPr lang="en-GB" sz="1500" i="1" dirty="0" smtClean="0"/>
              <a:t> (Director) &amp; Maxine Williamson (Assistant Director ), Human Resources &amp; Organisational Development</a:t>
            </a:r>
          </a:p>
          <a:p>
            <a:pPr marL="0" indent="0">
              <a:lnSpc>
                <a:spcPct val="90000"/>
              </a:lnSpc>
              <a:buNone/>
            </a:pPr>
            <a:r>
              <a:rPr lang="en-US" sz="1500" i="1" dirty="0" smtClean="0"/>
              <a:t>Southern Health and Social Care Trust, Northern Ireland</a:t>
            </a:r>
            <a:endParaRPr lang="en-GB" sz="1500" i="1" dirty="0"/>
          </a:p>
        </p:txBody>
      </p:sp>
      <p:sp>
        <p:nvSpPr>
          <p:cNvPr id="2" name="Date Placeholder 1"/>
          <p:cNvSpPr>
            <a:spLocks noGrp="1"/>
          </p:cNvSpPr>
          <p:nvPr>
            <p:ph type="dt" sz="half" idx="10"/>
          </p:nvPr>
        </p:nvSpPr>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87" y="2214281"/>
            <a:ext cx="1553862" cy="155386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124710" cy="729615"/>
          </a:xfrm>
          <a:prstGeom prst="rect">
            <a:avLst/>
          </a:prstGeom>
          <a:ln>
            <a:noFill/>
          </a:ln>
          <a:effectLst>
            <a:softEdge rad="112500"/>
          </a:effectLst>
        </p:spPr>
      </p:pic>
      <p:pic>
        <p:nvPicPr>
          <p:cNvPr id="8" name="Picture 7" descr="http://sharepoint/hr/eld/ELD%20Library/HSC%20Collective%20Leadership%20Strategy/HSC%20core%20values%20FINAL%20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589240"/>
            <a:ext cx="1053465" cy="1054735"/>
          </a:xfrm>
          <a:prstGeom prst="rect">
            <a:avLst/>
          </a:prstGeom>
          <a:noFill/>
          <a:ln>
            <a:noFill/>
          </a:ln>
        </p:spPr>
      </p:pic>
      <p:pic>
        <p:nvPicPr>
          <p:cNvPr id="9" name="Picture 8" descr="cid:6CC28FA4-2715-47CF-A4CD-AC46AB5E264A"/>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491880" y="625455"/>
            <a:ext cx="2465938" cy="1800200"/>
          </a:xfrm>
          <a:prstGeom prst="rect">
            <a:avLst/>
          </a:prstGeom>
          <a:noFill/>
          <a:ln>
            <a:noFill/>
          </a:ln>
        </p:spPr>
      </p:pic>
    </p:spTree>
    <p:extLst>
      <p:ext uri="{BB962C8B-B14F-4D97-AF65-F5344CB8AC3E}">
        <p14:creationId xmlns:p14="http://schemas.microsoft.com/office/powerpoint/2010/main" val="417768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57199" y="887453"/>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Measures</a:t>
            </a:r>
            <a:endParaRPr lang="en-GB" dirty="0"/>
          </a:p>
        </p:txBody>
      </p:sp>
      <p:sp>
        <p:nvSpPr>
          <p:cNvPr id="6" name="Content Placeholder 4"/>
          <p:cNvSpPr txBox="1">
            <a:spLocks/>
          </p:cNvSpPr>
          <p:nvPr/>
        </p:nvSpPr>
        <p:spPr>
          <a:xfrm>
            <a:off x="457200" y="1639341"/>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spcAft>
                <a:spcPts val="1000"/>
              </a:spcAft>
              <a:buNone/>
            </a:pPr>
            <a:endParaRPr lang="en-GB" sz="1800" b="1" dirty="0" smtClean="0">
              <a:solidFill>
                <a:srgbClr val="1F497D"/>
              </a:solidFill>
              <a:ea typeface="Calibri"/>
              <a:cs typeface="Times New Roman"/>
            </a:endParaRPr>
          </a:p>
        </p:txBody>
      </p:sp>
      <p:sp>
        <p:nvSpPr>
          <p:cNvPr id="5" name="Content Placeholder 4"/>
          <p:cNvSpPr>
            <a:spLocks noGrp="1"/>
          </p:cNvSpPr>
          <p:nvPr>
            <p:ph idx="1"/>
          </p:nvPr>
        </p:nvSpPr>
        <p:spPr>
          <a:xfrm>
            <a:off x="446088" y="1772816"/>
            <a:ext cx="8229600" cy="4525963"/>
          </a:xfrm>
        </p:spPr>
        <p:txBody>
          <a:bodyPr>
            <a:normAutofit/>
          </a:bodyPr>
          <a:lstStyle/>
          <a:p>
            <a:pPr marL="0" indent="0" algn="ctr">
              <a:buNone/>
            </a:pPr>
            <a:r>
              <a:rPr lang="en-GB" sz="2200" dirty="0" smtClean="0"/>
              <a:t>Quantitative Rating</a:t>
            </a:r>
          </a:p>
          <a:p>
            <a:r>
              <a:rPr lang="en-GB" sz="2200" dirty="0" smtClean="0"/>
              <a:t>Subjective Units of Distress (SUDS)</a:t>
            </a:r>
          </a:p>
          <a:p>
            <a:r>
              <a:rPr lang="en-GB" sz="2200" dirty="0" smtClean="0"/>
              <a:t>0 – 10 scale (10 is maximum disturbance; 0 is no disturbance)</a:t>
            </a:r>
          </a:p>
          <a:p>
            <a:r>
              <a:rPr lang="en-GB" sz="2200" dirty="0" smtClean="0"/>
              <a:t>72% received a reduction to 1 or 0 in one session.</a:t>
            </a:r>
          </a:p>
          <a:p>
            <a:pPr lvl="0"/>
            <a:r>
              <a:rPr lang="en-GB" sz="2200" dirty="0"/>
              <a:t>A</a:t>
            </a:r>
            <a:r>
              <a:rPr lang="en-GB" sz="2200" dirty="0" smtClean="0"/>
              <a:t>verage SUDS </a:t>
            </a:r>
            <a:r>
              <a:rPr lang="en-GB" sz="2200" dirty="0"/>
              <a:t>difference pre-post </a:t>
            </a:r>
            <a:r>
              <a:rPr lang="en-GB" sz="2200" dirty="0" smtClean="0"/>
              <a:t>session = 6.3</a:t>
            </a:r>
            <a:endParaRPr lang="en-GB" sz="2200" dirty="0"/>
          </a:p>
        </p:txBody>
      </p:sp>
      <p:sp>
        <p:nvSpPr>
          <p:cNvPr id="7" name="Date Placeholder 1"/>
          <p:cNvSpPr>
            <a:spLocks noGrp="1"/>
          </p:cNvSpPr>
          <p:nvPr>
            <p:ph type="dt" sz="half" idx="10"/>
          </p:nvPr>
        </p:nvSpPr>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4100" name="Picture 4" descr="SUBJECTIVE UNITS OF DISTRESS SCALE (SUDS) for EFT and tapp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36712"/>
            <a:ext cx="3002435" cy="920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a:graphicFrameLocks/>
          </p:cNvGraphicFramePr>
          <p:nvPr>
            <p:extLst>
              <p:ext uri="{D42A27DB-BD31-4B8C-83A1-F6EECF244321}">
                <p14:modId xmlns:p14="http://schemas.microsoft.com/office/powerpoint/2010/main" val="1049523626"/>
              </p:ext>
            </p:extLst>
          </p:nvPr>
        </p:nvGraphicFramePr>
        <p:xfrm>
          <a:off x="971600" y="3789040"/>
          <a:ext cx="6552728" cy="2595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422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nvSpPr>
        <p:spPr>
          <a:xfrm>
            <a:off x="457200" y="1639341"/>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00" dirty="0" smtClean="0"/>
          </a:p>
          <a:p>
            <a:r>
              <a:rPr lang="en-US" sz="1800" dirty="0" smtClean="0"/>
              <a:t>Support  &amp; commitment of Director of Psychology, HR and Senior Management Team</a:t>
            </a:r>
          </a:p>
          <a:p>
            <a:r>
              <a:rPr lang="en-US" sz="1800" dirty="0" smtClean="0"/>
              <a:t>Support from IT, Porters &amp; Estates to quickly redesign</a:t>
            </a:r>
          </a:p>
          <a:p>
            <a:pPr marL="0" indent="0">
              <a:buNone/>
            </a:pPr>
            <a:r>
              <a:rPr lang="en-US" sz="1800" dirty="0" smtClean="0"/>
              <a:t>environment and provide technology supports.</a:t>
            </a:r>
          </a:p>
          <a:p>
            <a:r>
              <a:rPr lang="en-US" sz="1800" dirty="0" smtClean="0"/>
              <a:t>Access to pool of experienced staff for the team</a:t>
            </a:r>
          </a:p>
          <a:p>
            <a:r>
              <a:rPr lang="en-US" sz="1800" dirty="0" smtClean="0"/>
              <a:t>Specific room and protected time on ongoing basis.</a:t>
            </a:r>
          </a:p>
          <a:p>
            <a:r>
              <a:rPr lang="en-US" sz="1800" dirty="0" smtClean="0"/>
              <a:t>Equipment to create therapeutic space</a:t>
            </a:r>
          </a:p>
          <a:p>
            <a:r>
              <a:rPr lang="en-US" sz="1800" dirty="0" smtClean="0"/>
              <a:t>Financial commitment to develop materials  </a:t>
            </a:r>
          </a:p>
          <a:p>
            <a:r>
              <a:rPr lang="en-US" sz="1800" dirty="0" smtClean="0"/>
              <a:t>Staff training in evidence-informed approaches.</a:t>
            </a:r>
          </a:p>
          <a:p>
            <a:r>
              <a:rPr lang="en-US" sz="1800" dirty="0" smtClean="0"/>
              <a:t>Financial resource for external supervision</a:t>
            </a:r>
          </a:p>
          <a:p>
            <a:r>
              <a:rPr lang="en-US" sz="1800" dirty="0" smtClean="0"/>
              <a:t>Generous financial and time donations from public and staff in setting and equipping calm spaces.</a:t>
            </a:r>
          </a:p>
          <a:p>
            <a:r>
              <a:rPr lang="en-US" sz="1800" dirty="0" smtClean="0"/>
              <a:t>Model devised and delivered based on the experience and expertise within the Psychology service.</a:t>
            </a:r>
            <a:endParaRPr lang="en-US" sz="1800" dirty="0"/>
          </a:p>
        </p:txBody>
      </p:sp>
      <p:sp>
        <p:nvSpPr>
          <p:cNvPr id="18"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sp>
        <p:nvSpPr>
          <p:cNvPr id="19" name="Content Placeholder 9"/>
          <p:cNvSpPr txBox="1">
            <a:spLocks/>
          </p:cNvSpPr>
          <p:nvPr/>
        </p:nvSpPr>
        <p:spPr>
          <a:xfrm>
            <a:off x="468312" y="887453"/>
            <a:ext cx="8207375"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Resources &amp; team</a:t>
            </a:r>
            <a:endParaRPr lang="en-GB" dirty="0"/>
          </a:p>
          <a:p>
            <a:endParaRPr lang="en-GB" dirty="0"/>
          </a:p>
        </p:txBody>
      </p:sp>
      <p:pic>
        <p:nvPicPr>
          <p:cNvPr id="5126" name="Picture 6" descr="a64cd67e-5013-42f0-810a-9b14ceeb97f2@SOUTHERN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63072" y="2315308"/>
            <a:ext cx="25922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svrfile11\users6$\sinead.hannan\My Pictures\Staff Support Photos\Calm Room - Massage Cream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8715" y="303001"/>
            <a:ext cx="1576677" cy="1506973"/>
          </a:xfrm>
          <a:prstGeom prst="rect">
            <a:avLst/>
          </a:prstGeom>
          <a:noFill/>
          <a:ln>
            <a:noFill/>
          </a:ln>
        </p:spPr>
      </p:pic>
    </p:spTree>
    <p:extLst>
      <p:ext uri="{BB962C8B-B14F-4D97-AF65-F5344CB8AC3E}">
        <p14:creationId xmlns:p14="http://schemas.microsoft.com/office/powerpoint/2010/main" val="26976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70712" y="1689470"/>
            <a:ext cx="8421768" cy="4979890"/>
          </a:xfrm>
        </p:spPr>
        <p:txBody>
          <a:bodyPr>
            <a:normAutofit lnSpcReduction="10000"/>
          </a:bodyPr>
          <a:lstStyle/>
          <a:p>
            <a:endParaRPr lang="en-GB" sz="1800" dirty="0" smtClean="0"/>
          </a:p>
          <a:p>
            <a:endParaRPr lang="en-GB" sz="1800" dirty="0" smtClean="0"/>
          </a:p>
          <a:p>
            <a:r>
              <a:rPr lang="en-GB" sz="1800" dirty="0" smtClean="0"/>
              <a:t>Developing </a:t>
            </a:r>
            <a:r>
              <a:rPr lang="en-GB" sz="1800" dirty="0"/>
              <a:t>relationships with managers and teams is essential for successful engagement. </a:t>
            </a:r>
          </a:p>
          <a:p>
            <a:pPr lvl="1"/>
            <a:r>
              <a:rPr lang="en-GB" sz="1400" dirty="0"/>
              <a:t>You need to go to healthcare professions, rarely do they drop in. </a:t>
            </a:r>
            <a:r>
              <a:rPr lang="en-GB" sz="1400" dirty="0" smtClean="0"/>
              <a:t> A </a:t>
            </a:r>
            <a:r>
              <a:rPr lang="en-GB" sz="1400" dirty="0"/>
              <a:t>trusting relationship is key. </a:t>
            </a:r>
            <a:r>
              <a:rPr lang="en-GB" sz="1400" dirty="0" smtClean="0"/>
              <a:t> Passive approaches are not as effective.</a:t>
            </a:r>
            <a:endParaRPr lang="en-GB" sz="1400" dirty="0"/>
          </a:p>
          <a:p>
            <a:r>
              <a:rPr lang="en-GB" sz="1800" dirty="0"/>
              <a:t>Regular daily or weekly contact with the same Psychologist fostered trust and reduced stigma. </a:t>
            </a:r>
            <a:endParaRPr lang="en-GB" sz="1800" dirty="0" smtClean="0"/>
          </a:p>
          <a:p>
            <a:r>
              <a:rPr lang="en-GB" sz="1800" dirty="0"/>
              <a:t>Easily accessible appointments and regular sessions makes availing of the service more likely.  </a:t>
            </a:r>
          </a:p>
          <a:p>
            <a:r>
              <a:rPr lang="en-GB" sz="1800" dirty="0" smtClean="0"/>
              <a:t>Staff </a:t>
            </a:r>
            <a:r>
              <a:rPr lang="en-GB" sz="1800" dirty="0"/>
              <a:t>who did not directly access the service highlighted that knowing that it was available still made them feel cared for and valued by the Trust.  </a:t>
            </a:r>
            <a:endParaRPr lang="en-GB" sz="1800" dirty="0" smtClean="0"/>
          </a:p>
          <a:p>
            <a:r>
              <a:rPr lang="en-GB" sz="1800" dirty="0"/>
              <a:t>Adopting this model, requires great courage as NHS staff do not find it easy to ask for or receive </a:t>
            </a:r>
            <a:r>
              <a:rPr lang="en-GB" sz="1800" dirty="0" smtClean="0"/>
              <a:t>support.  Services need to continue </a:t>
            </a:r>
            <a:r>
              <a:rPr lang="en-GB" sz="1800" dirty="0"/>
              <a:t>to show up even if it is difficult or not wanted initially</a:t>
            </a:r>
            <a:r>
              <a:rPr lang="en-GB" sz="1800" dirty="0" smtClean="0"/>
              <a:t>.</a:t>
            </a:r>
          </a:p>
          <a:p>
            <a:r>
              <a:rPr lang="en-GB" sz="1800" dirty="0"/>
              <a:t>The staff wellbeing team needs to have weekly reflective team sessions with external facilitator to look after their own wellbeing. </a:t>
            </a:r>
            <a:endParaRPr lang="en-GB" sz="1800" dirty="0" smtClean="0"/>
          </a:p>
          <a:p>
            <a:endParaRPr lang="en-GB" sz="1800" dirty="0"/>
          </a:p>
          <a:p>
            <a:endParaRPr lang="en-US" sz="1800" dirty="0"/>
          </a:p>
        </p:txBody>
      </p:sp>
      <p:sp>
        <p:nvSpPr>
          <p:cNvPr id="14"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sp>
        <p:nvSpPr>
          <p:cNvPr id="15" name="Content Placeholder 9"/>
          <p:cNvSpPr txBox="1">
            <a:spLocks/>
          </p:cNvSpPr>
          <p:nvPr/>
        </p:nvSpPr>
        <p:spPr>
          <a:xfrm>
            <a:off x="468312" y="887453"/>
            <a:ext cx="8207375"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Learning</a:t>
            </a:r>
            <a:endParaRPr lang="en-GB" dirty="0"/>
          </a:p>
          <a:p>
            <a:endParaRPr lang="en-GB" dirty="0"/>
          </a:p>
        </p:txBody>
      </p:sp>
      <p:pic>
        <p:nvPicPr>
          <p:cNvPr id="9218" name="Picture 2" descr="\\svrfile11\users6$\sinead.hannan\My Pictures\poster during t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172556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0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70712" y="1340768"/>
            <a:ext cx="8229600" cy="4874665"/>
          </a:xfrm>
        </p:spPr>
        <p:txBody>
          <a:bodyPr>
            <a:normAutofit/>
          </a:bodyPr>
          <a:lstStyle/>
          <a:p>
            <a:r>
              <a:rPr lang="en-GB" sz="1800" dirty="0"/>
              <a:t>Managers and Team leaders who used the service modelled that it was safe for staff to ask for help and support and gave permission to use the service too.  </a:t>
            </a:r>
          </a:p>
          <a:p>
            <a:r>
              <a:rPr lang="en-GB" sz="1800" dirty="0"/>
              <a:t>Managers who followed the advice </a:t>
            </a:r>
            <a:r>
              <a:rPr lang="en-GB" sz="1800" dirty="0" smtClean="0"/>
              <a:t>in </a:t>
            </a:r>
            <a:r>
              <a:rPr lang="en-GB" sz="1800" dirty="0"/>
              <a:t>supporting staff benefited most from this approach. e.g. visible and regular presence, timely action to reduce stress</a:t>
            </a:r>
            <a:r>
              <a:rPr lang="en-GB" sz="1800" dirty="0" smtClean="0"/>
              <a:t>.</a:t>
            </a:r>
          </a:p>
          <a:p>
            <a:r>
              <a:rPr lang="en-GB" sz="1800" dirty="0" smtClean="0"/>
              <a:t>Resource </a:t>
            </a:r>
            <a:r>
              <a:rPr lang="en-GB" sz="1800" dirty="0"/>
              <a:t>overload </a:t>
            </a:r>
          </a:p>
          <a:p>
            <a:pPr lvl="1"/>
            <a:r>
              <a:rPr lang="en-GB" sz="1400" dirty="0" smtClean="0"/>
              <a:t>Staff </a:t>
            </a:r>
            <a:r>
              <a:rPr lang="en-GB" sz="1400" dirty="0"/>
              <a:t>do not have time to read in a pandemic. Be creative in how you get them to access the material e.g. </a:t>
            </a:r>
            <a:r>
              <a:rPr lang="en-GB" sz="1400" dirty="0" err="1"/>
              <a:t>Y</a:t>
            </a:r>
            <a:r>
              <a:rPr lang="en-GB" sz="1400" dirty="0" err="1" smtClean="0"/>
              <a:t>outube</a:t>
            </a:r>
            <a:r>
              <a:rPr lang="en-GB" sz="1400" dirty="0" smtClean="0"/>
              <a:t> </a:t>
            </a:r>
            <a:r>
              <a:rPr lang="en-GB" sz="1400" dirty="0"/>
              <a:t>channel, </a:t>
            </a:r>
            <a:r>
              <a:rPr lang="en-GB" sz="1400" dirty="0" smtClean="0"/>
              <a:t>Audio </a:t>
            </a:r>
            <a:r>
              <a:rPr lang="en-GB" sz="1400" dirty="0"/>
              <a:t>resources. </a:t>
            </a:r>
          </a:p>
          <a:p>
            <a:endParaRPr lang="en-GB" sz="1800" dirty="0" smtClean="0"/>
          </a:p>
          <a:p>
            <a:endParaRPr lang="en-GB" sz="1800" dirty="0" smtClean="0"/>
          </a:p>
          <a:p>
            <a:endParaRPr lang="en-GB" sz="1800" dirty="0"/>
          </a:p>
          <a:p>
            <a:r>
              <a:rPr lang="en-GB" sz="1800" dirty="0" smtClean="0"/>
              <a:t>Psychological </a:t>
            </a:r>
            <a:r>
              <a:rPr lang="en-GB" sz="1800" dirty="0"/>
              <a:t>changes in the environment and advocacy for staff at senior level </a:t>
            </a:r>
            <a:r>
              <a:rPr lang="en-GB" sz="1800" dirty="0" smtClean="0"/>
              <a:t>is an important </a:t>
            </a:r>
            <a:r>
              <a:rPr lang="en-GB" sz="1800" dirty="0"/>
              <a:t>element to success. </a:t>
            </a:r>
            <a:endParaRPr lang="en-GB" sz="1800" dirty="0" smtClean="0"/>
          </a:p>
          <a:p>
            <a:r>
              <a:rPr lang="en-GB" sz="1800" dirty="0" smtClean="0"/>
              <a:t>EMD </a:t>
            </a:r>
            <a:r>
              <a:rPr lang="en-GB" sz="1800" dirty="0"/>
              <a:t>sessions </a:t>
            </a:r>
            <a:r>
              <a:rPr lang="en-GB" sz="1800" dirty="0" smtClean="0"/>
              <a:t>processed acute distress </a:t>
            </a:r>
            <a:r>
              <a:rPr lang="en-GB" sz="1800" dirty="0"/>
              <a:t>quickly and will potentially reduce later need for psychological interventions</a:t>
            </a:r>
            <a:r>
              <a:rPr lang="en-GB" sz="1800" dirty="0" smtClean="0"/>
              <a:t>.</a:t>
            </a:r>
          </a:p>
          <a:p>
            <a:pPr marL="0" indent="0">
              <a:buNone/>
            </a:pPr>
            <a:r>
              <a:rPr lang="en-US" sz="1800" dirty="0" smtClean="0">
                <a:solidFill>
                  <a:schemeClr val="accent6"/>
                </a:solidFill>
              </a:rPr>
              <a:t> </a:t>
            </a:r>
            <a:endParaRPr lang="en-US" sz="1800" dirty="0"/>
          </a:p>
        </p:txBody>
      </p:sp>
      <p:sp>
        <p:nvSpPr>
          <p:cNvPr id="14" name="Date Placeholder 1"/>
          <p:cNvSpPr>
            <a:spLocks noGrp="1"/>
          </p:cNvSpPr>
          <p:nvPr>
            <p:ph type="dt" sz="half" idx="10"/>
          </p:nvPr>
        </p:nvSpPr>
        <p:spPr>
          <a:xfrm>
            <a:off x="457200" y="6309320"/>
            <a:ext cx="8229600" cy="412155"/>
          </a:xfrm>
        </p:spPr>
        <p:txBody>
          <a:bodyPr/>
          <a:lstStyle/>
          <a:p>
            <a:r>
              <a:rPr lang="en-US" smtClean="0"/>
              <a:t>#ChangingForTheBest #NoGoingBack</a:t>
            </a:r>
            <a:endParaRPr lang="en-US" dirty="0"/>
          </a:p>
        </p:txBody>
      </p:sp>
      <p:sp>
        <p:nvSpPr>
          <p:cNvPr id="15" name="Content Placeholder 9"/>
          <p:cNvSpPr txBox="1">
            <a:spLocks/>
          </p:cNvSpPr>
          <p:nvPr/>
        </p:nvSpPr>
        <p:spPr>
          <a:xfrm>
            <a:off x="488419" y="614878"/>
            <a:ext cx="8207375"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Learning</a:t>
            </a:r>
            <a:endParaRPr lang="en-GB" dirty="0"/>
          </a:p>
          <a:p>
            <a:endParaRPr lang="en-GB" dirty="0"/>
          </a:p>
        </p:txBody>
      </p:sp>
      <p:pic>
        <p:nvPicPr>
          <p:cNvPr id="6146" name="Picture 2" descr="\\svrfile11\users6$\sinead.hannan\My Pictures\Saved Pictures\qr-co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916" y="350100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8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70712" y="1268760"/>
            <a:ext cx="8229600" cy="4946673"/>
          </a:xfrm>
        </p:spPr>
        <p:txBody>
          <a:bodyPr>
            <a:normAutofit/>
          </a:bodyPr>
          <a:lstStyle/>
          <a:p>
            <a:r>
              <a:rPr lang="en-GB" sz="1800" dirty="0" smtClean="0"/>
              <a:t>You need the ongoing commitment of senior management and Director of Psychology to provide this model of service delivery with additional dedicated staff resources. </a:t>
            </a:r>
          </a:p>
          <a:p>
            <a:r>
              <a:rPr lang="en-GB" sz="1800" dirty="0" smtClean="0"/>
              <a:t>It </a:t>
            </a:r>
            <a:r>
              <a:rPr lang="en-GB" sz="1800" dirty="0"/>
              <a:t>will be difficult to sustain this level in another wave without additional dedicated resources as virtual working will mean that </a:t>
            </a:r>
            <a:r>
              <a:rPr lang="en-GB" sz="1800" dirty="0" smtClean="0"/>
              <a:t>the Psychologists redeployed into this will </a:t>
            </a:r>
            <a:r>
              <a:rPr lang="en-GB" sz="1800" dirty="0"/>
              <a:t>not available to step up given </a:t>
            </a:r>
            <a:r>
              <a:rPr lang="en-GB" sz="1800" dirty="0" smtClean="0"/>
              <a:t>expectation to provide core patient services on an ongoing basis. </a:t>
            </a:r>
          </a:p>
          <a:p>
            <a:pPr marL="0" indent="0">
              <a:buNone/>
            </a:pPr>
            <a:endParaRPr lang="en-GB" sz="1800" dirty="0" smtClean="0"/>
          </a:p>
          <a:p>
            <a:r>
              <a:rPr lang="en-GB" sz="1800" dirty="0"/>
              <a:t>Through the developing relationships our team are in awe of the care that healthcare staff are </a:t>
            </a:r>
            <a:r>
              <a:rPr lang="en-GB" sz="1800" dirty="0" smtClean="0"/>
              <a:t>provide and </a:t>
            </a:r>
            <a:r>
              <a:rPr lang="en-GB" sz="1800" dirty="0"/>
              <a:t>the role every person has played through the varying phases of the pandemic.  It is a credit to the Southern Trust to have such dedicated, compassionate and skilled staff.  </a:t>
            </a:r>
          </a:p>
          <a:p>
            <a:r>
              <a:rPr lang="en-GB" sz="1800" dirty="0"/>
              <a:t>We want to thank all our psychology staff and partners for their hard and committed work since the start of the Pandemic in supporting staff within the Southern Trust.</a:t>
            </a:r>
          </a:p>
          <a:p>
            <a:endParaRPr lang="en-GB" sz="1800" dirty="0"/>
          </a:p>
          <a:p>
            <a:endParaRPr lang="en-US" sz="1800" dirty="0"/>
          </a:p>
        </p:txBody>
      </p:sp>
      <p:sp>
        <p:nvSpPr>
          <p:cNvPr id="14"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sp>
        <p:nvSpPr>
          <p:cNvPr id="15" name="Content Placeholder 9"/>
          <p:cNvSpPr txBox="1">
            <a:spLocks/>
          </p:cNvSpPr>
          <p:nvPr/>
        </p:nvSpPr>
        <p:spPr>
          <a:xfrm>
            <a:off x="468312" y="603155"/>
            <a:ext cx="8207375"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Learning</a:t>
            </a:r>
            <a:endParaRPr lang="en-GB" dirty="0"/>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935" y="5517232"/>
            <a:ext cx="1622534" cy="107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639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40768"/>
            <a:ext cx="6593503" cy="3629861"/>
          </a:xfrm>
          <a:prstGeom prst="rect">
            <a:avLst/>
          </a:prstGeom>
        </p:spPr>
      </p:pic>
      <p:sp>
        <p:nvSpPr>
          <p:cNvPr id="11" name="Content Placeholder 9"/>
          <p:cNvSpPr txBox="1">
            <a:spLocks/>
          </p:cNvSpPr>
          <p:nvPr/>
        </p:nvSpPr>
        <p:spPr>
          <a:xfrm>
            <a:off x="468312" y="887453"/>
            <a:ext cx="8207375"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smtClean="0"/>
              <a:t>Questions</a:t>
            </a:r>
            <a:endParaRPr lang="en-GB" dirty="0"/>
          </a:p>
          <a:p>
            <a:endParaRPr lang="en-GB" dirty="0"/>
          </a:p>
        </p:txBody>
      </p:sp>
      <p:sp>
        <p:nvSpPr>
          <p:cNvPr id="12" name="Content Placeholder 4"/>
          <p:cNvSpPr txBox="1">
            <a:spLocks/>
          </p:cNvSpPr>
          <p:nvPr/>
        </p:nvSpPr>
        <p:spPr>
          <a:xfrm>
            <a:off x="457200" y="4869160"/>
            <a:ext cx="8229600"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Dr Lorraine McGurk</a:t>
            </a:r>
          </a:p>
          <a:p>
            <a:pPr marL="0" indent="0">
              <a:buNone/>
            </a:pPr>
            <a:r>
              <a:rPr lang="en-US" sz="1800" dirty="0" smtClean="0">
                <a:hlinkClick r:id="rId3"/>
              </a:rPr>
              <a:t>Lorraine.mcgurk@southerntrust.hscni.net</a:t>
            </a:r>
            <a:endParaRPr lang="en-US" sz="1800" dirty="0" smtClean="0"/>
          </a:p>
          <a:p>
            <a:pPr marL="0" indent="0">
              <a:buNone/>
            </a:pPr>
            <a:r>
              <a:rPr lang="en-US" sz="1800" dirty="0" smtClean="0"/>
              <a:t>@</a:t>
            </a:r>
            <a:r>
              <a:rPr lang="en-US" sz="1800" dirty="0" err="1" smtClean="0"/>
              <a:t>southern_for</a:t>
            </a:r>
            <a:endParaRPr lang="en-US" sz="1800" dirty="0" smtClean="0"/>
          </a:p>
        </p:txBody>
      </p:sp>
    </p:spTree>
    <p:extLst>
      <p:ext uri="{BB962C8B-B14F-4D97-AF65-F5344CB8AC3E}">
        <p14:creationId xmlns:p14="http://schemas.microsoft.com/office/powerpoint/2010/main" val="38662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107504" y="188640"/>
            <a:ext cx="8852768"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3600" b="1" dirty="0" smtClean="0">
                <a:solidFill>
                  <a:srgbClr val="007E00"/>
                </a:solidFill>
              </a:rPr>
              <a:t>Compassionate Connection Model </a:t>
            </a:r>
          </a:p>
          <a:p>
            <a:pPr marL="0" indent="0" algn="just">
              <a:buFont typeface="Arial" panose="020B0604020202020204" pitchFamily="34" charset="0"/>
              <a:buNone/>
            </a:pPr>
            <a:endParaRPr lang="en-GB" sz="3000" b="1" dirty="0" smtClean="0">
              <a:solidFill>
                <a:srgbClr val="002060"/>
              </a:solidFill>
            </a:endParaRPr>
          </a:p>
        </p:txBody>
      </p:sp>
      <p:sp>
        <p:nvSpPr>
          <p:cNvPr id="15" name="Content Placeholder 4"/>
          <p:cNvSpPr>
            <a:spLocks noGrp="1"/>
          </p:cNvSpPr>
          <p:nvPr>
            <p:ph idx="1"/>
          </p:nvPr>
        </p:nvSpPr>
        <p:spPr>
          <a:xfrm>
            <a:off x="491096" y="1412776"/>
            <a:ext cx="8229600" cy="4840560"/>
          </a:xfrm>
        </p:spPr>
        <p:txBody>
          <a:bodyPr>
            <a:noAutofit/>
          </a:bodyPr>
          <a:lstStyle/>
          <a:p>
            <a:r>
              <a:rPr lang="en-GB" sz="1800" dirty="0" smtClean="0"/>
              <a:t>The </a:t>
            </a:r>
            <a:r>
              <a:rPr lang="en-GB" sz="1800" dirty="0"/>
              <a:t>Covid </a:t>
            </a:r>
            <a:r>
              <a:rPr lang="en-GB" sz="1800" dirty="0" smtClean="0"/>
              <a:t>pandemic has altered </a:t>
            </a:r>
            <a:r>
              <a:rPr lang="en-GB" sz="1800" dirty="0"/>
              <a:t>every aspect of </a:t>
            </a:r>
            <a:r>
              <a:rPr lang="en-GB" sz="1800" dirty="0" smtClean="0"/>
              <a:t>our world - our personal </a:t>
            </a:r>
            <a:r>
              <a:rPr lang="en-GB" sz="1800" dirty="0"/>
              <a:t>and </a:t>
            </a:r>
            <a:r>
              <a:rPr lang="en-GB" sz="1800" dirty="0" smtClean="0"/>
              <a:t>our professional lives.</a:t>
            </a:r>
          </a:p>
          <a:p>
            <a:r>
              <a:rPr lang="en-US" sz="1800" dirty="0" smtClean="0"/>
              <a:t>The  current </a:t>
            </a:r>
            <a:r>
              <a:rPr lang="en-US" sz="1800" dirty="0"/>
              <a:t>p</a:t>
            </a:r>
            <a:r>
              <a:rPr lang="en-US" sz="1800" dirty="0" smtClean="0"/>
              <a:t>andemic brought additional work pressures and emotional distress to an already overstretched NHS. </a:t>
            </a:r>
          </a:p>
          <a:p>
            <a:r>
              <a:rPr lang="en-GB" sz="1800" dirty="0" smtClean="0"/>
              <a:t>This is the biggest </a:t>
            </a:r>
            <a:r>
              <a:rPr lang="en-GB" sz="1800" dirty="0"/>
              <a:t>challenge to our collective </a:t>
            </a:r>
            <a:r>
              <a:rPr lang="en-GB" sz="1800" dirty="0" smtClean="0"/>
              <a:t>well-being we</a:t>
            </a:r>
            <a:r>
              <a:rPr lang="en-GB" sz="1800" dirty="0"/>
              <a:t>,</a:t>
            </a:r>
            <a:r>
              <a:rPr lang="en-GB" sz="1800" dirty="0" smtClean="0"/>
              <a:t> </a:t>
            </a:r>
            <a:r>
              <a:rPr lang="en-GB" sz="1800" dirty="0"/>
              <a:t>as a workforce have ever faced.</a:t>
            </a:r>
          </a:p>
          <a:p>
            <a:r>
              <a:rPr lang="en-US" sz="1800" dirty="0" smtClean="0"/>
              <a:t>Healthcare </a:t>
            </a:r>
            <a:r>
              <a:rPr lang="en-US" sz="1800" dirty="0"/>
              <a:t>professionals </a:t>
            </a:r>
            <a:r>
              <a:rPr lang="en-US" sz="1800" dirty="0" smtClean="0"/>
              <a:t>are dedicated in their care </a:t>
            </a:r>
            <a:r>
              <a:rPr lang="en-US" sz="1800" dirty="0"/>
              <a:t>for </a:t>
            </a:r>
            <a:r>
              <a:rPr lang="en-US" sz="1800" dirty="0" smtClean="0"/>
              <a:t>others, however, they generally </a:t>
            </a:r>
            <a:r>
              <a:rPr lang="en-US" sz="1800" dirty="0"/>
              <a:t>find it challenging to </a:t>
            </a:r>
            <a:r>
              <a:rPr lang="en-US" sz="1800" dirty="0" err="1" smtClean="0"/>
              <a:t>prioritise</a:t>
            </a:r>
            <a:r>
              <a:rPr lang="en-US" sz="1800" dirty="0" smtClean="0"/>
              <a:t> their own care. </a:t>
            </a:r>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p:txBody>
      </p:sp>
      <p:sp>
        <p:nvSpPr>
          <p:cNvPr id="12"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861048"/>
            <a:ext cx="8204696" cy="2524495"/>
          </a:xfrm>
          <a:prstGeom prst="rect">
            <a:avLst/>
          </a:prstGeom>
        </p:spPr>
      </p:pic>
    </p:spTree>
    <p:extLst>
      <p:ext uri="{BB962C8B-B14F-4D97-AF65-F5344CB8AC3E}">
        <p14:creationId xmlns:p14="http://schemas.microsoft.com/office/powerpoint/2010/main" val="320026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68311" y="629136"/>
            <a:ext cx="8218487" cy="5615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rgbClr val="002060"/>
                </a:solidFill>
              </a:rPr>
              <a:t>Aim</a:t>
            </a:r>
          </a:p>
          <a:p>
            <a:pPr marL="0" indent="0">
              <a:buFont typeface="Arial" panose="020B0604020202020204" pitchFamily="34" charset="0"/>
              <a:buNone/>
            </a:pPr>
            <a:endParaRPr lang="en-GB" sz="3600" dirty="0"/>
          </a:p>
        </p:txBody>
      </p:sp>
      <p:sp>
        <p:nvSpPr>
          <p:cNvPr id="15" name="Content Placeholder 4"/>
          <p:cNvSpPr>
            <a:spLocks noGrp="1"/>
          </p:cNvSpPr>
          <p:nvPr>
            <p:ph idx="1"/>
          </p:nvPr>
        </p:nvSpPr>
        <p:spPr>
          <a:xfrm>
            <a:off x="179513" y="1484785"/>
            <a:ext cx="8784975" cy="4680520"/>
          </a:xfrm>
        </p:spPr>
        <p:txBody>
          <a:bodyPr>
            <a:noAutofit/>
          </a:bodyPr>
          <a:lstStyle/>
          <a:p>
            <a:r>
              <a:rPr lang="en-US" sz="1800" dirty="0" smtClean="0"/>
              <a:t>To deliver a staff wellbeing support service which is proactive, responsive to need and easily accessible to staff. </a:t>
            </a:r>
          </a:p>
          <a:p>
            <a:r>
              <a:rPr lang="en-US" sz="1800" dirty="0"/>
              <a:t>T</a:t>
            </a:r>
            <a:r>
              <a:rPr lang="en-US" sz="1800" dirty="0" smtClean="0"/>
              <a:t>o reduce the shame and stigma of needing support. </a:t>
            </a:r>
          </a:p>
          <a:p>
            <a:r>
              <a:rPr lang="en-US" sz="1800" dirty="0"/>
              <a:t>T</a:t>
            </a:r>
            <a:r>
              <a:rPr lang="en-US" sz="1800" dirty="0" smtClean="0"/>
              <a:t>o offer innovative, effective and evidence based targeted interventions to alleviate distress and promote resilience. </a:t>
            </a:r>
          </a:p>
          <a:p>
            <a:endParaRPr lang="en-US" sz="1800" dirty="0"/>
          </a:p>
          <a:p>
            <a:r>
              <a:rPr lang="en-GB" sz="1800" dirty="0" smtClean="0"/>
              <a:t>The </a:t>
            </a:r>
            <a:r>
              <a:rPr lang="en-GB" sz="1800" dirty="0"/>
              <a:t>objective of the service during the pandemic </a:t>
            </a:r>
            <a:r>
              <a:rPr lang="en-GB" sz="1800" dirty="0" smtClean="0"/>
              <a:t>included: </a:t>
            </a:r>
            <a:r>
              <a:rPr lang="en-GB" sz="1800" dirty="0"/>
              <a:t>-  </a:t>
            </a:r>
          </a:p>
          <a:p>
            <a:pPr lvl="1"/>
            <a:r>
              <a:rPr lang="en-GB" sz="1800" dirty="0" smtClean="0"/>
              <a:t>Promotion </a:t>
            </a:r>
            <a:r>
              <a:rPr lang="en-GB" sz="1800" dirty="0"/>
              <a:t>of </a:t>
            </a:r>
            <a:r>
              <a:rPr lang="en-GB" sz="1800" dirty="0" smtClean="0"/>
              <a:t>psychological </a:t>
            </a:r>
            <a:r>
              <a:rPr lang="en-GB" sz="1800" dirty="0"/>
              <a:t>health and </a:t>
            </a:r>
            <a:r>
              <a:rPr lang="en-GB" sz="1800" dirty="0" smtClean="0"/>
              <a:t>wellbeing through offering a continuum of support based on individual and team needs.  </a:t>
            </a:r>
            <a:endParaRPr lang="en-GB" sz="1800" dirty="0"/>
          </a:p>
          <a:p>
            <a:pPr lvl="1"/>
            <a:r>
              <a:rPr lang="en-GB" sz="1800" dirty="0" smtClean="0"/>
              <a:t>Assessment and implementation of  </a:t>
            </a:r>
            <a:r>
              <a:rPr lang="en-GB" sz="1800" dirty="0"/>
              <a:t>environmental strategies to promote emotional resilience in the workplace environment and the organisation. </a:t>
            </a:r>
          </a:p>
          <a:p>
            <a:pPr lvl="1"/>
            <a:r>
              <a:rPr lang="en-GB" sz="1800" dirty="0"/>
              <a:t>Provision of direct support and advice to leaders/managers to support teams.</a:t>
            </a:r>
          </a:p>
          <a:p>
            <a:pPr lvl="1"/>
            <a:r>
              <a:rPr lang="en-GB" sz="1800" dirty="0"/>
              <a:t>Provision of advocacy for staff </a:t>
            </a:r>
            <a:r>
              <a:rPr lang="en-GB" sz="1800" dirty="0" smtClean="0"/>
              <a:t>to </a:t>
            </a:r>
            <a:r>
              <a:rPr lang="en-GB" sz="1800" dirty="0"/>
              <a:t>enhance and protect psychological wellbeing.</a:t>
            </a:r>
          </a:p>
          <a:p>
            <a:pPr lvl="1"/>
            <a:r>
              <a:rPr lang="en-GB" sz="1800" dirty="0"/>
              <a:t>Provision of intervention to staff members/teams who experience psychological difficulties or </a:t>
            </a:r>
            <a:r>
              <a:rPr lang="en-GB" sz="1800" dirty="0" smtClean="0"/>
              <a:t>acute distress </a:t>
            </a:r>
            <a:r>
              <a:rPr lang="en-GB" sz="1800" dirty="0"/>
              <a:t>related to the </a:t>
            </a:r>
            <a:r>
              <a:rPr lang="en-GB" sz="1800" dirty="0" smtClean="0"/>
              <a:t>pandemic</a:t>
            </a:r>
            <a:r>
              <a:rPr lang="en-US" sz="1800" dirty="0" smtClean="0"/>
              <a:t>. </a:t>
            </a:r>
          </a:p>
        </p:txBody>
      </p:sp>
      <p:sp>
        <p:nvSpPr>
          <p:cNvPr id="5"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1028" name="Picture 4" descr="One Size Does Not Fit All for Relocation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90782"/>
            <a:ext cx="2520280" cy="132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5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24942"/>
          </a:xfrm>
        </p:spPr>
        <p:txBody>
          <a:bodyPr>
            <a:noAutofit/>
          </a:bodyPr>
          <a:lstStyle/>
          <a:p>
            <a:pPr algn="l"/>
            <a:r>
              <a:rPr lang="en-GB" sz="3200" dirty="0" smtClean="0">
                <a:solidFill>
                  <a:srgbClr val="007E00"/>
                </a:solidFill>
                <a:latin typeface="+mn-lt"/>
              </a:rPr>
              <a:t>Compassionate Connection Model</a:t>
            </a:r>
            <a:r>
              <a:rPr lang="en-GB" sz="3600" dirty="0" smtClean="0">
                <a:solidFill>
                  <a:schemeClr val="tx2"/>
                </a:solidFill>
                <a:latin typeface="+mn-lt"/>
              </a:rPr>
              <a:t/>
            </a:r>
            <a:br>
              <a:rPr lang="en-GB" sz="3600" dirty="0" smtClean="0">
                <a:solidFill>
                  <a:schemeClr val="tx2"/>
                </a:solidFill>
                <a:latin typeface="+mn-lt"/>
              </a:rPr>
            </a:br>
            <a:endParaRPr lang="en-GB" sz="3600" dirty="0">
              <a:solidFill>
                <a:schemeClr val="tx2"/>
              </a:solidFill>
              <a:latin typeface="+mn-lt"/>
            </a:endParaRPr>
          </a:p>
        </p:txBody>
      </p:sp>
      <p:sp>
        <p:nvSpPr>
          <p:cNvPr id="3" name="Content Placeholder 2"/>
          <p:cNvSpPr>
            <a:spLocks noGrp="1"/>
          </p:cNvSpPr>
          <p:nvPr>
            <p:ph idx="1"/>
          </p:nvPr>
        </p:nvSpPr>
        <p:spPr>
          <a:xfrm>
            <a:off x="395536" y="2996952"/>
            <a:ext cx="8229600" cy="3661867"/>
          </a:xfrm>
        </p:spPr>
        <p:txBody>
          <a:bodyPr>
            <a:normAutofit lnSpcReduction="10000"/>
          </a:bodyPr>
          <a:lstStyle/>
          <a:p>
            <a:r>
              <a:rPr lang="en-GB" sz="1800" dirty="0" smtClean="0"/>
              <a:t>Visible Presence</a:t>
            </a:r>
          </a:p>
          <a:p>
            <a:pPr lvl="1"/>
            <a:r>
              <a:rPr lang="en-GB" sz="1500" dirty="0" smtClean="0"/>
              <a:t>The corner stone of the model </a:t>
            </a:r>
            <a:r>
              <a:rPr lang="en-GB" sz="1500" dirty="0"/>
              <a:t>emphasises </a:t>
            </a:r>
            <a:r>
              <a:rPr lang="en-GB" sz="1500" dirty="0" smtClean="0"/>
              <a:t>developing genuine &amp; caring relationships with staff. </a:t>
            </a:r>
          </a:p>
          <a:p>
            <a:pPr lvl="1"/>
            <a:r>
              <a:rPr lang="en-GB" sz="1500" dirty="0" smtClean="0"/>
              <a:t>Bringing </a:t>
            </a:r>
            <a:r>
              <a:rPr lang="en-GB" sz="1500" dirty="0"/>
              <a:t>the service </a:t>
            </a:r>
            <a:r>
              <a:rPr lang="en-GB" sz="1500" dirty="0" smtClean="0"/>
              <a:t>daily to teams (clinical and non-clinical) and leaders in their own work environment reduced </a:t>
            </a:r>
            <a:r>
              <a:rPr lang="en-GB" sz="1500" dirty="0"/>
              <a:t>the stigma and </a:t>
            </a:r>
            <a:r>
              <a:rPr lang="en-GB" sz="1500" dirty="0" smtClean="0"/>
              <a:t>shame and traditional barriers for NHS staff in seeking help. </a:t>
            </a:r>
          </a:p>
          <a:p>
            <a:r>
              <a:rPr lang="en-US" sz="1800" dirty="0" smtClean="0"/>
              <a:t>Embodying compassion</a:t>
            </a:r>
          </a:p>
          <a:p>
            <a:pPr lvl="1"/>
            <a:r>
              <a:rPr lang="en-US" sz="1500" dirty="0" smtClean="0"/>
              <a:t>The ‘Compassionate Connection’ </a:t>
            </a:r>
            <a:r>
              <a:rPr lang="en-US" sz="1500" dirty="0"/>
              <a:t>ethos is adopted by </a:t>
            </a:r>
            <a:r>
              <a:rPr lang="en-US" sz="1500" dirty="0" smtClean="0"/>
              <a:t>the </a:t>
            </a:r>
            <a:r>
              <a:rPr lang="en-US" sz="1500" dirty="0"/>
              <a:t>team in their thinking, intentions, interactions and actions at all time in their work with staff of all </a:t>
            </a:r>
            <a:r>
              <a:rPr lang="en-US" sz="1500" dirty="0" smtClean="0"/>
              <a:t>levels, even lunchtime drop-ins.  </a:t>
            </a:r>
          </a:p>
          <a:p>
            <a:pPr lvl="1"/>
            <a:r>
              <a:rPr lang="en-US" sz="1500" dirty="0" smtClean="0"/>
              <a:t>The team encourage staff, </a:t>
            </a:r>
            <a:r>
              <a:rPr lang="en-US" sz="1500" dirty="0"/>
              <a:t>particularly managers, to adopt this approach in order to </a:t>
            </a:r>
            <a:r>
              <a:rPr lang="en-US" sz="1500" dirty="0" err="1" smtClean="0"/>
              <a:t>normalise</a:t>
            </a:r>
            <a:r>
              <a:rPr lang="en-US" sz="1500" dirty="0" smtClean="0"/>
              <a:t> reactions, increase </a:t>
            </a:r>
            <a:r>
              <a:rPr lang="en-US" sz="1500" dirty="0"/>
              <a:t>wellbeing and reduce emotional distress. </a:t>
            </a:r>
            <a:endParaRPr lang="en-US" sz="1500" dirty="0" smtClean="0"/>
          </a:p>
          <a:p>
            <a:r>
              <a:rPr lang="en-US" sz="1800" dirty="0" smtClean="0"/>
              <a:t>Timing</a:t>
            </a:r>
          </a:p>
          <a:p>
            <a:pPr lvl="1"/>
            <a:r>
              <a:rPr lang="en-US" sz="1500" dirty="0" smtClean="0"/>
              <a:t>Support and intervention was offered when needed to alleviate acute distress.  </a:t>
            </a:r>
          </a:p>
          <a:p>
            <a:endParaRPr lang="en-GB" b="1" dirty="0" smtClean="0"/>
          </a:p>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175484140"/>
              </p:ext>
            </p:extLst>
          </p:nvPr>
        </p:nvGraphicFramePr>
        <p:xfrm>
          <a:off x="539552" y="2348880"/>
          <a:ext cx="7920880"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1052736"/>
            <a:ext cx="43959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0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523467" y="273583"/>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Plan</a:t>
            </a:r>
            <a:endParaRPr lang="en-GB" dirty="0"/>
          </a:p>
        </p:txBody>
      </p:sp>
      <p:sp>
        <p:nvSpPr>
          <p:cNvPr id="14" name="Content Placeholder 4"/>
          <p:cNvSpPr txBox="1">
            <a:spLocks/>
          </p:cNvSpPr>
          <p:nvPr/>
        </p:nvSpPr>
        <p:spPr>
          <a:xfrm>
            <a:off x="2987804" y="1124745"/>
            <a:ext cx="5915000" cy="46113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1800" b="1" dirty="0" smtClean="0"/>
              <a:t>Acute </a:t>
            </a:r>
            <a:r>
              <a:rPr lang="en-GB" sz="1800" b="1" dirty="0"/>
              <a:t>Hospital Direct </a:t>
            </a:r>
            <a:r>
              <a:rPr lang="en-GB" sz="1800" b="1" dirty="0" err="1" smtClean="0"/>
              <a:t>Inreach</a:t>
            </a:r>
            <a:r>
              <a:rPr lang="en-GB" sz="1800" b="1" dirty="0" smtClean="0"/>
              <a:t> Support</a:t>
            </a:r>
            <a:r>
              <a:rPr lang="en-GB" sz="1800" b="1" dirty="0"/>
              <a:t>:</a:t>
            </a:r>
            <a:endParaRPr lang="en-GB" sz="1800" dirty="0"/>
          </a:p>
          <a:p>
            <a:pPr marL="285750" indent="-285750" algn="just"/>
            <a:r>
              <a:rPr lang="en-GB" sz="1800" dirty="0"/>
              <a:t>Team of </a:t>
            </a:r>
            <a:r>
              <a:rPr lang="en-GB" sz="1800" dirty="0" smtClean="0"/>
              <a:t>Consultant </a:t>
            </a:r>
            <a:r>
              <a:rPr lang="en-GB" sz="1800" dirty="0"/>
              <a:t>Psychologists </a:t>
            </a:r>
            <a:r>
              <a:rPr lang="en-GB" sz="1800" dirty="0" smtClean="0"/>
              <a:t>and the Clinical Director of Psychology Services offered </a:t>
            </a:r>
            <a:r>
              <a:rPr lang="en-GB" sz="1800" dirty="0"/>
              <a:t>staff support in designated rooms </a:t>
            </a:r>
            <a:r>
              <a:rPr lang="en-GB" sz="1800" dirty="0" smtClean="0"/>
              <a:t>inside </a:t>
            </a:r>
            <a:r>
              <a:rPr lang="en-GB" sz="1800" dirty="0"/>
              <a:t>Craigavon Area Hospital (CAH) for staff working </a:t>
            </a:r>
            <a:r>
              <a:rPr lang="en-GB" sz="1800" dirty="0" smtClean="0"/>
              <a:t>with </a:t>
            </a:r>
            <a:r>
              <a:rPr lang="en-GB" sz="1800" dirty="0"/>
              <a:t>patients </a:t>
            </a:r>
            <a:r>
              <a:rPr lang="en-GB" sz="1800" dirty="0" smtClean="0"/>
              <a:t>with C19.  Staff were identifiable while wearing PPE with </a:t>
            </a:r>
            <a:r>
              <a:rPr lang="en-GB" sz="1800" dirty="0">
                <a:latin typeface="Calibri" panose="020F0502020204030204" pitchFamily="34" charset="0"/>
                <a:cs typeface="Calibri" panose="020F0502020204030204" pitchFamily="34" charset="0"/>
              </a:rPr>
              <a:t>selfie ‘My Name is stickers</a:t>
            </a:r>
            <a:r>
              <a:rPr lang="en-GB" sz="1800" dirty="0" smtClean="0">
                <a:latin typeface="Calibri" panose="020F0502020204030204" pitchFamily="34" charset="0"/>
                <a:cs typeface="Calibri" panose="020F0502020204030204" pitchFamily="34" charset="0"/>
              </a:rPr>
              <a:t>’</a:t>
            </a:r>
            <a:r>
              <a:rPr lang="en-GB" sz="1800" dirty="0" smtClean="0"/>
              <a:t>.</a:t>
            </a:r>
            <a:endParaRPr lang="en-GB" sz="1800" dirty="0"/>
          </a:p>
          <a:p>
            <a:pPr marL="285750" indent="-285750" algn="just"/>
            <a:r>
              <a:rPr lang="en-GB" sz="1800" dirty="0" smtClean="0"/>
              <a:t>Targeted </a:t>
            </a:r>
            <a:r>
              <a:rPr lang="en-GB" sz="1800" dirty="0"/>
              <a:t>daily contact in CAH with </a:t>
            </a:r>
            <a:r>
              <a:rPr lang="en-GB" sz="1800" dirty="0" smtClean="0"/>
              <a:t>ICU &amp; wards, with </a:t>
            </a:r>
            <a:r>
              <a:rPr lang="en-GB" sz="1800" dirty="0"/>
              <a:t>managers and staff. </a:t>
            </a:r>
            <a:r>
              <a:rPr lang="en-GB" sz="1800" dirty="0" smtClean="0"/>
              <a:t> Daily support slots allocated to ICU and  regular slots for hospital wards for individual and group  work.</a:t>
            </a:r>
            <a:endParaRPr lang="en-GB" sz="1800" dirty="0"/>
          </a:p>
          <a:p>
            <a:pPr marL="285750" indent="-285750" algn="just"/>
            <a:r>
              <a:rPr lang="en-GB" sz="1800" dirty="0"/>
              <a:t>Village cabin in the CAH Wellbeing Village (pictured</a:t>
            </a:r>
            <a:r>
              <a:rPr lang="en-GB" sz="1800" dirty="0" smtClean="0"/>
              <a:t>) for staff who were on a break or off shift who wanted to access support. </a:t>
            </a:r>
            <a:endParaRPr lang="en-GB" sz="1800" dirty="0"/>
          </a:p>
          <a:p>
            <a:pPr marL="285750" indent="-285750" algn="just"/>
            <a:r>
              <a:rPr lang="en-GB" sz="1800" dirty="0" smtClean="0"/>
              <a:t>Psychological </a:t>
            </a:r>
            <a:r>
              <a:rPr lang="en-GB" sz="1800" dirty="0"/>
              <a:t>F</a:t>
            </a:r>
            <a:r>
              <a:rPr lang="en-GB" sz="1800" dirty="0" smtClean="0"/>
              <a:t>irst </a:t>
            </a:r>
            <a:r>
              <a:rPr lang="en-GB" sz="1800" dirty="0"/>
              <a:t>A</a:t>
            </a:r>
            <a:r>
              <a:rPr lang="en-GB" sz="1800" dirty="0" smtClean="0"/>
              <a:t>id and Compassion Focused models informed individual and team based interventions.   </a:t>
            </a:r>
          </a:p>
          <a:p>
            <a:pPr marL="285750" indent="-285750" algn="just"/>
            <a:r>
              <a:rPr lang="en-GB" sz="1800" dirty="0" smtClean="0"/>
              <a:t>Innovative and evidence based acute distress intervention  - Eye </a:t>
            </a:r>
            <a:r>
              <a:rPr lang="en-GB" sz="1800" dirty="0"/>
              <a:t>Movement Desensitisation </a:t>
            </a:r>
            <a:r>
              <a:rPr lang="en-GB" sz="1800" dirty="0" smtClean="0"/>
              <a:t>Therapy (EMD)</a:t>
            </a:r>
            <a:endParaRPr lang="en-US" sz="1800" dirty="0" smtClean="0"/>
          </a:p>
        </p:txBody>
      </p:sp>
      <p:sp>
        <p:nvSpPr>
          <p:cNvPr id="16"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5" name="Picture 4" descr="\\svrfile11\users6$\sinead.hannan\My Pictures\Staff Support Photos\Cabin dec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79512" y="260648"/>
            <a:ext cx="2880300" cy="3895232"/>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81128"/>
            <a:ext cx="12096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65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42101" y="476672"/>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Plan</a:t>
            </a:r>
            <a:endParaRPr lang="en-GB" dirty="0"/>
          </a:p>
        </p:txBody>
      </p:sp>
      <p:sp>
        <p:nvSpPr>
          <p:cNvPr id="14" name="Content Placeholder 4"/>
          <p:cNvSpPr txBox="1">
            <a:spLocks/>
          </p:cNvSpPr>
          <p:nvPr/>
        </p:nvSpPr>
        <p:spPr>
          <a:xfrm>
            <a:off x="2771800" y="1412776"/>
            <a:ext cx="61206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en-GB" sz="1800" b="1" dirty="0" smtClean="0"/>
              <a:t>Detailed </a:t>
            </a:r>
            <a:r>
              <a:rPr lang="en-GB" sz="1800" b="1" dirty="0"/>
              <a:t>assessment of the work </a:t>
            </a:r>
            <a:r>
              <a:rPr lang="en-GB" sz="1800" b="1" dirty="0" smtClean="0"/>
              <a:t>environment resulted in: </a:t>
            </a:r>
          </a:p>
          <a:p>
            <a:pPr marL="285750" lvl="0" indent="-285750" algn="just"/>
            <a:r>
              <a:rPr lang="en-GB" sz="1800" dirty="0" smtClean="0"/>
              <a:t>Creation </a:t>
            </a:r>
            <a:r>
              <a:rPr lang="en-GB" sz="1800" dirty="0"/>
              <a:t>of Calm </a:t>
            </a:r>
            <a:r>
              <a:rPr lang="en-GB" sz="1800" dirty="0" smtClean="0"/>
              <a:t>Rooms for </a:t>
            </a:r>
            <a:r>
              <a:rPr lang="en-GB" sz="1800" dirty="0"/>
              <a:t>staff to promote wellbeing  - </a:t>
            </a:r>
            <a:r>
              <a:rPr lang="en-GB" sz="1800" dirty="0" smtClean="0"/>
              <a:t>‘Rest-Restore-Recharge</a:t>
            </a:r>
            <a:r>
              <a:rPr lang="en-GB" sz="1800" dirty="0"/>
              <a:t>’ ethos.  Stocked with </a:t>
            </a:r>
            <a:r>
              <a:rPr lang="en-GB" sz="1800" dirty="0" smtClean="0"/>
              <a:t>essential oil soothing products, resources and </a:t>
            </a:r>
            <a:r>
              <a:rPr lang="en-GB" sz="1800" dirty="0"/>
              <a:t>technology to </a:t>
            </a:r>
            <a:r>
              <a:rPr lang="en-GB" sz="1800" dirty="0" smtClean="0"/>
              <a:t>aid relaxation</a:t>
            </a:r>
            <a:r>
              <a:rPr lang="en-GB" sz="1800" dirty="0"/>
              <a:t>. </a:t>
            </a:r>
          </a:p>
          <a:p>
            <a:pPr marL="285750" lvl="0" indent="-285750" algn="just"/>
            <a:r>
              <a:rPr lang="en-GB" sz="1800" dirty="0" smtClean="0"/>
              <a:t>Targeted well-being techniques for anxiety resulting from wearing PPE</a:t>
            </a:r>
          </a:p>
          <a:p>
            <a:pPr marL="685800" lvl="1" algn="just"/>
            <a:r>
              <a:rPr lang="en-GB" sz="1400" dirty="0" smtClean="0"/>
              <a:t>Grounding </a:t>
            </a:r>
            <a:r>
              <a:rPr lang="en-GB" sz="1400" dirty="0"/>
              <a:t>posters in </a:t>
            </a:r>
            <a:r>
              <a:rPr lang="en-GB" sz="1400" dirty="0" smtClean="0"/>
              <a:t>PPE doffing </a:t>
            </a:r>
            <a:r>
              <a:rPr lang="en-GB" sz="1400" dirty="0"/>
              <a:t>areas; Q Radio tailored music </a:t>
            </a:r>
            <a:r>
              <a:rPr lang="en-GB" sz="1400" dirty="0" smtClean="0"/>
              <a:t>recording </a:t>
            </a:r>
            <a:r>
              <a:rPr lang="en-GB" sz="1400" dirty="0"/>
              <a:t>for </a:t>
            </a:r>
            <a:r>
              <a:rPr lang="en-GB" sz="1400" dirty="0" smtClean="0"/>
              <a:t>main PPE Donning </a:t>
            </a:r>
            <a:r>
              <a:rPr lang="en-GB" sz="1400" dirty="0"/>
              <a:t>area. </a:t>
            </a:r>
            <a:endParaRPr lang="en-GB" sz="1400" dirty="0" smtClean="0"/>
          </a:p>
          <a:p>
            <a:pPr marL="685800" lvl="1" algn="just"/>
            <a:r>
              <a:rPr lang="en-GB" sz="1400" dirty="0"/>
              <a:t>Bespoke breathing practices for promoting relaxation when using </a:t>
            </a:r>
            <a:r>
              <a:rPr lang="en-GB" sz="1400" dirty="0" smtClean="0"/>
              <a:t>FFP3 masks.</a:t>
            </a:r>
            <a:endParaRPr lang="en-GB" sz="1400" dirty="0"/>
          </a:p>
          <a:p>
            <a:pPr marL="285750" lvl="0" indent="-285750" algn="just"/>
            <a:r>
              <a:rPr lang="en-GB" sz="1800" dirty="0" smtClean="0"/>
              <a:t>Advocacy </a:t>
            </a:r>
            <a:r>
              <a:rPr lang="en-GB" sz="1800" dirty="0"/>
              <a:t>role in communication of staff needs </a:t>
            </a:r>
            <a:r>
              <a:rPr lang="en-GB" sz="1800" dirty="0" smtClean="0"/>
              <a:t>and concerns to team leaders and senior trust management. </a:t>
            </a:r>
          </a:p>
          <a:p>
            <a:pPr marL="685800" lvl="1" algn="just"/>
            <a:r>
              <a:rPr lang="en-GB" sz="1400" dirty="0" smtClean="0"/>
              <a:t>Impact </a:t>
            </a:r>
            <a:r>
              <a:rPr lang="en-GB" sz="1400" dirty="0"/>
              <a:t>of </a:t>
            </a:r>
            <a:r>
              <a:rPr lang="en-GB" sz="1400" dirty="0" smtClean="0"/>
              <a:t>working while wearing PPF3 masks</a:t>
            </a:r>
          </a:p>
          <a:p>
            <a:pPr marL="685800" lvl="1" algn="just"/>
            <a:r>
              <a:rPr lang="en-GB" sz="1400" dirty="0" smtClean="0"/>
              <a:t>Purchase of </a:t>
            </a:r>
            <a:r>
              <a:rPr lang="en-GB" sz="1400" dirty="0" err="1" smtClean="0"/>
              <a:t>Ipads</a:t>
            </a:r>
            <a:r>
              <a:rPr lang="en-GB" sz="1400" dirty="0" smtClean="0"/>
              <a:t> to enable communication with patients’ families in ICU.</a:t>
            </a:r>
          </a:p>
          <a:p>
            <a:pPr marL="685800" lvl="1" algn="just"/>
            <a:r>
              <a:rPr lang="en-GB" sz="1400" dirty="0" smtClean="0"/>
              <a:t>Appreciation &amp; Visibility of management on the wards</a:t>
            </a:r>
          </a:p>
          <a:p>
            <a:pPr marL="685800" lvl="1" algn="just"/>
            <a:r>
              <a:rPr lang="en-GB" sz="1400" dirty="0" smtClean="0"/>
              <a:t>Organisational </a:t>
            </a:r>
            <a:r>
              <a:rPr lang="en-GB" sz="1400" dirty="0"/>
              <a:t>issues</a:t>
            </a:r>
            <a:r>
              <a:rPr lang="en-GB" sz="1400" dirty="0" smtClean="0"/>
              <a:t>.</a:t>
            </a:r>
          </a:p>
        </p:txBody>
      </p:sp>
      <p:sp>
        <p:nvSpPr>
          <p:cNvPr id="16" name="Date Placeholder 1"/>
          <p:cNvSpPr>
            <a:spLocks noGrp="1"/>
          </p:cNvSpPr>
          <p:nvPr>
            <p:ph type="dt" sz="half" idx="10"/>
          </p:nvPr>
        </p:nvSpPr>
        <p:spPr>
          <a:xfrm>
            <a:off x="442101" y="6436427"/>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5" name="Picture 4" descr="\\svrfile11\users6$\sinead.hannan\My Pictures\Staff Support Photos\Calm Room Door  - Lorra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01" y="268148"/>
            <a:ext cx="2041667" cy="2368763"/>
          </a:xfrm>
          <a:prstGeom prst="rect">
            <a:avLst/>
          </a:prstGeom>
          <a:noFill/>
          <a:ln>
            <a:noFill/>
          </a:ln>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01" y="2815436"/>
            <a:ext cx="2349982" cy="334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45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57199" y="606656"/>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Plan</a:t>
            </a:r>
            <a:endParaRPr lang="en-GB" dirty="0"/>
          </a:p>
        </p:txBody>
      </p:sp>
      <p:sp>
        <p:nvSpPr>
          <p:cNvPr id="14" name="Content Placeholder 4"/>
          <p:cNvSpPr txBox="1">
            <a:spLocks/>
          </p:cNvSpPr>
          <p:nvPr/>
        </p:nvSpPr>
        <p:spPr>
          <a:xfrm>
            <a:off x="2267744" y="1412777"/>
            <a:ext cx="641905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smtClean="0"/>
              <a:t>Communication &amp; Information: </a:t>
            </a:r>
            <a:endParaRPr lang="en-GB" sz="1800" b="1" dirty="0"/>
          </a:p>
          <a:p>
            <a:pPr marL="285750" indent="-285750" algn="just"/>
            <a:r>
              <a:rPr lang="en-GB" sz="1800" dirty="0" smtClean="0"/>
              <a:t>Bespoke psychological </a:t>
            </a:r>
            <a:r>
              <a:rPr lang="en-GB" sz="1800" dirty="0"/>
              <a:t>resources and techniques were developed in response to the identified needs. </a:t>
            </a:r>
            <a:endParaRPr lang="en-GB" sz="1800" dirty="0" smtClean="0"/>
          </a:p>
          <a:p>
            <a:pPr marL="685800" lvl="1" algn="just"/>
            <a:r>
              <a:rPr lang="en-GB" sz="1400" dirty="0" smtClean="0"/>
              <a:t>Easily assessable resources and web links </a:t>
            </a:r>
            <a:r>
              <a:rPr lang="en-GB" sz="1400" dirty="0"/>
              <a:t>for staff, leaders, parents and </a:t>
            </a:r>
            <a:r>
              <a:rPr lang="en-GB" sz="1400" dirty="0" smtClean="0"/>
              <a:t>children.</a:t>
            </a:r>
          </a:p>
          <a:p>
            <a:pPr marL="685800" lvl="1" algn="just"/>
            <a:r>
              <a:rPr lang="en-GB" sz="1400" dirty="0" smtClean="0"/>
              <a:t>Posters </a:t>
            </a:r>
            <a:r>
              <a:rPr lang="en-GB" sz="1400" dirty="0"/>
              <a:t>and visual aids created and distributed to teams. This included Staff Well-being check-ins to support compassionate care during team handovers; Tips for before, during and after shifts; Going home checklist; Compassionate </a:t>
            </a:r>
            <a:r>
              <a:rPr lang="en-GB" sz="1400" dirty="0" smtClean="0"/>
              <a:t>Leadership</a:t>
            </a:r>
            <a:r>
              <a:rPr lang="en-GB" sz="1400" dirty="0"/>
              <a:t>; Compassion Care Flow.  Promotion of material on our Twitter </a:t>
            </a:r>
            <a:r>
              <a:rPr lang="en-GB" sz="1400" dirty="0" smtClean="0"/>
              <a:t>site</a:t>
            </a:r>
            <a:r>
              <a:rPr lang="en-GB" sz="1400" dirty="0"/>
              <a:t>.</a:t>
            </a:r>
            <a:endParaRPr lang="en-GB" sz="1400" dirty="0" smtClean="0"/>
          </a:p>
          <a:p>
            <a:pPr marL="285750" algn="just"/>
            <a:r>
              <a:rPr lang="en-GB" sz="1800" dirty="0" smtClean="0"/>
              <a:t>Promotion of material and well-being messages on </a:t>
            </a:r>
            <a:r>
              <a:rPr lang="en-GB" sz="1800" dirty="0"/>
              <a:t>the Southern Trust intranet site, Podcasts </a:t>
            </a:r>
            <a:r>
              <a:rPr lang="en-GB" sz="1800" dirty="0" smtClean="0"/>
              <a:t>&amp; our Twitter and YouTube social media sites.</a:t>
            </a:r>
            <a:endParaRPr lang="en-GB" sz="1800" dirty="0"/>
          </a:p>
          <a:p>
            <a:pPr marL="285750" lvl="0" indent="-285750" algn="just"/>
            <a:r>
              <a:rPr lang="en-GB" sz="1800" dirty="0"/>
              <a:t>Partnership working with Trust teams </a:t>
            </a:r>
            <a:r>
              <a:rPr lang="en-GB" sz="1800" dirty="0" smtClean="0"/>
              <a:t>(i.e. Promoting </a:t>
            </a:r>
            <a:r>
              <a:rPr lang="en-GB" sz="1800" dirty="0"/>
              <a:t>Wellbeing </a:t>
            </a:r>
            <a:r>
              <a:rPr lang="en-GB" sz="1800" dirty="0" smtClean="0"/>
              <a:t>Team &amp; Recovery College) developing relevant </a:t>
            </a:r>
            <a:r>
              <a:rPr lang="en-GB" sz="1800" dirty="0"/>
              <a:t>psychological material </a:t>
            </a:r>
            <a:r>
              <a:rPr lang="en-GB" sz="1800" dirty="0" smtClean="0"/>
              <a:t>for Trust-wide and public communication platforms.</a:t>
            </a:r>
            <a:endParaRPr lang="en-GB" sz="1800" dirty="0"/>
          </a:p>
          <a:p>
            <a:endParaRPr lang="en-US" sz="1800" dirty="0" smtClean="0"/>
          </a:p>
        </p:txBody>
      </p:sp>
      <p:sp>
        <p:nvSpPr>
          <p:cNvPr id="16"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8621" y="2276891"/>
            <a:ext cx="484580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57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57199" y="887453"/>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Benefits</a:t>
            </a:r>
            <a:endParaRPr lang="en-GB" dirty="0"/>
          </a:p>
        </p:txBody>
      </p:sp>
      <p:sp>
        <p:nvSpPr>
          <p:cNvPr id="6" name="Content Placeholder 4"/>
          <p:cNvSpPr txBox="1">
            <a:spLocks/>
          </p:cNvSpPr>
          <p:nvPr/>
        </p:nvSpPr>
        <p:spPr>
          <a:xfrm>
            <a:off x="457200" y="1639341"/>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smtClean="0"/>
          </a:p>
          <a:p>
            <a:endParaRPr lang="en-US" sz="1800" dirty="0" smtClean="0"/>
          </a:p>
          <a:p>
            <a:r>
              <a:rPr lang="en-US" sz="1800" dirty="0" smtClean="0"/>
              <a:t>Staff experienced a resolution of acute distress from targeted interventions .  </a:t>
            </a:r>
          </a:p>
          <a:p>
            <a:r>
              <a:rPr lang="en-US" sz="1800" dirty="0" smtClean="0"/>
              <a:t>Staff wearing PPE reported that the breathing techniques and environmental changes helped reduce anxiety. </a:t>
            </a:r>
          </a:p>
          <a:p>
            <a:r>
              <a:rPr lang="en-US" sz="1800" dirty="0" smtClean="0"/>
              <a:t>Staff had an increased knowledge of the role of the Psychologist in providing workplace support. </a:t>
            </a:r>
          </a:p>
          <a:p>
            <a:r>
              <a:rPr lang="en-GB" sz="1800" dirty="0"/>
              <a:t>Staff are now more aware of the general impact of their work on their wellbeing. They were receptive to the continuation of staff wellbeing opportunities including dedicated wellbeing spaces. </a:t>
            </a:r>
            <a:endParaRPr lang="en-US" sz="1800" dirty="0" smtClean="0"/>
          </a:p>
          <a:p>
            <a:r>
              <a:rPr lang="en-US" sz="1800" dirty="0" smtClean="0"/>
              <a:t>Managers and teams who engaged meaningfully with our service developed their emotional awareness and </a:t>
            </a:r>
            <a:r>
              <a:rPr lang="en-GB" sz="1800" dirty="0" smtClean="0"/>
              <a:t>aided </a:t>
            </a:r>
            <a:r>
              <a:rPr lang="en-GB" sz="1800" dirty="0"/>
              <a:t>their understanding </a:t>
            </a:r>
            <a:r>
              <a:rPr lang="en-GB" sz="1800" dirty="0" smtClean="0"/>
              <a:t>the flow of compassion and compassionate leadership in action. Manager in </a:t>
            </a:r>
            <a:r>
              <a:rPr lang="en-GB" sz="1800" dirty="0"/>
              <a:t>turn demonstrated </a:t>
            </a:r>
            <a:r>
              <a:rPr lang="en-GB" sz="1800" dirty="0" smtClean="0"/>
              <a:t>compassionate leadership to </a:t>
            </a:r>
            <a:r>
              <a:rPr lang="en-GB" sz="1800" dirty="0"/>
              <a:t>their </a:t>
            </a:r>
            <a:r>
              <a:rPr lang="en-GB" sz="1800" dirty="0" smtClean="0"/>
              <a:t>team.</a:t>
            </a:r>
            <a:endParaRPr lang="en-GB" sz="1800" dirty="0">
              <a:solidFill>
                <a:schemeClr val="bg1"/>
              </a:solidFill>
              <a:ea typeface="Calibri"/>
              <a:cs typeface="Times New Roman"/>
            </a:endParaRPr>
          </a:p>
        </p:txBody>
      </p:sp>
      <p:sp>
        <p:nvSpPr>
          <p:cNvPr id="7"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pic>
        <p:nvPicPr>
          <p:cNvPr id="7170" name="Picture 2" descr="042da34b-dcea-4982-b8f2-25bbc5f47d6f@SOUTHERNTR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32" y="192957"/>
            <a:ext cx="2769096" cy="195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00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57199" y="887453"/>
            <a:ext cx="8218489" cy="561593"/>
          </a:xfrm>
          <a:prstGeom prst="rect">
            <a:avLst/>
          </a:prstGeom>
        </p:spPr>
        <p:txBody>
          <a:bodyPr vert="horz" lIns="91440" tIns="45720" rIns="91440" bIns="45720" rtlCol="0">
            <a:noAutofit/>
          </a:bodyPr>
          <a:lstStyle>
            <a:defPPr>
              <a:defRPr lang="en-US"/>
            </a:defPPr>
            <a:lvl1pPr indent="0" algn="ctr">
              <a:spcBef>
                <a:spcPct val="20000"/>
              </a:spcBef>
              <a:buFont typeface="Arial" panose="020B0604020202020204" pitchFamily="34" charset="0"/>
              <a:buNone/>
              <a:defRPr sz="3600" b="1">
                <a:solidFill>
                  <a:srgbClr val="002060"/>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Measures</a:t>
            </a:r>
            <a:endParaRPr lang="en-GB" dirty="0"/>
          </a:p>
        </p:txBody>
      </p:sp>
      <p:sp>
        <p:nvSpPr>
          <p:cNvPr id="6" name="Content Placeholder 4"/>
          <p:cNvSpPr txBox="1">
            <a:spLocks/>
          </p:cNvSpPr>
          <p:nvPr/>
        </p:nvSpPr>
        <p:spPr>
          <a:xfrm>
            <a:off x="457200" y="1639341"/>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spcAft>
                <a:spcPts val="1000"/>
              </a:spcAft>
              <a:buNone/>
            </a:pPr>
            <a:r>
              <a:rPr lang="en-GB" sz="2200" b="1" dirty="0" smtClean="0">
                <a:ea typeface="Calibri"/>
                <a:cs typeface="Times New Roman"/>
              </a:rPr>
              <a:t>Qualitative feedback </a:t>
            </a:r>
          </a:p>
        </p:txBody>
      </p:sp>
      <p:sp>
        <p:nvSpPr>
          <p:cNvPr id="7" name="Date Placeholder 1"/>
          <p:cNvSpPr>
            <a:spLocks noGrp="1"/>
          </p:cNvSpPr>
          <p:nvPr>
            <p:ph type="dt" sz="half" idx="10"/>
          </p:nvPr>
        </p:nvSpPr>
        <p:spPr>
          <a:xfrm>
            <a:off x="457200" y="6309320"/>
            <a:ext cx="8229600" cy="412155"/>
          </a:xfrm>
        </p:spPr>
        <p:txBody>
          <a:bodyPr/>
          <a:lstStyle/>
          <a:p>
            <a:r>
              <a:rPr lang="en-US" dirty="0" smtClean="0"/>
              <a:t>#</a:t>
            </a:r>
            <a:r>
              <a:rPr lang="en-US" dirty="0" err="1" smtClean="0"/>
              <a:t>ChangingForTheBest</a:t>
            </a:r>
            <a:r>
              <a:rPr lang="en-US" dirty="0" smtClean="0"/>
              <a:t> #</a:t>
            </a:r>
            <a:r>
              <a:rPr lang="en-US" dirty="0" err="1" smtClean="0"/>
              <a:t>NoGoingBack</a:t>
            </a:r>
            <a:endParaRPr lang="en-US" dirty="0"/>
          </a:p>
        </p:txBody>
      </p:sp>
      <p:sp>
        <p:nvSpPr>
          <p:cNvPr id="2" name="Rounded Rectangular Callout 1"/>
          <p:cNvSpPr/>
          <p:nvPr/>
        </p:nvSpPr>
        <p:spPr>
          <a:xfrm>
            <a:off x="3095836" y="3501008"/>
            <a:ext cx="2952328" cy="23408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1200" b="1" dirty="0" smtClean="0">
                <a:solidFill>
                  <a:schemeClr val="bg1"/>
                </a:solidFill>
                <a:ea typeface="Calibri"/>
                <a:cs typeface="Times New Roman"/>
              </a:rPr>
              <a:t>“We are not very good at asking for help, we help others not the other way round. In a strange way it helped knowing that the team were there waiting if we needed them. You know, even if you never used it, knowing that someone was there for us made a difference in itself. That someone was thinking about you and ready to support you.”  </a:t>
            </a:r>
            <a:r>
              <a:rPr lang="en-GB" sz="1200" dirty="0" smtClean="0">
                <a:solidFill>
                  <a:srgbClr val="FFFF00"/>
                </a:solidFill>
                <a:ea typeface="Calibri"/>
                <a:cs typeface="Times New Roman"/>
              </a:rPr>
              <a:t>Medical Consultant</a:t>
            </a:r>
            <a:endParaRPr lang="en-GB" sz="1200" dirty="0">
              <a:solidFill>
                <a:srgbClr val="FFFF00"/>
              </a:solidFill>
              <a:ea typeface="Calibri"/>
              <a:cs typeface="Times New Roman"/>
            </a:endParaRPr>
          </a:p>
        </p:txBody>
      </p:sp>
      <p:sp>
        <p:nvSpPr>
          <p:cNvPr id="3" name="Oval Callout 2"/>
          <p:cNvSpPr/>
          <p:nvPr/>
        </p:nvSpPr>
        <p:spPr>
          <a:xfrm>
            <a:off x="179512" y="1188194"/>
            <a:ext cx="3059832" cy="301486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15000"/>
              </a:lnSpc>
              <a:spcAft>
                <a:spcPts val="1000"/>
              </a:spcAft>
            </a:pPr>
            <a:r>
              <a:rPr lang="en-GB" sz="1200" b="1" dirty="0">
                <a:solidFill>
                  <a:srgbClr val="1F497D"/>
                </a:solidFill>
                <a:ea typeface="Calibri"/>
                <a:cs typeface="Times New Roman"/>
              </a:rPr>
              <a:t>“It was really good to know that someone cared about us, and they really cared. You could see that straight away and the fact that they were there from the start made a difference. They came to us; we didn’t have to look for them. They were always there for us.” </a:t>
            </a:r>
            <a:endParaRPr lang="en-GB" sz="1200" b="1" dirty="0" smtClean="0">
              <a:solidFill>
                <a:srgbClr val="1F497D"/>
              </a:solidFill>
              <a:ea typeface="Calibri"/>
              <a:cs typeface="Times New Roman"/>
            </a:endParaRPr>
          </a:p>
          <a:p>
            <a:pPr algn="ctr">
              <a:lnSpc>
                <a:spcPct val="115000"/>
              </a:lnSpc>
              <a:spcAft>
                <a:spcPts val="1000"/>
              </a:spcAft>
            </a:pPr>
            <a:r>
              <a:rPr lang="en-GB" sz="1200" dirty="0" smtClean="0"/>
              <a:t>Nurse </a:t>
            </a:r>
            <a:r>
              <a:rPr lang="en-GB" sz="1200" dirty="0"/>
              <a:t>Manager</a:t>
            </a:r>
          </a:p>
        </p:txBody>
      </p:sp>
      <p:sp>
        <p:nvSpPr>
          <p:cNvPr id="4" name="Rectangular Callout 3"/>
          <p:cNvSpPr/>
          <p:nvPr/>
        </p:nvSpPr>
        <p:spPr>
          <a:xfrm>
            <a:off x="6660232" y="1883940"/>
            <a:ext cx="2235551" cy="3705299"/>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15000"/>
              </a:lnSpc>
              <a:spcAft>
                <a:spcPts val="1000"/>
              </a:spcAft>
            </a:pPr>
            <a:r>
              <a:rPr lang="en-GB" sz="1200" b="1" dirty="0">
                <a:solidFill>
                  <a:schemeClr val="bg1"/>
                </a:solidFill>
                <a:ea typeface="Calibri"/>
                <a:cs typeface="Times New Roman"/>
              </a:rPr>
              <a:t>I saw one of the (outreach) team. They were inside the hospital and that made it easier that they were there waiting for us. I talked to her and it was good to have someone to talk to. I don’t have family nearby. It's great to have someone you can turn to, to get help when you need it. I had EMD sessions to help me with the panic attacks. I didn’t go on sick leave.  I was able to stay in work which is what I wanted”  </a:t>
            </a:r>
            <a:endParaRPr lang="en-GB" sz="1200" b="1" dirty="0" smtClean="0">
              <a:solidFill>
                <a:schemeClr val="bg1"/>
              </a:solidFill>
              <a:ea typeface="Calibri"/>
              <a:cs typeface="Times New Roman"/>
            </a:endParaRPr>
          </a:p>
          <a:p>
            <a:pPr algn="ctr">
              <a:lnSpc>
                <a:spcPct val="115000"/>
              </a:lnSpc>
              <a:spcAft>
                <a:spcPts val="1000"/>
              </a:spcAft>
            </a:pPr>
            <a:r>
              <a:rPr lang="en-GB" sz="1200" dirty="0" smtClean="0">
                <a:solidFill>
                  <a:srgbClr val="FFFF00"/>
                </a:solidFill>
                <a:ea typeface="Calibri"/>
                <a:cs typeface="Times New Roman"/>
              </a:rPr>
              <a:t>Ward </a:t>
            </a:r>
            <a:r>
              <a:rPr lang="en-GB" sz="1200" dirty="0">
                <a:solidFill>
                  <a:srgbClr val="FFFF00"/>
                </a:solidFill>
                <a:ea typeface="Calibri"/>
                <a:cs typeface="Times New Roman"/>
              </a:rPr>
              <a:t>Administrator</a:t>
            </a:r>
            <a:endParaRPr lang="en-GB" sz="1200" b="1" dirty="0">
              <a:solidFill>
                <a:srgbClr val="FFFF00"/>
              </a:solidFill>
              <a:ea typeface="Calibri"/>
              <a:cs typeface="Times New Roman"/>
            </a:endParaRPr>
          </a:p>
        </p:txBody>
      </p:sp>
    </p:spTree>
    <p:extLst>
      <p:ext uri="{BB962C8B-B14F-4D97-AF65-F5344CB8AC3E}">
        <p14:creationId xmlns:p14="http://schemas.microsoft.com/office/powerpoint/2010/main" val="4175216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Category xmlns="ad87494e-9fa4-4ff5-9fb0-45265e3e8304">Category A</Category>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24E857BC09F644A4C253D93288C71A" ma:contentTypeVersion="2" ma:contentTypeDescription="Create a new document." ma:contentTypeScope="" ma:versionID="b0bed885a506c3bfbc41021aa0f19d9f">
  <xsd:schema xmlns:xsd="http://www.w3.org/2001/XMLSchema" xmlns:xs="http://www.w3.org/2001/XMLSchema" xmlns:p="http://schemas.microsoft.com/office/2006/metadata/properties" xmlns:ns1="http://schemas.microsoft.com/sharepoint/v3" xmlns:ns2="ad87494e-9fa4-4ff5-9fb0-45265e3e8304" targetNamespace="http://schemas.microsoft.com/office/2006/metadata/properties" ma:root="true" ma:fieldsID="0758d5956f83deb315c57e5967ce2bf6" ns1:_="" ns2:_="">
    <xsd:import namespace="http://schemas.microsoft.com/sharepoint/v3"/>
    <xsd:import namespace="ad87494e-9fa4-4ff5-9fb0-45265e3e8304"/>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87494e-9fa4-4ff5-9fb0-45265e3e8304" elementFormDefault="qualified">
    <xsd:import namespace="http://schemas.microsoft.com/office/2006/documentManagement/types"/>
    <xsd:import namespace="http://schemas.microsoft.com/office/infopath/2007/PartnerControls"/>
    <xsd:element name="Category" ma:index="10" nillable="true" ma:displayName="Category" ma:default="Category A" ma:format="Dropdown" ma:internalName="Category">
      <xsd:simpleType>
        <xsd:restriction base="dms:Choice">
          <xsd:enumeration value="Category A"/>
          <xsd:enumeration value="Category B"/>
          <xsd:enumeration value="Category 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8E506-1418-40E4-B188-6C8509A1A01B}">
  <ds:schemaRefs>
    <ds:schemaRef ds:uri="http://schemas.microsoft.com/sharepoint/v3/contenttype/forms"/>
  </ds:schemaRefs>
</ds:datastoreItem>
</file>

<file path=customXml/itemProps2.xml><?xml version="1.0" encoding="utf-8"?>
<ds:datastoreItem xmlns:ds="http://schemas.openxmlformats.org/officeDocument/2006/customXml" ds:itemID="{3132CAF6-E971-4450-A75C-D9A30BA8B2C2}">
  <ds:schemaRefs>
    <ds:schemaRef ds:uri="http://schemas.microsoft.com/office/2006/documentManagement/types"/>
    <ds:schemaRef ds:uri="ad87494e-9fa4-4ff5-9fb0-45265e3e830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78D3D24-4194-4766-A3E4-6541AE178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87494e-9fa4-4ff5-9fb0-45265e3e83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6996</TotalTime>
  <Words>1793</Words>
  <Application>Microsoft Office PowerPoint</Application>
  <PresentationFormat>On-screen Show (4:3)</PresentationFormat>
  <Paragraphs>150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Compassionate Connection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Taunton and Somerset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name</dc:creator>
  <cp:lastModifiedBy>McGurk, Lorraine</cp:lastModifiedBy>
  <cp:revision>531</cp:revision>
  <cp:lastPrinted>2018-12-04T12:23:38Z</cp:lastPrinted>
  <dcterms:created xsi:type="dcterms:W3CDTF">2016-09-12T09:03:45Z</dcterms:created>
  <dcterms:modified xsi:type="dcterms:W3CDTF">2020-10-12T16:46:29Z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0x010100DD24E857BC09F644A4C253D93288C71A</vt:lpwstr>
  </property>
</Properties>
</file>