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handoutMasterIdLst>
    <p:handoutMasterId r:id="rId15"/>
  </p:handoutMasterIdLst>
  <p:sldIdLst>
    <p:sldId id="461" r:id="rId5"/>
    <p:sldId id="489" r:id="rId6"/>
    <p:sldId id="536" r:id="rId7"/>
    <p:sldId id="464" r:id="rId8"/>
    <p:sldId id="542" r:id="rId9"/>
    <p:sldId id="538" r:id="rId10"/>
    <p:sldId id="543" r:id="rId11"/>
    <p:sldId id="537" r:id="rId12"/>
    <p:sldId id="514"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95" userDrawn="1">
          <p15:clr>
            <a:srgbClr val="A4A3A4"/>
          </p15:clr>
        </p15:guide>
        <p15:guide id="3" orient="horz" pos="1207" userDrawn="1">
          <p15:clr>
            <a:srgbClr val="A4A3A4"/>
          </p15:clr>
        </p15:guide>
        <p15:guide id="4" pos="5465">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guide id="3" orient="horz" pos="2928">
          <p15:clr>
            <a:srgbClr val="A4A3A4"/>
          </p15:clr>
        </p15:guide>
        <p15:guide id="4" pos="220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4E70DC"/>
    <a:srgbClr val="D60093"/>
    <a:srgbClr val="007E00"/>
    <a:srgbClr val="009000"/>
    <a:srgbClr val="884D1C"/>
    <a:srgbClr val="623714"/>
    <a:srgbClr val="178A04"/>
    <a:srgbClr val="1B9F05"/>
    <a:srgbClr val="1DAA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29" autoAdjust="0"/>
    <p:restoredTop sz="88686" autoAdjust="0"/>
  </p:normalViewPr>
  <p:slideViewPr>
    <p:cSldViewPr>
      <p:cViewPr varScale="1">
        <p:scale>
          <a:sx n="102" d="100"/>
          <a:sy n="102" d="100"/>
        </p:scale>
        <p:origin x="2142" y="108"/>
      </p:cViewPr>
      <p:guideLst>
        <p:guide orient="horz" pos="2160"/>
        <p:guide pos="295"/>
        <p:guide orient="horz" pos="1207"/>
        <p:guide pos="5465"/>
      </p:guideLst>
    </p:cSldViewPr>
  </p:slideViewPr>
  <p:outlineViewPr>
    <p:cViewPr>
      <p:scale>
        <a:sx n="33" d="100"/>
        <a:sy n="33" d="100"/>
      </p:scale>
      <p:origin x="0" y="-2342"/>
    </p:cViewPr>
  </p:outlineViewPr>
  <p:notesTextViewPr>
    <p:cViewPr>
      <p:scale>
        <a:sx n="200" d="100"/>
        <a:sy n="200" d="100"/>
      </p:scale>
      <p:origin x="0" y="0"/>
    </p:cViewPr>
  </p:notesTextViewPr>
  <p:notesViewPr>
    <p:cSldViewPr>
      <p:cViewPr varScale="1">
        <p:scale>
          <a:sx n="86" d="100"/>
          <a:sy n="86" d="100"/>
        </p:scale>
        <p:origin x="3822" y="96"/>
      </p:cViewPr>
      <p:guideLst>
        <p:guide orient="horz" pos="3131"/>
        <p:guide pos="2145"/>
        <p:guide orient="horz" pos="2928"/>
        <p:guide pos="220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970939" y="0"/>
            <a:ext cx="3037840" cy="464820"/>
          </a:xfrm>
          <a:prstGeom prst="rect">
            <a:avLst/>
          </a:prstGeom>
        </p:spPr>
        <p:txBody>
          <a:bodyPr vert="horz" lIns="91440" tIns="45720" rIns="91440" bIns="45720" rtlCol="0"/>
          <a:lstStyle>
            <a:lvl1pPr algn="r">
              <a:defRPr sz="1200"/>
            </a:lvl1pPr>
          </a:lstStyle>
          <a:p>
            <a:fld id="{9AB17955-B497-4378-899D-43723578CF4A}" type="datetimeFigureOut">
              <a:rPr lang="en-GB" smtClean="0"/>
              <a:t>11/10/2020</a:t>
            </a:fld>
            <a:endParaRPr lang="en-GB"/>
          </a:p>
        </p:txBody>
      </p:sp>
      <p:sp>
        <p:nvSpPr>
          <p:cNvPr id="4" name="Footer Placeholder 3"/>
          <p:cNvSpPr>
            <a:spLocks noGrp="1"/>
          </p:cNvSpPr>
          <p:nvPr>
            <p:ph type="ftr" sz="quarter" idx="2"/>
          </p:nvPr>
        </p:nvSpPr>
        <p:spPr>
          <a:xfrm>
            <a:off x="1" y="8829966"/>
            <a:ext cx="3037840" cy="46482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970939" y="8829966"/>
            <a:ext cx="3037840" cy="464820"/>
          </a:xfrm>
          <a:prstGeom prst="rect">
            <a:avLst/>
          </a:prstGeom>
        </p:spPr>
        <p:txBody>
          <a:bodyPr vert="horz" lIns="91440" tIns="45720" rIns="91440" bIns="45720" rtlCol="0" anchor="b"/>
          <a:lstStyle>
            <a:lvl1pPr algn="r">
              <a:defRPr sz="1200"/>
            </a:lvl1pPr>
          </a:lstStyle>
          <a:p>
            <a:fld id="{247513FE-47C0-4990-ABEB-92A9DD1A5988}" type="slidenum">
              <a:rPr lang="en-GB" smtClean="0"/>
              <a:t>‹#›</a:t>
            </a:fld>
            <a:endParaRPr lang="en-GB"/>
          </a:p>
        </p:txBody>
      </p:sp>
    </p:spTree>
    <p:extLst>
      <p:ext uri="{BB962C8B-B14F-4D97-AF65-F5344CB8AC3E}">
        <p14:creationId xmlns:p14="http://schemas.microsoft.com/office/powerpoint/2010/main" val="12015927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970939" y="0"/>
            <a:ext cx="3037840" cy="464820"/>
          </a:xfrm>
          <a:prstGeom prst="rect">
            <a:avLst/>
          </a:prstGeom>
        </p:spPr>
        <p:txBody>
          <a:bodyPr vert="horz" lIns="91440" tIns="45720" rIns="91440" bIns="45720" rtlCol="0"/>
          <a:lstStyle>
            <a:lvl1pPr algn="r">
              <a:defRPr sz="1200"/>
            </a:lvl1pPr>
          </a:lstStyle>
          <a:p>
            <a:fld id="{26CF9B69-8E82-4D61-835A-A9A3526AC978}" type="datetimeFigureOut">
              <a:rPr lang="en-GB" smtClean="0"/>
              <a:t>11/10/2020</a:t>
            </a:fld>
            <a:endParaRPr lang="en-GB"/>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8829966"/>
            <a:ext cx="3037840" cy="46482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91440" tIns="45720" rIns="91440" bIns="45720" rtlCol="0" anchor="b"/>
          <a:lstStyle>
            <a:lvl1pPr algn="r">
              <a:defRPr sz="1200"/>
            </a:lvl1pPr>
          </a:lstStyle>
          <a:p>
            <a:fld id="{61E3ACE6-50C3-4495-AAC8-59C08D4F3C67}" type="slidenum">
              <a:rPr lang="en-GB" smtClean="0"/>
              <a:t>‹#›</a:t>
            </a:fld>
            <a:endParaRPr lang="en-GB"/>
          </a:p>
        </p:txBody>
      </p:sp>
    </p:spTree>
    <p:extLst>
      <p:ext uri="{BB962C8B-B14F-4D97-AF65-F5344CB8AC3E}">
        <p14:creationId xmlns:p14="http://schemas.microsoft.com/office/powerpoint/2010/main" val="3748345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a:xfrm>
            <a:off x="457200" y="6309320"/>
            <a:ext cx="8229600" cy="412155"/>
          </a:xfrm>
          <a:prstGeom prst="rect">
            <a:avLst/>
          </a:prstGeom>
        </p:spPr>
        <p:txBody>
          <a:bodyPr/>
          <a:lstStyle>
            <a:lvl1pPr marL="0" indent="0" algn="ctr">
              <a:buNone/>
              <a:defRPr b="1">
                <a:solidFill>
                  <a:srgbClr val="002060"/>
                </a:solidFill>
              </a:defRPr>
            </a:lvl1pPr>
          </a:lstStyle>
          <a:p>
            <a:r>
              <a:rPr lang="en-US" smtClean="0"/>
              <a:t>#ChangingForTheBest #NoGoingBack</a:t>
            </a:r>
            <a:endParaRPr lang="en-US" dirty="0"/>
          </a:p>
        </p:txBody>
      </p:sp>
    </p:spTree>
    <p:extLst>
      <p:ext uri="{BB962C8B-B14F-4D97-AF65-F5344CB8AC3E}">
        <p14:creationId xmlns:p14="http://schemas.microsoft.com/office/powerpoint/2010/main" val="3280724932"/>
      </p:ext>
    </p:extLst>
  </p:cSld>
  <p:clrMapOvr>
    <a:masterClrMapping/>
  </p:clrMapOvr>
  <p:timing>
    <p:tnLst>
      <p:par>
        <p:cTn id="1" dur="indefinite" restart="never" nodeType="tmRoot"/>
      </p:par>
    </p:tnLst>
  </p:timing>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6" name="Date Placeholder 3"/>
          <p:cNvSpPr>
            <a:spLocks noGrp="1"/>
          </p:cNvSpPr>
          <p:nvPr>
            <p:ph type="dt" sz="half" idx="10"/>
          </p:nvPr>
        </p:nvSpPr>
        <p:spPr>
          <a:xfrm>
            <a:off x="457200" y="6309320"/>
            <a:ext cx="8229600" cy="412155"/>
          </a:xfrm>
          <a:prstGeom prst="rect">
            <a:avLst/>
          </a:prstGeom>
        </p:spPr>
        <p:txBody>
          <a:bodyPr/>
          <a:lstStyle>
            <a:lvl1pPr marL="0" indent="0" algn="ctr">
              <a:buNone/>
              <a:defRPr b="1">
                <a:solidFill>
                  <a:srgbClr val="002060"/>
                </a:solidFill>
              </a:defRPr>
            </a:lvl1pPr>
          </a:lstStyle>
          <a:p>
            <a:r>
              <a:rPr lang="en-US" smtClean="0"/>
              <a:t>#ChangingForTheBest #NoGoingBack</a:t>
            </a:r>
            <a:endParaRPr lang="en-US" dirty="0"/>
          </a:p>
        </p:txBody>
      </p:sp>
    </p:spTree>
    <p:extLst>
      <p:ext uri="{BB962C8B-B14F-4D97-AF65-F5344CB8AC3E}">
        <p14:creationId xmlns:p14="http://schemas.microsoft.com/office/powerpoint/2010/main" val="109518948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1" name="Date Placeholder 3"/>
          <p:cNvSpPr>
            <a:spLocks noGrp="1"/>
          </p:cNvSpPr>
          <p:nvPr>
            <p:ph type="dt" sz="half" idx="10"/>
          </p:nvPr>
        </p:nvSpPr>
        <p:spPr>
          <a:xfrm>
            <a:off x="457200" y="6309320"/>
            <a:ext cx="8229600" cy="412155"/>
          </a:xfrm>
          <a:prstGeom prst="rect">
            <a:avLst/>
          </a:prstGeom>
        </p:spPr>
        <p:txBody>
          <a:bodyPr/>
          <a:lstStyle>
            <a:lvl1pPr marL="0" indent="0" algn="ctr">
              <a:buNone/>
              <a:defRPr b="1">
                <a:solidFill>
                  <a:srgbClr val="002060"/>
                </a:solidFill>
              </a:defRPr>
            </a:lvl1pPr>
          </a:lstStyle>
          <a:p>
            <a:r>
              <a:rPr lang="en-US" smtClean="0"/>
              <a:t>#ChangingForTheBest #NoGoingBack</a:t>
            </a:r>
            <a:endParaRPr lang="en-US" dirty="0"/>
          </a:p>
        </p:txBody>
      </p:sp>
    </p:spTree>
    <p:extLst>
      <p:ext uri="{BB962C8B-B14F-4D97-AF65-F5344CB8AC3E}">
        <p14:creationId xmlns:p14="http://schemas.microsoft.com/office/powerpoint/2010/main" val="365902669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a:xfrm>
            <a:off x="457200" y="6309320"/>
            <a:ext cx="8229600" cy="412155"/>
          </a:xfrm>
          <a:prstGeom prst="rect">
            <a:avLst/>
          </a:prstGeom>
        </p:spPr>
        <p:txBody>
          <a:bodyPr/>
          <a:lstStyle>
            <a:lvl1pPr marL="0" indent="0" algn="ctr">
              <a:buNone/>
              <a:defRPr b="1">
                <a:solidFill>
                  <a:srgbClr val="002060"/>
                </a:solidFill>
              </a:defRPr>
            </a:lvl1pPr>
          </a:lstStyle>
          <a:p>
            <a:r>
              <a:rPr lang="en-US" smtClean="0"/>
              <a:t>#ChangingForTheBest #NoGoingBack</a:t>
            </a:r>
            <a:endParaRPr lang="en-US" dirty="0"/>
          </a:p>
        </p:txBody>
      </p:sp>
    </p:spTree>
    <p:extLst>
      <p:ext uri="{BB962C8B-B14F-4D97-AF65-F5344CB8AC3E}">
        <p14:creationId xmlns:p14="http://schemas.microsoft.com/office/powerpoint/2010/main" val="370760799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2" name="Picture 1"/>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308304" y="188640"/>
            <a:ext cx="1582324" cy="1181373"/>
          </a:xfrm>
          <a:prstGeom prst="rect">
            <a:avLst/>
          </a:prstGeom>
        </p:spPr>
      </p:pic>
      <p:sp>
        <p:nvSpPr>
          <p:cNvPr id="9" name="Date Placeholder 3"/>
          <p:cNvSpPr>
            <a:spLocks noGrp="1"/>
          </p:cNvSpPr>
          <p:nvPr>
            <p:ph type="dt" sz="half" idx="10"/>
          </p:nvPr>
        </p:nvSpPr>
        <p:spPr>
          <a:xfrm>
            <a:off x="457200" y="6309320"/>
            <a:ext cx="8229600" cy="412155"/>
          </a:xfrm>
          <a:prstGeom prst="rect">
            <a:avLst/>
          </a:prstGeom>
        </p:spPr>
        <p:txBody>
          <a:bodyPr/>
          <a:lstStyle>
            <a:lvl1pPr marL="0" indent="0" algn="ctr">
              <a:buNone/>
              <a:defRPr b="1">
                <a:solidFill>
                  <a:srgbClr val="002060"/>
                </a:solidFill>
              </a:defRPr>
            </a:lvl1pPr>
          </a:lstStyle>
          <a:p>
            <a:r>
              <a:rPr lang="en-US" smtClean="0"/>
              <a:t>#ChangingForTheBest #NoGoingBack</a:t>
            </a:r>
            <a:endParaRPr lang="en-US" dirty="0"/>
          </a:p>
        </p:txBody>
      </p:sp>
    </p:spTree>
    <p:extLst>
      <p:ext uri="{BB962C8B-B14F-4D97-AF65-F5344CB8AC3E}">
        <p14:creationId xmlns:p14="http://schemas.microsoft.com/office/powerpoint/2010/main" val="3424723233"/>
      </p:ext>
    </p:extLst>
  </p:cSld>
  <p:clrMap bg1="lt1" tx1="dk1" bg2="lt2" tx2="dk2" accent1="accent1" accent2="accent2" accent3="accent3" accent4="accent4" accent5="accent5" accent6="accent6" hlink="hlink" folHlink="folHlink"/>
  <p:sldLayoutIdLst>
    <p:sldLayoutId id="2147483652" r:id="rId1"/>
    <p:sldLayoutId id="2147483649" r:id="rId2"/>
    <p:sldLayoutId id="2147483653" r:id="rId3"/>
    <p:sldLayoutId id="2147483650" r:id="rId4"/>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9"/>
          <p:cNvSpPr>
            <a:spLocks noGrp="1"/>
          </p:cNvSpPr>
          <p:nvPr>
            <p:ph sz="quarter" idx="4294967295"/>
          </p:nvPr>
        </p:nvSpPr>
        <p:spPr>
          <a:xfrm>
            <a:off x="611560" y="1916832"/>
            <a:ext cx="8151602" cy="1440161"/>
          </a:xfrm>
          <a:prstGeom prst="rect">
            <a:avLst/>
          </a:prstGeom>
        </p:spPr>
        <p:txBody>
          <a:bodyPr>
            <a:noAutofit/>
          </a:bodyPr>
          <a:lstStyle/>
          <a:p>
            <a:pPr marL="0" indent="0" algn="ctr">
              <a:buNone/>
            </a:pPr>
            <a:r>
              <a:rPr lang="en-GB" sz="4000" b="1" dirty="0" smtClean="0">
                <a:solidFill>
                  <a:schemeClr val="tx2"/>
                </a:solidFill>
              </a:rPr>
              <a:t>Shielding AHP’s</a:t>
            </a:r>
            <a:r>
              <a:rPr lang="en-GB" sz="4000" b="1" dirty="0" smtClean="0">
                <a:solidFill>
                  <a:schemeClr val="tx2"/>
                </a:solidFill>
              </a:rPr>
              <a:t>; what </a:t>
            </a:r>
            <a:r>
              <a:rPr lang="en-GB" sz="4000" b="1" dirty="0" smtClean="0">
                <a:solidFill>
                  <a:schemeClr val="tx2"/>
                </a:solidFill>
              </a:rPr>
              <a:t>role during COVID?</a:t>
            </a:r>
            <a:endParaRPr lang="en-GB" sz="4000" b="1" dirty="0">
              <a:solidFill>
                <a:schemeClr val="tx2"/>
              </a:solidFill>
            </a:endParaRPr>
          </a:p>
        </p:txBody>
      </p:sp>
      <p:sp>
        <p:nvSpPr>
          <p:cNvPr id="7" name="Content Placeholder 9"/>
          <p:cNvSpPr>
            <a:spLocks noGrp="1"/>
          </p:cNvSpPr>
          <p:nvPr>
            <p:ph sz="quarter" idx="4294967295"/>
          </p:nvPr>
        </p:nvSpPr>
        <p:spPr>
          <a:xfrm>
            <a:off x="587052" y="3501009"/>
            <a:ext cx="8406120" cy="2736304"/>
          </a:xfrm>
          <a:prstGeom prst="rect">
            <a:avLst/>
          </a:prstGeom>
        </p:spPr>
        <p:txBody>
          <a:bodyPr>
            <a:noAutofit/>
          </a:bodyPr>
          <a:lstStyle/>
          <a:p>
            <a:pPr marL="0" indent="0">
              <a:lnSpc>
                <a:spcPct val="90000"/>
              </a:lnSpc>
              <a:buNone/>
            </a:pPr>
            <a:r>
              <a:rPr lang="en-GB" sz="2600" i="1" dirty="0" smtClean="0">
                <a:solidFill>
                  <a:schemeClr val="tx2"/>
                </a:solidFill>
              </a:rPr>
              <a:t>Bernice Statton</a:t>
            </a:r>
          </a:p>
          <a:p>
            <a:pPr marL="0" indent="0">
              <a:lnSpc>
                <a:spcPct val="90000"/>
              </a:lnSpc>
              <a:buNone/>
            </a:pPr>
            <a:r>
              <a:rPr lang="en-GB" sz="2600" i="1" dirty="0" smtClean="0">
                <a:solidFill>
                  <a:schemeClr val="tx2"/>
                </a:solidFill>
              </a:rPr>
              <a:t>Physiotherapist</a:t>
            </a:r>
          </a:p>
          <a:p>
            <a:pPr marL="0" indent="0">
              <a:lnSpc>
                <a:spcPct val="90000"/>
              </a:lnSpc>
              <a:buNone/>
            </a:pPr>
            <a:r>
              <a:rPr lang="en-GB" sz="2600" i="1" dirty="0" smtClean="0">
                <a:solidFill>
                  <a:schemeClr val="tx2"/>
                </a:solidFill>
              </a:rPr>
              <a:t>RUH Bath</a:t>
            </a:r>
            <a:endParaRPr lang="en-GB" sz="2600" i="1" dirty="0">
              <a:solidFill>
                <a:schemeClr val="tx2"/>
              </a:solidFill>
            </a:endParaRPr>
          </a:p>
          <a:p>
            <a:pPr marL="0" indent="0">
              <a:lnSpc>
                <a:spcPct val="90000"/>
              </a:lnSpc>
              <a:buNone/>
            </a:pPr>
            <a:r>
              <a:rPr lang="en-GB" sz="2600" i="1" dirty="0" smtClean="0">
                <a:solidFill>
                  <a:schemeClr val="tx2"/>
                </a:solidFill>
              </a:rPr>
              <a:t> </a:t>
            </a:r>
          </a:p>
        </p:txBody>
      </p:sp>
      <p:sp>
        <p:nvSpPr>
          <p:cNvPr id="2" name="Date Placeholder 1"/>
          <p:cNvSpPr>
            <a:spLocks noGrp="1"/>
          </p:cNvSpPr>
          <p:nvPr>
            <p:ph type="dt" sz="half" idx="10"/>
          </p:nvPr>
        </p:nvSpPr>
        <p:spPr/>
        <p:txBody>
          <a:bodyPr/>
          <a:lstStyle/>
          <a:p>
            <a:r>
              <a:rPr lang="en-US" smtClean="0"/>
              <a:t>#ChangingForTheBest #NoGoingBack</a:t>
            </a:r>
            <a:endParaRPr lang="en-US" dirty="0"/>
          </a:p>
        </p:txBody>
      </p:sp>
    </p:spTree>
    <p:extLst>
      <p:ext uri="{BB962C8B-B14F-4D97-AF65-F5344CB8AC3E}">
        <p14:creationId xmlns:p14="http://schemas.microsoft.com/office/powerpoint/2010/main" val="41776819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9"/>
          <p:cNvSpPr txBox="1">
            <a:spLocks/>
          </p:cNvSpPr>
          <p:nvPr/>
        </p:nvSpPr>
        <p:spPr>
          <a:xfrm>
            <a:off x="457199" y="887453"/>
            <a:ext cx="8218489" cy="56159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GB" sz="3600" b="1" smtClean="0">
                <a:solidFill>
                  <a:srgbClr val="002060"/>
                </a:solidFill>
              </a:rPr>
              <a:t>Problem</a:t>
            </a:r>
            <a:endParaRPr lang="en-GB" sz="3600" dirty="0"/>
          </a:p>
        </p:txBody>
      </p:sp>
      <p:sp>
        <p:nvSpPr>
          <p:cNvPr id="15" name="Content Placeholder 4"/>
          <p:cNvSpPr>
            <a:spLocks noGrp="1"/>
          </p:cNvSpPr>
          <p:nvPr>
            <p:ph idx="1"/>
          </p:nvPr>
        </p:nvSpPr>
        <p:spPr>
          <a:xfrm>
            <a:off x="457200" y="1844824"/>
            <a:ext cx="8229600" cy="4281339"/>
          </a:xfrm>
        </p:spPr>
        <p:txBody>
          <a:bodyPr>
            <a:noAutofit/>
          </a:bodyPr>
          <a:lstStyle/>
          <a:p>
            <a:endParaRPr lang="en-US" sz="1800" dirty="0" smtClean="0"/>
          </a:p>
          <a:p>
            <a:endParaRPr lang="en-US" sz="1800" dirty="0"/>
          </a:p>
          <a:p>
            <a:endParaRPr lang="en-US" sz="1800" dirty="0" smtClean="0"/>
          </a:p>
          <a:p>
            <a:r>
              <a:rPr lang="en-US" sz="1800" dirty="0" smtClean="0"/>
              <a:t>Qualified shielding staff were asked to not come to the hospital to work in the early part of the year due to COVID, but to stay at home</a:t>
            </a:r>
          </a:p>
          <a:p>
            <a:endParaRPr lang="en-US" sz="1800" dirty="0" smtClean="0"/>
          </a:p>
          <a:p>
            <a:r>
              <a:rPr lang="en-US" sz="1800" dirty="0" smtClean="0"/>
              <a:t>This presented the </a:t>
            </a:r>
            <a:r>
              <a:rPr lang="en-US" sz="1800" dirty="0" err="1" smtClean="0"/>
              <a:t>organisation</a:t>
            </a:r>
            <a:r>
              <a:rPr lang="en-US" sz="1800" dirty="0" smtClean="0"/>
              <a:t> </a:t>
            </a:r>
            <a:r>
              <a:rPr lang="en-US" sz="1800" dirty="0" smtClean="0"/>
              <a:t>with staff who would normally work face to face with patients not being able to complete their usual role – how could we now support and develop these staff and also justify the public purse expenditure?</a:t>
            </a:r>
          </a:p>
          <a:p>
            <a:endParaRPr lang="en-US" sz="1800" dirty="0"/>
          </a:p>
          <a:p>
            <a:endParaRPr lang="en-US" sz="1800" dirty="0" smtClean="0"/>
          </a:p>
          <a:p>
            <a:endParaRPr lang="en-US" sz="1800" dirty="0"/>
          </a:p>
          <a:p>
            <a:endParaRPr lang="en-US" sz="1800" dirty="0" smtClean="0"/>
          </a:p>
        </p:txBody>
      </p:sp>
      <p:sp>
        <p:nvSpPr>
          <p:cNvPr id="12" name="Date Placeholder 1"/>
          <p:cNvSpPr>
            <a:spLocks noGrp="1"/>
          </p:cNvSpPr>
          <p:nvPr>
            <p:ph type="dt" sz="half" idx="10"/>
          </p:nvPr>
        </p:nvSpPr>
        <p:spPr>
          <a:xfrm>
            <a:off x="457200" y="6309320"/>
            <a:ext cx="8229600" cy="412155"/>
          </a:xfrm>
        </p:spPr>
        <p:txBody>
          <a:bodyPr/>
          <a:lstStyle/>
          <a:p>
            <a:r>
              <a:rPr lang="en-US" smtClean="0"/>
              <a:t>#ChangingForTheBest #NoGoingBack</a:t>
            </a:r>
            <a:endParaRPr lang="en-US" dirty="0"/>
          </a:p>
        </p:txBody>
      </p:sp>
    </p:spTree>
    <p:extLst>
      <p:ext uri="{BB962C8B-B14F-4D97-AF65-F5344CB8AC3E}">
        <p14:creationId xmlns:p14="http://schemas.microsoft.com/office/powerpoint/2010/main" val="32002623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9"/>
          <p:cNvSpPr txBox="1">
            <a:spLocks/>
          </p:cNvSpPr>
          <p:nvPr/>
        </p:nvSpPr>
        <p:spPr>
          <a:xfrm>
            <a:off x="468312" y="887453"/>
            <a:ext cx="8218487" cy="56159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GB" sz="3600" b="1" dirty="0" smtClean="0">
                <a:solidFill>
                  <a:srgbClr val="002060"/>
                </a:solidFill>
              </a:rPr>
              <a:t>Aim</a:t>
            </a:r>
          </a:p>
          <a:p>
            <a:pPr marL="0" indent="0">
              <a:buFont typeface="Arial" panose="020B0604020202020204" pitchFamily="34" charset="0"/>
              <a:buNone/>
            </a:pPr>
            <a:endParaRPr lang="en-GB" sz="3600" dirty="0"/>
          </a:p>
        </p:txBody>
      </p:sp>
      <p:sp>
        <p:nvSpPr>
          <p:cNvPr id="15" name="Content Placeholder 4"/>
          <p:cNvSpPr>
            <a:spLocks noGrp="1"/>
          </p:cNvSpPr>
          <p:nvPr>
            <p:ph idx="1"/>
          </p:nvPr>
        </p:nvSpPr>
        <p:spPr>
          <a:xfrm>
            <a:off x="457200" y="1639341"/>
            <a:ext cx="8229600" cy="4525963"/>
          </a:xfrm>
        </p:spPr>
        <p:txBody>
          <a:bodyPr>
            <a:noAutofit/>
          </a:bodyPr>
          <a:lstStyle/>
          <a:p>
            <a:endParaRPr lang="en-US" sz="1000" dirty="0" smtClean="0"/>
          </a:p>
          <a:p>
            <a:endParaRPr lang="en-US" sz="1000" dirty="0"/>
          </a:p>
          <a:p>
            <a:endParaRPr lang="en-US" sz="1000" dirty="0" smtClean="0"/>
          </a:p>
          <a:p>
            <a:endParaRPr lang="en-US" sz="1000" dirty="0"/>
          </a:p>
          <a:p>
            <a:endParaRPr lang="en-US" sz="1000" dirty="0" smtClean="0"/>
          </a:p>
          <a:p>
            <a:r>
              <a:rPr lang="en-US" sz="1800" dirty="0" smtClean="0"/>
              <a:t>To enable shielding staff to </a:t>
            </a:r>
            <a:r>
              <a:rPr lang="en-US" sz="1800" dirty="0"/>
              <a:t>contribute and feel valued by the hospital AHP </a:t>
            </a:r>
            <a:r>
              <a:rPr lang="en-US" sz="1800" dirty="0" smtClean="0"/>
              <a:t>team</a:t>
            </a:r>
          </a:p>
          <a:p>
            <a:endParaRPr lang="en-US" sz="1800" dirty="0"/>
          </a:p>
          <a:p>
            <a:r>
              <a:rPr lang="en-US" sz="1800" dirty="0"/>
              <a:t>D</a:t>
            </a:r>
            <a:r>
              <a:rPr lang="en-US" sz="1800" dirty="0" smtClean="0"/>
              <a:t>evelop </a:t>
            </a:r>
            <a:r>
              <a:rPr lang="en-US" sz="1800" dirty="0"/>
              <a:t>their careers as newly qualified </a:t>
            </a:r>
            <a:r>
              <a:rPr lang="en-US" sz="1800" dirty="0" smtClean="0"/>
              <a:t>staff</a:t>
            </a:r>
          </a:p>
          <a:p>
            <a:endParaRPr lang="en-US" sz="1800" dirty="0" smtClean="0"/>
          </a:p>
          <a:p>
            <a:r>
              <a:rPr lang="en-US" sz="1800" dirty="0"/>
              <a:t>M</a:t>
            </a:r>
            <a:r>
              <a:rPr lang="en-US" sz="1800" dirty="0" smtClean="0"/>
              <a:t>aintain contact with internal Teams and not be excluded</a:t>
            </a:r>
          </a:p>
          <a:p>
            <a:endParaRPr lang="en-US" sz="1800" dirty="0"/>
          </a:p>
          <a:p>
            <a:endParaRPr lang="en-US" sz="1800" dirty="0"/>
          </a:p>
          <a:p>
            <a:endParaRPr lang="en-US" sz="1800" dirty="0" smtClean="0"/>
          </a:p>
        </p:txBody>
      </p:sp>
      <p:sp>
        <p:nvSpPr>
          <p:cNvPr id="17" name="Date Placeholder 1"/>
          <p:cNvSpPr>
            <a:spLocks noGrp="1"/>
          </p:cNvSpPr>
          <p:nvPr>
            <p:ph type="dt" sz="half" idx="10"/>
          </p:nvPr>
        </p:nvSpPr>
        <p:spPr>
          <a:xfrm>
            <a:off x="457200" y="6309320"/>
            <a:ext cx="8229600" cy="412155"/>
          </a:xfrm>
        </p:spPr>
        <p:txBody>
          <a:bodyPr/>
          <a:lstStyle/>
          <a:p>
            <a:r>
              <a:rPr lang="en-US" smtClean="0"/>
              <a:t>#ChangingForTheBest #NoGoingBack</a:t>
            </a:r>
            <a:endParaRPr lang="en-US" dirty="0"/>
          </a:p>
        </p:txBody>
      </p:sp>
    </p:spTree>
    <p:extLst>
      <p:ext uri="{BB962C8B-B14F-4D97-AF65-F5344CB8AC3E}">
        <p14:creationId xmlns:p14="http://schemas.microsoft.com/office/powerpoint/2010/main" val="20022589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9"/>
          <p:cNvSpPr txBox="1">
            <a:spLocks/>
          </p:cNvSpPr>
          <p:nvPr/>
        </p:nvSpPr>
        <p:spPr>
          <a:xfrm>
            <a:off x="457199" y="887453"/>
            <a:ext cx="8218489" cy="561593"/>
          </a:xfrm>
          <a:prstGeom prst="rect">
            <a:avLst/>
          </a:prstGeom>
        </p:spPr>
        <p:txBody>
          <a:bodyPr vert="horz" lIns="91440" tIns="45720" rIns="91440" bIns="45720" rtlCol="0">
            <a:noAutofit/>
          </a:bodyPr>
          <a:lstStyle>
            <a:defPPr>
              <a:defRPr lang="en-US"/>
            </a:defPPr>
            <a:lvl1pPr indent="0" algn="ctr">
              <a:spcBef>
                <a:spcPct val="20000"/>
              </a:spcBef>
              <a:buFont typeface="Arial" panose="020B0604020202020204" pitchFamily="34" charset="0"/>
              <a:buNone/>
              <a:defRPr sz="3600" b="1">
                <a:solidFill>
                  <a:srgbClr val="002060"/>
                </a:solidFill>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GB" dirty="0" smtClean="0"/>
              <a:t>Plan</a:t>
            </a:r>
            <a:endParaRPr lang="en-GB" dirty="0"/>
          </a:p>
        </p:txBody>
      </p:sp>
      <p:sp>
        <p:nvSpPr>
          <p:cNvPr id="14" name="Content Placeholder 4"/>
          <p:cNvSpPr txBox="1">
            <a:spLocks/>
          </p:cNvSpPr>
          <p:nvPr/>
        </p:nvSpPr>
        <p:spPr>
          <a:xfrm>
            <a:off x="457200" y="1639341"/>
            <a:ext cx="82296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1000" dirty="0" smtClean="0"/>
          </a:p>
          <a:p>
            <a:r>
              <a:rPr lang="en-US" sz="1800" dirty="0" smtClean="0"/>
              <a:t>A central leader was identified to support all Home Workers, and a new ‘Team’ emerged that identified dynamically how they could work to both support clinicians in face to face roles and develop themselves in their own careers.</a:t>
            </a:r>
            <a:endParaRPr lang="en-US" sz="1800" dirty="0"/>
          </a:p>
          <a:p>
            <a:r>
              <a:rPr lang="en-US" sz="1800" dirty="0" smtClean="0"/>
              <a:t>The new Team identified objectives and a central communication aid – ‘What's app’ was used for immediate communication and email for confidential communication; Zoom and Teams came afterwards.</a:t>
            </a:r>
          </a:p>
          <a:p>
            <a:r>
              <a:rPr lang="en-US" sz="1800" dirty="0" smtClean="0"/>
              <a:t>A central database enabled by a facilitator role, recorded all activities and monitored progress against tasks requested by the AHP Team leaders and Therapy Manager.</a:t>
            </a:r>
          </a:p>
          <a:p>
            <a:r>
              <a:rPr lang="en-US" sz="1800" dirty="0" smtClean="0"/>
              <a:t>Team objectives were set and worked towards, initially the focus was all about tasks related to administration that ‘others’ </a:t>
            </a:r>
            <a:r>
              <a:rPr lang="en-US" sz="1800" dirty="0" smtClean="0"/>
              <a:t>were not normally able to </a:t>
            </a:r>
            <a:r>
              <a:rPr lang="en-US" sz="1800" dirty="0" err="1" smtClean="0"/>
              <a:t>prioritise</a:t>
            </a:r>
            <a:r>
              <a:rPr lang="en-US" sz="1800" dirty="0" smtClean="0"/>
              <a:t>  </a:t>
            </a:r>
            <a:r>
              <a:rPr lang="en-US" sz="1800" dirty="0" smtClean="0"/>
              <a:t>e.g. leaflet production, SOP’s, Risk Assessments</a:t>
            </a:r>
            <a:r>
              <a:rPr lang="en-US" sz="1800" dirty="0" smtClean="0"/>
              <a:t>, </a:t>
            </a:r>
            <a:r>
              <a:rPr lang="en-US" sz="1800" dirty="0" smtClean="0"/>
              <a:t>online presentations etc. but then things changed…………….</a:t>
            </a:r>
          </a:p>
        </p:txBody>
      </p:sp>
      <p:sp>
        <p:nvSpPr>
          <p:cNvPr id="16" name="Date Placeholder 1"/>
          <p:cNvSpPr>
            <a:spLocks noGrp="1"/>
          </p:cNvSpPr>
          <p:nvPr>
            <p:ph type="dt" sz="half" idx="10"/>
          </p:nvPr>
        </p:nvSpPr>
        <p:spPr>
          <a:xfrm>
            <a:off x="457200" y="6309320"/>
            <a:ext cx="8229600" cy="412155"/>
          </a:xfrm>
        </p:spPr>
        <p:txBody>
          <a:bodyPr/>
          <a:lstStyle/>
          <a:p>
            <a:r>
              <a:rPr lang="en-US" dirty="0" smtClean="0"/>
              <a:t>#</a:t>
            </a:r>
            <a:r>
              <a:rPr lang="en-US" dirty="0" err="1" smtClean="0"/>
              <a:t>ChangingForTheBest</a:t>
            </a:r>
            <a:r>
              <a:rPr lang="en-US" dirty="0" smtClean="0"/>
              <a:t> #</a:t>
            </a:r>
            <a:r>
              <a:rPr lang="en-US" dirty="0" err="1" smtClean="0"/>
              <a:t>NoGoingBack</a:t>
            </a:r>
            <a:endParaRPr lang="en-US" dirty="0"/>
          </a:p>
        </p:txBody>
      </p:sp>
    </p:spTree>
    <p:extLst>
      <p:ext uri="{BB962C8B-B14F-4D97-AF65-F5344CB8AC3E}">
        <p14:creationId xmlns:p14="http://schemas.microsoft.com/office/powerpoint/2010/main" val="30284583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2"/>
          </p:nvPr>
        </p:nvSpPr>
        <p:spPr>
          <a:xfrm>
            <a:off x="457200" y="2852935"/>
            <a:ext cx="3754760" cy="3273227"/>
          </a:xfrm>
        </p:spPr>
        <p:txBody>
          <a:bodyPr/>
          <a:lstStyle/>
          <a:p>
            <a:pPr marL="0" indent="0">
              <a:buNone/>
            </a:pPr>
            <a:r>
              <a:rPr lang="en-GB" sz="2000" dirty="0"/>
              <a:t>A variety of tasks resulted in a wide expanse of learning opportunities </a:t>
            </a:r>
            <a:r>
              <a:rPr lang="en-GB" sz="2000" dirty="0" smtClean="0"/>
              <a:t>for the newly qualified staff and </a:t>
            </a:r>
            <a:r>
              <a:rPr lang="en-GB" sz="2000" dirty="0"/>
              <a:t>new ways of working </a:t>
            </a:r>
            <a:r>
              <a:rPr lang="en-GB" sz="2000" dirty="0" smtClean="0"/>
              <a:t>in a REALLY short space of time;</a:t>
            </a:r>
            <a:endParaRPr lang="en-GB" sz="2000" dirty="0"/>
          </a:p>
          <a:p>
            <a:endParaRPr lang="en-GB" dirty="0"/>
          </a:p>
        </p:txBody>
      </p:sp>
      <p:sp>
        <p:nvSpPr>
          <p:cNvPr id="9" name="Content Placeholder 8"/>
          <p:cNvSpPr>
            <a:spLocks noGrp="1"/>
          </p:cNvSpPr>
          <p:nvPr>
            <p:ph sz="quarter" idx="4"/>
          </p:nvPr>
        </p:nvSpPr>
        <p:spPr>
          <a:xfrm>
            <a:off x="4211960" y="1772817"/>
            <a:ext cx="4608511" cy="5184575"/>
          </a:xfrm>
        </p:spPr>
        <p:txBody>
          <a:bodyPr>
            <a:noAutofit/>
          </a:bodyPr>
          <a:lstStyle/>
          <a:p>
            <a:r>
              <a:rPr lang="en-GB" sz="1400" dirty="0" smtClean="0"/>
              <a:t>Virtual communication: Zoom, Teams, Twitter, Blogs</a:t>
            </a:r>
          </a:p>
          <a:p>
            <a:r>
              <a:rPr lang="en-GB" sz="1400" dirty="0" smtClean="0"/>
              <a:t>Chairing meetings virtually</a:t>
            </a:r>
          </a:p>
          <a:p>
            <a:r>
              <a:rPr lang="en-GB" sz="1400" dirty="0" smtClean="0"/>
              <a:t>IST projects and case study presentations</a:t>
            </a:r>
          </a:p>
          <a:p>
            <a:r>
              <a:rPr lang="en-GB" sz="1400" dirty="0" smtClean="0"/>
              <a:t>Locating donations to support patients going home i.e. working with the council, local pubs and food suppliers</a:t>
            </a:r>
          </a:p>
          <a:p>
            <a:r>
              <a:rPr lang="en-GB" sz="1400" dirty="0" smtClean="0"/>
              <a:t>Virtual appraisals and training</a:t>
            </a:r>
          </a:p>
          <a:p>
            <a:r>
              <a:rPr lang="en-GB" sz="1400" dirty="0" smtClean="0"/>
              <a:t>Direct communication with patients by phone</a:t>
            </a:r>
          </a:p>
          <a:p>
            <a:r>
              <a:rPr lang="en-GB" sz="1400" dirty="0" smtClean="0"/>
              <a:t>Virtual inclusion in patient assessments</a:t>
            </a:r>
          </a:p>
          <a:p>
            <a:r>
              <a:rPr lang="en-GB" sz="1400" dirty="0" smtClean="0"/>
              <a:t>Projects involving new areas of expertise </a:t>
            </a:r>
            <a:r>
              <a:rPr lang="en-GB" sz="1400" dirty="0" err="1" smtClean="0"/>
              <a:t>e.g</a:t>
            </a:r>
            <a:r>
              <a:rPr lang="en-GB" sz="1400" dirty="0" smtClean="0"/>
              <a:t> hip project</a:t>
            </a:r>
          </a:p>
          <a:p>
            <a:r>
              <a:rPr lang="en-GB" sz="1400" dirty="0" smtClean="0"/>
              <a:t>Home working support for those self-isolating, including visible support toolkit</a:t>
            </a:r>
          </a:p>
          <a:p>
            <a:r>
              <a:rPr lang="en-GB" sz="1400" dirty="0" smtClean="0"/>
              <a:t>Completing all mandatory training modules and accessing on line training</a:t>
            </a:r>
          </a:p>
          <a:p>
            <a:r>
              <a:rPr lang="en-GB" sz="1400" dirty="0" smtClean="0"/>
              <a:t>Facilitating return of non RUH therapy staff to work at the hospital with HR</a:t>
            </a:r>
          </a:p>
          <a:p>
            <a:r>
              <a:rPr lang="en-GB" sz="1400" dirty="0" smtClean="0"/>
              <a:t>Posters for fast-changing processes in the hospital e.g. wobble room, pastoral support, social distancing</a:t>
            </a:r>
          </a:p>
          <a:p>
            <a:r>
              <a:rPr lang="en-GB" sz="1400" dirty="0" smtClean="0"/>
              <a:t>SOP’s in abundance</a:t>
            </a:r>
          </a:p>
          <a:p>
            <a:r>
              <a:rPr lang="en-GB" sz="1400" dirty="0" smtClean="0"/>
              <a:t>Ensuring staff had </a:t>
            </a:r>
            <a:r>
              <a:rPr lang="en-GB" sz="1400" dirty="0"/>
              <a:t>E</a:t>
            </a:r>
            <a:r>
              <a:rPr lang="en-GB" sz="1400" dirty="0" smtClean="0"/>
              <a:t>aster eggs delivered!!</a:t>
            </a:r>
          </a:p>
          <a:p>
            <a:endParaRPr lang="en-GB" sz="1400" dirty="0" smtClean="0"/>
          </a:p>
          <a:p>
            <a:endParaRPr lang="en-GB" sz="1400" dirty="0" smtClean="0"/>
          </a:p>
          <a:p>
            <a:endParaRPr lang="en-GB" sz="1400" dirty="0"/>
          </a:p>
        </p:txBody>
      </p:sp>
      <p:sp>
        <p:nvSpPr>
          <p:cNvPr id="5" name="Title 4"/>
          <p:cNvSpPr>
            <a:spLocks noGrp="1"/>
          </p:cNvSpPr>
          <p:nvPr>
            <p:ph type="ctrTitle" idx="4294967295"/>
          </p:nvPr>
        </p:nvSpPr>
        <p:spPr>
          <a:xfrm>
            <a:off x="107504" y="423069"/>
            <a:ext cx="7772400" cy="792163"/>
          </a:xfrm>
          <a:prstGeom prst="rect">
            <a:avLst/>
          </a:prstGeom>
        </p:spPr>
        <p:txBody>
          <a:bodyPr/>
          <a:lstStyle/>
          <a:p>
            <a:r>
              <a:rPr lang="en-GB" sz="4000" b="1" dirty="0" smtClean="0">
                <a:solidFill>
                  <a:schemeClr val="tx2"/>
                </a:solidFill>
              </a:rPr>
              <a:t>Achievements in Initial </a:t>
            </a:r>
            <a:r>
              <a:rPr lang="en-GB" sz="4000" b="1" dirty="0">
                <a:solidFill>
                  <a:schemeClr val="tx2"/>
                </a:solidFill>
              </a:rPr>
              <a:t>W</a:t>
            </a:r>
            <a:r>
              <a:rPr lang="en-GB" sz="4000" b="1" dirty="0" smtClean="0">
                <a:solidFill>
                  <a:schemeClr val="tx2"/>
                </a:solidFill>
              </a:rPr>
              <a:t>ork</a:t>
            </a:r>
            <a:endParaRPr lang="en-GB" sz="4000" b="1" dirty="0">
              <a:solidFill>
                <a:schemeClr val="tx2"/>
              </a:solidFill>
            </a:endParaRPr>
          </a:p>
        </p:txBody>
      </p:sp>
    </p:spTree>
    <p:extLst>
      <p:ext uri="{BB962C8B-B14F-4D97-AF65-F5344CB8AC3E}">
        <p14:creationId xmlns:p14="http://schemas.microsoft.com/office/powerpoint/2010/main" val="2769915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9"/>
          <p:cNvSpPr txBox="1">
            <a:spLocks/>
          </p:cNvSpPr>
          <p:nvPr/>
        </p:nvSpPr>
        <p:spPr>
          <a:xfrm>
            <a:off x="457199" y="887453"/>
            <a:ext cx="8218489" cy="561593"/>
          </a:xfrm>
          <a:prstGeom prst="rect">
            <a:avLst/>
          </a:prstGeom>
        </p:spPr>
        <p:txBody>
          <a:bodyPr vert="horz" lIns="91440" tIns="45720" rIns="91440" bIns="45720" rtlCol="0">
            <a:noAutofit/>
          </a:bodyPr>
          <a:lstStyle>
            <a:defPPr>
              <a:defRPr lang="en-US"/>
            </a:defPPr>
            <a:lvl1pPr indent="0" algn="ctr">
              <a:spcBef>
                <a:spcPct val="20000"/>
              </a:spcBef>
              <a:buFont typeface="Arial" panose="020B0604020202020204" pitchFamily="34" charset="0"/>
              <a:buNone/>
              <a:defRPr sz="3600" b="1">
                <a:solidFill>
                  <a:srgbClr val="002060"/>
                </a:solidFill>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GB" dirty="0" smtClean="0"/>
              <a:t>Benefits</a:t>
            </a:r>
            <a:endParaRPr lang="en-GB" dirty="0"/>
          </a:p>
        </p:txBody>
      </p:sp>
      <p:sp>
        <p:nvSpPr>
          <p:cNvPr id="6" name="Content Placeholder 4"/>
          <p:cNvSpPr txBox="1">
            <a:spLocks/>
          </p:cNvSpPr>
          <p:nvPr/>
        </p:nvSpPr>
        <p:spPr>
          <a:xfrm>
            <a:off x="457200" y="1052737"/>
            <a:ext cx="8229600" cy="511256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1000" dirty="0" smtClean="0"/>
          </a:p>
          <a:p>
            <a:endParaRPr lang="en-US" sz="1000" dirty="0"/>
          </a:p>
          <a:p>
            <a:endParaRPr lang="en-US" sz="1000" dirty="0" smtClean="0"/>
          </a:p>
          <a:p>
            <a:r>
              <a:rPr lang="en-US" sz="1800" dirty="0" smtClean="0"/>
              <a:t>Initially, Team leaders were grateful for all tasks completed as it saved them vital clinical time</a:t>
            </a:r>
          </a:p>
          <a:p>
            <a:r>
              <a:rPr lang="en-US" sz="1800" dirty="0" smtClean="0"/>
              <a:t>Initially, Home Workers themselves felt useful and maintained communication with their teams and even new teams in supporting clinical activity</a:t>
            </a:r>
          </a:p>
          <a:p>
            <a:pPr marL="0" indent="0">
              <a:buNone/>
            </a:pPr>
            <a:endParaRPr lang="en-US" sz="1800" dirty="0" smtClean="0"/>
          </a:p>
          <a:p>
            <a:r>
              <a:rPr lang="en-US" sz="1800" dirty="0"/>
              <a:t>P</a:t>
            </a:r>
            <a:r>
              <a:rPr lang="en-US" sz="1800" dirty="0" smtClean="0"/>
              <a:t>ublic purse expenditure was being used wisely. This was monitored and justified through evidence of work completed being gathered on a central database </a:t>
            </a:r>
          </a:p>
          <a:p>
            <a:r>
              <a:rPr lang="en-US" sz="1800" dirty="0" smtClean="0"/>
              <a:t>Daily contact with staff to support them emotionally – </a:t>
            </a:r>
            <a:r>
              <a:rPr lang="en-US" sz="1800" dirty="0" err="1" smtClean="0"/>
              <a:t>formalised</a:t>
            </a:r>
            <a:r>
              <a:rPr lang="en-US" sz="1800" dirty="0" smtClean="0"/>
              <a:t> through specific training and contact with our ‘employee assistance program’</a:t>
            </a:r>
          </a:p>
          <a:p>
            <a:endParaRPr lang="en-US" sz="1800" dirty="0" smtClean="0"/>
          </a:p>
          <a:p>
            <a:r>
              <a:rPr lang="en-US" sz="1800" dirty="0" smtClean="0"/>
              <a:t>Staff at home felt that they were able to contribute in some way to the </a:t>
            </a:r>
            <a:r>
              <a:rPr lang="en-US" sz="1800" dirty="0" err="1" smtClean="0"/>
              <a:t>‘cause</a:t>
            </a:r>
            <a:r>
              <a:rPr lang="en-US" sz="1800" dirty="0" smtClean="0"/>
              <a:t>’: surviving COVID whilst providing a quality service</a:t>
            </a:r>
          </a:p>
          <a:p>
            <a:endParaRPr lang="en-US" sz="1800" dirty="0"/>
          </a:p>
          <a:p>
            <a:r>
              <a:rPr lang="en-US" sz="1800" dirty="0" smtClean="0"/>
              <a:t>BUT THEN ……………..</a:t>
            </a:r>
          </a:p>
          <a:p>
            <a:endParaRPr lang="en-US" sz="1800" dirty="0"/>
          </a:p>
        </p:txBody>
      </p:sp>
      <p:sp>
        <p:nvSpPr>
          <p:cNvPr id="7" name="Date Placeholder 1"/>
          <p:cNvSpPr>
            <a:spLocks noGrp="1"/>
          </p:cNvSpPr>
          <p:nvPr>
            <p:ph type="dt" sz="half" idx="10"/>
          </p:nvPr>
        </p:nvSpPr>
        <p:spPr>
          <a:xfrm>
            <a:off x="457200" y="6309320"/>
            <a:ext cx="8229600" cy="412155"/>
          </a:xfrm>
        </p:spPr>
        <p:txBody>
          <a:bodyPr/>
          <a:lstStyle/>
          <a:p>
            <a:r>
              <a:rPr lang="en-US" smtClean="0"/>
              <a:t>#ChangingForTheBest #NoGoingBack</a:t>
            </a:r>
            <a:endParaRPr lang="en-US" dirty="0"/>
          </a:p>
        </p:txBody>
      </p:sp>
    </p:spTree>
    <p:extLst>
      <p:ext uri="{BB962C8B-B14F-4D97-AF65-F5344CB8AC3E}">
        <p14:creationId xmlns:p14="http://schemas.microsoft.com/office/powerpoint/2010/main" val="13720013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9"/>
          <p:cNvSpPr txBox="1">
            <a:spLocks/>
          </p:cNvSpPr>
          <p:nvPr/>
        </p:nvSpPr>
        <p:spPr>
          <a:xfrm>
            <a:off x="457199" y="404665"/>
            <a:ext cx="6779097" cy="1044382"/>
          </a:xfrm>
          <a:prstGeom prst="rect">
            <a:avLst/>
          </a:prstGeom>
        </p:spPr>
        <p:txBody>
          <a:bodyPr vert="horz" lIns="91440" tIns="45720" rIns="91440" bIns="45720" rtlCol="0">
            <a:noAutofit/>
          </a:bodyPr>
          <a:lstStyle>
            <a:defPPr>
              <a:defRPr lang="en-US"/>
            </a:defPPr>
            <a:lvl1pPr indent="0" algn="ctr">
              <a:spcBef>
                <a:spcPct val="20000"/>
              </a:spcBef>
              <a:buFont typeface="Arial" panose="020B0604020202020204" pitchFamily="34" charset="0"/>
              <a:buNone/>
              <a:defRPr sz="3600" b="1">
                <a:solidFill>
                  <a:srgbClr val="002060"/>
                </a:solidFill>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GB" dirty="0" smtClean="0"/>
              <a:t>The Plan changed and things got even better!!</a:t>
            </a:r>
            <a:endParaRPr lang="en-GB" dirty="0"/>
          </a:p>
        </p:txBody>
      </p:sp>
      <p:sp>
        <p:nvSpPr>
          <p:cNvPr id="14" name="Content Placeholder 4"/>
          <p:cNvSpPr txBox="1">
            <a:spLocks/>
          </p:cNvSpPr>
          <p:nvPr/>
        </p:nvSpPr>
        <p:spPr>
          <a:xfrm>
            <a:off x="457200" y="1639341"/>
            <a:ext cx="82296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1000" dirty="0" smtClean="0"/>
          </a:p>
        </p:txBody>
      </p:sp>
      <p:sp>
        <p:nvSpPr>
          <p:cNvPr id="2" name="Content Placeholder 1"/>
          <p:cNvSpPr>
            <a:spLocks noGrp="1"/>
          </p:cNvSpPr>
          <p:nvPr>
            <p:ph idx="1"/>
          </p:nvPr>
        </p:nvSpPr>
        <p:spPr/>
        <p:txBody>
          <a:bodyPr>
            <a:normAutofit fontScale="92500"/>
          </a:bodyPr>
          <a:lstStyle/>
          <a:p>
            <a:endParaRPr lang="en-GB" sz="1800" dirty="0" smtClean="0"/>
          </a:p>
          <a:p>
            <a:r>
              <a:rPr lang="en-GB" sz="1800" dirty="0" smtClean="0"/>
              <a:t>Gone </a:t>
            </a:r>
            <a:r>
              <a:rPr lang="en-GB" sz="1800" dirty="0" smtClean="0"/>
              <a:t>were the clinical administration tasks (completed); Career progression became the focus along with support of patient flow </a:t>
            </a:r>
            <a:r>
              <a:rPr lang="en-GB" sz="1800" dirty="0" smtClean="0">
                <a:sym typeface="Wingdings" panose="05000000000000000000" pitchFamily="2" charset="2"/>
              </a:rPr>
              <a:t></a:t>
            </a:r>
            <a:endParaRPr lang="en-GB" sz="1800" dirty="0" smtClean="0"/>
          </a:p>
          <a:p>
            <a:endParaRPr lang="en-GB" sz="1800" dirty="0" smtClean="0"/>
          </a:p>
          <a:p>
            <a:r>
              <a:rPr lang="en-GB" sz="1800" dirty="0" smtClean="0"/>
              <a:t>Shielding staff upskilled into new service roles to maximise their learning but this also resulted in exciting new service developments impacting on positive patient flow:</a:t>
            </a:r>
          </a:p>
          <a:p>
            <a:pPr marL="0" indent="0">
              <a:buNone/>
            </a:pPr>
            <a:endParaRPr lang="en-GB" sz="1800" dirty="0" smtClean="0"/>
          </a:p>
          <a:p>
            <a:pPr>
              <a:buFont typeface="Wingdings" panose="05000000000000000000" pitchFamily="2" charset="2"/>
              <a:buChar char="Ø"/>
            </a:pPr>
            <a:r>
              <a:rPr lang="en-GB" sz="1800" dirty="0" smtClean="0"/>
              <a:t> B5 PT on a virtual MSK rotation, initially at home and then when returned to the hospital was able to immediately start to treat patients</a:t>
            </a:r>
          </a:p>
          <a:p>
            <a:pPr>
              <a:buFont typeface="Wingdings" panose="05000000000000000000" pitchFamily="2" charset="2"/>
              <a:buChar char="Ø"/>
            </a:pPr>
            <a:endParaRPr lang="en-GB" sz="1800" dirty="0" smtClean="0"/>
          </a:p>
          <a:p>
            <a:pPr>
              <a:buFont typeface="Wingdings" panose="05000000000000000000" pitchFamily="2" charset="2"/>
              <a:buChar char="Ø"/>
            </a:pPr>
            <a:r>
              <a:rPr lang="en-GB" sz="1800" dirty="0" smtClean="0"/>
              <a:t>B5 OT became part of a new service development contacting patients from home who needed support prior to elective surgery and then ward-based on return in green wards</a:t>
            </a:r>
          </a:p>
          <a:p>
            <a:pPr>
              <a:buFont typeface="Wingdings" panose="05000000000000000000" pitchFamily="2" charset="2"/>
              <a:buChar char="Ø"/>
            </a:pPr>
            <a:endParaRPr lang="en-GB" sz="1800" dirty="0"/>
          </a:p>
          <a:p>
            <a:pPr>
              <a:buFont typeface="Wingdings" panose="05000000000000000000" pitchFamily="2" charset="2"/>
              <a:buChar char="Ø"/>
            </a:pPr>
            <a:r>
              <a:rPr lang="en-GB" sz="1800" dirty="0" smtClean="0"/>
              <a:t>WOW!</a:t>
            </a:r>
          </a:p>
          <a:p>
            <a:endParaRPr lang="en-GB" sz="1800" dirty="0"/>
          </a:p>
          <a:p>
            <a:endParaRPr lang="en-GB" sz="1800" dirty="0" smtClean="0"/>
          </a:p>
        </p:txBody>
      </p:sp>
      <p:sp>
        <p:nvSpPr>
          <p:cNvPr id="16" name="Date Placeholder 1"/>
          <p:cNvSpPr>
            <a:spLocks noGrp="1"/>
          </p:cNvSpPr>
          <p:nvPr>
            <p:ph type="dt" sz="half" idx="10"/>
          </p:nvPr>
        </p:nvSpPr>
        <p:spPr/>
        <p:txBody>
          <a:bodyPr/>
          <a:lstStyle/>
          <a:p>
            <a:r>
              <a:rPr lang="en-US" smtClean="0"/>
              <a:t>#ChangingForTheBest #NoGoingBack</a:t>
            </a:r>
            <a:endParaRPr lang="en-US" dirty="0"/>
          </a:p>
        </p:txBody>
      </p:sp>
    </p:spTree>
    <p:extLst>
      <p:ext uri="{BB962C8B-B14F-4D97-AF65-F5344CB8AC3E}">
        <p14:creationId xmlns:p14="http://schemas.microsoft.com/office/powerpoint/2010/main" val="22996293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4"/>
          <p:cNvSpPr>
            <a:spLocks noGrp="1"/>
          </p:cNvSpPr>
          <p:nvPr>
            <p:ph idx="1"/>
          </p:nvPr>
        </p:nvSpPr>
        <p:spPr>
          <a:xfrm>
            <a:off x="470712" y="1844824"/>
            <a:ext cx="8229600" cy="4370609"/>
          </a:xfrm>
        </p:spPr>
        <p:txBody>
          <a:bodyPr>
            <a:normAutofit fontScale="92500" lnSpcReduction="20000"/>
          </a:bodyPr>
          <a:lstStyle/>
          <a:p>
            <a:r>
              <a:rPr lang="en-US" sz="1800" dirty="0" smtClean="0"/>
              <a:t>The progression of a team of staff at home who were motivated to support the hospital clinicians in any way that they could was fantastic. </a:t>
            </a:r>
          </a:p>
          <a:p>
            <a:endParaRPr lang="en-US" sz="1800" dirty="0" smtClean="0"/>
          </a:p>
          <a:p>
            <a:r>
              <a:rPr lang="en-US" sz="1800" dirty="0" smtClean="0"/>
              <a:t>The pulling together of the team at home to work differently both as a team and individually and take the ‘bull by the horns’ to improve things for others and in so doing improving their own future was incredible.</a:t>
            </a:r>
          </a:p>
          <a:p>
            <a:endParaRPr lang="en-US" sz="1800" dirty="0"/>
          </a:p>
          <a:p>
            <a:r>
              <a:rPr lang="en-US" sz="1800" dirty="0" smtClean="0"/>
              <a:t>The boundaries and silos of working ethics were totally removed, </a:t>
            </a:r>
            <a:r>
              <a:rPr lang="en-US" sz="1800" dirty="0" smtClean="0"/>
              <a:t>it </a:t>
            </a:r>
            <a:r>
              <a:rPr lang="en-US" sz="1800" dirty="0" smtClean="0"/>
              <a:t>is a positive experience that has embedded </a:t>
            </a:r>
            <a:r>
              <a:rPr lang="en-US" sz="1800" dirty="0" smtClean="0"/>
              <a:t>for </a:t>
            </a:r>
            <a:r>
              <a:rPr lang="en-US" sz="1800" dirty="0" smtClean="0"/>
              <a:t>staff </a:t>
            </a:r>
            <a:r>
              <a:rPr lang="en-US" sz="1800" dirty="0" smtClean="0"/>
              <a:t>that: </a:t>
            </a:r>
            <a:r>
              <a:rPr lang="en-US" sz="1800" dirty="0" smtClean="0"/>
              <a:t>‘working in a new way is not a challenge but an opportunity’</a:t>
            </a:r>
          </a:p>
          <a:p>
            <a:endParaRPr lang="en-US" sz="1800" dirty="0"/>
          </a:p>
          <a:p>
            <a:r>
              <a:rPr lang="en-US" sz="1800" dirty="0" smtClean="0"/>
              <a:t>These </a:t>
            </a:r>
            <a:r>
              <a:rPr lang="en-US" sz="1800" dirty="0" err="1" smtClean="0"/>
              <a:t>shielders</a:t>
            </a:r>
            <a:r>
              <a:rPr lang="en-US" sz="1800" dirty="0" smtClean="0"/>
              <a:t> are now back in the hospital but the Home Working Team strategies and ways of working continue as self-isolators at home benefit from the experience and toolkit that the team have put in place for immediate access as soon as any clinician is unable to work in the hospital and needs the support.</a:t>
            </a:r>
          </a:p>
          <a:p>
            <a:endParaRPr lang="en-US" sz="1800" dirty="0"/>
          </a:p>
          <a:p>
            <a:pPr marL="0" indent="0" algn="ctr">
              <a:buNone/>
            </a:pPr>
            <a:r>
              <a:rPr lang="en-US" sz="1800" dirty="0" smtClean="0"/>
              <a:t>WE ALL WON &amp; ARE WINNING </a:t>
            </a:r>
            <a:r>
              <a:rPr lang="en-US" sz="1800" dirty="0" smtClean="0">
                <a:sym typeface="Wingdings" panose="05000000000000000000" pitchFamily="2" charset="2"/>
              </a:rPr>
              <a:t></a:t>
            </a:r>
            <a:endParaRPr lang="en-US" sz="1800" dirty="0" smtClean="0"/>
          </a:p>
          <a:p>
            <a:endParaRPr lang="en-US" sz="1800" dirty="0"/>
          </a:p>
          <a:p>
            <a:endParaRPr lang="en-US" sz="1800" dirty="0" smtClean="0"/>
          </a:p>
          <a:p>
            <a:endParaRPr lang="en-US" sz="1800" dirty="0"/>
          </a:p>
        </p:txBody>
      </p:sp>
      <p:sp>
        <p:nvSpPr>
          <p:cNvPr id="14" name="Date Placeholder 1"/>
          <p:cNvSpPr>
            <a:spLocks noGrp="1"/>
          </p:cNvSpPr>
          <p:nvPr>
            <p:ph type="dt" sz="half" idx="10"/>
          </p:nvPr>
        </p:nvSpPr>
        <p:spPr>
          <a:xfrm>
            <a:off x="457200" y="6309320"/>
            <a:ext cx="8229600" cy="412155"/>
          </a:xfrm>
        </p:spPr>
        <p:txBody>
          <a:bodyPr/>
          <a:lstStyle/>
          <a:p>
            <a:r>
              <a:rPr lang="en-US" smtClean="0"/>
              <a:t>#ChangingForTheBest #NoGoingBack</a:t>
            </a:r>
            <a:endParaRPr lang="en-US" dirty="0"/>
          </a:p>
        </p:txBody>
      </p:sp>
      <p:sp>
        <p:nvSpPr>
          <p:cNvPr id="15" name="Content Placeholder 9"/>
          <p:cNvSpPr txBox="1">
            <a:spLocks/>
          </p:cNvSpPr>
          <p:nvPr/>
        </p:nvSpPr>
        <p:spPr>
          <a:xfrm>
            <a:off x="468312" y="887453"/>
            <a:ext cx="8207375" cy="561593"/>
          </a:xfrm>
          <a:prstGeom prst="rect">
            <a:avLst/>
          </a:prstGeom>
        </p:spPr>
        <p:txBody>
          <a:bodyPr vert="horz" lIns="91440" tIns="45720" rIns="91440" bIns="45720" rtlCol="0">
            <a:noAutofit/>
          </a:bodyPr>
          <a:lstStyle>
            <a:defPPr>
              <a:defRPr lang="en-US"/>
            </a:defPPr>
            <a:lvl1pPr indent="0" algn="ctr">
              <a:spcBef>
                <a:spcPct val="20000"/>
              </a:spcBef>
              <a:buFont typeface="Arial" panose="020B0604020202020204" pitchFamily="34" charset="0"/>
              <a:buNone/>
              <a:defRPr sz="3600" b="1">
                <a:solidFill>
                  <a:srgbClr val="002060"/>
                </a:solidFill>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US" dirty="0" smtClean="0"/>
              <a:t>Learning</a:t>
            </a:r>
            <a:endParaRPr lang="en-GB" dirty="0"/>
          </a:p>
          <a:p>
            <a:endParaRPr lang="en-GB" dirty="0" smtClean="0"/>
          </a:p>
          <a:p>
            <a:endParaRPr lang="en-GB" dirty="0" smtClean="0"/>
          </a:p>
          <a:p>
            <a:endParaRPr lang="en-GB" dirty="0"/>
          </a:p>
        </p:txBody>
      </p:sp>
    </p:spTree>
    <p:extLst>
      <p:ext uri="{BB962C8B-B14F-4D97-AF65-F5344CB8AC3E}">
        <p14:creationId xmlns:p14="http://schemas.microsoft.com/office/powerpoint/2010/main" val="4396390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ate Placeholder 1"/>
          <p:cNvSpPr>
            <a:spLocks noGrp="1"/>
          </p:cNvSpPr>
          <p:nvPr>
            <p:ph type="dt" sz="half" idx="10"/>
          </p:nvPr>
        </p:nvSpPr>
        <p:spPr>
          <a:xfrm>
            <a:off x="457200" y="6309320"/>
            <a:ext cx="8229600" cy="412155"/>
          </a:xfrm>
        </p:spPr>
        <p:txBody>
          <a:bodyPr/>
          <a:lstStyle/>
          <a:p>
            <a:r>
              <a:rPr lang="en-US" dirty="0" smtClean="0"/>
              <a:t>#</a:t>
            </a:r>
            <a:r>
              <a:rPr lang="en-US" dirty="0" err="1" smtClean="0"/>
              <a:t>ChangingForTheBest</a:t>
            </a:r>
            <a:r>
              <a:rPr lang="en-US" dirty="0" smtClean="0"/>
              <a:t> #</a:t>
            </a:r>
            <a:r>
              <a:rPr lang="en-US" dirty="0" err="1" smtClean="0"/>
              <a:t>NoGoingBack</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87624" y="1340768"/>
            <a:ext cx="6593503" cy="3629861"/>
          </a:xfrm>
          <a:prstGeom prst="rect">
            <a:avLst/>
          </a:prstGeom>
        </p:spPr>
      </p:pic>
      <p:sp>
        <p:nvSpPr>
          <p:cNvPr id="11" name="Content Placeholder 9"/>
          <p:cNvSpPr txBox="1">
            <a:spLocks/>
          </p:cNvSpPr>
          <p:nvPr/>
        </p:nvSpPr>
        <p:spPr>
          <a:xfrm>
            <a:off x="468312" y="887453"/>
            <a:ext cx="8207375" cy="561593"/>
          </a:xfrm>
          <a:prstGeom prst="rect">
            <a:avLst/>
          </a:prstGeom>
        </p:spPr>
        <p:txBody>
          <a:bodyPr vert="horz" lIns="91440" tIns="45720" rIns="91440" bIns="45720" rtlCol="0">
            <a:noAutofit/>
          </a:bodyPr>
          <a:lstStyle>
            <a:defPPr>
              <a:defRPr lang="en-US"/>
            </a:defPPr>
            <a:lvl1pPr indent="0" algn="ctr">
              <a:spcBef>
                <a:spcPct val="20000"/>
              </a:spcBef>
              <a:buFont typeface="Arial" panose="020B0604020202020204" pitchFamily="34" charset="0"/>
              <a:buNone/>
              <a:defRPr sz="3600" b="1">
                <a:solidFill>
                  <a:srgbClr val="002060"/>
                </a:solidFill>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US" dirty="0" smtClean="0"/>
              <a:t>Questions</a:t>
            </a:r>
            <a:endParaRPr lang="en-GB" dirty="0"/>
          </a:p>
          <a:p>
            <a:endParaRPr lang="en-GB" dirty="0"/>
          </a:p>
        </p:txBody>
      </p:sp>
      <p:sp>
        <p:nvSpPr>
          <p:cNvPr id="12" name="Content Placeholder 4"/>
          <p:cNvSpPr txBox="1">
            <a:spLocks/>
          </p:cNvSpPr>
          <p:nvPr/>
        </p:nvSpPr>
        <p:spPr>
          <a:xfrm>
            <a:off x="457200" y="4869160"/>
            <a:ext cx="8229600" cy="10801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800" dirty="0" smtClean="0"/>
              <a:t>Bernice Statton</a:t>
            </a:r>
          </a:p>
          <a:p>
            <a:pPr marL="0" indent="0">
              <a:buNone/>
            </a:pPr>
            <a:r>
              <a:rPr lang="en-US" sz="1800" dirty="0" smtClean="0"/>
              <a:t>Bernice.statton@nhs.net</a:t>
            </a:r>
          </a:p>
          <a:p>
            <a:pPr marL="0" indent="0">
              <a:buNone/>
            </a:pPr>
            <a:endParaRPr lang="en-US" sz="1800" dirty="0"/>
          </a:p>
        </p:txBody>
      </p:sp>
    </p:spTree>
    <p:extLst>
      <p:ext uri="{BB962C8B-B14F-4D97-AF65-F5344CB8AC3E}">
        <p14:creationId xmlns:p14="http://schemas.microsoft.com/office/powerpoint/2010/main" val="38662706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D24E857BC09F644A4C253D93288C71A" ma:contentTypeVersion="2" ma:contentTypeDescription="Create a new document." ma:contentTypeScope="" ma:versionID="b0bed885a506c3bfbc41021aa0f19d9f">
  <xsd:schema xmlns:xsd="http://www.w3.org/2001/XMLSchema" xmlns:xs="http://www.w3.org/2001/XMLSchema" xmlns:p="http://schemas.microsoft.com/office/2006/metadata/properties" xmlns:ns1="http://schemas.microsoft.com/sharepoint/v3" xmlns:ns2="ad87494e-9fa4-4ff5-9fb0-45265e3e8304" targetNamespace="http://schemas.microsoft.com/office/2006/metadata/properties" ma:root="true" ma:fieldsID="0758d5956f83deb315c57e5967ce2bf6" ns1:_="" ns2:_="">
    <xsd:import namespace="http://schemas.microsoft.com/sharepoint/v3"/>
    <xsd:import namespace="ad87494e-9fa4-4ff5-9fb0-45265e3e8304"/>
    <xsd:element name="properties">
      <xsd:complexType>
        <xsd:sequence>
          <xsd:element name="documentManagement">
            <xsd:complexType>
              <xsd:all>
                <xsd:element ref="ns1:PublishingStartDate" minOccurs="0"/>
                <xsd:element ref="ns1:PublishingExpirationDate" minOccurs="0"/>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internalName="PublishingStartDate">
      <xsd:simpleType>
        <xsd:restriction base="dms:Unknown"/>
      </xsd:simpleType>
    </xsd:element>
    <xsd:element name="PublishingExpirationDate" ma:index="9" nillable="true" ma:displayName="Scheduling End Dat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d87494e-9fa4-4ff5-9fb0-45265e3e8304" elementFormDefault="qualified">
    <xsd:import namespace="http://schemas.microsoft.com/office/2006/documentManagement/types"/>
    <xsd:import namespace="http://schemas.microsoft.com/office/infopath/2007/PartnerControls"/>
    <xsd:element name="Category" ma:index="10" nillable="true" ma:displayName="Category" ma:default="Category A" ma:format="Dropdown" ma:internalName="Category">
      <xsd:simpleType>
        <xsd:restriction base="dms:Choice">
          <xsd:enumeration value="Category A"/>
          <xsd:enumeration value="Category B"/>
          <xsd:enumeration value="Category C"/>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Category xmlns="ad87494e-9fa4-4ff5-9fb0-45265e3e8304">Category A</Category>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78D3D24-4194-4766-A3E4-6541AE1786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d87494e-9fa4-4ff5-9fb0-45265e3e830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132CAF6-E971-4450-A75C-D9A30BA8B2C2}">
  <ds:schemaRefs>
    <ds:schemaRef ds:uri="http://schemas.microsoft.com/office/2006/metadata/properties"/>
    <ds:schemaRef ds:uri="http://schemas.microsoft.com/office/2006/documentManagement/types"/>
    <ds:schemaRef ds:uri="ad87494e-9fa4-4ff5-9fb0-45265e3e8304"/>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sharepoint/v3"/>
    <ds:schemaRef ds:uri="http://www.w3.org/XML/1998/namespace"/>
  </ds:schemaRefs>
</ds:datastoreItem>
</file>

<file path=customXml/itemProps3.xml><?xml version="1.0" encoding="utf-8"?>
<ds:datastoreItem xmlns:ds="http://schemas.openxmlformats.org/officeDocument/2006/customXml" ds:itemID="{AC98E506-1418-40E4-B188-6C8509A1A01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6296</TotalTime>
  <Words>854</Words>
  <Application>Microsoft Office PowerPoint</Application>
  <PresentationFormat>On-screen Show (4:3)</PresentationFormat>
  <Paragraphs>96</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Wingdings</vt:lpstr>
      <vt:lpstr>Office Theme</vt:lpstr>
      <vt:lpstr>PowerPoint Presentation</vt:lpstr>
      <vt:lpstr>PowerPoint Presentation</vt:lpstr>
      <vt:lpstr>PowerPoint Presentation</vt:lpstr>
      <vt:lpstr>PowerPoint Presentation</vt:lpstr>
      <vt:lpstr>Achievements in Initial Work</vt:lpstr>
      <vt:lpstr>PowerPoint Presentation</vt:lpstr>
      <vt:lpstr>PowerPoint Presentation</vt:lpstr>
      <vt:lpstr>PowerPoint Presentation</vt:lpstr>
      <vt:lpstr>PowerPoint Presentation</vt:lpstr>
    </vt:vector>
  </TitlesOfParts>
  <Company>Taunton and Somerset NHS Foundation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 name</dc:creator>
  <cp:lastModifiedBy>Bernice Statton</cp:lastModifiedBy>
  <cp:revision>507</cp:revision>
  <cp:lastPrinted>2018-12-04T12:23:38Z</cp:lastPrinted>
  <dcterms:created xsi:type="dcterms:W3CDTF">2016-09-12T09:03:45Z</dcterms:created>
  <dcterms:modified xsi:type="dcterms:W3CDTF">2020-10-11T18:32:03Z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0x010100DD24E857BC09F644A4C253D93288C71A</vt:lpwstr>
  </property>
</Properties>
</file>