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handoutMasterIdLst>
    <p:handoutMasterId r:id="rId16"/>
  </p:handoutMasterIdLst>
  <p:sldIdLst>
    <p:sldId id="461" r:id="rId5"/>
    <p:sldId id="489" r:id="rId6"/>
    <p:sldId id="536" r:id="rId7"/>
    <p:sldId id="464" r:id="rId8"/>
    <p:sldId id="540" r:id="rId9"/>
    <p:sldId id="538" r:id="rId10"/>
    <p:sldId id="487" r:id="rId11"/>
    <p:sldId id="541" r:id="rId12"/>
    <p:sldId id="537" r:id="rId13"/>
    <p:sldId id="514" r:id="rId1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95" userDrawn="1">
          <p15:clr>
            <a:srgbClr val="A4A3A4"/>
          </p15:clr>
        </p15:guide>
        <p15:guide id="3" orient="horz" pos="1207" userDrawn="1">
          <p15:clr>
            <a:srgbClr val="A4A3A4"/>
          </p15:clr>
        </p15:guide>
        <p15:guide id="4" pos="5465">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guide id="3" orient="horz" pos="2928">
          <p15:clr>
            <a:srgbClr val="A4A3A4"/>
          </p15:clr>
        </p15:guide>
        <p15:guide id="4" pos="220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4E70DC"/>
    <a:srgbClr val="D60093"/>
    <a:srgbClr val="007E00"/>
    <a:srgbClr val="009000"/>
    <a:srgbClr val="884D1C"/>
    <a:srgbClr val="623714"/>
    <a:srgbClr val="178A04"/>
    <a:srgbClr val="1B9F05"/>
    <a:srgbClr val="1DAA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29" autoAdjust="0"/>
    <p:restoredTop sz="88686" autoAdjust="0"/>
  </p:normalViewPr>
  <p:slideViewPr>
    <p:cSldViewPr>
      <p:cViewPr varScale="1">
        <p:scale>
          <a:sx n="101" d="100"/>
          <a:sy n="101" d="100"/>
        </p:scale>
        <p:origin x="2172" y="108"/>
      </p:cViewPr>
      <p:guideLst>
        <p:guide orient="horz" pos="2160"/>
        <p:guide pos="295"/>
        <p:guide orient="horz" pos="1207"/>
        <p:guide pos="5465"/>
      </p:guideLst>
    </p:cSldViewPr>
  </p:slideViewPr>
  <p:outlineViewPr>
    <p:cViewPr>
      <p:scale>
        <a:sx n="33" d="100"/>
        <a:sy n="33" d="100"/>
      </p:scale>
      <p:origin x="0" y="-2342"/>
    </p:cViewPr>
  </p:outlineViewPr>
  <p:notesTextViewPr>
    <p:cViewPr>
      <p:scale>
        <a:sx n="200" d="100"/>
        <a:sy n="200" d="100"/>
      </p:scale>
      <p:origin x="0" y="0"/>
    </p:cViewPr>
  </p:notesTextViewPr>
  <p:notesViewPr>
    <p:cSldViewPr>
      <p:cViewPr varScale="1">
        <p:scale>
          <a:sx n="86" d="100"/>
          <a:sy n="86" d="100"/>
        </p:scale>
        <p:origin x="3822" y="96"/>
      </p:cViewPr>
      <p:guideLst>
        <p:guide orient="horz" pos="3131"/>
        <p:guide pos="2145"/>
        <p:guide orient="horz" pos="2928"/>
        <p:guide pos="220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970939" y="0"/>
            <a:ext cx="3037840" cy="464820"/>
          </a:xfrm>
          <a:prstGeom prst="rect">
            <a:avLst/>
          </a:prstGeom>
        </p:spPr>
        <p:txBody>
          <a:bodyPr vert="horz" lIns="91440" tIns="45720" rIns="91440" bIns="45720" rtlCol="0"/>
          <a:lstStyle>
            <a:lvl1pPr algn="r">
              <a:defRPr sz="1200"/>
            </a:lvl1pPr>
          </a:lstStyle>
          <a:p>
            <a:fld id="{9AB17955-B497-4378-899D-43723578CF4A}" type="datetimeFigureOut">
              <a:rPr lang="en-GB" smtClean="0"/>
              <a:t>21/10/2020</a:t>
            </a:fld>
            <a:endParaRPr lang="en-GB"/>
          </a:p>
        </p:txBody>
      </p:sp>
      <p:sp>
        <p:nvSpPr>
          <p:cNvPr id="4" name="Footer Placeholder 3"/>
          <p:cNvSpPr>
            <a:spLocks noGrp="1"/>
          </p:cNvSpPr>
          <p:nvPr>
            <p:ph type="ftr" sz="quarter" idx="2"/>
          </p:nvPr>
        </p:nvSpPr>
        <p:spPr>
          <a:xfrm>
            <a:off x="1" y="8829966"/>
            <a:ext cx="3037840" cy="46482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970939" y="8829966"/>
            <a:ext cx="3037840" cy="464820"/>
          </a:xfrm>
          <a:prstGeom prst="rect">
            <a:avLst/>
          </a:prstGeom>
        </p:spPr>
        <p:txBody>
          <a:bodyPr vert="horz" lIns="91440" tIns="45720" rIns="91440" bIns="45720" rtlCol="0" anchor="b"/>
          <a:lstStyle>
            <a:lvl1pPr algn="r">
              <a:defRPr sz="1200"/>
            </a:lvl1pPr>
          </a:lstStyle>
          <a:p>
            <a:fld id="{247513FE-47C0-4990-ABEB-92A9DD1A5988}" type="slidenum">
              <a:rPr lang="en-GB" smtClean="0"/>
              <a:t>‹#›</a:t>
            </a:fld>
            <a:endParaRPr lang="en-GB"/>
          </a:p>
        </p:txBody>
      </p:sp>
    </p:spTree>
    <p:extLst>
      <p:ext uri="{BB962C8B-B14F-4D97-AF65-F5344CB8AC3E}">
        <p14:creationId xmlns:p14="http://schemas.microsoft.com/office/powerpoint/2010/main" val="12015927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970939" y="0"/>
            <a:ext cx="3037840" cy="464820"/>
          </a:xfrm>
          <a:prstGeom prst="rect">
            <a:avLst/>
          </a:prstGeom>
        </p:spPr>
        <p:txBody>
          <a:bodyPr vert="horz" lIns="91440" tIns="45720" rIns="91440" bIns="45720" rtlCol="0"/>
          <a:lstStyle>
            <a:lvl1pPr algn="r">
              <a:defRPr sz="1200"/>
            </a:lvl1pPr>
          </a:lstStyle>
          <a:p>
            <a:fld id="{26CF9B69-8E82-4D61-835A-A9A3526AC978}" type="datetimeFigureOut">
              <a:rPr lang="en-GB" smtClean="0"/>
              <a:t>21/10/2020</a:t>
            </a:fld>
            <a:endParaRPr lang="en-GB"/>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8829966"/>
            <a:ext cx="3037840" cy="46482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970939" y="8829966"/>
            <a:ext cx="3037840" cy="464820"/>
          </a:xfrm>
          <a:prstGeom prst="rect">
            <a:avLst/>
          </a:prstGeom>
        </p:spPr>
        <p:txBody>
          <a:bodyPr vert="horz" lIns="91440" tIns="45720" rIns="91440" bIns="45720" rtlCol="0" anchor="b"/>
          <a:lstStyle>
            <a:lvl1pPr algn="r">
              <a:defRPr sz="1200"/>
            </a:lvl1pPr>
          </a:lstStyle>
          <a:p>
            <a:fld id="{61E3ACE6-50C3-4495-AAC8-59C08D4F3C67}" type="slidenum">
              <a:rPr lang="en-GB" smtClean="0"/>
              <a:t>‹#›</a:t>
            </a:fld>
            <a:endParaRPr lang="en-GB"/>
          </a:p>
        </p:txBody>
      </p:sp>
    </p:spTree>
    <p:extLst>
      <p:ext uri="{BB962C8B-B14F-4D97-AF65-F5344CB8AC3E}">
        <p14:creationId xmlns:p14="http://schemas.microsoft.com/office/powerpoint/2010/main" val="37483459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1E3ACE6-50C3-4495-AAC8-59C08D4F3C67}" type="slidenum">
              <a:rPr lang="en-GB" smtClean="0"/>
              <a:t>7</a:t>
            </a:fld>
            <a:endParaRPr lang="en-GB"/>
          </a:p>
        </p:txBody>
      </p:sp>
    </p:spTree>
    <p:extLst>
      <p:ext uri="{BB962C8B-B14F-4D97-AF65-F5344CB8AC3E}">
        <p14:creationId xmlns:p14="http://schemas.microsoft.com/office/powerpoint/2010/main" val="1935713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a:xfrm>
            <a:off x="457200" y="6309320"/>
            <a:ext cx="8229600" cy="412155"/>
          </a:xfrm>
          <a:prstGeom prst="rect">
            <a:avLst/>
          </a:prstGeom>
        </p:spPr>
        <p:txBody>
          <a:bodyPr/>
          <a:lstStyle>
            <a:lvl1pPr marL="0" indent="0" algn="ctr">
              <a:buNone/>
              <a:defRPr b="1">
                <a:solidFill>
                  <a:srgbClr val="002060"/>
                </a:solidFill>
              </a:defRPr>
            </a:lvl1pPr>
          </a:lstStyle>
          <a:p>
            <a:r>
              <a:rPr lang="en-US"/>
              <a:t>#ChangingForTheBest #NoGoingBack</a:t>
            </a:r>
            <a:endParaRPr lang="en-US" dirty="0"/>
          </a:p>
        </p:txBody>
      </p:sp>
    </p:spTree>
    <p:extLst>
      <p:ext uri="{BB962C8B-B14F-4D97-AF65-F5344CB8AC3E}">
        <p14:creationId xmlns:p14="http://schemas.microsoft.com/office/powerpoint/2010/main" val="3280724932"/>
      </p:ext>
    </p:extLst>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6" name="Date Placeholder 3"/>
          <p:cNvSpPr>
            <a:spLocks noGrp="1"/>
          </p:cNvSpPr>
          <p:nvPr>
            <p:ph type="dt" sz="half" idx="10"/>
          </p:nvPr>
        </p:nvSpPr>
        <p:spPr>
          <a:xfrm>
            <a:off x="457200" y="6309320"/>
            <a:ext cx="8229600" cy="412155"/>
          </a:xfrm>
          <a:prstGeom prst="rect">
            <a:avLst/>
          </a:prstGeom>
        </p:spPr>
        <p:txBody>
          <a:bodyPr/>
          <a:lstStyle>
            <a:lvl1pPr marL="0" indent="0" algn="ctr">
              <a:buNone/>
              <a:defRPr b="1">
                <a:solidFill>
                  <a:srgbClr val="002060"/>
                </a:solidFill>
              </a:defRPr>
            </a:lvl1pPr>
          </a:lstStyle>
          <a:p>
            <a:r>
              <a:rPr lang="en-US"/>
              <a:t>#ChangingForTheBest #NoGoingBack</a:t>
            </a:r>
            <a:endParaRPr lang="en-US" dirty="0"/>
          </a:p>
        </p:txBody>
      </p:sp>
    </p:spTree>
    <p:extLst>
      <p:ext uri="{BB962C8B-B14F-4D97-AF65-F5344CB8AC3E}">
        <p14:creationId xmlns:p14="http://schemas.microsoft.com/office/powerpoint/2010/main" val="1095189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Date Placeholder 3"/>
          <p:cNvSpPr>
            <a:spLocks noGrp="1"/>
          </p:cNvSpPr>
          <p:nvPr>
            <p:ph type="dt" sz="half" idx="10"/>
          </p:nvPr>
        </p:nvSpPr>
        <p:spPr>
          <a:xfrm>
            <a:off x="457200" y="6309320"/>
            <a:ext cx="8229600" cy="412155"/>
          </a:xfrm>
          <a:prstGeom prst="rect">
            <a:avLst/>
          </a:prstGeom>
        </p:spPr>
        <p:txBody>
          <a:bodyPr/>
          <a:lstStyle>
            <a:lvl1pPr marL="0" indent="0" algn="ctr">
              <a:buNone/>
              <a:defRPr b="1">
                <a:solidFill>
                  <a:srgbClr val="002060"/>
                </a:solidFill>
              </a:defRPr>
            </a:lvl1pPr>
          </a:lstStyle>
          <a:p>
            <a:r>
              <a:rPr lang="en-US"/>
              <a:t>#ChangingForTheBest #NoGoingBack</a:t>
            </a:r>
            <a:endParaRPr lang="en-US" dirty="0"/>
          </a:p>
        </p:txBody>
      </p:sp>
    </p:spTree>
    <p:extLst>
      <p:ext uri="{BB962C8B-B14F-4D97-AF65-F5344CB8AC3E}">
        <p14:creationId xmlns:p14="http://schemas.microsoft.com/office/powerpoint/2010/main" val="3659026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a:xfrm>
            <a:off x="457200" y="6309320"/>
            <a:ext cx="8229600" cy="412155"/>
          </a:xfrm>
          <a:prstGeom prst="rect">
            <a:avLst/>
          </a:prstGeom>
        </p:spPr>
        <p:txBody>
          <a:bodyPr/>
          <a:lstStyle>
            <a:lvl1pPr marL="0" indent="0" algn="ctr">
              <a:buNone/>
              <a:defRPr b="1">
                <a:solidFill>
                  <a:srgbClr val="002060"/>
                </a:solidFill>
              </a:defRPr>
            </a:lvl1pPr>
          </a:lstStyle>
          <a:p>
            <a:r>
              <a:rPr lang="en-US"/>
              <a:t>#ChangingForTheBest #NoGoingBack</a:t>
            </a:r>
            <a:endParaRPr lang="en-US" dirty="0"/>
          </a:p>
        </p:txBody>
      </p:sp>
    </p:spTree>
    <p:extLst>
      <p:ext uri="{BB962C8B-B14F-4D97-AF65-F5344CB8AC3E}">
        <p14:creationId xmlns:p14="http://schemas.microsoft.com/office/powerpoint/2010/main" val="370760799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2" name="Picture 1"/>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308304" y="188640"/>
            <a:ext cx="1582324" cy="1181373"/>
          </a:xfrm>
          <a:prstGeom prst="rect">
            <a:avLst/>
          </a:prstGeom>
        </p:spPr>
      </p:pic>
      <p:sp>
        <p:nvSpPr>
          <p:cNvPr id="9" name="Date Placeholder 3"/>
          <p:cNvSpPr>
            <a:spLocks noGrp="1"/>
          </p:cNvSpPr>
          <p:nvPr>
            <p:ph type="dt" sz="half" idx="10"/>
          </p:nvPr>
        </p:nvSpPr>
        <p:spPr>
          <a:xfrm>
            <a:off x="457200" y="6309320"/>
            <a:ext cx="8229600" cy="412155"/>
          </a:xfrm>
          <a:prstGeom prst="rect">
            <a:avLst/>
          </a:prstGeom>
        </p:spPr>
        <p:txBody>
          <a:bodyPr/>
          <a:lstStyle>
            <a:lvl1pPr marL="0" indent="0" algn="ctr">
              <a:buNone/>
              <a:defRPr b="1">
                <a:solidFill>
                  <a:srgbClr val="002060"/>
                </a:solidFill>
              </a:defRPr>
            </a:lvl1pPr>
          </a:lstStyle>
          <a:p>
            <a:r>
              <a:rPr lang="en-US"/>
              <a:t>#ChangingForTheBest #NoGoingBack</a:t>
            </a:r>
            <a:endParaRPr lang="en-US" dirty="0"/>
          </a:p>
        </p:txBody>
      </p:sp>
    </p:spTree>
    <p:extLst>
      <p:ext uri="{BB962C8B-B14F-4D97-AF65-F5344CB8AC3E}">
        <p14:creationId xmlns:p14="http://schemas.microsoft.com/office/powerpoint/2010/main" val="3424723233"/>
      </p:ext>
    </p:extLst>
  </p:cSld>
  <p:clrMap bg1="lt1" tx1="dk1" bg2="lt2" tx2="dk2" accent1="accent1" accent2="accent2" accent3="accent3" accent4="accent4" accent5="accent5" accent6="accent6" hlink="hlink" folHlink="folHlink"/>
  <p:sldLayoutIdLst>
    <p:sldLayoutId id="2147483652" r:id="rId1"/>
    <p:sldLayoutId id="2147483649" r:id="rId2"/>
    <p:sldLayoutId id="2147483653" r:id="rId3"/>
    <p:sldLayoutId id="2147483650" r:id="rId4"/>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9"/>
          <p:cNvSpPr>
            <a:spLocks noGrp="1"/>
          </p:cNvSpPr>
          <p:nvPr>
            <p:ph sz="quarter" idx="4294967295"/>
          </p:nvPr>
        </p:nvSpPr>
        <p:spPr>
          <a:xfrm>
            <a:off x="453333" y="1499843"/>
            <a:ext cx="8151602" cy="1440161"/>
          </a:xfrm>
          <a:prstGeom prst="rect">
            <a:avLst/>
          </a:prstGeom>
        </p:spPr>
        <p:txBody>
          <a:bodyPr>
            <a:noAutofit/>
          </a:bodyPr>
          <a:lstStyle/>
          <a:p>
            <a:pPr marL="0" indent="0">
              <a:buNone/>
            </a:pPr>
            <a:r>
              <a:rPr lang="en-GB" sz="4000" b="1" dirty="0">
                <a:solidFill>
                  <a:schemeClr val="tx2"/>
                </a:solidFill>
              </a:rPr>
              <a:t>Specialist fatigue services: change and development in response to COVID-19</a:t>
            </a:r>
          </a:p>
        </p:txBody>
      </p:sp>
      <p:sp>
        <p:nvSpPr>
          <p:cNvPr id="7" name="Content Placeholder 9"/>
          <p:cNvSpPr>
            <a:spLocks noGrp="1"/>
          </p:cNvSpPr>
          <p:nvPr>
            <p:ph sz="quarter" idx="4294967295"/>
          </p:nvPr>
        </p:nvSpPr>
        <p:spPr>
          <a:xfrm>
            <a:off x="633799" y="3985171"/>
            <a:ext cx="8406120" cy="2736304"/>
          </a:xfrm>
          <a:prstGeom prst="rect">
            <a:avLst/>
          </a:prstGeom>
        </p:spPr>
        <p:txBody>
          <a:bodyPr>
            <a:noAutofit/>
          </a:bodyPr>
          <a:lstStyle/>
          <a:p>
            <a:pPr marL="0" indent="0">
              <a:lnSpc>
                <a:spcPct val="90000"/>
              </a:lnSpc>
              <a:buNone/>
            </a:pPr>
            <a:r>
              <a:rPr lang="en-GB" sz="2600" i="1" dirty="0">
                <a:solidFill>
                  <a:schemeClr val="tx2"/>
                </a:solidFill>
              </a:rPr>
              <a:t>Claire Fox</a:t>
            </a:r>
          </a:p>
          <a:p>
            <a:pPr marL="0" indent="0">
              <a:lnSpc>
                <a:spcPct val="90000"/>
              </a:lnSpc>
              <a:buNone/>
            </a:pPr>
            <a:r>
              <a:rPr lang="en-GB" sz="2600" i="1" dirty="0">
                <a:solidFill>
                  <a:schemeClr val="tx2"/>
                </a:solidFill>
              </a:rPr>
              <a:t>Specialist Occupational Therapist</a:t>
            </a:r>
          </a:p>
          <a:p>
            <a:pPr marL="0" indent="0">
              <a:lnSpc>
                <a:spcPct val="90000"/>
              </a:lnSpc>
              <a:buNone/>
            </a:pPr>
            <a:r>
              <a:rPr lang="en-GB" sz="2600" i="1" dirty="0">
                <a:solidFill>
                  <a:schemeClr val="tx2"/>
                </a:solidFill>
              </a:rPr>
              <a:t>The Bath Centre for Fatigue Service, Royal United Hospitals Bath NHS Foundation Trust</a:t>
            </a:r>
          </a:p>
          <a:p>
            <a:pPr marL="0" indent="0">
              <a:lnSpc>
                <a:spcPct val="90000"/>
              </a:lnSpc>
              <a:buNone/>
            </a:pPr>
            <a:r>
              <a:rPr lang="en-GB" sz="2600" i="1" dirty="0">
                <a:solidFill>
                  <a:schemeClr val="tx2"/>
                </a:solidFill>
              </a:rPr>
              <a:t> </a:t>
            </a:r>
          </a:p>
        </p:txBody>
      </p:sp>
      <p:sp>
        <p:nvSpPr>
          <p:cNvPr id="2" name="Date Placeholder 1"/>
          <p:cNvSpPr>
            <a:spLocks noGrp="1"/>
          </p:cNvSpPr>
          <p:nvPr>
            <p:ph type="dt" sz="half" idx="10"/>
          </p:nvPr>
        </p:nvSpPr>
        <p:spPr/>
        <p:txBody>
          <a:bodyPr/>
          <a:lstStyle/>
          <a:p>
            <a:r>
              <a:rPr lang="en-US"/>
              <a:t>#ChangingForTheBest #NoGoingBack</a:t>
            </a:r>
            <a:endParaRPr lang="en-US" dirty="0"/>
          </a:p>
        </p:txBody>
      </p:sp>
      <p:pic>
        <p:nvPicPr>
          <p:cNvPr id="4" name="Picture 3"/>
          <p:cNvPicPr>
            <a:picLocks noChangeAspect="1"/>
          </p:cNvPicPr>
          <p:nvPr/>
        </p:nvPicPr>
        <p:blipFill>
          <a:blip r:embed="rId2"/>
          <a:stretch>
            <a:fillRect/>
          </a:stretch>
        </p:blipFill>
        <p:spPr>
          <a:xfrm>
            <a:off x="4572000" y="1407704"/>
            <a:ext cx="3676207" cy="5450296"/>
          </a:xfrm>
          <a:prstGeom prst="rect">
            <a:avLst/>
          </a:prstGeom>
        </p:spPr>
      </p:pic>
      <p:pic>
        <p:nvPicPr>
          <p:cNvPr id="6" name="Picture 5"/>
          <p:cNvPicPr>
            <a:picLocks noChangeAspect="1"/>
          </p:cNvPicPr>
          <p:nvPr/>
        </p:nvPicPr>
        <p:blipFill>
          <a:blip r:embed="rId3"/>
          <a:stretch>
            <a:fillRect/>
          </a:stretch>
        </p:blipFill>
        <p:spPr>
          <a:xfrm>
            <a:off x="5868144" y="2780928"/>
            <a:ext cx="3171775" cy="1867818"/>
          </a:xfrm>
          <a:prstGeom prst="rect">
            <a:avLst/>
          </a:prstGeom>
        </p:spPr>
      </p:pic>
    </p:spTree>
    <p:extLst>
      <p:ext uri="{BB962C8B-B14F-4D97-AF65-F5344CB8AC3E}">
        <p14:creationId xmlns:p14="http://schemas.microsoft.com/office/powerpoint/2010/main" val="4177681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ate Placeholder 1"/>
          <p:cNvSpPr>
            <a:spLocks noGrp="1"/>
          </p:cNvSpPr>
          <p:nvPr>
            <p:ph type="dt" sz="half" idx="10"/>
          </p:nvPr>
        </p:nvSpPr>
        <p:spPr>
          <a:xfrm>
            <a:off x="457200" y="6309320"/>
            <a:ext cx="8229600" cy="412155"/>
          </a:xfrm>
        </p:spPr>
        <p:txBody>
          <a:bodyPr/>
          <a:lstStyle/>
          <a:p>
            <a:r>
              <a:rPr lang="en-US" dirty="0"/>
              <a:t>#</a:t>
            </a:r>
            <a:r>
              <a:rPr lang="en-US" dirty="0" err="1"/>
              <a:t>ChangingForTheBest</a:t>
            </a:r>
            <a:r>
              <a:rPr lang="en-US" dirty="0"/>
              <a:t> #</a:t>
            </a:r>
            <a:r>
              <a:rPr lang="en-US" dirty="0" err="1"/>
              <a:t>NoGoingBack</a:t>
            </a: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87624" y="1340768"/>
            <a:ext cx="6593503" cy="3629861"/>
          </a:xfrm>
          <a:prstGeom prst="rect">
            <a:avLst/>
          </a:prstGeom>
        </p:spPr>
      </p:pic>
      <p:sp>
        <p:nvSpPr>
          <p:cNvPr id="11" name="Content Placeholder 9"/>
          <p:cNvSpPr txBox="1">
            <a:spLocks/>
          </p:cNvSpPr>
          <p:nvPr/>
        </p:nvSpPr>
        <p:spPr>
          <a:xfrm>
            <a:off x="468312" y="887453"/>
            <a:ext cx="8207375" cy="561593"/>
          </a:xfrm>
          <a:prstGeom prst="rect">
            <a:avLst/>
          </a:prstGeom>
        </p:spPr>
        <p:txBody>
          <a:bodyPr vert="horz" lIns="91440" tIns="45720" rIns="91440" bIns="45720" rtlCol="0">
            <a:noAutofit/>
          </a:bodyPr>
          <a:lstStyle>
            <a:defPPr>
              <a:defRPr lang="en-US"/>
            </a:defPPr>
            <a:lvl1pPr indent="0" algn="ctr">
              <a:spcBef>
                <a:spcPct val="20000"/>
              </a:spcBef>
              <a:buFont typeface="Arial" panose="020B0604020202020204" pitchFamily="34" charset="0"/>
              <a:buNone/>
              <a:defRPr sz="3600" b="1">
                <a:solidFill>
                  <a:srgbClr val="002060"/>
                </a:solidFill>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lang="en-US" dirty="0"/>
              <a:t>Questions</a:t>
            </a:r>
            <a:endParaRPr lang="en-GB" dirty="0"/>
          </a:p>
          <a:p>
            <a:endParaRPr lang="en-GB" dirty="0"/>
          </a:p>
        </p:txBody>
      </p:sp>
      <p:sp>
        <p:nvSpPr>
          <p:cNvPr id="12" name="Content Placeholder 4"/>
          <p:cNvSpPr txBox="1">
            <a:spLocks/>
          </p:cNvSpPr>
          <p:nvPr/>
        </p:nvSpPr>
        <p:spPr>
          <a:xfrm>
            <a:off x="457200" y="4869160"/>
            <a:ext cx="8229600" cy="10801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800" dirty="0"/>
              <a:t>Claire Fox</a:t>
            </a:r>
          </a:p>
          <a:p>
            <a:pPr marL="0" indent="0">
              <a:buNone/>
            </a:pPr>
            <a:r>
              <a:rPr lang="en-US" sz="1800" dirty="0"/>
              <a:t>Claire.fox5@nhs.net</a:t>
            </a:r>
          </a:p>
        </p:txBody>
      </p:sp>
    </p:spTree>
    <p:extLst>
      <p:ext uri="{BB962C8B-B14F-4D97-AF65-F5344CB8AC3E}">
        <p14:creationId xmlns:p14="http://schemas.microsoft.com/office/powerpoint/2010/main" val="3866270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9"/>
          <p:cNvSpPr txBox="1">
            <a:spLocks/>
          </p:cNvSpPr>
          <p:nvPr/>
        </p:nvSpPr>
        <p:spPr>
          <a:xfrm>
            <a:off x="457199" y="887453"/>
            <a:ext cx="8218489" cy="56159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GB" sz="3600" b="1" dirty="0">
                <a:solidFill>
                  <a:srgbClr val="002060"/>
                </a:solidFill>
              </a:rPr>
              <a:t>The Challenges…</a:t>
            </a:r>
            <a:endParaRPr lang="en-GB" sz="3600" dirty="0"/>
          </a:p>
        </p:txBody>
      </p:sp>
      <p:sp>
        <p:nvSpPr>
          <p:cNvPr id="15" name="Content Placeholder 4"/>
          <p:cNvSpPr>
            <a:spLocks noGrp="1"/>
          </p:cNvSpPr>
          <p:nvPr>
            <p:ph idx="1"/>
          </p:nvPr>
        </p:nvSpPr>
        <p:spPr>
          <a:xfrm>
            <a:off x="473193" y="1836886"/>
            <a:ext cx="8229600" cy="4281339"/>
          </a:xfrm>
        </p:spPr>
        <p:txBody>
          <a:bodyPr>
            <a:noAutofit/>
          </a:bodyPr>
          <a:lstStyle/>
          <a:p>
            <a:r>
              <a:rPr lang="en-US" sz="2000" dirty="0"/>
              <a:t>Outpatient groups and specialist face to face clinics cancelled</a:t>
            </a:r>
          </a:p>
          <a:p>
            <a:pPr marL="0" indent="0">
              <a:buNone/>
            </a:pPr>
            <a:endParaRPr lang="en-US" sz="2000" dirty="0"/>
          </a:p>
          <a:p>
            <a:r>
              <a:rPr lang="en-US" sz="2000" dirty="0"/>
              <a:t>Staff were not set up for remote home working</a:t>
            </a:r>
          </a:p>
          <a:p>
            <a:endParaRPr lang="en-US" sz="2000" dirty="0"/>
          </a:p>
          <a:p>
            <a:r>
              <a:rPr lang="en-US" sz="2000" dirty="0"/>
              <a:t>Existing demand to meet current patient needs</a:t>
            </a:r>
          </a:p>
          <a:p>
            <a:endParaRPr lang="en-US" sz="2000" dirty="0"/>
          </a:p>
          <a:p>
            <a:r>
              <a:rPr lang="en-US" sz="2000" dirty="0"/>
              <a:t>Processing of new referrals</a:t>
            </a:r>
          </a:p>
          <a:p>
            <a:pPr marL="0" indent="0">
              <a:buNone/>
            </a:pPr>
            <a:endParaRPr lang="en-US" sz="2000" dirty="0"/>
          </a:p>
          <a:p>
            <a:r>
              <a:rPr lang="en-US" sz="2000" dirty="0"/>
              <a:t>RUH  and GP colleagues requesting support on </a:t>
            </a:r>
          </a:p>
          <a:p>
            <a:pPr marL="0" indent="0">
              <a:buNone/>
            </a:pPr>
            <a:r>
              <a:rPr lang="en-US" sz="2000" dirty="0"/>
              <a:t>      managing post COVID-19 fatigue</a:t>
            </a:r>
          </a:p>
          <a:p>
            <a:pPr marL="0" indent="0">
              <a:buNone/>
            </a:pPr>
            <a:endParaRPr lang="en-US" sz="2000" dirty="0"/>
          </a:p>
          <a:p>
            <a:pPr marL="0" indent="0">
              <a:buNone/>
            </a:pPr>
            <a:endParaRPr lang="en-US" sz="2000" dirty="0"/>
          </a:p>
          <a:p>
            <a:endParaRPr lang="en-US" sz="2000" dirty="0"/>
          </a:p>
          <a:p>
            <a:pPr marL="0" indent="0">
              <a:buNone/>
            </a:pPr>
            <a:endParaRPr lang="en-US" sz="2000" dirty="0"/>
          </a:p>
          <a:p>
            <a:pPr marL="0" indent="0">
              <a:buNone/>
            </a:pPr>
            <a:endParaRPr lang="en-US" sz="2000" dirty="0"/>
          </a:p>
          <a:p>
            <a:pPr marL="0" indent="0">
              <a:buNone/>
            </a:pPr>
            <a:endParaRPr lang="en-US" sz="2000" dirty="0"/>
          </a:p>
        </p:txBody>
      </p:sp>
      <p:sp>
        <p:nvSpPr>
          <p:cNvPr id="12" name="Date Placeholder 1"/>
          <p:cNvSpPr>
            <a:spLocks noGrp="1"/>
          </p:cNvSpPr>
          <p:nvPr>
            <p:ph type="dt" sz="half" idx="10"/>
          </p:nvPr>
        </p:nvSpPr>
        <p:spPr>
          <a:xfrm>
            <a:off x="457200" y="6309320"/>
            <a:ext cx="8229600" cy="412155"/>
          </a:xfrm>
        </p:spPr>
        <p:txBody>
          <a:bodyPr/>
          <a:lstStyle/>
          <a:p>
            <a:r>
              <a:rPr lang="en-US"/>
              <a:t>#ChangingForTheBest #NoGoingBack</a:t>
            </a:r>
            <a:endParaRPr lang="en-US" dirty="0"/>
          </a:p>
        </p:txBody>
      </p:sp>
      <p:sp>
        <p:nvSpPr>
          <p:cNvPr id="2" name="AutoShape 2" descr="Adapting to Change"/>
          <p:cNvSpPr>
            <a:spLocks noChangeAspect="1" noChangeArrowheads="1"/>
          </p:cNvSpPr>
          <p:nvPr/>
        </p:nvSpPr>
        <p:spPr bwMode="auto">
          <a:xfrm>
            <a:off x="171568" y="-152401"/>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4" name="Picture 3"/>
          <p:cNvPicPr>
            <a:picLocks noChangeAspect="1"/>
          </p:cNvPicPr>
          <p:nvPr/>
        </p:nvPicPr>
        <p:blipFill>
          <a:blip r:embed="rId2"/>
          <a:stretch>
            <a:fillRect/>
          </a:stretch>
        </p:blipFill>
        <p:spPr>
          <a:xfrm>
            <a:off x="5868144" y="2806856"/>
            <a:ext cx="3096344" cy="2566360"/>
          </a:xfrm>
          <a:prstGeom prst="rect">
            <a:avLst/>
          </a:prstGeom>
        </p:spPr>
      </p:pic>
    </p:spTree>
    <p:extLst>
      <p:ext uri="{BB962C8B-B14F-4D97-AF65-F5344CB8AC3E}">
        <p14:creationId xmlns:p14="http://schemas.microsoft.com/office/powerpoint/2010/main" val="3200262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9"/>
          <p:cNvSpPr txBox="1">
            <a:spLocks/>
          </p:cNvSpPr>
          <p:nvPr/>
        </p:nvSpPr>
        <p:spPr>
          <a:xfrm>
            <a:off x="468312" y="887453"/>
            <a:ext cx="8218487" cy="56159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GB" sz="3600" b="1" dirty="0">
                <a:solidFill>
                  <a:srgbClr val="002060"/>
                </a:solidFill>
              </a:rPr>
              <a:t>Our Aims</a:t>
            </a:r>
          </a:p>
          <a:p>
            <a:pPr marL="0" indent="0">
              <a:buFont typeface="Arial" panose="020B0604020202020204" pitchFamily="34" charset="0"/>
              <a:buNone/>
            </a:pPr>
            <a:endParaRPr lang="en-GB" sz="3600" dirty="0"/>
          </a:p>
        </p:txBody>
      </p:sp>
      <p:sp>
        <p:nvSpPr>
          <p:cNvPr id="15" name="Content Placeholder 4"/>
          <p:cNvSpPr>
            <a:spLocks noGrp="1"/>
          </p:cNvSpPr>
          <p:nvPr>
            <p:ph idx="1"/>
          </p:nvPr>
        </p:nvSpPr>
        <p:spPr>
          <a:xfrm>
            <a:off x="457200" y="1639341"/>
            <a:ext cx="8229600" cy="4525963"/>
          </a:xfrm>
        </p:spPr>
        <p:txBody>
          <a:bodyPr>
            <a:noAutofit/>
          </a:bodyPr>
          <a:lstStyle/>
          <a:p>
            <a:endParaRPr lang="en-US" sz="1000" dirty="0"/>
          </a:p>
          <a:p>
            <a:r>
              <a:rPr lang="en-US" sz="2000" dirty="0"/>
              <a:t>To maintain specialist Lifestyle and Fatigue management services for patients with complex long term health condition/s</a:t>
            </a:r>
          </a:p>
          <a:p>
            <a:endParaRPr lang="en-US" sz="2000" dirty="0"/>
          </a:p>
          <a:p>
            <a:r>
              <a:rPr lang="en-US" sz="2000" dirty="0"/>
              <a:t>To </a:t>
            </a:r>
            <a:r>
              <a:rPr lang="en-US" sz="2000" dirty="0" err="1"/>
              <a:t>utilise</a:t>
            </a:r>
            <a:r>
              <a:rPr lang="en-US" sz="2000" dirty="0"/>
              <a:t> specialist skills and provide a</a:t>
            </a:r>
            <a:r>
              <a:rPr lang="en-GB" sz="2000" dirty="0" err="1"/>
              <a:t>dvice</a:t>
            </a:r>
            <a:r>
              <a:rPr lang="en-GB" sz="2000" dirty="0"/>
              <a:t> to colleagues on how best to support patients with physical, cognitive and/or emotional fatigue post COVID-19. </a:t>
            </a:r>
          </a:p>
          <a:p>
            <a:endParaRPr lang="en-GB" sz="2000" dirty="0"/>
          </a:p>
          <a:p>
            <a:r>
              <a:rPr lang="en-GB" sz="2000" dirty="0"/>
              <a:t>To provide advice to staff in these difficult times to support health and wellbeing.</a:t>
            </a:r>
          </a:p>
          <a:p>
            <a:endParaRPr lang="en-GB" sz="2000" dirty="0"/>
          </a:p>
          <a:p>
            <a:r>
              <a:rPr lang="en-GB" sz="2000" dirty="0"/>
              <a:t>To support Bath Centre for Fatigue service staff to work effectively at home.</a:t>
            </a:r>
            <a:endParaRPr lang="en-US" sz="2000" dirty="0"/>
          </a:p>
          <a:p>
            <a:endParaRPr lang="en-GB" sz="2000" dirty="0"/>
          </a:p>
          <a:p>
            <a:pPr marL="0" indent="0">
              <a:buNone/>
            </a:pPr>
            <a:endParaRPr lang="en-GB" sz="2000" dirty="0"/>
          </a:p>
          <a:p>
            <a:pPr marL="0" indent="0">
              <a:buNone/>
            </a:pPr>
            <a:endParaRPr lang="en-US" sz="2000" dirty="0"/>
          </a:p>
        </p:txBody>
      </p:sp>
      <p:sp>
        <p:nvSpPr>
          <p:cNvPr id="17" name="Date Placeholder 1"/>
          <p:cNvSpPr>
            <a:spLocks noGrp="1"/>
          </p:cNvSpPr>
          <p:nvPr>
            <p:ph type="dt" sz="half" idx="10"/>
          </p:nvPr>
        </p:nvSpPr>
        <p:spPr>
          <a:xfrm>
            <a:off x="457200" y="6309320"/>
            <a:ext cx="8229600" cy="412155"/>
          </a:xfrm>
        </p:spPr>
        <p:txBody>
          <a:bodyPr/>
          <a:lstStyle/>
          <a:p>
            <a:r>
              <a:rPr lang="en-US"/>
              <a:t>#ChangingForTheBest #NoGoingBack</a:t>
            </a:r>
            <a:endParaRPr lang="en-US" dirty="0"/>
          </a:p>
        </p:txBody>
      </p:sp>
    </p:spTree>
    <p:extLst>
      <p:ext uri="{BB962C8B-B14F-4D97-AF65-F5344CB8AC3E}">
        <p14:creationId xmlns:p14="http://schemas.microsoft.com/office/powerpoint/2010/main" val="2002258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9"/>
          <p:cNvSpPr txBox="1">
            <a:spLocks/>
          </p:cNvSpPr>
          <p:nvPr/>
        </p:nvSpPr>
        <p:spPr>
          <a:xfrm>
            <a:off x="29491" y="879038"/>
            <a:ext cx="8218489" cy="751888"/>
          </a:xfrm>
          <a:prstGeom prst="rect">
            <a:avLst/>
          </a:prstGeom>
        </p:spPr>
        <p:txBody>
          <a:bodyPr vert="horz" lIns="91440" tIns="45720" rIns="91440" bIns="45720" rtlCol="0">
            <a:noAutofit/>
          </a:bodyPr>
          <a:lstStyle>
            <a:defPPr>
              <a:defRPr lang="en-US"/>
            </a:defPPr>
            <a:lvl1pPr indent="0" algn="ctr">
              <a:spcBef>
                <a:spcPct val="20000"/>
              </a:spcBef>
              <a:buFont typeface="Arial" panose="020B0604020202020204" pitchFamily="34" charset="0"/>
              <a:buNone/>
              <a:defRPr sz="3600" b="1">
                <a:solidFill>
                  <a:srgbClr val="002060"/>
                </a:solidFill>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lang="en-GB" dirty="0"/>
              <a:t>Plan- adapting current services</a:t>
            </a:r>
          </a:p>
        </p:txBody>
      </p:sp>
      <p:sp>
        <p:nvSpPr>
          <p:cNvPr id="14" name="Content Placeholder 4"/>
          <p:cNvSpPr txBox="1">
            <a:spLocks/>
          </p:cNvSpPr>
          <p:nvPr/>
        </p:nvSpPr>
        <p:spPr>
          <a:xfrm>
            <a:off x="457200" y="1412776"/>
            <a:ext cx="8229600"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1000" dirty="0"/>
          </a:p>
          <a:p>
            <a:r>
              <a:rPr lang="en-US" sz="2000" dirty="0"/>
              <a:t>Modified our six week group </a:t>
            </a:r>
            <a:r>
              <a:rPr lang="en-US" sz="2000" dirty="0" err="1"/>
              <a:t>programme</a:t>
            </a:r>
            <a:r>
              <a:rPr lang="en-US" sz="2000" dirty="0"/>
              <a:t> to three </a:t>
            </a:r>
            <a:r>
              <a:rPr lang="en-US" sz="2000" dirty="0" err="1"/>
              <a:t>personalised</a:t>
            </a:r>
            <a:r>
              <a:rPr lang="en-US" sz="2000" dirty="0"/>
              <a:t> individual follow ups. </a:t>
            </a:r>
          </a:p>
          <a:p>
            <a:endParaRPr lang="en-US" sz="2000" dirty="0"/>
          </a:p>
          <a:p>
            <a:r>
              <a:rPr lang="en-US" sz="2000" dirty="0"/>
              <a:t>Deliver assessments and interventions via </a:t>
            </a:r>
          </a:p>
          <a:p>
            <a:pPr marL="0" indent="0">
              <a:buNone/>
            </a:pPr>
            <a:r>
              <a:rPr lang="en-US" sz="2000" dirty="0"/>
              <a:t>      telephone/video conferencing platforms. </a:t>
            </a:r>
          </a:p>
          <a:p>
            <a:pPr marL="0" indent="0">
              <a:buNone/>
            </a:pPr>
            <a:endParaRPr lang="en-US" sz="2000" dirty="0"/>
          </a:p>
          <a:p>
            <a:r>
              <a:rPr lang="en-US" sz="2000" dirty="0" err="1"/>
              <a:t>Utilise</a:t>
            </a:r>
            <a:r>
              <a:rPr lang="en-US" sz="2000" dirty="0"/>
              <a:t> workbook resources and </a:t>
            </a:r>
            <a:r>
              <a:rPr lang="en-US" sz="2000" dirty="0" err="1"/>
              <a:t>youtube</a:t>
            </a:r>
            <a:r>
              <a:rPr lang="en-US" sz="2000" dirty="0"/>
              <a:t> </a:t>
            </a:r>
          </a:p>
          <a:p>
            <a:pPr marL="0" indent="0">
              <a:buNone/>
            </a:pPr>
            <a:r>
              <a:rPr lang="en-US" sz="2000" dirty="0"/>
              <a:t>      videos to support treatments.</a:t>
            </a:r>
          </a:p>
          <a:p>
            <a:endParaRPr lang="en-US" sz="2000" dirty="0"/>
          </a:p>
          <a:p>
            <a:r>
              <a:rPr lang="en-US" sz="2000" dirty="0"/>
              <a:t>Working with IT colleagues and information </a:t>
            </a:r>
          </a:p>
          <a:p>
            <a:pPr marL="0" indent="0">
              <a:buNone/>
            </a:pPr>
            <a:r>
              <a:rPr lang="en-US" sz="2000" dirty="0"/>
              <a:t>      governance to support remote working</a:t>
            </a:r>
          </a:p>
          <a:p>
            <a:pPr marL="0" indent="0">
              <a:buNone/>
            </a:pPr>
            <a:endParaRPr lang="en-US" sz="1800" dirty="0"/>
          </a:p>
        </p:txBody>
      </p:sp>
      <p:sp>
        <p:nvSpPr>
          <p:cNvPr id="16" name="Date Placeholder 1"/>
          <p:cNvSpPr>
            <a:spLocks noGrp="1"/>
          </p:cNvSpPr>
          <p:nvPr>
            <p:ph type="dt" sz="half" idx="10"/>
          </p:nvPr>
        </p:nvSpPr>
        <p:spPr>
          <a:xfrm>
            <a:off x="457200" y="6309320"/>
            <a:ext cx="8229600" cy="412155"/>
          </a:xfrm>
        </p:spPr>
        <p:txBody>
          <a:bodyPr/>
          <a:lstStyle/>
          <a:p>
            <a:r>
              <a:rPr lang="en-US"/>
              <a:t>#ChangingForTheBest #NoGoingBack</a:t>
            </a:r>
            <a:endParaRPr lang="en-US" dirty="0"/>
          </a:p>
        </p:txBody>
      </p:sp>
      <p:pic>
        <p:nvPicPr>
          <p:cNvPr id="2" name="Picture 1"/>
          <p:cNvPicPr>
            <a:picLocks noChangeAspect="1"/>
          </p:cNvPicPr>
          <p:nvPr/>
        </p:nvPicPr>
        <p:blipFill>
          <a:blip r:embed="rId2"/>
          <a:stretch>
            <a:fillRect/>
          </a:stretch>
        </p:blipFill>
        <p:spPr>
          <a:xfrm>
            <a:off x="5762797" y="2423436"/>
            <a:ext cx="2889754" cy="3700593"/>
          </a:xfrm>
          <a:prstGeom prst="rect">
            <a:avLst/>
          </a:prstGeom>
        </p:spPr>
      </p:pic>
    </p:spTree>
    <p:extLst>
      <p:ext uri="{BB962C8B-B14F-4D97-AF65-F5344CB8AC3E}">
        <p14:creationId xmlns:p14="http://schemas.microsoft.com/office/powerpoint/2010/main" val="3028458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323528" y="1196752"/>
            <a:ext cx="8229600" cy="4525963"/>
          </a:xfrm>
        </p:spPr>
        <p:txBody>
          <a:bodyPr/>
          <a:lstStyle/>
          <a:p>
            <a:pPr marL="0" indent="0" algn="ctr">
              <a:buNone/>
            </a:pPr>
            <a:r>
              <a:rPr lang="en-GB" sz="3600" b="1" dirty="0">
                <a:solidFill>
                  <a:srgbClr val="002060"/>
                </a:solidFill>
              </a:rPr>
              <a:t>New opportunities</a:t>
            </a:r>
          </a:p>
          <a:p>
            <a:pPr marL="0" indent="0" algn="ctr">
              <a:buNone/>
            </a:pPr>
            <a:endParaRPr lang="en-GB" sz="3600" b="1" dirty="0">
              <a:solidFill>
                <a:srgbClr val="002060"/>
              </a:solidFill>
            </a:endParaRPr>
          </a:p>
          <a:p>
            <a:r>
              <a:rPr lang="en-GB" sz="2000" dirty="0"/>
              <a:t>Fatigue advice line to support RUH staff</a:t>
            </a:r>
          </a:p>
          <a:p>
            <a:endParaRPr lang="en-GB" sz="1800" dirty="0"/>
          </a:p>
          <a:p>
            <a:r>
              <a:rPr lang="en-GB" sz="2000" dirty="0"/>
              <a:t>Developing new referral pathways for significant </a:t>
            </a:r>
          </a:p>
          <a:p>
            <a:pPr marL="0" indent="0">
              <a:buNone/>
            </a:pPr>
            <a:r>
              <a:rPr lang="en-GB" sz="2000" dirty="0"/>
              <a:t>     fatigue post COVID-19; primary care and critical care</a:t>
            </a:r>
          </a:p>
          <a:p>
            <a:endParaRPr lang="en-GB" sz="2000" dirty="0"/>
          </a:p>
          <a:p>
            <a:r>
              <a:rPr lang="en-GB" sz="2000" dirty="0"/>
              <a:t>Virtual group Lifestyle and Fatigue management programmes</a:t>
            </a:r>
          </a:p>
          <a:p>
            <a:endParaRPr lang="en-GB" sz="2000" dirty="0"/>
          </a:p>
          <a:p>
            <a:r>
              <a:rPr lang="en-GB" sz="2000" dirty="0"/>
              <a:t>Adapting AHP student placements</a:t>
            </a:r>
          </a:p>
        </p:txBody>
      </p:sp>
      <p:pic>
        <p:nvPicPr>
          <p:cNvPr id="8" name="Picture 7"/>
          <p:cNvPicPr>
            <a:picLocks noChangeAspect="1"/>
          </p:cNvPicPr>
          <p:nvPr/>
        </p:nvPicPr>
        <p:blipFill>
          <a:blip r:embed="rId2"/>
          <a:stretch>
            <a:fillRect/>
          </a:stretch>
        </p:blipFill>
        <p:spPr>
          <a:xfrm>
            <a:off x="6156176" y="1844824"/>
            <a:ext cx="2880320" cy="2448272"/>
          </a:xfrm>
          <a:prstGeom prst="rect">
            <a:avLst/>
          </a:prstGeom>
        </p:spPr>
      </p:pic>
    </p:spTree>
    <p:extLst>
      <p:ext uri="{BB962C8B-B14F-4D97-AF65-F5344CB8AC3E}">
        <p14:creationId xmlns:p14="http://schemas.microsoft.com/office/powerpoint/2010/main" val="1150734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9"/>
          <p:cNvSpPr txBox="1">
            <a:spLocks/>
          </p:cNvSpPr>
          <p:nvPr/>
        </p:nvSpPr>
        <p:spPr>
          <a:xfrm>
            <a:off x="457199" y="887453"/>
            <a:ext cx="8218489" cy="957371"/>
          </a:xfrm>
          <a:prstGeom prst="rect">
            <a:avLst/>
          </a:prstGeom>
        </p:spPr>
        <p:txBody>
          <a:bodyPr vert="horz" lIns="91440" tIns="45720" rIns="91440" bIns="45720" rtlCol="0">
            <a:noAutofit/>
          </a:bodyPr>
          <a:lstStyle>
            <a:defPPr>
              <a:defRPr lang="en-US"/>
            </a:defPPr>
            <a:lvl1pPr indent="0" algn="ctr">
              <a:spcBef>
                <a:spcPct val="20000"/>
              </a:spcBef>
              <a:buFont typeface="Arial" panose="020B0604020202020204" pitchFamily="34" charset="0"/>
              <a:buNone/>
              <a:defRPr sz="3600" b="1">
                <a:solidFill>
                  <a:srgbClr val="002060"/>
                </a:solidFill>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pPr algn="l"/>
            <a:r>
              <a:rPr lang="en-GB" sz="3200" dirty="0"/>
              <a:t>Patient feedback- July 2020- Sept 2020</a:t>
            </a:r>
          </a:p>
        </p:txBody>
      </p:sp>
      <p:sp>
        <p:nvSpPr>
          <p:cNvPr id="6" name="Content Placeholder 4"/>
          <p:cNvSpPr txBox="1">
            <a:spLocks/>
          </p:cNvSpPr>
          <p:nvPr/>
        </p:nvSpPr>
        <p:spPr>
          <a:xfrm>
            <a:off x="457200" y="1639341"/>
            <a:ext cx="8229600"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Clr>
                <a:srgbClr val="7030A0"/>
              </a:buClr>
              <a:buFont typeface="Courier New" panose="02070309020205020404" pitchFamily="49" charset="0"/>
              <a:buChar char="o"/>
            </a:pPr>
            <a:r>
              <a:rPr lang="en-GB" sz="2000" dirty="0">
                <a:ea typeface="Calibri" panose="020F0502020204030204" pitchFamily="34" charset="0"/>
                <a:cs typeface="Arial" panose="020B0604020202020204" pitchFamily="34" charset="0"/>
              </a:rPr>
              <a:t>Feedback provided by 16 out of 22 patients who received modified Lifestyle and Fatigue interventions</a:t>
            </a:r>
          </a:p>
          <a:p>
            <a:pPr>
              <a:buClr>
                <a:srgbClr val="7030A0"/>
              </a:buClr>
              <a:buFont typeface="Courier New" panose="02070309020205020404" pitchFamily="49" charset="0"/>
              <a:buChar char="o"/>
            </a:pPr>
            <a:endParaRPr lang="en-GB" sz="2000" u="sng" dirty="0">
              <a:ea typeface="Calibri" panose="020F0502020204030204" pitchFamily="34" charset="0"/>
              <a:cs typeface="Arial" panose="020B0604020202020204" pitchFamily="34" charset="0"/>
            </a:endParaRPr>
          </a:p>
          <a:p>
            <a:pPr>
              <a:buClr>
                <a:srgbClr val="7030A0"/>
              </a:buClr>
              <a:buFont typeface="Courier New" panose="02070309020205020404" pitchFamily="49" charset="0"/>
              <a:buChar char="o"/>
            </a:pPr>
            <a:r>
              <a:rPr lang="en-GB" sz="2000" u="sng" dirty="0">
                <a:ea typeface="Calibri" panose="020F0502020204030204" pitchFamily="34" charset="0"/>
                <a:cs typeface="Arial" panose="020B0604020202020204" pitchFamily="34" charset="0"/>
              </a:rPr>
              <a:t>More than 99%</a:t>
            </a:r>
            <a:r>
              <a:rPr lang="en-GB" sz="2000" dirty="0">
                <a:ea typeface="Calibri" panose="020F0502020204030204" pitchFamily="34" charset="0"/>
                <a:cs typeface="Arial" panose="020B0604020202020204" pitchFamily="34" charset="0"/>
              </a:rPr>
              <a:t> of patients would recommend the programme to someone else with fatigue. Reasons for this included the programme being helpful in knowing ‘my condition better and taking it seriously’, feeling ‘more supported, listened to, and understood’, and gaining ‘useful and professional advice’. </a:t>
            </a:r>
            <a:br>
              <a:rPr lang="en-GB" sz="2000" dirty="0">
                <a:ea typeface="Calibri" panose="020F0502020204030204" pitchFamily="34" charset="0"/>
                <a:cs typeface="Arial" panose="020B0604020202020204" pitchFamily="34" charset="0"/>
              </a:rPr>
            </a:br>
            <a:endParaRPr lang="en-GB" sz="2000" dirty="0">
              <a:ea typeface="Calibri" panose="020F0502020204030204" pitchFamily="34" charset="0"/>
              <a:cs typeface="Arial" panose="020B0604020202020204" pitchFamily="34" charset="0"/>
            </a:endParaRPr>
          </a:p>
          <a:p>
            <a:pPr>
              <a:buClr>
                <a:srgbClr val="7030A0"/>
              </a:buClr>
              <a:buFont typeface="Courier New" panose="02070309020205020404" pitchFamily="49" charset="0"/>
              <a:buChar char="o"/>
            </a:pPr>
            <a:r>
              <a:rPr lang="en-GB" sz="2000" dirty="0">
                <a:solidFill>
                  <a:srgbClr val="000000"/>
                </a:solidFill>
                <a:ea typeface="Calibri" panose="020F0502020204030204" pitchFamily="34" charset="0"/>
                <a:cs typeface="Arial" panose="020B0604020202020204" pitchFamily="34" charset="0"/>
              </a:rPr>
              <a:t>The common topics for </a:t>
            </a:r>
            <a:r>
              <a:rPr lang="en-GB" sz="2000" u="sng" dirty="0">
                <a:solidFill>
                  <a:srgbClr val="000000"/>
                </a:solidFill>
                <a:ea typeface="Calibri" panose="020F0502020204030204" pitchFamily="34" charset="0"/>
                <a:cs typeface="Arial" panose="020B0604020202020204" pitchFamily="34" charset="0"/>
              </a:rPr>
              <a:t>most helpful aspects of the programme</a:t>
            </a:r>
            <a:r>
              <a:rPr lang="en-GB" sz="2000" dirty="0">
                <a:solidFill>
                  <a:srgbClr val="000000"/>
                </a:solidFill>
                <a:ea typeface="Calibri" panose="020F0502020204030204" pitchFamily="34" charset="0"/>
                <a:cs typeface="Arial" panose="020B0604020202020204" pitchFamily="34" charset="0"/>
              </a:rPr>
              <a:t> were being accepted and understood, sharing experiences and knowledge, tailoring the programme to their needs, and being able to attend sessions from home.</a:t>
            </a:r>
          </a:p>
          <a:p>
            <a:pPr marL="0" indent="0">
              <a:buNone/>
            </a:pPr>
            <a:endParaRPr lang="en-US" sz="2000" dirty="0"/>
          </a:p>
        </p:txBody>
      </p:sp>
      <p:sp>
        <p:nvSpPr>
          <p:cNvPr id="7" name="Date Placeholder 1"/>
          <p:cNvSpPr>
            <a:spLocks noGrp="1"/>
          </p:cNvSpPr>
          <p:nvPr>
            <p:ph type="dt" sz="half" idx="10"/>
          </p:nvPr>
        </p:nvSpPr>
        <p:spPr>
          <a:xfrm>
            <a:off x="457200" y="6309320"/>
            <a:ext cx="8229600" cy="412155"/>
          </a:xfrm>
        </p:spPr>
        <p:txBody>
          <a:bodyPr/>
          <a:lstStyle/>
          <a:p>
            <a:r>
              <a:rPr lang="en-US"/>
              <a:t>#ChangingForTheBest #NoGoingBack</a:t>
            </a:r>
            <a:endParaRPr lang="en-US" dirty="0"/>
          </a:p>
        </p:txBody>
      </p:sp>
    </p:spTree>
    <p:extLst>
      <p:ext uri="{BB962C8B-B14F-4D97-AF65-F5344CB8AC3E}">
        <p14:creationId xmlns:p14="http://schemas.microsoft.com/office/powerpoint/2010/main" val="1372001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9"/>
          <p:cNvSpPr txBox="1">
            <a:spLocks/>
          </p:cNvSpPr>
          <p:nvPr/>
        </p:nvSpPr>
        <p:spPr>
          <a:xfrm>
            <a:off x="468312" y="887453"/>
            <a:ext cx="8207375" cy="561593"/>
          </a:xfrm>
          <a:prstGeom prst="rect">
            <a:avLst/>
          </a:prstGeom>
        </p:spPr>
        <p:txBody>
          <a:bodyPr vert="horz" lIns="91440" tIns="45720" rIns="91440" bIns="45720" rtlCol="0">
            <a:noAutofit/>
          </a:bodyPr>
          <a:lstStyle>
            <a:defPPr>
              <a:defRPr lang="en-US"/>
            </a:defPPr>
            <a:lvl1pPr indent="0" algn="ctr">
              <a:spcBef>
                <a:spcPct val="20000"/>
              </a:spcBef>
              <a:buFont typeface="Arial" panose="020B0604020202020204" pitchFamily="34" charset="0"/>
              <a:buNone/>
              <a:defRPr sz="3600" b="1">
                <a:solidFill>
                  <a:srgbClr val="002060"/>
                </a:solidFill>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lang="en-GB" dirty="0"/>
              <a:t>Patient feedback continued…</a:t>
            </a:r>
          </a:p>
          <a:p>
            <a:endParaRPr lang="en-GB" dirty="0"/>
          </a:p>
        </p:txBody>
      </p:sp>
      <p:sp>
        <p:nvSpPr>
          <p:cNvPr id="13" name="Content Placeholder 4"/>
          <p:cNvSpPr txBox="1">
            <a:spLocks/>
          </p:cNvSpPr>
          <p:nvPr/>
        </p:nvSpPr>
        <p:spPr>
          <a:xfrm>
            <a:off x="457200" y="1639341"/>
            <a:ext cx="8229600"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1000" dirty="0"/>
          </a:p>
          <a:p>
            <a:pPr>
              <a:buClr>
                <a:srgbClr val="7030A0"/>
              </a:buClr>
              <a:buFont typeface="Courier New" panose="02070309020205020404" pitchFamily="49" charset="0"/>
              <a:buChar char="o"/>
            </a:pPr>
            <a:r>
              <a:rPr lang="en-GB" sz="1800" dirty="0">
                <a:solidFill>
                  <a:srgbClr val="000000"/>
                </a:solidFill>
                <a:latin typeface="Century Gothic" panose="020B0502020202020204" pitchFamily="34" charset="0"/>
                <a:ea typeface="Calibri" panose="020F0502020204030204" pitchFamily="34" charset="0"/>
              </a:rPr>
              <a:t>Patients were asked to report on the helpfulness of the group programme content. The majority of responses were positive (‘very helpful’ or ‘helpful’): </a:t>
            </a:r>
          </a:p>
          <a:p>
            <a:pPr marL="0" indent="0">
              <a:buClr>
                <a:srgbClr val="7030A0"/>
              </a:buClr>
              <a:buNone/>
            </a:pPr>
            <a:endParaRPr lang="en-GB" sz="1800" dirty="0">
              <a:solidFill>
                <a:srgbClr val="000000"/>
              </a:solidFill>
              <a:latin typeface="Century Gothic" panose="020B0502020202020204" pitchFamily="34" charset="0"/>
              <a:ea typeface="Calibri" panose="020F0502020204030204" pitchFamily="34" charset="0"/>
            </a:endParaRPr>
          </a:p>
          <a:p>
            <a:pPr algn="ctr">
              <a:buClr>
                <a:srgbClr val="7030A0"/>
              </a:buClr>
              <a:buFont typeface="Wingdings" panose="05000000000000000000" pitchFamily="2" charset="2"/>
              <a:buChar char="§"/>
            </a:pPr>
            <a:r>
              <a:rPr lang="en-GB" sz="1800" dirty="0">
                <a:solidFill>
                  <a:srgbClr val="461E64"/>
                </a:solidFill>
                <a:latin typeface="Century Gothic" panose="020B0502020202020204" pitchFamily="34" charset="0"/>
                <a:ea typeface="Calibri" panose="020F0502020204030204" pitchFamily="34" charset="0"/>
              </a:rPr>
              <a:t>Understanding fatigue –  94%</a:t>
            </a:r>
          </a:p>
          <a:p>
            <a:pPr algn="ctr">
              <a:buClr>
                <a:srgbClr val="7030A0"/>
              </a:buClr>
              <a:buFont typeface="Wingdings" panose="05000000000000000000" pitchFamily="2" charset="2"/>
              <a:buChar char="§"/>
            </a:pPr>
            <a:r>
              <a:rPr lang="en-GB" sz="1800" dirty="0">
                <a:solidFill>
                  <a:srgbClr val="461E64"/>
                </a:solidFill>
                <a:latin typeface="Century Gothic" panose="020B0502020202020204" pitchFamily="34" charset="0"/>
                <a:ea typeface="Calibri" panose="020F0502020204030204" pitchFamily="34" charset="0"/>
              </a:rPr>
              <a:t>Activity &amp; energy management – 88%</a:t>
            </a:r>
          </a:p>
          <a:p>
            <a:pPr algn="ctr">
              <a:buClr>
                <a:srgbClr val="7030A0"/>
              </a:buClr>
              <a:buFont typeface="Wingdings" panose="05000000000000000000" pitchFamily="2" charset="2"/>
              <a:buChar char="§"/>
            </a:pPr>
            <a:r>
              <a:rPr lang="en-GB" sz="1800" dirty="0">
                <a:solidFill>
                  <a:srgbClr val="461E64"/>
                </a:solidFill>
                <a:latin typeface="Century Gothic" panose="020B0502020202020204" pitchFamily="34" charset="0"/>
                <a:ea typeface="Calibri" panose="020F0502020204030204" pitchFamily="34" charset="0"/>
              </a:rPr>
              <a:t>Managing thoughts &amp; feelings – 81%</a:t>
            </a:r>
          </a:p>
          <a:p>
            <a:pPr algn="ctr">
              <a:buClr>
                <a:srgbClr val="7030A0"/>
              </a:buClr>
              <a:buFont typeface="Wingdings" panose="05000000000000000000" pitchFamily="2" charset="2"/>
              <a:buChar char="§"/>
            </a:pPr>
            <a:r>
              <a:rPr lang="en-GB" sz="1800" dirty="0">
                <a:solidFill>
                  <a:srgbClr val="461E64"/>
                </a:solidFill>
                <a:latin typeface="Century Gothic" panose="020B0502020202020204" pitchFamily="34" charset="0"/>
                <a:ea typeface="Calibri" panose="020F0502020204030204" pitchFamily="34" charset="0"/>
              </a:rPr>
              <a:t>Mindfulness – 69%</a:t>
            </a:r>
          </a:p>
          <a:p>
            <a:pPr algn="ctr">
              <a:buClr>
                <a:srgbClr val="7030A0"/>
              </a:buClr>
              <a:buFont typeface="Wingdings" panose="05000000000000000000" pitchFamily="2" charset="2"/>
              <a:buChar char="§"/>
            </a:pPr>
            <a:r>
              <a:rPr lang="en-GB" sz="1800" dirty="0">
                <a:solidFill>
                  <a:srgbClr val="461E64"/>
                </a:solidFill>
                <a:latin typeface="Century Gothic" panose="020B0502020202020204" pitchFamily="34" charset="0"/>
                <a:ea typeface="Calibri" panose="020F0502020204030204" pitchFamily="34" charset="0"/>
              </a:rPr>
              <a:t>Values &amp; goals – 94%</a:t>
            </a:r>
          </a:p>
          <a:p>
            <a:pPr algn="ctr">
              <a:buClr>
                <a:srgbClr val="7030A0"/>
              </a:buClr>
              <a:buFont typeface="Wingdings" panose="05000000000000000000" pitchFamily="2" charset="2"/>
              <a:buChar char="§"/>
            </a:pPr>
            <a:r>
              <a:rPr lang="en-GB" sz="1800" dirty="0">
                <a:solidFill>
                  <a:srgbClr val="461E64"/>
                </a:solidFill>
                <a:latin typeface="Century Gothic" panose="020B0502020202020204" pitchFamily="34" charset="0"/>
                <a:ea typeface="Calibri" panose="020F0502020204030204" pitchFamily="34" charset="0"/>
              </a:rPr>
              <a:t>Communication – 88%</a:t>
            </a:r>
          </a:p>
          <a:p>
            <a:pPr algn="ctr">
              <a:buClr>
                <a:srgbClr val="7030A0"/>
              </a:buClr>
              <a:buFont typeface="Wingdings" panose="05000000000000000000" pitchFamily="2" charset="2"/>
              <a:buChar char="§"/>
            </a:pPr>
            <a:r>
              <a:rPr lang="en-GB" sz="1800" dirty="0">
                <a:solidFill>
                  <a:srgbClr val="461E64"/>
                </a:solidFill>
                <a:latin typeface="Century Gothic" panose="020B0502020202020204" pitchFamily="34" charset="0"/>
                <a:ea typeface="Calibri" panose="020F0502020204030204" pitchFamily="34" charset="0"/>
              </a:rPr>
              <a:t>Activity Rest and Sleep Logs – 94%</a:t>
            </a:r>
          </a:p>
          <a:p>
            <a:pPr algn="ctr">
              <a:buClr>
                <a:srgbClr val="7030A0"/>
              </a:buClr>
              <a:buFont typeface="Wingdings" panose="05000000000000000000" pitchFamily="2" charset="2"/>
              <a:buChar char="§"/>
            </a:pPr>
            <a:r>
              <a:rPr lang="en-GB" sz="1800" dirty="0">
                <a:solidFill>
                  <a:srgbClr val="461E64"/>
                </a:solidFill>
                <a:latin typeface="Century Gothic" panose="020B0502020202020204" pitchFamily="34" charset="0"/>
                <a:ea typeface="Calibri" panose="020F0502020204030204" pitchFamily="34" charset="0"/>
              </a:rPr>
              <a:t>Stress &amp; relaxation – 81%</a:t>
            </a:r>
          </a:p>
        </p:txBody>
      </p:sp>
      <p:sp>
        <p:nvSpPr>
          <p:cNvPr id="15" name="Date Placeholder 1"/>
          <p:cNvSpPr>
            <a:spLocks noGrp="1"/>
          </p:cNvSpPr>
          <p:nvPr>
            <p:ph type="dt" sz="half" idx="10"/>
          </p:nvPr>
        </p:nvSpPr>
        <p:spPr>
          <a:xfrm>
            <a:off x="457200" y="6309320"/>
            <a:ext cx="8229600" cy="412155"/>
          </a:xfrm>
        </p:spPr>
        <p:txBody>
          <a:bodyPr/>
          <a:lstStyle/>
          <a:p>
            <a:r>
              <a:rPr lang="en-US"/>
              <a:t>#ChangingForTheBest #NoGoingBack</a:t>
            </a:r>
            <a:endParaRPr lang="en-US" dirty="0"/>
          </a:p>
        </p:txBody>
      </p:sp>
    </p:spTree>
    <p:extLst>
      <p:ext uri="{BB962C8B-B14F-4D97-AF65-F5344CB8AC3E}">
        <p14:creationId xmlns:p14="http://schemas.microsoft.com/office/powerpoint/2010/main" val="341920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GB" dirty="0">
                <a:solidFill>
                  <a:srgbClr val="002060"/>
                </a:solidFill>
              </a:rPr>
              <a:t>Supporting RUH staff and post COVID-19 fatigue</a:t>
            </a:r>
          </a:p>
          <a:p>
            <a:pPr marL="0" indent="0">
              <a:buNone/>
            </a:pPr>
            <a:endParaRPr lang="en-GB" dirty="0">
              <a:solidFill>
                <a:srgbClr val="002060"/>
              </a:solidFill>
            </a:endParaRPr>
          </a:p>
          <a:p>
            <a:r>
              <a:rPr lang="en-GB" sz="1800" dirty="0"/>
              <a:t>16 RUH staff members contacted Fatigue Advice Line and were provided with specialist advice regarding their own fatigue</a:t>
            </a:r>
          </a:p>
          <a:p>
            <a:endParaRPr lang="en-GB" sz="1800" dirty="0"/>
          </a:p>
          <a:p>
            <a:r>
              <a:rPr lang="en-GB" sz="1800" dirty="0"/>
              <a:t>5 referrals from primary care from July to October 2020 for specialist assessment and interventions for post COVID-19 fatigue</a:t>
            </a:r>
          </a:p>
          <a:p>
            <a:endParaRPr lang="en-GB" sz="1800" dirty="0"/>
          </a:p>
          <a:p>
            <a:r>
              <a:rPr lang="en-GB" sz="1800" dirty="0"/>
              <a:t>GP referrals are set to increase based on NHS </a:t>
            </a:r>
          </a:p>
          <a:p>
            <a:pPr marL="0" indent="0">
              <a:buNone/>
            </a:pPr>
            <a:r>
              <a:rPr lang="en-GB" sz="1800" dirty="0"/>
              <a:t>      England advice on prevalence of long-</a:t>
            </a:r>
            <a:r>
              <a:rPr lang="en-GB" sz="1800" dirty="0" err="1"/>
              <a:t>covid</a:t>
            </a:r>
            <a:endParaRPr lang="en-GB" sz="1800" dirty="0"/>
          </a:p>
        </p:txBody>
      </p:sp>
      <p:pic>
        <p:nvPicPr>
          <p:cNvPr id="3" name="Picture 2"/>
          <p:cNvPicPr>
            <a:picLocks noChangeAspect="1"/>
          </p:cNvPicPr>
          <p:nvPr/>
        </p:nvPicPr>
        <p:blipFill>
          <a:blip r:embed="rId2"/>
          <a:stretch>
            <a:fillRect/>
          </a:stretch>
        </p:blipFill>
        <p:spPr>
          <a:xfrm>
            <a:off x="5292080" y="4509120"/>
            <a:ext cx="3610744" cy="2049091"/>
          </a:xfrm>
          <a:prstGeom prst="rect">
            <a:avLst/>
          </a:prstGeom>
        </p:spPr>
      </p:pic>
    </p:spTree>
    <p:extLst>
      <p:ext uri="{BB962C8B-B14F-4D97-AF65-F5344CB8AC3E}">
        <p14:creationId xmlns:p14="http://schemas.microsoft.com/office/powerpoint/2010/main" val="30651800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4"/>
          <p:cNvSpPr>
            <a:spLocks noGrp="1"/>
          </p:cNvSpPr>
          <p:nvPr>
            <p:ph idx="1"/>
          </p:nvPr>
        </p:nvSpPr>
        <p:spPr>
          <a:xfrm>
            <a:off x="470712" y="1689470"/>
            <a:ext cx="8229600" cy="4525963"/>
          </a:xfrm>
        </p:spPr>
        <p:txBody>
          <a:bodyPr>
            <a:normAutofit/>
          </a:bodyPr>
          <a:lstStyle/>
          <a:p>
            <a:endParaRPr lang="en-US" sz="1800" dirty="0"/>
          </a:p>
          <a:p>
            <a:r>
              <a:rPr lang="en-US" sz="1800" dirty="0"/>
              <a:t>Positive response from patients to new ways of working…..to consider in future service planning</a:t>
            </a:r>
          </a:p>
          <a:p>
            <a:endParaRPr lang="en-US" sz="1800" dirty="0"/>
          </a:p>
          <a:p>
            <a:r>
              <a:rPr lang="en-US" sz="1800" dirty="0"/>
              <a:t>Modified Lifestyle and Fatigue management has supported a self management approach</a:t>
            </a:r>
          </a:p>
          <a:p>
            <a:endParaRPr lang="en-US" sz="1800" dirty="0"/>
          </a:p>
          <a:p>
            <a:r>
              <a:rPr lang="en-US" sz="1800" dirty="0"/>
              <a:t>Virtual group </a:t>
            </a:r>
            <a:r>
              <a:rPr lang="en-US" sz="1800" dirty="0" err="1"/>
              <a:t>programme</a:t>
            </a:r>
            <a:r>
              <a:rPr lang="en-US" sz="1800" dirty="0"/>
              <a:t> has commenced and will be evaluated</a:t>
            </a:r>
          </a:p>
          <a:p>
            <a:endParaRPr lang="en-US" sz="1800" dirty="0"/>
          </a:p>
          <a:p>
            <a:r>
              <a:rPr lang="en-US" sz="1800" dirty="0"/>
              <a:t>Virtual AHP student placements in the process of being set up and will be evaluated</a:t>
            </a:r>
          </a:p>
          <a:p>
            <a:endParaRPr lang="en-US" sz="1800" dirty="0"/>
          </a:p>
        </p:txBody>
      </p:sp>
      <p:sp>
        <p:nvSpPr>
          <p:cNvPr id="14" name="Date Placeholder 1"/>
          <p:cNvSpPr>
            <a:spLocks noGrp="1"/>
          </p:cNvSpPr>
          <p:nvPr>
            <p:ph type="dt" sz="half" idx="10"/>
          </p:nvPr>
        </p:nvSpPr>
        <p:spPr>
          <a:xfrm>
            <a:off x="457200" y="6309320"/>
            <a:ext cx="8229600" cy="412155"/>
          </a:xfrm>
        </p:spPr>
        <p:txBody>
          <a:bodyPr/>
          <a:lstStyle/>
          <a:p>
            <a:r>
              <a:rPr lang="en-US"/>
              <a:t>#ChangingForTheBest #NoGoingBack</a:t>
            </a:r>
            <a:endParaRPr lang="en-US" dirty="0"/>
          </a:p>
        </p:txBody>
      </p:sp>
      <p:sp>
        <p:nvSpPr>
          <p:cNvPr id="15" name="Content Placeholder 9"/>
          <p:cNvSpPr txBox="1">
            <a:spLocks/>
          </p:cNvSpPr>
          <p:nvPr/>
        </p:nvSpPr>
        <p:spPr>
          <a:xfrm>
            <a:off x="468312" y="887453"/>
            <a:ext cx="8207375" cy="561593"/>
          </a:xfrm>
          <a:prstGeom prst="rect">
            <a:avLst/>
          </a:prstGeom>
        </p:spPr>
        <p:txBody>
          <a:bodyPr vert="horz" lIns="91440" tIns="45720" rIns="91440" bIns="45720" rtlCol="0">
            <a:noAutofit/>
          </a:bodyPr>
          <a:lstStyle>
            <a:defPPr>
              <a:defRPr lang="en-US"/>
            </a:defPPr>
            <a:lvl1pPr indent="0" algn="ctr">
              <a:spcBef>
                <a:spcPct val="20000"/>
              </a:spcBef>
              <a:buFont typeface="Arial" panose="020B0604020202020204" pitchFamily="34" charset="0"/>
              <a:buNone/>
              <a:defRPr sz="3600" b="1">
                <a:solidFill>
                  <a:srgbClr val="002060"/>
                </a:solidFill>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lang="en-US" dirty="0"/>
              <a:t>Learning</a:t>
            </a:r>
            <a:endParaRPr lang="en-GB" dirty="0"/>
          </a:p>
          <a:p>
            <a:endParaRPr lang="en-GB" dirty="0"/>
          </a:p>
        </p:txBody>
      </p:sp>
    </p:spTree>
    <p:extLst>
      <p:ext uri="{BB962C8B-B14F-4D97-AF65-F5344CB8AC3E}">
        <p14:creationId xmlns:p14="http://schemas.microsoft.com/office/powerpoint/2010/main" val="4396390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D24E857BC09F644A4C253D93288C71A" ma:contentTypeVersion="2" ma:contentTypeDescription="Create a new document." ma:contentTypeScope="" ma:versionID="b0bed885a506c3bfbc41021aa0f19d9f">
  <xsd:schema xmlns:xsd="http://www.w3.org/2001/XMLSchema" xmlns:xs="http://www.w3.org/2001/XMLSchema" xmlns:p="http://schemas.microsoft.com/office/2006/metadata/properties" xmlns:ns1="http://schemas.microsoft.com/sharepoint/v3" xmlns:ns2="ad87494e-9fa4-4ff5-9fb0-45265e3e8304" targetNamespace="http://schemas.microsoft.com/office/2006/metadata/properties" ma:root="true" ma:fieldsID="0758d5956f83deb315c57e5967ce2bf6" ns1:_="" ns2:_="">
    <xsd:import namespace="http://schemas.microsoft.com/sharepoint/v3"/>
    <xsd:import namespace="ad87494e-9fa4-4ff5-9fb0-45265e3e8304"/>
    <xsd:element name="properties">
      <xsd:complexType>
        <xsd:sequence>
          <xsd:element name="documentManagement">
            <xsd:complexType>
              <xsd:all>
                <xsd:element ref="ns1:PublishingStartDate" minOccurs="0"/>
                <xsd:element ref="ns1:PublishingExpirationDate" minOccurs="0"/>
                <xsd:element ref="ns2: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internalName="PublishingStartDate">
      <xsd:simpleType>
        <xsd:restriction base="dms:Unknown"/>
      </xsd:simpleType>
    </xsd:element>
    <xsd:element name="PublishingExpirationDate" ma:index="9" nillable="true" ma:displayName="Scheduling End Dat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d87494e-9fa4-4ff5-9fb0-45265e3e8304" elementFormDefault="qualified">
    <xsd:import namespace="http://schemas.microsoft.com/office/2006/documentManagement/types"/>
    <xsd:import namespace="http://schemas.microsoft.com/office/infopath/2007/PartnerControls"/>
    <xsd:element name="Category" ma:index="10" nillable="true" ma:displayName="Category" ma:default="Category A" ma:format="Dropdown" ma:internalName="Category">
      <xsd:simpleType>
        <xsd:restriction base="dms:Choice">
          <xsd:enumeration value="Category A"/>
          <xsd:enumeration value="Category B"/>
          <xsd:enumeration value="Category C"/>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Category xmlns="ad87494e-9fa4-4ff5-9fb0-45265e3e8304">Category A</Category>
    <PublishingStartDate xmlns="http://schemas.microsoft.com/sharepoint/v3" xsi:nil="true"/>
  </documentManagement>
</p:properties>
</file>

<file path=customXml/itemProps1.xml><?xml version="1.0" encoding="utf-8"?>
<ds:datastoreItem xmlns:ds="http://schemas.openxmlformats.org/officeDocument/2006/customXml" ds:itemID="{AC98E506-1418-40E4-B188-6C8509A1A01B}">
  <ds:schemaRefs>
    <ds:schemaRef ds:uri="http://schemas.microsoft.com/sharepoint/v3/contenttype/forms"/>
  </ds:schemaRefs>
</ds:datastoreItem>
</file>

<file path=customXml/itemProps2.xml><?xml version="1.0" encoding="utf-8"?>
<ds:datastoreItem xmlns:ds="http://schemas.openxmlformats.org/officeDocument/2006/customXml" ds:itemID="{B78D3D24-4194-4766-A3E4-6541AE1786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d87494e-9fa4-4ff5-9fb0-45265e3e830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132CAF6-E971-4450-A75C-D9A30BA8B2C2}">
  <ds:schemaRefs>
    <ds:schemaRef ds:uri="http://purl.org/dc/elements/1.1/"/>
    <ds:schemaRef ds:uri="http://schemas.microsoft.com/office/2006/documentManagement/types"/>
    <ds:schemaRef ds:uri="ad87494e-9fa4-4ff5-9fb0-45265e3e8304"/>
    <ds:schemaRef ds:uri="http://purl.org/dc/terms/"/>
    <ds:schemaRef ds:uri="http://schemas.microsoft.com/office/infopath/2007/PartnerControls"/>
    <ds:schemaRef ds:uri="http://www.w3.org/XML/1998/namespace"/>
    <ds:schemaRef ds:uri="http://purl.org/dc/dcmitype/"/>
    <ds:schemaRef ds:uri="http://schemas.openxmlformats.org/package/2006/metadata/core-properties"/>
    <ds:schemaRef ds:uri="http://schemas.microsoft.com/sharepoint/v3"/>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0</TotalTime>
  <Words>587</Words>
  <Application>Microsoft Office PowerPoint</Application>
  <PresentationFormat>On-screen Show (4:3)</PresentationFormat>
  <Paragraphs>98</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Century Gothic</vt:lpstr>
      <vt:lpstr>Courier New</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Taunton and Somerset NHS Foundation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 name</dc:creator>
  <cp:lastModifiedBy>bernice statton</cp:lastModifiedBy>
  <cp:revision>498</cp:revision>
  <cp:lastPrinted>2018-12-04T12:23:38Z</cp:lastPrinted>
  <dcterms:created xsi:type="dcterms:W3CDTF">2016-09-12T09:03:45Z</dcterms:created>
  <dcterms:modified xsi:type="dcterms:W3CDTF">2020-10-21T09:57:32Z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0x010100DD24E857BC09F644A4C253D93288C71A</vt:lpwstr>
  </property>
</Properties>
</file>