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3" r:id="rId5"/>
    <p:sldId id="258" r:id="rId6"/>
    <p:sldId id="268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 autoAdjust="0"/>
  </p:normalViewPr>
  <p:slideViewPr>
    <p:cSldViewPr snapToGrid="0" snapToObjects="1">
      <p:cViewPr varScale="1">
        <p:scale>
          <a:sx n="83" d="100"/>
          <a:sy n="83" d="100"/>
        </p:scale>
        <p:origin x="14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726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0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48640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FOCUS - site management principles (A Prime June 2019)</a:t>
            </a:r>
            <a:endParaRPr lang="en-US" dirty="0"/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FOCUS - site management principles (A Prime June 2019)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59D1-2075-4F99-9837-1EEFC2B87D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7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FOCUS - site management principles (A Prime June 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hAzveLcZo&amp;list=PL6rrXMWFEqXL5NsTFy7zylDbYsAlZWul1" TargetMode="External"/><Relationship Id="rId2" Type="http://schemas.openxmlformats.org/officeDocument/2006/relationships/hyperlink" Target="https://improvement.nhs.uk/documents/610/red-and-green-bed-days-RIG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provement.nhs.uk/documents/578/internal-professional-standards-RIG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gland.nhs.uk/wp-content/uploads/2019/02/operational-pressures-escalation-levels-framework-v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mprovement.nhs.uk/documents/2162/sbar-communication-tool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726" y="5783025"/>
            <a:ext cx="6858000" cy="473244"/>
          </a:xfrm>
        </p:spPr>
        <p:txBody>
          <a:bodyPr/>
          <a:lstStyle/>
          <a:p>
            <a:r>
              <a:rPr lang="en-GB" dirty="0"/>
              <a:t>June 2019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9084C08-7DDF-4EA6-9320-B7BA9C1C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31" y="2289718"/>
            <a:ext cx="7886700" cy="690562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solidFill>
                  <a:srgbClr val="0070C0"/>
                </a:solidFill>
              </a:rPr>
              <a:t>FOCUS</a:t>
            </a:r>
            <a:br>
              <a:rPr lang="en-GB" sz="7200" b="1" dirty="0">
                <a:solidFill>
                  <a:srgbClr val="0070C0"/>
                </a:solidFill>
              </a:rPr>
            </a:br>
            <a:endParaRPr lang="en-GB" sz="7200" b="1" dirty="0">
              <a:solidFill>
                <a:srgbClr val="0070C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A7698-0803-40FC-BEB3-A9971B88E787}"/>
              </a:ext>
            </a:extLst>
          </p:cNvPr>
          <p:cNvSpPr txBox="1">
            <a:spLocks/>
          </p:cNvSpPr>
          <p:nvPr/>
        </p:nvSpPr>
        <p:spPr>
          <a:xfrm>
            <a:off x="406600" y="3877720"/>
            <a:ext cx="8682361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200" b="1" dirty="0">
                <a:solidFill>
                  <a:srgbClr val="0070C0"/>
                </a:solidFill>
              </a:rPr>
              <a:t>Operational site management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89A0C5-13FA-4E95-9BDF-B0D14A25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" y="163128"/>
            <a:ext cx="259080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19" y="845423"/>
            <a:ext cx="8640959" cy="542672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mpd="sng">
            <a:solidFill>
              <a:srgbClr val="4F81BD"/>
            </a:solidFill>
          </a:ln>
        </p:spPr>
        <p:txBody>
          <a:bodyPr lIns="90818" tIns="45409" rIns="90818" bIns="45409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F</a:t>
            </a:r>
            <a:r>
              <a:rPr lang="en-GB" sz="2800" b="1" dirty="0">
                <a:solidFill>
                  <a:srgbClr val="0070C0"/>
                </a:solidFill>
                <a:latin typeface="Calibri"/>
              </a:rPr>
              <a:t> - 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Front door position and triggers - current position and actions.</a:t>
            </a:r>
          </a:p>
          <a:p>
            <a:pPr marL="0" indent="0" defTabSz="908182">
              <a:buNone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O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Operational oversight and management of whole hospital              constraints. </a:t>
            </a:r>
          </a:p>
          <a:p>
            <a:pPr marL="0" indent="0" defTabSz="908182">
              <a:buNone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C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Challenge patient plans and pathways.</a:t>
            </a:r>
          </a:p>
          <a:p>
            <a:pPr marL="0" indent="0" defTabSz="908182">
              <a:buNone/>
              <a:defRPr/>
            </a:pPr>
            <a:endParaRPr lang="en-GB" sz="2800" dirty="0">
              <a:solidFill>
                <a:srgbClr val="0070C0"/>
              </a:solidFill>
              <a:latin typeface="Calibri"/>
            </a:endParaRP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U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Understand actions required and agree accountability.</a:t>
            </a:r>
          </a:p>
          <a:p>
            <a:pPr marL="0" indent="0" defTabSz="908182">
              <a:buNone/>
              <a:defRPr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 </a:t>
            </a:r>
          </a:p>
          <a:p>
            <a:pPr marL="0" indent="0" defTabSz="908182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GB" sz="2800" dirty="0">
                <a:solidFill>
                  <a:srgbClr val="0070C0"/>
                </a:solidFill>
                <a:latin typeface="Calibri"/>
              </a:rPr>
              <a:t> – Site plans, escalation and report.  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469" y="260648"/>
            <a:ext cx="818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Five guiding principals - FOCUS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FOCUS - site management principles (A Prime June 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DC2E50-D363-42E1-BB6B-BABF9025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4" y="365125"/>
            <a:ext cx="4126302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latin typeface="+mn-lt"/>
                <a:cs typeface="+mj-cs"/>
              </a:rPr>
              <a:t>F</a:t>
            </a:r>
            <a:r>
              <a:rPr lang="en-US" sz="3700" b="1" dirty="0">
                <a:solidFill>
                  <a:srgbClr val="0070C0"/>
                </a:solidFill>
                <a:latin typeface="+mn-lt"/>
                <a:cs typeface="+mj-cs"/>
              </a:rPr>
              <a:t>ront door position</a:t>
            </a:r>
            <a:br>
              <a:rPr lang="en-US" sz="3700" b="1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7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E436B3-0C64-4C17-8BD4-0D9CF7BE63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5274" y="2475806"/>
            <a:ext cx="4450702" cy="34622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Use of the trigger tool specific to site.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Todays performance - current and against predicted performance.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Oversight of waits in each stream e.g. minors, resus, </a:t>
            </a:r>
            <a:r>
              <a:rPr lang="en-US" sz="1600" dirty="0" err="1">
                <a:solidFill>
                  <a:srgbClr val="0070C0"/>
                </a:solidFill>
                <a:latin typeface="+mn-lt"/>
                <a:cs typeface="+mn-cs"/>
              </a:rPr>
              <a:t>paediatrics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, triage.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 delays and response to the emergency department (how are we doing against agreed inter professional standards?)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Next breach time and plan for patient.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Ensure all patients have a plan at two hours.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Senior nurse and medical  coordination   i.e. board rounds at agreed times.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  <a:cs typeface="+mn-cs"/>
              </a:rPr>
              <a:t>Ambulance arrivals and offload position.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3A168-8BBC-4554-8BB9-1B1B97B82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940" y="6358553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  <p:pic>
        <p:nvPicPr>
          <p:cNvPr id="6" name="Picture 2" descr="A store in a brick building&#10;&#10;Description generated with very high confidence">
            <a:extLst>
              <a:ext uri="{FF2B5EF4-FFF2-40B4-BE49-F238E27FC236}">
                <a16:creationId xmlns:a16="http://schemas.microsoft.com/office/drawing/2014/main" id="{CCCC9000-7F16-4451-9399-1CAE2D875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1100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0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206D5B-0137-419E-A66B-38844625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8" y="671504"/>
            <a:ext cx="9060024" cy="9995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4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6000" b="1" dirty="0">
                <a:solidFill>
                  <a:srgbClr val="0070C0"/>
                </a:solidFill>
                <a:latin typeface="+mn-lt"/>
                <a:cs typeface="+mj-cs"/>
              </a:rPr>
              <a:t>O</a:t>
            </a:r>
            <a:r>
              <a:rPr lang="en-US" sz="3400" b="1" dirty="0">
                <a:solidFill>
                  <a:srgbClr val="0070C0"/>
                </a:solidFill>
                <a:latin typeface="+mn-lt"/>
                <a:cs typeface="+mj-cs"/>
              </a:rPr>
              <a:t>perational oversight of whole hospital constraints</a:t>
            </a:r>
            <a:br>
              <a:rPr lang="en-US" sz="3400" b="1" dirty="0">
                <a:solidFill>
                  <a:srgbClr val="0070C0"/>
                </a:solidFill>
                <a:latin typeface="+mj-lt"/>
                <a:cs typeface="+mj-cs"/>
              </a:rPr>
            </a:br>
            <a:endParaRPr lang="en-US" sz="3400" dirty="0">
              <a:solidFill>
                <a:srgbClr val="0070C0"/>
              </a:solidFill>
              <a:latin typeface="+mj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789D33-7B18-40B0-80A7-49F9EABA36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697" y="1671088"/>
            <a:ext cx="6128707" cy="46852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Outlier areas - ensure all patients have been reviewed. </a:t>
            </a:r>
            <a:r>
              <a:rPr lang="en-US" sz="1700" dirty="0" err="1">
                <a:solidFill>
                  <a:srgbClr val="0070C0"/>
                </a:solidFill>
                <a:latin typeface="+mn-lt"/>
                <a:cs typeface="+mn-cs"/>
              </a:rPr>
              <a:t>Prioritise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 which areas should be closed first.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Staffing issues.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ITU / HDU capacity and escalation plan. 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Tertiary referral and repatriation position.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Infection control i.e. side room capacity and  decontamination.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Understand demand and capacity of all diagnostics.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Unresolved delays – communicate </a:t>
            </a:r>
            <a:r>
              <a:rPr lang="en-US" sz="1700" b="1" i="1" dirty="0">
                <a:solidFill>
                  <a:srgbClr val="FF000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en-US" sz="17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day problems (including complex discharge issues) that can’t be sorted at ward level and ensure action is taken.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Todays ACTUAL and POTENTIAL  discharges (risks identified  e.g.  transport, pharmacy,  clinical  decision making.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Confirm that </a:t>
            </a:r>
            <a:r>
              <a:rPr lang="en-US" sz="1700" i="1" dirty="0">
                <a:solidFill>
                  <a:srgbClr val="0070C0"/>
                </a:solidFill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</a:t>
            </a:r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 / ward rounds happened on all wards </a:t>
            </a:r>
          </a:p>
          <a:p>
            <a:r>
              <a:rPr lang="en-US" sz="1700" dirty="0">
                <a:solidFill>
                  <a:srgbClr val="0070C0"/>
                </a:solidFill>
                <a:latin typeface="+mn-lt"/>
                <a:cs typeface="+mn-cs"/>
              </a:rPr>
              <a:t>Use a predictive demand model  based upon previous activity.</a:t>
            </a:r>
          </a:p>
          <a:p>
            <a:pPr marL="0"/>
            <a:endParaRPr lang="en-US" sz="1300" dirty="0">
              <a:latin typeface="+mn-lt"/>
              <a:cs typeface="+mn-cs"/>
            </a:endParaRPr>
          </a:p>
        </p:txBody>
      </p:sp>
      <p:pic>
        <p:nvPicPr>
          <p:cNvPr id="6" name="Picture 2" descr="C:\Users\aldridgea\Pictures\Oversight.PNG">
            <a:extLst>
              <a:ext uri="{FF2B5EF4-FFF2-40B4-BE49-F238E27FC236}">
                <a16:creationId xmlns:a16="http://schemas.microsoft.com/office/drawing/2014/main" id="{828D693D-1673-4BC2-9085-52CE66F68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r="28850" b="3"/>
          <a:stretch/>
        </p:blipFill>
        <p:spPr bwMode="auto">
          <a:xfrm>
            <a:off x="6738250" y="2528596"/>
            <a:ext cx="1776711" cy="330676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9FDC1-F96E-44B8-8192-02CACB7F0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148342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BA8D9A-E01B-4505-BBD8-E33E4A5D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190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+mn-lt"/>
                <a:cs typeface="+mj-cs"/>
              </a:rPr>
              <a:t>C</a:t>
            </a:r>
            <a:r>
              <a:rPr lang="en-US" sz="4400" b="1" dirty="0">
                <a:solidFill>
                  <a:srgbClr val="0070C0"/>
                </a:solidFill>
                <a:latin typeface="+mn-lt"/>
                <a:cs typeface="+mj-cs"/>
              </a:rPr>
              <a:t>hallenge</a:t>
            </a:r>
            <a:endParaRPr lang="en-US" sz="44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980C5-19E0-4B03-A1AB-F6FEAEB416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2596" y="1825625"/>
            <a:ext cx="5663682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Is the bed request appropriate? Has a senior review taken place?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Can the patient be appropriately managed as short stay or do they require a </a:t>
            </a:r>
            <a:r>
              <a:rPr lang="en-US" sz="21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 specific bed?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Is the patient on the right pathway  or could they be managed using an alternative pathway e.g. hot clinics, day case, ambulatory emergency care. </a:t>
            </a:r>
          </a:p>
          <a:p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Plans for all emergency department patients at two hours with the doctor and nurse in charge.</a:t>
            </a:r>
          </a:p>
          <a:p>
            <a:r>
              <a:rPr lang="en-US" sz="2100" dirty="0" err="1">
                <a:solidFill>
                  <a:srgbClr val="0070C0"/>
                </a:solidFill>
                <a:latin typeface="+mn-lt"/>
                <a:cs typeface="+mn-cs"/>
              </a:rPr>
              <a:t>Speciality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 teams who fail to respond to emergency department referrals in line with agreed </a:t>
            </a:r>
            <a:r>
              <a:rPr lang="en-US" sz="2100" i="1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internal professional standards</a:t>
            </a:r>
            <a:r>
              <a:rPr lang="en-US" sz="2100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</a:p>
          <a:p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250C4B-AA81-4D21-8881-20317B88A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9290" b="3"/>
          <a:stretch/>
        </p:blipFill>
        <p:spPr bwMode="auto">
          <a:xfrm>
            <a:off x="6255981" y="2024743"/>
            <a:ext cx="2758640" cy="30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6CB8-1F67-4C5C-A15B-92EF23F7B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329400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94D0F6-8DD8-466D-8179-1D7FC332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07868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700" b="1" dirty="0">
                <a:solidFill>
                  <a:srgbClr val="0070C0"/>
                </a:solidFill>
                <a:latin typeface="+mn-lt"/>
                <a:cs typeface="+mj-cs"/>
              </a:rPr>
              <a:t>U</a:t>
            </a:r>
            <a:r>
              <a:rPr lang="en-US" sz="4000" b="1" dirty="0">
                <a:solidFill>
                  <a:srgbClr val="0070C0"/>
                </a:solidFill>
                <a:latin typeface="+mn-lt"/>
                <a:cs typeface="+mj-cs"/>
              </a:rPr>
              <a:t>nderstand actions &amp; agree accountability</a:t>
            </a:r>
            <a:endParaRPr lang="en-US" sz="40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BF9860-BCBA-45D2-8307-5C5CA668D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1" y="1825625"/>
            <a:ext cx="6074228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Site meeting should generate specific actions for individuals. Actions need to be allocated to an individual with an agreed response time to  ensure accountability and delivery.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Understand the actual demand against predictive demand throughout the day. 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Actions should be logged and circulated to relevant teams.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Actions should be monitored for progress and reported back to the site team.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Agree OPEL (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operational pressures escalation levels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)  level.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Any service continuity challenges  and impact on flow.</a:t>
            </a:r>
          </a:p>
          <a:p>
            <a:pPr marL="0"/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51319-6788-491D-9B62-CFA260CF9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3" r="9122" b="3"/>
          <a:stretch/>
        </p:blipFill>
        <p:spPr>
          <a:xfrm>
            <a:off x="6718407" y="1825625"/>
            <a:ext cx="2260760" cy="38163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CEB56-6BF5-42F0-973D-ECD5B0CAE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228770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49352-AB3E-4BB4-A3A7-7BE29226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5153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n-lt"/>
                <a:cs typeface="+mj-cs"/>
              </a:rPr>
              <a:t>S</a:t>
            </a:r>
            <a:r>
              <a:rPr lang="en-US" sz="4400" b="1" dirty="0">
                <a:solidFill>
                  <a:srgbClr val="0070C0"/>
                </a:solidFill>
                <a:latin typeface="+mn-lt"/>
                <a:cs typeface="+mj-cs"/>
              </a:rPr>
              <a:t>ite plan, report &amp; escalation</a:t>
            </a:r>
            <a:endParaRPr lang="en-US" sz="4400" dirty="0">
              <a:solidFill>
                <a:srgbClr val="0070C0"/>
              </a:solidFill>
              <a:latin typeface="+mn-lt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D4D7BC-9E28-4BE7-B43F-B280DB8356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825625"/>
            <a:ext cx="5036058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Be proactive not reactive. Always have a plan for the next two hours, eight hours and the following day.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Clear documented actions and identify responsible colleagues responsible for delivery.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Each OPEL (escalation) level should trigger specific actions to prevent further deterioration.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System wide escalation, support and response monitoring.</a:t>
            </a:r>
          </a:p>
          <a:p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Avoid ‘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escalitis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’ – use </a:t>
            </a:r>
            <a:r>
              <a:rPr lang="en-US" sz="2000" i="1" dirty="0">
                <a:solidFill>
                  <a:srgbClr val="0070C0"/>
                </a:solidFill>
                <a:latin typeface="+mn-lt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SBAR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(situation, background, assessment, recommendation) to communicate.</a:t>
            </a:r>
          </a:p>
          <a:p>
            <a:pPr marL="0"/>
            <a:endParaRPr lang="en-US" sz="1900" dirty="0">
              <a:latin typeface="+mn-l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83731-32A7-461E-9495-5128C6BD9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13"/>
          <a:stretch/>
        </p:blipFill>
        <p:spPr>
          <a:xfrm>
            <a:off x="6580171" y="1690688"/>
            <a:ext cx="2249705" cy="37976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06B7D-BF18-4323-8076-58B1A04A6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9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FOCUS - site management principles (A Prime June 2019)</a:t>
            </a:r>
          </a:p>
        </p:txBody>
      </p:sp>
    </p:spTree>
    <p:extLst>
      <p:ext uri="{BB962C8B-B14F-4D97-AF65-F5344CB8AC3E}">
        <p14:creationId xmlns:p14="http://schemas.microsoft.com/office/powerpoint/2010/main" val="113828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06FEB-91B1-4A2D-86D4-32E33792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453" y="371416"/>
            <a:ext cx="6567055" cy="611649"/>
          </a:xfrm>
        </p:spPr>
        <p:txBody>
          <a:bodyPr/>
          <a:lstStyle/>
          <a:p>
            <a:pPr algn="ctr"/>
            <a:r>
              <a:rPr lang="en-GB" b="1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9BB5E-2CDD-4D16-9101-798C74A66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FOCUS - site management principles (A Prime June 2019)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1398E-AFDA-40BC-A7E8-1B2B9874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4" y="1162175"/>
            <a:ext cx="8702389" cy="489339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629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Improvement">
      <a:dk1>
        <a:srgbClr val="000000"/>
      </a:dk1>
      <a:lt1>
        <a:srgbClr val="FFFFFF"/>
      </a:lt1>
      <a:dk2>
        <a:srgbClr val="003087"/>
      </a:dk2>
      <a:lt2>
        <a:srgbClr val="005EB8"/>
      </a:lt2>
      <a:accent1>
        <a:srgbClr val="005EB8"/>
      </a:accent1>
      <a:accent2>
        <a:srgbClr val="41B6E6"/>
      </a:accent2>
      <a:accent3>
        <a:srgbClr val="768692"/>
      </a:accent3>
      <a:accent4>
        <a:srgbClr val="00A499"/>
      </a:accent4>
      <a:accent5>
        <a:srgbClr val="006747"/>
      </a:accent5>
      <a:accent6>
        <a:srgbClr val="00A9CE"/>
      </a:accent6>
      <a:hlink>
        <a:srgbClr val="0072CE"/>
      </a:hlink>
      <a:folHlink>
        <a:srgbClr val="41B6E6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4.3 plain template.pptx" id="{2F2F0580-1474-4B7A-A11B-8505B61FADB3}" vid="{956D579C-3B86-4FDD-8A79-810CF4E924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B4999C131534B8E536EE3FE2ED916" ma:contentTypeVersion="3" ma:contentTypeDescription="Create a new document." ma:contentTypeScope="" ma:versionID="07d90f175f401890c0facef51242a80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46f54fc597ae82d0c88937cd5e440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34557-F662-4096-AB23-C12C8CC03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623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FOCUS </vt:lpstr>
      <vt:lpstr>   </vt:lpstr>
      <vt:lpstr> Front door position </vt:lpstr>
      <vt:lpstr> Operational oversight of whole hospital constraints </vt:lpstr>
      <vt:lpstr>Challenge</vt:lpstr>
      <vt:lpstr>Understand actions &amp; agree accountability</vt:lpstr>
      <vt:lpstr>Site plan, report &amp; escalation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Pete Gordon</dc:creator>
  <cp:lastModifiedBy>Nicholas Robin Holding</cp:lastModifiedBy>
  <cp:revision>5</cp:revision>
  <dcterms:created xsi:type="dcterms:W3CDTF">2019-06-04T13:04:56Z</dcterms:created>
  <dcterms:modified xsi:type="dcterms:W3CDTF">2019-06-04T17:46:48Z</dcterms:modified>
</cp:coreProperties>
</file>