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5" r:id="rId19"/>
    <p:sldId id="274" r:id="rId20"/>
    <p:sldId id="276" r:id="rId21"/>
    <p:sldId id="27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66FF"/>
    <a:srgbClr val="008000"/>
    <a:srgbClr val="1C85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1990" autoAdjust="0"/>
  </p:normalViewPr>
  <p:slideViewPr>
    <p:cSldViewPr snapToGrid="0">
      <p:cViewPr varScale="1">
        <p:scale>
          <a:sx n="67" d="100"/>
          <a:sy n="67" d="100"/>
        </p:scale>
        <p:origin x="1296" y="53"/>
      </p:cViewPr>
      <p:guideLst/>
    </p:cSldViewPr>
  </p:slideViewPr>
  <p:notesTextViewPr>
    <p:cViewPr>
      <p:scale>
        <a:sx n="1" d="1"/>
        <a:sy n="1" d="1"/>
      </p:scale>
      <p:origin x="0" y="-6552"/>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F9FB2E-8F4C-4FAD-B3A8-23E47E3B89BA}" type="datetimeFigureOut">
              <a:rPr lang="en-GB" smtClean="0"/>
              <a:t>18/12/2019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45993-647D-4351-A85C-1402BE263290}" type="slidenum">
              <a:rPr lang="en-GB" smtClean="0"/>
              <a:t>‹#›</a:t>
            </a:fld>
            <a:endParaRPr lang="en-GB"/>
          </a:p>
        </p:txBody>
      </p:sp>
    </p:spTree>
    <p:extLst>
      <p:ext uri="{BB962C8B-B14F-4D97-AF65-F5344CB8AC3E}">
        <p14:creationId xmlns:p14="http://schemas.microsoft.com/office/powerpoint/2010/main" val="2102777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worcester.ac.uk/documents/advice-for-students-with-dyslexia.pdf" TargetMode="External"/><Relationship Id="rId3" Type="http://schemas.openxmlformats.org/officeDocument/2006/relationships/hyperlink" Target="https://www.nursingtimes.net/students/are-students-with-dyslexia-supported-in-their-nurse-training-20-05-2014/" TargetMode="External"/><Relationship Id="rId7" Type="http://schemas.openxmlformats.org/officeDocument/2006/relationships/hyperlink" Target="file:///C:\Users\ahobi\Downloads\PUB-003833.pdf"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healthcare.ac.uk/wp-content/uploads/2019/10/Supporting-nursing-students-in-practice-with-a-dyslexia-and-or-a-dyspraxia-a-guide-for-supervisors-and-assessors-2019.pdf" TargetMode="External"/><Relationship Id="rId5" Type="http://schemas.openxmlformats.org/officeDocument/2006/relationships/hyperlink" Target="file:///C:\Users\ahobi\Downloads\IHAD-Nursing-with-Dyslexia-workplace-aids-and-equipment.pdf" TargetMode="External"/><Relationship Id="rId4" Type="http://schemas.openxmlformats.org/officeDocument/2006/relationships/hyperlink" Target="https://www.uhs.nhs.uk/Media/suhtideal/NursesAndMidwives/PreQualifyingNursing/RCNreportdyslexiaandpractice.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ache.org.uk/news-media/dyslexia-the-fact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dyslexia.uk.co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webmd.com/add-adhd/childhood-adhd/attention-deficit-hyperactivity-disorder-adhd#2" TargetMode="External"/><Relationship Id="rId13" Type="http://schemas.openxmlformats.org/officeDocument/2006/relationships/hyperlink" Target="https://www.webmd.com/smoking-cessation/default.htm" TargetMode="External"/><Relationship Id="rId3" Type="http://schemas.openxmlformats.org/officeDocument/2006/relationships/hyperlink" Target="https://www.adhdfoundation.org.uk/" TargetMode="External"/><Relationship Id="rId7" Type="http://schemas.openxmlformats.org/officeDocument/2006/relationships/hyperlink" Target="https://www.webmd.com/depression/default.htm" TargetMode="External"/><Relationship Id="rId12" Type="http://schemas.openxmlformats.org/officeDocument/2006/relationships/hyperlink" Target="https://www.webmd.com/diet/default.htm" TargetMode="External"/><Relationship Id="rId17" Type="http://schemas.openxmlformats.org/officeDocument/2006/relationships/hyperlink" Target="https://www.merriam-webster.com/dictionary/developmental%20disorder" TargetMode="External"/><Relationship Id="rId2" Type="http://schemas.openxmlformats.org/officeDocument/2006/relationships/slide" Target="../slides/slide7.xml"/><Relationship Id="rId16" Type="http://schemas.openxmlformats.org/officeDocument/2006/relationships/hyperlink" Target="https://www.webmd.com/allergies/foods-allergy-intolerance" TargetMode="External"/><Relationship Id="rId1" Type="http://schemas.openxmlformats.org/officeDocument/2006/relationships/notesMaster" Target="../notesMasters/notesMaster1.xml"/><Relationship Id="rId6" Type="http://schemas.openxmlformats.org/officeDocument/2006/relationships/hyperlink" Target="https://www.webmd.com/add-adhd/why-do-i-waste-time" TargetMode="External"/><Relationship Id="rId11" Type="http://schemas.openxmlformats.org/officeDocument/2006/relationships/hyperlink" Target="https://www.webmd.com/brain/rm-quiz-amazing-brain" TargetMode="External"/><Relationship Id="rId5" Type="http://schemas.openxmlformats.org/officeDocument/2006/relationships/hyperlink" Target="https://www.webmd.com/anxiety-panic/default.htm" TargetMode="External"/><Relationship Id="rId15" Type="http://schemas.openxmlformats.org/officeDocument/2006/relationships/hyperlink" Target="https://www.webmd.com/brain/video/brain-training" TargetMode="External"/><Relationship Id="rId10" Type="http://schemas.openxmlformats.org/officeDocument/2006/relationships/hyperlink" Target="https://www.webmd.com/brain/ss/slideshow-concussions-brain-injuries" TargetMode="External"/><Relationship Id="rId4" Type="http://schemas.openxmlformats.org/officeDocument/2006/relationships/hyperlink" Target="https://www.webmd.com/add-adhd/childhood-adhd/adhd-symptoms" TargetMode="External"/><Relationship Id="rId9" Type="http://schemas.openxmlformats.org/officeDocument/2006/relationships/hyperlink" Target="https://www.webmd.com/brain/picture-of-the-brain" TargetMode="External"/><Relationship Id="rId14" Type="http://schemas.openxmlformats.org/officeDocument/2006/relationships/hyperlink" Target="https://www.webmd.com/baby/default.htm"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yslexic.com/blog/what-is-dyscalculi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yspraxiafoundation.org.uk/about-dyspraxia/"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medicalnewstoday.com/articles/248002.php" TargetMode="External"/><Relationship Id="rId4" Type="http://schemas.openxmlformats.org/officeDocument/2006/relationships/hyperlink" Target="https://www.medicalnewstoday.com/articles/151951.php#dyspraxia_symptom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che.org.uk/news-media/dyslexia-the-fact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dyslexia.uk.net/what-is-dyslexi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B45993-647D-4351-A85C-1402BE263290}" type="slidenum">
              <a:rPr lang="en-GB" smtClean="0"/>
              <a:t>1</a:t>
            </a:fld>
            <a:endParaRPr lang="en-GB"/>
          </a:p>
        </p:txBody>
      </p:sp>
    </p:spTree>
    <p:extLst>
      <p:ext uri="{BB962C8B-B14F-4D97-AF65-F5344CB8AC3E}">
        <p14:creationId xmlns:p14="http://schemas.microsoft.com/office/powerpoint/2010/main" val="388945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example to tell people about the ability to process information and organisation. Some people may be able to process and hold all 5 instructions but for someone who is neuro diverse then it is difficult to process this information. </a:t>
            </a:r>
          </a:p>
        </p:txBody>
      </p:sp>
      <p:sp>
        <p:nvSpPr>
          <p:cNvPr id="4" name="Slide Number Placeholder 3"/>
          <p:cNvSpPr>
            <a:spLocks noGrp="1"/>
          </p:cNvSpPr>
          <p:nvPr>
            <p:ph type="sldNum" sz="quarter" idx="5"/>
          </p:nvPr>
        </p:nvSpPr>
        <p:spPr/>
        <p:txBody>
          <a:bodyPr/>
          <a:lstStyle/>
          <a:p>
            <a:fld id="{3FB45993-647D-4351-A85C-1402BE263290}" type="slidenum">
              <a:rPr lang="en-GB" smtClean="0"/>
              <a:t>13</a:t>
            </a:fld>
            <a:endParaRPr lang="en-GB"/>
          </a:p>
        </p:txBody>
      </p:sp>
    </p:spTree>
    <p:extLst>
      <p:ext uri="{BB962C8B-B14F-4D97-AF65-F5344CB8AC3E}">
        <p14:creationId xmlns:p14="http://schemas.microsoft.com/office/powerpoint/2010/main" val="4106268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just another one but to test a little further as 5 actions is not that hard and they may misunderstand what it is trying to show. </a:t>
            </a:r>
          </a:p>
        </p:txBody>
      </p:sp>
      <p:sp>
        <p:nvSpPr>
          <p:cNvPr id="4" name="Slide Number Placeholder 3"/>
          <p:cNvSpPr>
            <a:spLocks noGrp="1"/>
          </p:cNvSpPr>
          <p:nvPr>
            <p:ph type="sldNum" sz="quarter" idx="5"/>
          </p:nvPr>
        </p:nvSpPr>
        <p:spPr/>
        <p:txBody>
          <a:bodyPr/>
          <a:lstStyle/>
          <a:p>
            <a:fld id="{3FB45993-647D-4351-A85C-1402BE263290}" type="slidenum">
              <a:rPr lang="en-GB" smtClean="0"/>
              <a:t>14</a:t>
            </a:fld>
            <a:endParaRPr lang="en-GB"/>
          </a:p>
        </p:txBody>
      </p:sp>
    </p:spTree>
    <p:extLst>
      <p:ext uri="{BB962C8B-B14F-4D97-AF65-F5344CB8AC3E}">
        <p14:creationId xmlns:p14="http://schemas.microsoft.com/office/powerpoint/2010/main" val="385248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https://www.nursingtimes.net/students/are-students-with-dyslexia-supported-in-their-nurse-training-20-05-2014/</a:t>
            </a:r>
            <a:r>
              <a:rPr lang="en-GB" dirty="0"/>
              <a:t> 3-10% stats</a:t>
            </a:r>
          </a:p>
          <a:p>
            <a:endParaRPr lang="en-GB" dirty="0"/>
          </a:p>
          <a:p>
            <a:r>
              <a:rPr lang="en-GB" dirty="0"/>
              <a:t>RCN- coverage on dyslexia </a:t>
            </a:r>
            <a:r>
              <a:rPr lang="en-GB" dirty="0">
                <a:hlinkClick r:id="rId4"/>
              </a:rPr>
              <a:t>https://www.uhs.nhs.uk/Media/suhtideal/NursesAndMidwives/PreQualifyingNursing/RCNreportdyslexiaandpractice.pdf</a:t>
            </a:r>
            <a:endParaRPr lang="en-GB" dirty="0"/>
          </a:p>
          <a:p>
            <a:endParaRPr lang="en-GB" dirty="0"/>
          </a:p>
          <a:p>
            <a:r>
              <a:rPr lang="en-GB" dirty="0"/>
              <a:t>RCN advisory </a:t>
            </a:r>
            <a:r>
              <a:rPr lang="en-GB" dirty="0">
                <a:hlinkClick r:id="rId5"/>
              </a:rPr>
              <a:t>file:///C:/Users/ahobi/Downloads/IHAD-Nursing-with-Dyslexia-workplace-aids-and-equipment.pdf</a:t>
            </a:r>
            <a:endParaRPr lang="en-GB" dirty="0"/>
          </a:p>
          <a:p>
            <a:r>
              <a:rPr lang="en-GB" dirty="0">
                <a:hlinkClick r:id="rId6"/>
              </a:rPr>
              <a:t>https://www.healthcare.ac.uk/wp-content/uploads/2019/10/Supporting-nursing-students-in-practice-with-a-dyslexia-and-or-a-dyspraxia-a-guide-for-supervisors-and-assessors-2019.pdf</a:t>
            </a:r>
            <a:endParaRPr lang="en-GB" dirty="0"/>
          </a:p>
          <a:p>
            <a:endParaRPr lang="en-GB" dirty="0"/>
          </a:p>
          <a:p>
            <a:endParaRPr lang="en-GB" dirty="0"/>
          </a:p>
          <a:p>
            <a:r>
              <a:rPr lang="en-GB" dirty="0"/>
              <a:t>RCN advisory booklet for managers- </a:t>
            </a:r>
            <a:r>
              <a:rPr lang="en-GB" dirty="0">
                <a:hlinkClick r:id="rId7"/>
              </a:rPr>
              <a:t>file:///C:/Users/ahobi/Downloads/PUB-003833.pdf</a:t>
            </a:r>
            <a:endParaRPr lang="en-GB" dirty="0"/>
          </a:p>
          <a:p>
            <a:endParaRPr lang="en-GB" dirty="0"/>
          </a:p>
          <a:p>
            <a:r>
              <a:rPr lang="en-GB" dirty="0"/>
              <a:t>Student nurse information- </a:t>
            </a:r>
            <a:r>
              <a:rPr lang="en-GB" dirty="0">
                <a:hlinkClick r:id="rId8"/>
              </a:rPr>
              <a:t>https://www.worcester.ac.uk/documents/advice-for-students-with-dyslexia.pdf</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3FB45993-647D-4351-A85C-1402BE263290}" type="slidenum">
              <a:rPr lang="en-GB" smtClean="0"/>
              <a:t>21</a:t>
            </a:fld>
            <a:endParaRPr lang="en-GB"/>
          </a:p>
        </p:txBody>
      </p:sp>
    </p:spTree>
    <p:extLst>
      <p:ext uri="{BB962C8B-B14F-4D97-AF65-F5344CB8AC3E}">
        <p14:creationId xmlns:p14="http://schemas.microsoft.com/office/powerpoint/2010/main" val="149840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section that is also known as Neuro-Diversity. It might be worth putting it down as Neuro-Diverse rather than SPLD. 	</a:t>
            </a:r>
            <a:r>
              <a:rPr lang="en-GB"/>
              <a:t>THIS NEEDS LOOKING AT AGAIN BECAUSE TECHNICALLY ITS NEURODIVERSITY NOW</a:t>
            </a:r>
            <a:endParaRPr lang="en-GB" dirty="0"/>
          </a:p>
        </p:txBody>
      </p:sp>
      <p:sp>
        <p:nvSpPr>
          <p:cNvPr id="4" name="Slide Number Placeholder 3"/>
          <p:cNvSpPr>
            <a:spLocks noGrp="1"/>
          </p:cNvSpPr>
          <p:nvPr>
            <p:ph type="sldNum" sz="quarter" idx="5"/>
          </p:nvPr>
        </p:nvSpPr>
        <p:spPr/>
        <p:txBody>
          <a:bodyPr/>
          <a:lstStyle/>
          <a:p>
            <a:fld id="{3FB45993-647D-4351-A85C-1402BE263290}" type="slidenum">
              <a:rPr lang="en-GB" smtClean="0"/>
              <a:t>3</a:t>
            </a:fld>
            <a:endParaRPr lang="en-GB"/>
          </a:p>
        </p:txBody>
      </p:sp>
    </p:spTree>
    <p:extLst>
      <p:ext uri="{BB962C8B-B14F-4D97-AF65-F5344CB8AC3E}">
        <p14:creationId xmlns:p14="http://schemas.microsoft.com/office/powerpoint/2010/main" val="3822362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https://www.cache.org.uk/news-media/dyslexia-the-facts</a:t>
            </a:r>
            <a:endParaRPr lang="en-GB" dirty="0"/>
          </a:p>
          <a:p>
            <a:r>
              <a:rPr lang="en-GB" dirty="0">
                <a:hlinkClick r:id="rId4"/>
              </a:rPr>
              <a:t>http://www.dyslexia.uk.com/</a:t>
            </a:r>
            <a:endParaRPr lang="en-GB" dirty="0"/>
          </a:p>
          <a:p>
            <a:endParaRPr lang="en-GB" dirty="0"/>
          </a:p>
          <a:p>
            <a:pPr fontAlgn="base"/>
            <a:r>
              <a:rPr lang="en-GB" sz="1200" b="0" i="0" kern="1200" dirty="0">
                <a:solidFill>
                  <a:schemeClr val="tx1"/>
                </a:solidFill>
                <a:effectLst/>
                <a:latin typeface="+mn-lt"/>
                <a:ea typeface="+mn-ea"/>
                <a:cs typeface="+mn-cs"/>
              </a:rPr>
              <a:t>According to the British Dyslexia Association, the number of dyslexics in the UK is around 10%, where 4% of this severely suffer from Dyslexia. The Equality Act 2010 identified dyslexia as a disability, because both adults and children suffering from this are unable to </a:t>
            </a:r>
            <a:r>
              <a:rPr lang="en-GB" sz="1200" b="0" i="0" kern="1200" dirty="0" err="1">
                <a:solidFill>
                  <a:schemeClr val="tx1"/>
                </a:solidFill>
                <a:effectLst/>
                <a:latin typeface="+mn-lt"/>
                <a:ea typeface="+mn-ea"/>
                <a:cs typeface="+mn-cs"/>
              </a:rPr>
              <a:t>fulfill</a:t>
            </a:r>
            <a:r>
              <a:rPr lang="en-GB" sz="1200" b="0" i="0" kern="1200" dirty="0">
                <a:solidFill>
                  <a:schemeClr val="tx1"/>
                </a:solidFill>
                <a:effectLst/>
                <a:latin typeface="+mn-lt"/>
                <a:ea typeface="+mn-ea"/>
                <a:cs typeface="+mn-cs"/>
              </a:rPr>
              <a:t> their potential. Unfortunately, a large percentage of the population doesn’t know what dyslexia is.</a:t>
            </a:r>
          </a:p>
          <a:p>
            <a:pPr fontAlgn="base"/>
            <a:r>
              <a:rPr lang="en-GB" sz="1200" b="0" i="0" kern="1200" dirty="0">
                <a:solidFill>
                  <a:schemeClr val="tx1"/>
                </a:solidFill>
                <a:effectLst/>
                <a:latin typeface="+mn-lt"/>
                <a:ea typeface="+mn-ea"/>
                <a:cs typeface="+mn-cs"/>
              </a:rPr>
              <a:t>On a global scale, between 5-10% of the population are suffering from dyslexia, but it could go as high as 17%, and of people who are having reading difficulties, around 70-80% of them are more likely to have dyslexia.</a:t>
            </a:r>
          </a:p>
          <a:p>
            <a:endParaRPr lang="en-GB" dirty="0"/>
          </a:p>
          <a:p>
            <a:endParaRPr lang="en-GB" dirty="0"/>
          </a:p>
        </p:txBody>
      </p:sp>
      <p:sp>
        <p:nvSpPr>
          <p:cNvPr id="4" name="Slide Number Placeholder 3"/>
          <p:cNvSpPr>
            <a:spLocks noGrp="1"/>
          </p:cNvSpPr>
          <p:nvPr>
            <p:ph type="sldNum" sz="quarter" idx="5"/>
          </p:nvPr>
        </p:nvSpPr>
        <p:spPr/>
        <p:txBody>
          <a:bodyPr/>
          <a:lstStyle/>
          <a:p>
            <a:fld id="{3FB45993-647D-4351-A85C-1402BE263290}" type="slidenum">
              <a:rPr lang="en-GB" smtClean="0"/>
              <a:t>4</a:t>
            </a:fld>
            <a:endParaRPr lang="en-GB"/>
          </a:p>
        </p:txBody>
      </p:sp>
    </p:spTree>
    <p:extLst>
      <p:ext uri="{BB962C8B-B14F-4D97-AF65-F5344CB8AC3E}">
        <p14:creationId xmlns:p14="http://schemas.microsoft.com/office/powerpoint/2010/main" val="2222174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part where we see it in a bad light. We get called lazy, try harder, weird, odd one out, no understanding what they are why they effect us.</a:t>
            </a:r>
          </a:p>
        </p:txBody>
      </p:sp>
      <p:sp>
        <p:nvSpPr>
          <p:cNvPr id="4" name="Slide Number Placeholder 3"/>
          <p:cNvSpPr>
            <a:spLocks noGrp="1"/>
          </p:cNvSpPr>
          <p:nvPr>
            <p:ph type="sldNum" sz="quarter" idx="5"/>
          </p:nvPr>
        </p:nvSpPr>
        <p:spPr/>
        <p:txBody>
          <a:bodyPr/>
          <a:lstStyle/>
          <a:p>
            <a:fld id="{3FB45993-647D-4351-A85C-1402BE263290}" type="slidenum">
              <a:rPr lang="en-GB" smtClean="0"/>
              <a:t>5</a:t>
            </a:fld>
            <a:endParaRPr lang="en-GB"/>
          </a:p>
        </p:txBody>
      </p:sp>
    </p:spTree>
    <p:extLst>
      <p:ext uri="{BB962C8B-B14F-4D97-AF65-F5344CB8AC3E}">
        <p14:creationId xmlns:p14="http://schemas.microsoft.com/office/powerpoint/2010/main" val="1636115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personal feelings that other people will also feel, isolated, alone, shy, not confident, self doubt, odd one out, low self esteem, thinking there is something wrong with you</a:t>
            </a:r>
          </a:p>
        </p:txBody>
      </p:sp>
      <p:sp>
        <p:nvSpPr>
          <p:cNvPr id="4" name="Slide Number Placeholder 3"/>
          <p:cNvSpPr>
            <a:spLocks noGrp="1"/>
          </p:cNvSpPr>
          <p:nvPr>
            <p:ph type="sldNum" sz="quarter" idx="5"/>
          </p:nvPr>
        </p:nvSpPr>
        <p:spPr/>
        <p:txBody>
          <a:bodyPr/>
          <a:lstStyle/>
          <a:p>
            <a:fld id="{3FB45993-647D-4351-A85C-1402BE263290}" type="slidenum">
              <a:rPr lang="en-GB" smtClean="0"/>
              <a:t>6</a:t>
            </a:fld>
            <a:endParaRPr lang="en-GB"/>
          </a:p>
        </p:txBody>
      </p:sp>
    </p:spTree>
    <p:extLst>
      <p:ext uri="{BB962C8B-B14F-4D97-AF65-F5344CB8AC3E}">
        <p14:creationId xmlns:p14="http://schemas.microsoft.com/office/powerpoint/2010/main" val="3580706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https://www.adhdfoundation.org.uk/</a:t>
            </a:r>
            <a:endParaRPr lang="en-GB" dirty="0"/>
          </a:p>
          <a:p>
            <a:endParaRPr lang="en-GB" dirty="0"/>
          </a:p>
          <a:p>
            <a:r>
              <a:rPr lang="en-GB" dirty="0"/>
              <a:t>Common symptoms </a:t>
            </a:r>
          </a:p>
          <a:p>
            <a:r>
              <a:rPr lang="en-GB" sz="1200" b="0" i="0" kern="1200" dirty="0">
                <a:solidFill>
                  <a:schemeClr val="tx1"/>
                </a:solidFill>
                <a:effectLst/>
                <a:latin typeface="+mn-lt"/>
                <a:ea typeface="+mn-ea"/>
                <a:cs typeface="+mn-cs"/>
              </a:rPr>
              <a:t>Is easily distracted</a:t>
            </a:r>
          </a:p>
          <a:p>
            <a:r>
              <a:rPr lang="en-GB" sz="1200" b="0" i="0" kern="1200" dirty="0">
                <a:solidFill>
                  <a:schemeClr val="tx1"/>
                </a:solidFill>
                <a:effectLst/>
                <a:latin typeface="+mn-lt"/>
                <a:ea typeface="+mn-ea"/>
                <a:cs typeface="+mn-cs"/>
              </a:rPr>
              <a:t>Doesn't follow directions or finish tasks</a:t>
            </a:r>
          </a:p>
          <a:p>
            <a:r>
              <a:rPr lang="en-GB" sz="1200" b="0" i="0" kern="1200" dirty="0">
                <a:solidFill>
                  <a:schemeClr val="tx1"/>
                </a:solidFill>
                <a:effectLst/>
                <a:latin typeface="+mn-lt"/>
                <a:ea typeface="+mn-ea"/>
                <a:cs typeface="+mn-cs"/>
              </a:rPr>
              <a:t>Doesn't appear to be listening</a:t>
            </a:r>
          </a:p>
          <a:p>
            <a:r>
              <a:rPr lang="en-GB" sz="1200" b="0" i="0" kern="1200" dirty="0">
                <a:solidFill>
                  <a:schemeClr val="tx1"/>
                </a:solidFill>
                <a:effectLst/>
                <a:latin typeface="+mn-lt"/>
                <a:ea typeface="+mn-ea"/>
                <a:cs typeface="+mn-cs"/>
              </a:rPr>
              <a:t>Doesn't pay attention and makes careless mistakes</a:t>
            </a:r>
          </a:p>
          <a:p>
            <a:r>
              <a:rPr lang="en-GB" sz="1200" b="0" i="0" kern="1200" dirty="0">
                <a:solidFill>
                  <a:schemeClr val="tx1"/>
                </a:solidFill>
                <a:effectLst/>
                <a:latin typeface="+mn-lt"/>
                <a:ea typeface="+mn-ea"/>
                <a:cs typeface="+mn-cs"/>
              </a:rPr>
              <a:t>Forgets about daily activities</a:t>
            </a:r>
          </a:p>
          <a:p>
            <a:r>
              <a:rPr lang="en-GB" sz="1200" b="0" i="0" kern="1200" dirty="0">
                <a:solidFill>
                  <a:schemeClr val="tx1"/>
                </a:solidFill>
                <a:effectLst/>
                <a:latin typeface="+mn-lt"/>
                <a:ea typeface="+mn-ea"/>
                <a:cs typeface="+mn-cs"/>
              </a:rPr>
              <a:t>Has problems organizing daily tasks</a:t>
            </a:r>
          </a:p>
          <a:p>
            <a:r>
              <a:rPr lang="en-GB" sz="1200" b="0" i="0" kern="1200" dirty="0">
                <a:solidFill>
                  <a:schemeClr val="tx1"/>
                </a:solidFill>
                <a:effectLst/>
                <a:latin typeface="+mn-lt"/>
                <a:ea typeface="+mn-ea"/>
                <a:cs typeface="+mn-cs"/>
              </a:rPr>
              <a:t>Doesn’t like to do things that require sitting still</a:t>
            </a:r>
          </a:p>
          <a:p>
            <a:r>
              <a:rPr lang="en-GB" sz="1200" b="0" i="0" kern="1200" dirty="0">
                <a:solidFill>
                  <a:schemeClr val="tx1"/>
                </a:solidFill>
                <a:effectLst/>
                <a:latin typeface="+mn-lt"/>
                <a:ea typeface="+mn-ea"/>
                <a:cs typeface="+mn-cs"/>
              </a:rPr>
              <a:t>Often loses things</a:t>
            </a:r>
          </a:p>
          <a:p>
            <a:r>
              <a:rPr lang="en-GB" sz="1200" b="0" i="0" kern="1200" dirty="0">
                <a:solidFill>
                  <a:schemeClr val="tx1"/>
                </a:solidFill>
                <a:effectLst/>
                <a:latin typeface="+mn-lt"/>
                <a:ea typeface="+mn-ea"/>
                <a:cs typeface="+mn-cs"/>
              </a:rPr>
              <a:t>Tends to daydream</a:t>
            </a:r>
          </a:p>
          <a:p>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Symptoms in Adults</a:t>
            </a:r>
          </a:p>
          <a:p>
            <a:r>
              <a:rPr lang="en-GB" sz="1200" b="0" i="0" u="none" strike="noStrike" kern="1200" dirty="0">
                <a:solidFill>
                  <a:schemeClr val="tx1"/>
                </a:solidFill>
                <a:effectLst/>
                <a:latin typeface="+mn-lt"/>
                <a:ea typeface="+mn-ea"/>
                <a:cs typeface="+mn-cs"/>
                <a:hlinkClick r:id="rId4"/>
              </a:rPr>
              <a:t>Symptoms of ADHD</a:t>
            </a:r>
            <a:r>
              <a:rPr lang="en-GB" sz="1200" b="0" i="0" kern="1200" dirty="0">
                <a:solidFill>
                  <a:schemeClr val="tx1"/>
                </a:solidFill>
                <a:effectLst/>
                <a:latin typeface="+mn-lt"/>
                <a:ea typeface="+mn-ea"/>
                <a:cs typeface="+mn-cs"/>
              </a:rPr>
              <a:t> may change as a person gets older. They include:</a:t>
            </a:r>
          </a:p>
          <a:p>
            <a:r>
              <a:rPr lang="en-GB" sz="1200" b="0" i="0" kern="1200" dirty="0">
                <a:solidFill>
                  <a:schemeClr val="tx1"/>
                </a:solidFill>
                <a:effectLst/>
                <a:latin typeface="+mn-lt"/>
                <a:ea typeface="+mn-ea"/>
                <a:cs typeface="+mn-cs"/>
              </a:rPr>
              <a:t>Chronic lateness and forgetfulness</a:t>
            </a:r>
          </a:p>
          <a:p>
            <a:r>
              <a:rPr lang="en-GB" sz="1200" b="0" i="0" u="none" strike="noStrike" kern="1200" dirty="0">
                <a:solidFill>
                  <a:schemeClr val="tx1"/>
                </a:solidFill>
                <a:effectLst/>
                <a:latin typeface="+mn-lt"/>
                <a:ea typeface="+mn-ea"/>
                <a:cs typeface="+mn-cs"/>
                <a:hlinkClick r:id="rId5"/>
              </a:rPr>
              <a:t>Anxiety</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Low self-esteem</a:t>
            </a:r>
          </a:p>
          <a:p>
            <a:r>
              <a:rPr lang="en-GB" sz="1200" b="0" i="0" kern="1200" dirty="0">
                <a:solidFill>
                  <a:schemeClr val="tx1"/>
                </a:solidFill>
                <a:effectLst/>
                <a:latin typeface="+mn-lt"/>
                <a:ea typeface="+mn-ea"/>
                <a:cs typeface="+mn-cs"/>
              </a:rPr>
              <a:t>Problems at work</a:t>
            </a:r>
          </a:p>
          <a:p>
            <a:r>
              <a:rPr lang="en-GB" sz="1200" b="0" i="0" kern="1200" dirty="0">
                <a:solidFill>
                  <a:schemeClr val="tx1"/>
                </a:solidFill>
                <a:effectLst/>
                <a:latin typeface="+mn-lt"/>
                <a:ea typeface="+mn-ea"/>
                <a:cs typeface="+mn-cs"/>
              </a:rPr>
              <a:t>Trouble controlling anger</a:t>
            </a:r>
          </a:p>
          <a:p>
            <a:r>
              <a:rPr lang="en-GB" sz="1200" b="0" i="0" kern="1200" dirty="0">
                <a:solidFill>
                  <a:schemeClr val="tx1"/>
                </a:solidFill>
                <a:effectLst/>
                <a:latin typeface="+mn-lt"/>
                <a:ea typeface="+mn-ea"/>
                <a:cs typeface="+mn-cs"/>
              </a:rPr>
              <a:t>Impulsiveness</a:t>
            </a:r>
          </a:p>
          <a:p>
            <a:r>
              <a:rPr lang="en-GB" sz="1200" b="0" i="0" kern="1200" dirty="0">
                <a:solidFill>
                  <a:schemeClr val="tx1"/>
                </a:solidFill>
                <a:effectLst/>
                <a:latin typeface="+mn-lt"/>
                <a:ea typeface="+mn-ea"/>
                <a:cs typeface="+mn-cs"/>
              </a:rPr>
              <a:t>Substance abuse or addiction</a:t>
            </a:r>
          </a:p>
          <a:p>
            <a:r>
              <a:rPr lang="en-GB" sz="1200" b="0" i="0" kern="1200" dirty="0">
                <a:solidFill>
                  <a:schemeClr val="tx1"/>
                </a:solidFill>
                <a:effectLst/>
                <a:latin typeface="+mn-lt"/>
                <a:ea typeface="+mn-ea"/>
                <a:cs typeface="+mn-cs"/>
              </a:rPr>
              <a:t>Unorganized</a:t>
            </a:r>
          </a:p>
          <a:p>
            <a:r>
              <a:rPr lang="en-GB" sz="1200" b="0" i="0" u="none" strike="noStrike" kern="1200" dirty="0">
                <a:solidFill>
                  <a:schemeClr val="tx1"/>
                </a:solidFill>
                <a:effectLst/>
                <a:latin typeface="+mn-lt"/>
                <a:ea typeface="+mn-ea"/>
                <a:cs typeface="+mn-cs"/>
                <a:hlinkClick r:id="rId6"/>
              </a:rPr>
              <a:t>Procrastination</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Easily frustrated</a:t>
            </a:r>
          </a:p>
          <a:p>
            <a:r>
              <a:rPr lang="en-GB" sz="1200" b="0" i="0" kern="1200" dirty="0">
                <a:solidFill>
                  <a:schemeClr val="tx1"/>
                </a:solidFill>
                <a:effectLst/>
                <a:latin typeface="+mn-lt"/>
                <a:ea typeface="+mn-ea"/>
                <a:cs typeface="+mn-cs"/>
              </a:rPr>
              <a:t>Chronic boredom</a:t>
            </a:r>
          </a:p>
          <a:p>
            <a:r>
              <a:rPr lang="en-GB" sz="1200" b="0" i="0" kern="1200" dirty="0">
                <a:solidFill>
                  <a:schemeClr val="tx1"/>
                </a:solidFill>
                <a:effectLst/>
                <a:latin typeface="+mn-lt"/>
                <a:ea typeface="+mn-ea"/>
                <a:cs typeface="+mn-cs"/>
              </a:rPr>
              <a:t>Trouble concentrating when reading</a:t>
            </a:r>
          </a:p>
          <a:p>
            <a:r>
              <a:rPr lang="en-GB" sz="1200" b="0" i="0" kern="1200" dirty="0">
                <a:solidFill>
                  <a:schemeClr val="tx1"/>
                </a:solidFill>
                <a:effectLst/>
                <a:latin typeface="+mn-lt"/>
                <a:ea typeface="+mn-ea"/>
                <a:cs typeface="+mn-cs"/>
              </a:rPr>
              <a:t>Mood swings</a:t>
            </a:r>
          </a:p>
          <a:p>
            <a:r>
              <a:rPr lang="en-GB" sz="1200" b="0" i="0" u="none" strike="noStrike" kern="1200" dirty="0">
                <a:solidFill>
                  <a:schemeClr val="tx1"/>
                </a:solidFill>
                <a:effectLst/>
                <a:latin typeface="+mn-lt"/>
                <a:ea typeface="+mn-ea"/>
                <a:cs typeface="+mn-cs"/>
                <a:hlinkClick r:id="rId7"/>
              </a:rPr>
              <a:t>Depression</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Relationship problems</a:t>
            </a:r>
          </a:p>
          <a:p>
            <a:endParaRPr lang="en-GB" dirty="0"/>
          </a:p>
          <a:p>
            <a:r>
              <a:rPr lang="en-GB" dirty="0">
                <a:hlinkClick r:id="rId8"/>
              </a:rPr>
              <a:t>https://www.webmd.com/add-adhd/childhood-adhd/attention-deficit-hyperactivity-disorder-adhd#2</a:t>
            </a:r>
            <a:endParaRPr lang="en-GB" dirty="0"/>
          </a:p>
          <a:p>
            <a:r>
              <a:rPr lang="en-GB" dirty="0"/>
              <a:t>Causes </a:t>
            </a:r>
          </a:p>
          <a:p>
            <a:endParaRPr lang="en-GB" dirty="0"/>
          </a:p>
          <a:p>
            <a:r>
              <a:rPr lang="en-GB" b="1" dirty="0">
                <a:effectLst/>
              </a:rPr>
              <a:t>Heredity</a:t>
            </a:r>
            <a:r>
              <a:rPr lang="en-GB" dirty="0">
                <a:effectLst/>
              </a:rPr>
              <a:t>. ADHD tends to run in families.</a:t>
            </a:r>
          </a:p>
          <a:p>
            <a:r>
              <a:rPr lang="en-GB" b="1" dirty="0">
                <a:effectLst/>
              </a:rPr>
              <a:t>Chemical imbalance</a:t>
            </a:r>
            <a:r>
              <a:rPr lang="en-GB" dirty="0">
                <a:effectLst/>
              </a:rPr>
              <a:t>. </a:t>
            </a:r>
            <a:r>
              <a:rPr lang="en-GB" sz="1200" u="none" strike="noStrike" kern="1200" dirty="0">
                <a:solidFill>
                  <a:schemeClr val="tx1"/>
                </a:solidFill>
                <a:effectLst/>
                <a:latin typeface="+mn-lt"/>
                <a:ea typeface="+mn-ea"/>
                <a:cs typeface="+mn-cs"/>
                <a:hlinkClick r:id="rId9"/>
              </a:rPr>
              <a:t>Brain</a:t>
            </a:r>
            <a:r>
              <a:rPr lang="en-GB" dirty="0">
                <a:effectLst/>
              </a:rPr>
              <a:t> chemicals in people with ADHD may be out of balance.</a:t>
            </a:r>
          </a:p>
          <a:p>
            <a:r>
              <a:rPr lang="en-GB" sz="1200" b="1" u="none" strike="noStrike" kern="1200" dirty="0">
                <a:solidFill>
                  <a:schemeClr val="tx1"/>
                </a:solidFill>
                <a:effectLst/>
                <a:latin typeface="+mn-lt"/>
                <a:ea typeface="+mn-ea"/>
                <a:cs typeface="+mn-cs"/>
                <a:hlinkClick r:id="rId10"/>
              </a:rPr>
              <a:t>Brain</a:t>
            </a:r>
            <a:r>
              <a:rPr lang="en-GB" b="1" dirty="0">
                <a:effectLst/>
              </a:rPr>
              <a:t> changes</a:t>
            </a:r>
            <a:r>
              <a:rPr lang="en-GB" dirty="0">
                <a:effectLst/>
              </a:rPr>
              <a:t>. Areas of the </a:t>
            </a:r>
            <a:r>
              <a:rPr lang="en-GB" sz="1200" u="none" strike="noStrike" kern="1200" dirty="0">
                <a:solidFill>
                  <a:schemeClr val="tx1"/>
                </a:solidFill>
                <a:effectLst/>
                <a:latin typeface="+mn-lt"/>
                <a:ea typeface="+mn-ea"/>
                <a:cs typeface="+mn-cs"/>
                <a:hlinkClick r:id="rId11"/>
              </a:rPr>
              <a:t>brain</a:t>
            </a:r>
            <a:r>
              <a:rPr lang="en-GB" dirty="0">
                <a:effectLst/>
              </a:rPr>
              <a:t> that control attention are less active in children with ADHD.</a:t>
            </a:r>
          </a:p>
          <a:p>
            <a:r>
              <a:rPr lang="en-GB" b="1" dirty="0">
                <a:effectLst/>
              </a:rPr>
              <a:t>Poor </a:t>
            </a:r>
            <a:r>
              <a:rPr lang="en-GB" sz="1200" b="1" u="none" strike="noStrike" kern="1200" dirty="0">
                <a:solidFill>
                  <a:schemeClr val="tx1"/>
                </a:solidFill>
                <a:effectLst/>
                <a:latin typeface="+mn-lt"/>
                <a:ea typeface="+mn-ea"/>
                <a:cs typeface="+mn-cs"/>
                <a:hlinkClick r:id="rId12"/>
              </a:rPr>
              <a:t>nutrition</a:t>
            </a:r>
            <a:r>
              <a:rPr lang="en-GB" b="1" dirty="0">
                <a:effectLst/>
              </a:rPr>
              <a:t>, infections, </a:t>
            </a:r>
            <a:r>
              <a:rPr lang="en-GB" sz="1200" b="1" u="none" strike="noStrike" kern="1200" dirty="0">
                <a:solidFill>
                  <a:schemeClr val="tx1"/>
                </a:solidFill>
                <a:effectLst/>
                <a:latin typeface="+mn-lt"/>
                <a:ea typeface="+mn-ea"/>
                <a:cs typeface="+mn-cs"/>
                <a:hlinkClick r:id="rId13"/>
              </a:rPr>
              <a:t>smoking</a:t>
            </a:r>
            <a:r>
              <a:rPr lang="en-GB" b="1" dirty="0">
                <a:effectLst/>
              </a:rPr>
              <a:t>, drinking, and substance abuse during </a:t>
            </a:r>
            <a:r>
              <a:rPr lang="en-GB" sz="1200" b="1" u="none" strike="noStrike" kern="1200" dirty="0">
                <a:solidFill>
                  <a:schemeClr val="tx1"/>
                </a:solidFill>
                <a:effectLst/>
                <a:latin typeface="+mn-lt"/>
                <a:ea typeface="+mn-ea"/>
                <a:cs typeface="+mn-cs"/>
                <a:hlinkClick r:id="rId14"/>
              </a:rPr>
              <a:t>pregnancy</a:t>
            </a:r>
            <a:r>
              <a:rPr lang="en-GB" b="1" dirty="0">
                <a:effectLst/>
              </a:rPr>
              <a:t>. </a:t>
            </a:r>
            <a:r>
              <a:rPr lang="en-GB" dirty="0">
                <a:effectLst/>
              </a:rPr>
              <a:t>These things can affect a baby’s </a:t>
            </a:r>
            <a:r>
              <a:rPr lang="en-GB" sz="1200" u="none" strike="noStrike" kern="1200" dirty="0">
                <a:solidFill>
                  <a:schemeClr val="tx1"/>
                </a:solidFill>
                <a:effectLst/>
                <a:latin typeface="+mn-lt"/>
                <a:ea typeface="+mn-ea"/>
                <a:cs typeface="+mn-cs"/>
                <a:hlinkClick r:id="rId15"/>
              </a:rPr>
              <a:t>brain</a:t>
            </a:r>
            <a:r>
              <a:rPr lang="en-GB" dirty="0">
                <a:effectLst/>
              </a:rPr>
              <a:t> development.</a:t>
            </a:r>
          </a:p>
          <a:p>
            <a:r>
              <a:rPr lang="en-GB" b="1" dirty="0">
                <a:effectLst/>
              </a:rPr>
              <a:t>Toxins, such as lead. </a:t>
            </a:r>
            <a:r>
              <a:rPr lang="en-GB" dirty="0">
                <a:effectLst/>
              </a:rPr>
              <a:t>They may affect a child's brain development.</a:t>
            </a:r>
          </a:p>
          <a:p>
            <a:r>
              <a:rPr lang="en-GB" b="1" dirty="0">
                <a:effectLst/>
              </a:rPr>
              <a:t>A brain injury or a brain disorder. </a:t>
            </a:r>
            <a:r>
              <a:rPr lang="en-GB" dirty="0">
                <a:effectLst/>
              </a:rPr>
              <a:t>Damage to the front of the brain, called the frontal lobe, can cause problems with controlling impulses and emotions.</a:t>
            </a:r>
          </a:p>
          <a:p>
            <a:r>
              <a:rPr lang="en-GB" dirty="0">
                <a:effectLst/>
              </a:rPr>
              <a:t>Sugar doesn’t cause ADHD. ADHD also isn’t caused by watching too much TV, a poor home life, poor schools, or </a:t>
            </a:r>
            <a:r>
              <a:rPr lang="en-GB" sz="1200" u="none" strike="noStrike" kern="1200" dirty="0">
                <a:solidFill>
                  <a:schemeClr val="tx1"/>
                </a:solidFill>
                <a:effectLst/>
                <a:latin typeface="+mn-lt"/>
                <a:ea typeface="+mn-ea"/>
                <a:cs typeface="+mn-cs"/>
                <a:hlinkClick r:id="rId16"/>
              </a:rPr>
              <a:t>food allergies</a:t>
            </a:r>
            <a:r>
              <a:rPr lang="en-GB" dirty="0">
                <a:effectLst/>
              </a:rPr>
              <a:t>.</a:t>
            </a:r>
          </a:p>
          <a:p>
            <a:r>
              <a:rPr lang="en-GB" dirty="0">
                <a:effectLst/>
              </a:rPr>
              <a:t>ADHD can't be prevented or cured. But spotting it early, plus having a good treatment and education plan, can help a child or adult with ADHD manage their symptoms.</a:t>
            </a:r>
          </a:p>
          <a:p>
            <a:endParaRPr lang="en-GB" dirty="0"/>
          </a:p>
          <a:p>
            <a:r>
              <a:rPr lang="en-GB" dirty="0"/>
              <a:t>ADD- </a:t>
            </a:r>
            <a:r>
              <a:rPr lang="en-GB" sz="1200" b="0" i="0" kern="1200" dirty="0">
                <a:solidFill>
                  <a:schemeClr val="tx1"/>
                </a:solidFill>
                <a:effectLst/>
                <a:latin typeface="+mn-lt"/>
                <a:ea typeface="+mn-ea"/>
                <a:cs typeface="+mn-cs"/>
              </a:rPr>
              <a:t>a </a:t>
            </a:r>
            <a:r>
              <a:rPr lang="en-GB" sz="1200" b="0" i="0" u="none" strike="noStrike" kern="1200" dirty="0">
                <a:solidFill>
                  <a:schemeClr val="tx1"/>
                </a:solidFill>
                <a:effectLst/>
                <a:latin typeface="+mn-lt"/>
                <a:ea typeface="+mn-ea"/>
                <a:cs typeface="+mn-cs"/>
                <a:hlinkClick r:id="rId17"/>
              </a:rPr>
              <a:t>developmental disorder</a:t>
            </a:r>
            <a:r>
              <a:rPr lang="en-GB" sz="1200" b="0" i="0" kern="1200" dirty="0">
                <a:solidFill>
                  <a:schemeClr val="tx1"/>
                </a:solidFill>
                <a:effectLst/>
                <a:latin typeface="+mn-lt"/>
                <a:ea typeface="+mn-ea"/>
                <a:cs typeface="+mn-cs"/>
              </a:rPr>
              <a:t> that is marked especially by persistent symptoms of inattention (such as distractibility, forgetfulness, or disorganization) or by symptoms of hyperactivity and impulsivity (such as fidgeting, speaking out of turn, or restlessness) or by symptoms of all three and that is not caused by any serious underlying physical or mental disorder</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Inattentiveness</a:t>
            </a:r>
          </a:p>
          <a:p>
            <a:r>
              <a:rPr lang="en-GB" sz="1200" b="0" i="0" kern="1200" dirty="0">
                <a:solidFill>
                  <a:schemeClr val="tx1"/>
                </a:solidFill>
                <a:effectLst/>
                <a:latin typeface="+mn-lt"/>
                <a:ea typeface="+mn-ea"/>
                <a:cs typeface="+mn-cs"/>
              </a:rPr>
              <a:t>The main signs of inattentiveness are:</a:t>
            </a:r>
          </a:p>
          <a:p>
            <a:r>
              <a:rPr lang="en-GB" sz="1200" b="0" i="0" kern="1200" dirty="0">
                <a:solidFill>
                  <a:schemeClr val="tx1"/>
                </a:solidFill>
                <a:effectLst/>
                <a:latin typeface="+mn-lt"/>
                <a:ea typeface="+mn-ea"/>
                <a:cs typeface="+mn-cs"/>
              </a:rPr>
              <a:t>having a short attention span and being easily distracted</a:t>
            </a:r>
          </a:p>
          <a:p>
            <a:r>
              <a:rPr lang="en-GB" sz="1200" b="0" i="0" kern="1200" dirty="0">
                <a:solidFill>
                  <a:schemeClr val="tx1"/>
                </a:solidFill>
                <a:effectLst/>
                <a:latin typeface="+mn-lt"/>
                <a:ea typeface="+mn-ea"/>
                <a:cs typeface="+mn-cs"/>
              </a:rPr>
              <a:t>making careless mistakes – for example, in schoolwork</a:t>
            </a:r>
          </a:p>
          <a:p>
            <a:r>
              <a:rPr lang="en-GB" sz="1200" b="0" i="0" kern="1200" dirty="0">
                <a:solidFill>
                  <a:schemeClr val="tx1"/>
                </a:solidFill>
                <a:effectLst/>
                <a:latin typeface="+mn-lt"/>
                <a:ea typeface="+mn-ea"/>
                <a:cs typeface="+mn-cs"/>
              </a:rPr>
              <a:t>appearing forgetful or losing things</a:t>
            </a:r>
          </a:p>
          <a:p>
            <a:r>
              <a:rPr lang="en-GB" sz="1200" b="0" i="0" kern="1200" dirty="0">
                <a:solidFill>
                  <a:schemeClr val="tx1"/>
                </a:solidFill>
                <a:effectLst/>
                <a:latin typeface="+mn-lt"/>
                <a:ea typeface="+mn-ea"/>
                <a:cs typeface="+mn-cs"/>
              </a:rPr>
              <a:t>being unable to stick to tasks that are tedious or time-consuming</a:t>
            </a:r>
          </a:p>
          <a:p>
            <a:r>
              <a:rPr lang="en-GB" sz="1200" b="0" i="0" kern="1200" dirty="0">
                <a:solidFill>
                  <a:schemeClr val="tx1"/>
                </a:solidFill>
                <a:effectLst/>
                <a:latin typeface="+mn-lt"/>
                <a:ea typeface="+mn-ea"/>
                <a:cs typeface="+mn-cs"/>
              </a:rPr>
              <a:t>appearing to be unable to listen to or carry out instructions</a:t>
            </a:r>
          </a:p>
          <a:p>
            <a:r>
              <a:rPr lang="en-GB" sz="1200" b="0" i="0" kern="1200" dirty="0">
                <a:solidFill>
                  <a:schemeClr val="tx1"/>
                </a:solidFill>
                <a:effectLst/>
                <a:latin typeface="+mn-lt"/>
                <a:ea typeface="+mn-ea"/>
                <a:cs typeface="+mn-cs"/>
              </a:rPr>
              <a:t>constantly changing activity or task</a:t>
            </a:r>
          </a:p>
          <a:p>
            <a:r>
              <a:rPr lang="en-GB" sz="1200" b="0" i="0" kern="1200" dirty="0">
                <a:solidFill>
                  <a:schemeClr val="tx1"/>
                </a:solidFill>
                <a:effectLst/>
                <a:latin typeface="+mn-lt"/>
                <a:ea typeface="+mn-ea"/>
                <a:cs typeface="+mn-cs"/>
              </a:rPr>
              <a:t>having difficulty organising tasks</a:t>
            </a:r>
          </a:p>
          <a:p>
            <a:r>
              <a:rPr lang="en-GB" sz="1200" b="1" i="0" kern="1200" dirty="0">
                <a:solidFill>
                  <a:schemeClr val="tx1"/>
                </a:solidFill>
                <a:effectLst/>
                <a:latin typeface="+mn-lt"/>
                <a:ea typeface="+mn-ea"/>
                <a:cs typeface="+mn-cs"/>
              </a:rPr>
              <a:t>Hyperactivity and impulsiveness</a:t>
            </a:r>
          </a:p>
          <a:p>
            <a:r>
              <a:rPr lang="en-GB" sz="1200" b="0" i="0" kern="1200" dirty="0">
                <a:solidFill>
                  <a:schemeClr val="tx1"/>
                </a:solidFill>
                <a:effectLst/>
                <a:latin typeface="+mn-lt"/>
                <a:ea typeface="+mn-ea"/>
                <a:cs typeface="+mn-cs"/>
              </a:rPr>
              <a:t>The main signs of hyperactivity and impulsiveness are:</a:t>
            </a:r>
          </a:p>
          <a:p>
            <a:r>
              <a:rPr lang="en-GB" sz="1200" b="0" i="0" kern="1200" dirty="0">
                <a:solidFill>
                  <a:schemeClr val="tx1"/>
                </a:solidFill>
                <a:effectLst/>
                <a:latin typeface="+mn-lt"/>
                <a:ea typeface="+mn-ea"/>
                <a:cs typeface="+mn-cs"/>
              </a:rPr>
              <a:t>being unable to sit still, especially in calm or quiet surroundings</a:t>
            </a:r>
          </a:p>
          <a:p>
            <a:r>
              <a:rPr lang="en-GB" sz="1200" b="0" i="0" kern="1200" dirty="0">
                <a:solidFill>
                  <a:schemeClr val="tx1"/>
                </a:solidFill>
                <a:effectLst/>
                <a:latin typeface="+mn-lt"/>
                <a:ea typeface="+mn-ea"/>
                <a:cs typeface="+mn-cs"/>
              </a:rPr>
              <a:t>constantly fidgeting</a:t>
            </a:r>
          </a:p>
          <a:p>
            <a:r>
              <a:rPr lang="en-GB" sz="1200" b="0" i="0" kern="1200" dirty="0">
                <a:solidFill>
                  <a:schemeClr val="tx1"/>
                </a:solidFill>
                <a:effectLst/>
                <a:latin typeface="+mn-lt"/>
                <a:ea typeface="+mn-ea"/>
                <a:cs typeface="+mn-cs"/>
              </a:rPr>
              <a:t>being unable to concentrate on tasks</a:t>
            </a:r>
          </a:p>
          <a:p>
            <a:r>
              <a:rPr lang="en-GB" sz="1200" b="0" i="0" kern="1200" dirty="0">
                <a:solidFill>
                  <a:schemeClr val="tx1"/>
                </a:solidFill>
                <a:effectLst/>
                <a:latin typeface="+mn-lt"/>
                <a:ea typeface="+mn-ea"/>
                <a:cs typeface="+mn-cs"/>
              </a:rPr>
              <a:t>excessive physical movement</a:t>
            </a:r>
          </a:p>
          <a:p>
            <a:r>
              <a:rPr lang="en-GB" sz="1200" b="0" i="0" kern="1200" dirty="0">
                <a:solidFill>
                  <a:schemeClr val="tx1"/>
                </a:solidFill>
                <a:effectLst/>
                <a:latin typeface="+mn-lt"/>
                <a:ea typeface="+mn-ea"/>
                <a:cs typeface="+mn-cs"/>
              </a:rPr>
              <a:t>excessive talking</a:t>
            </a:r>
          </a:p>
          <a:p>
            <a:r>
              <a:rPr lang="en-GB" sz="1200" b="0" i="0" kern="1200" dirty="0">
                <a:solidFill>
                  <a:schemeClr val="tx1"/>
                </a:solidFill>
                <a:effectLst/>
                <a:latin typeface="+mn-lt"/>
                <a:ea typeface="+mn-ea"/>
                <a:cs typeface="+mn-cs"/>
              </a:rPr>
              <a:t>being unable to wait their turn</a:t>
            </a:r>
          </a:p>
          <a:p>
            <a:r>
              <a:rPr lang="en-GB" sz="1200" b="0" i="0" kern="1200" dirty="0">
                <a:solidFill>
                  <a:schemeClr val="tx1"/>
                </a:solidFill>
                <a:effectLst/>
                <a:latin typeface="+mn-lt"/>
                <a:ea typeface="+mn-ea"/>
                <a:cs typeface="+mn-cs"/>
              </a:rPr>
              <a:t>acting without thinking</a:t>
            </a:r>
          </a:p>
          <a:p>
            <a:r>
              <a:rPr lang="en-GB" sz="1200" b="0" i="0" kern="1200" dirty="0">
                <a:solidFill>
                  <a:schemeClr val="tx1"/>
                </a:solidFill>
                <a:effectLst/>
                <a:latin typeface="+mn-lt"/>
                <a:ea typeface="+mn-ea"/>
                <a:cs typeface="+mn-cs"/>
              </a:rPr>
              <a:t>interrupting conversations</a:t>
            </a:r>
          </a:p>
          <a:p>
            <a:r>
              <a:rPr lang="en-GB" sz="1200" b="0" i="0" kern="1200">
                <a:solidFill>
                  <a:schemeClr val="tx1"/>
                </a:solidFill>
                <a:effectLst/>
                <a:latin typeface="+mn-lt"/>
                <a:ea typeface="+mn-ea"/>
                <a:cs typeface="+mn-cs"/>
              </a:rPr>
              <a:t>little or no sense of danger</a:t>
            </a:r>
          </a:p>
          <a:p>
            <a:br>
              <a:rPr lang="en-GB" dirty="0"/>
            </a:br>
            <a:endParaRPr lang="en-GB" dirty="0"/>
          </a:p>
        </p:txBody>
      </p:sp>
      <p:sp>
        <p:nvSpPr>
          <p:cNvPr id="4" name="Slide Number Placeholder 3"/>
          <p:cNvSpPr>
            <a:spLocks noGrp="1"/>
          </p:cNvSpPr>
          <p:nvPr>
            <p:ph type="sldNum" sz="quarter" idx="5"/>
          </p:nvPr>
        </p:nvSpPr>
        <p:spPr/>
        <p:txBody>
          <a:bodyPr/>
          <a:lstStyle/>
          <a:p>
            <a:fld id="{3FB45993-647D-4351-A85C-1402BE263290}" type="slidenum">
              <a:rPr lang="en-GB" smtClean="0"/>
              <a:t>7</a:t>
            </a:fld>
            <a:endParaRPr lang="en-GB"/>
          </a:p>
        </p:txBody>
      </p:sp>
    </p:spTree>
    <p:extLst>
      <p:ext uri="{BB962C8B-B14F-4D97-AF65-F5344CB8AC3E}">
        <p14:creationId xmlns:p14="http://schemas.microsoft.com/office/powerpoint/2010/main" val="833184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https://www.dyslexic.com/blog/what-is-dyscalculia/</a:t>
            </a:r>
            <a:endParaRPr lang="en-GB" dirty="0"/>
          </a:p>
          <a:p>
            <a:endParaRPr lang="en-GB" dirty="0"/>
          </a:p>
          <a:p>
            <a:r>
              <a:rPr lang="en-GB" dirty="0"/>
              <a:t>Common </a:t>
            </a:r>
            <a:r>
              <a:rPr lang="en-GB" dirty="0" err="1"/>
              <a:t>conecpts</a:t>
            </a:r>
            <a:r>
              <a:rPr lang="en-GB" dirty="0"/>
              <a:t> we take for granted like reading a clock, </a:t>
            </a:r>
            <a:r>
              <a:rPr lang="en-GB" sz="1200" b="1" i="0" kern="1200" dirty="0" err="1">
                <a:solidFill>
                  <a:schemeClr val="tx1"/>
                </a:solidFill>
                <a:effectLst/>
                <a:latin typeface="+mn-lt"/>
                <a:ea typeface="+mn-ea"/>
                <a:cs typeface="+mn-cs"/>
              </a:rPr>
              <a:t>ifficulties</a:t>
            </a:r>
            <a:r>
              <a:rPr lang="en-GB" sz="1200" b="1" i="0" kern="1200" dirty="0">
                <a:solidFill>
                  <a:schemeClr val="tx1"/>
                </a:solidFill>
                <a:effectLst/>
                <a:latin typeface="+mn-lt"/>
                <a:ea typeface="+mn-ea"/>
                <a:cs typeface="+mn-cs"/>
              </a:rPr>
              <a:t> associate with dyscalculia include: counting backwards, difficulty reading analogue clocks, memorising numbers, prices and phone numbers, carrying and borrowing, placing values, planning, scheduling and being on time, school time tables and deadlines.</a:t>
            </a:r>
          </a:p>
          <a:p>
            <a:endParaRPr lang="en-GB" sz="1200" b="1"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3FB45993-647D-4351-A85C-1402BE263290}" type="slidenum">
              <a:rPr lang="en-GB" smtClean="0"/>
              <a:t>8</a:t>
            </a:fld>
            <a:endParaRPr lang="en-GB"/>
          </a:p>
        </p:txBody>
      </p:sp>
    </p:spTree>
    <p:extLst>
      <p:ext uri="{BB962C8B-B14F-4D97-AF65-F5344CB8AC3E}">
        <p14:creationId xmlns:p14="http://schemas.microsoft.com/office/powerpoint/2010/main" val="2946228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https://dyspraxiafoundation.org.uk/about-dyspraxia/</a:t>
            </a:r>
            <a:endParaRPr lang="en-GB" dirty="0"/>
          </a:p>
          <a:p>
            <a:r>
              <a:rPr lang="en-GB" dirty="0">
                <a:hlinkClick r:id="rId4"/>
              </a:rPr>
              <a:t>https://www.medicalnewstoday.com/articles/151951.php#dyspraxia_symptoms</a:t>
            </a:r>
            <a:endParaRPr lang="en-GB" dirty="0"/>
          </a:p>
          <a:p>
            <a:endParaRPr lang="en-GB" dirty="0"/>
          </a:p>
          <a:p>
            <a:r>
              <a:rPr lang="en-GB" sz="1200" b="0" i="0" kern="1200" dirty="0">
                <a:solidFill>
                  <a:schemeClr val="tx1"/>
                </a:solidFill>
                <a:effectLst/>
                <a:latin typeface="+mn-lt"/>
                <a:ea typeface="+mn-ea"/>
                <a:cs typeface="+mn-cs"/>
              </a:rPr>
              <a:t>Dyspraxia is a neurological disorder that impacts an individual's ability to plan and process motor tasks.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Symptoms tend to vary depending on the age of the individual. Later, we will look at each age group in more detail. Some of the general symptoms of dyspraxia include:</a:t>
            </a:r>
          </a:p>
          <a:p>
            <a:r>
              <a:rPr lang="en-GB" sz="1200" b="0" i="0" kern="1200" dirty="0">
                <a:solidFill>
                  <a:schemeClr val="tx1"/>
                </a:solidFill>
                <a:effectLst/>
                <a:latin typeface="+mn-lt"/>
                <a:ea typeface="+mn-ea"/>
                <a:cs typeface="+mn-cs"/>
              </a:rPr>
              <a:t>poor balance</a:t>
            </a:r>
          </a:p>
          <a:p>
            <a:r>
              <a:rPr lang="en-GB" sz="1200" b="0" i="0" kern="1200" dirty="0">
                <a:solidFill>
                  <a:schemeClr val="tx1"/>
                </a:solidFill>
                <a:effectLst/>
                <a:latin typeface="+mn-lt"/>
                <a:ea typeface="+mn-ea"/>
                <a:cs typeface="+mn-cs"/>
              </a:rPr>
              <a:t>poor posture</a:t>
            </a:r>
          </a:p>
          <a:p>
            <a:r>
              <a:rPr lang="en-GB" sz="1200" b="0" i="0" u="none" strike="noStrike" kern="1200" dirty="0">
                <a:solidFill>
                  <a:schemeClr val="tx1"/>
                </a:solidFill>
                <a:effectLst/>
                <a:latin typeface="+mn-lt"/>
                <a:ea typeface="+mn-ea"/>
                <a:cs typeface="+mn-cs"/>
                <a:hlinkClick r:id="rId5" tooltip="Fatigue: Why am I so tired and what can I do about it?"/>
              </a:rPr>
              <a:t>fatigue</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clumsiness</a:t>
            </a:r>
          </a:p>
          <a:p>
            <a:r>
              <a:rPr lang="en-GB" sz="1200" b="0" i="0" kern="1200" dirty="0">
                <a:solidFill>
                  <a:schemeClr val="tx1"/>
                </a:solidFill>
                <a:effectLst/>
                <a:latin typeface="+mn-lt"/>
                <a:ea typeface="+mn-ea"/>
                <a:cs typeface="+mn-cs"/>
              </a:rPr>
              <a:t>differences in speech</a:t>
            </a:r>
          </a:p>
          <a:p>
            <a:r>
              <a:rPr lang="en-GB" sz="1200" b="0" i="0" kern="1200" dirty="0">
                <a:solidFill>
                  <a:schemeClr val="tx1"/>
                </a:solidFill>
                <a:effectLst/>
                <a:latin typeface="+mn-lt"/>
                <a:ea typeface="+mn-ea"/>
                <a:cs typeface="+mn-cs"/>
              </a:rPr>
              <a:t>perception problems</a:t>
            </a:r>
          </a:p>
          <a:p>
            <a:r>
              <a:rPr lang="en-GB" sz="1200" b="0" i="0" kern="1200" dirty="0">
                <a:solidFill>
                  <a:schemeClr val="tx1"/>
                </a:solidFill>
                <a:effectLst/>
                <a:latin typeface="+mn-lt"/>
                <a:ea typeface="+mn-ea"/>
                <a:cs typeface="+mn-cs"/>
              </a:rPr>
              <a:t>poor hand-eye coordination</a:t>
            </a:r>
          </a:p>
          <a:p>
            <a:endParaRPr lang="en-GB" dirty="0"/>
          </a:p>
        </p:txBody>
      </p:sp>
      <p:sp>
        <p:nvSpPr>
          <p:cNvPr id="4" name="Slide Number Placeholder 3"/>
          <p:cNvSpPr>
            <a:spLocks noGrp="1"/>
          </p:cNvSpPr>
          <p:nvPr>
            <p:ph type="sldNum" sz="quarter" idx="5"/>
          </p:nvPr>
        </p:nvSpPr>
        <p:spPr/>
        <p:txBody>
          <a:bodyPr/>
          <a:lstStyle/>
          <a:p>
            <a:fld id="{3FB45993-647D-4351-A85C-1402BE263290}" type="slidenum">
              <a:rPr lang="en-GB" smtClean="0"/>
              <a:t>9</a:t>
            </a:fld>
            <a:endParaRPr lang="en-GB"/>
          </a:p>
        </p:txBody>
      </p:sp>
    </p:spTree>
    <p:extLst>
      <p:ext uri="{BB962C8B-B14F-4D97-AF65-F5344CB8AC3E}">
        <p14:creationId xmlns:p14="http://schemas.microsoft.com/office/powerpoint/2010/main" val="625718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https://www.cache.org.uk/news-media/dyslexia-the-facts</a:t>
            </a:r>
            <a:endParaRPr lang="en-GB" dirty="0"/>
          </a:p>
          <a:p>
            <a:endParaRPr lang="en-GB" dirty="0"/>
          </a:p>
          <a:p>
            <a:r>
              <a:rPr lang="en-GB" dirty="0">
                <a:hlinkClick r:id="rId4"/>
              </a:rPr>
              <a:t>https://www.dyslexia.uk.net/what-is-dyslexia/</a:t>
            </a:r>
            <a:endParaRPr lang="en-GB" dirty="0"/>
          </a:p>
          <a:p>
            <a:endParaRPr lang="en-GB" dirty="0"/>
          </a:p>
          <a:p>
            <a:r>
              <a:rPr lang="en-GB" sz="1200" b="1" i="0" kern="1200" dirty="0">
                <a:solidFill>
                  <a:schemeClr val="tx1"/>
                </a:solidFill>
                <a:effectLst/>
                <a:latin typeface="+mn-lt"/>
                <a:ea typeface="+mn-ea"/>
                <a:cs typeface="+mn-cs"/>
              </a:rPr>
              <a:t>What are the signs and symptoms?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According to Bishop and </a:t>
            </a:r>
            <a:r>
              <a:rPr lang="en-GB" sz="1200" b="0" i="0" kern="1200" dirty="0" err="1">
                <a:solidFill>
                  <a:schemeClr val="tx1"/>
                </a:solidFill>
                <a:effectLst/>
                <a:latin typeface="+mn-lt"/>
                <a:ea typeface="+mn-ea"/>
                <a:cs typeface="+mn-cs"/>
              </a:rPr>
              <a:t>Snowling</a:t>
            </a:r>
            <a:r>
              <a:rPr lang="en-GB" sz="1200" b="0" i="0" kern="1200" dirty="0">
                <a:solidFill>
                  <a:schemeClr val="tx1"/>
                </a:solidFill>
                <a:effectLst/>
                <a:latin typeface="+mn-lt"/>
                <a:ea typeface="+mn-ea"/>
                <a:cs typeface="+mn-cs"/>
              </a:rPr>
              <a:t> (2004), the common broader characteristics of dyslexia include:</a:t>
            </a:r>
          </a:p>
          <a:p>
            <a:r>
              <a:rPr lang="en-GB" sz="1200" b="0" i="0" kern="1200" dirty="0">
                <a:solidFill>
                  <a:schemeClr val="tx1"/>
                </a:solidFill>
                <a:effectLst/>
                <a:latin typeface="+mn-lt"/>
                <a:ea typeface="+mn-ea"/>
                <a:cs typeface="+mn-cs"/>
              </a:rPr>
              <a:t>Memory difficulties</a:t>
            </a:r>
          </a:p>
          <a:p>
            <a:r>
              <a:rPr lang="en-GB" sz="1200" b="0" i="0" kern="1200" dirty="0">
                <a:solidFill>
                  <a:schemeClr val="tx1"/>
                </a:solidFill>
                <a:effectLst/>
                <a:latin typeface="+mn-lt"/>
                <a:ea typeface="+mn-ea"/>
                <a:cs typeface="+mn-cs"/>
              </a:rPr>
              <a:t>Organisational difficulties</a:t>
            </a:r>
          </a:p>
          <a:p>
            <a:r>
              <a:rPr lang="en-GB" sz="1200" b="0" i="0" kern="1200" dirty="0">
                <a:solidFill>
                  <a:schemeClr val="tx1"/>
                </a:solidFill>
                <a:effectLst/>
                <a:latin typeface="+mn-lt"/>
                <a:ea typeface="+mn-ea"/>
                <a:cs typeface="+mn-cs"/>
              </a:rPr>
              <a:t>Writing difficulties</a:t>
            </a:r>
          </a:p>
          <a:p>
            <a:r>
              <a:rPr lang="en-GB" sz="1200" b="0" i="0" kern="1200" dirty="0">
                <a:solidFill>
                  <a:schemeClr val="tx1"/>
                </a:solidFill>
                <a:effectLst/>
                <a:latin typeface="+mn-lt"/>
                <a:ea typeface="+mn-ea"/>
                <a:cs typeface="+mn-cs"/>
              </a:rPr>
              <a:t>Reading difficulties</a:t>
            </a:r>
          </a:p>
          <a:p>
            <a:r>
              <a:rPr lang="en-GB" sz="1200" b="0" i="0" kern="1200" dirty="0">
                <a:solidFill>
                  <a:schemeClr val="tx1"/>
                </a:solidFill>
                <a:effectLst/>
                <a:latin typeface="+mn-lt"/>
                <a:ea typeface="+mn-ea"/>
                <a:cs typeface="+mn-cs"/>
              </a:rPr>
              <a:t>Time management difficulties</a:t>
            </a:r>
          </a:p>
          <a:p>
            <a:r>
              <a:rPr lang="en-GB" sz="1200" b="0" i="0" kern="1200" dirty="0">
                <a:solidFill>
                  <a:schemeClr val="tx1"/>
                </a:solidFill>
                <a:effectLst/>
                <a:latin typeface="+mn-lt"/>
                <a:ea typeface="+mn-ea"/>
                <a:cs typeface="+mn-cs"/>
              </a:rPr>
              <a:t>In addition to these characteristics, Burden (2005) acknowledges the visual and auditory processing difficulties that some individuals with dyslexia can experience; whereas Reading Rockets (2018) highlights challenges around phonological awareness, verbal memory and / or verbal processing speed that can be affected by dyslexia.</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3FB45993-647D-4351-A85C-1402BE263290}" type="slidenum">
              <a:rPr lang="en-GB" smtClean="0"/>
              <a:t>10</a:t>
            </a:fld>
            <a:endParaRPr lang="en-GB"/>
          </a:p>
        </p:txBody>
      </p:sp>
    </p:spTree>
    <p:extLst>
      <p:ext uri="{BB962C8B-B14F-4D97-AF65-F5344CB8AC3E}">
        <p14:creationId xmlns:p14="http://schemas.microsoft.com/office/powerpoint/2010/main" val="1059922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12/18/2019</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12/18/2019</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12/18/2019</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RDFkwkSgjtg"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bdadyslexia.org.uk/educator/what-are-specific-learning-difficulties" TargetMode="External"/><Relationship Id="rId7" Type="http://schemas.openxmlformats.org/officeDocument/2006/relationships/hyperlink" Target="http://adshe.org.uk/"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sasc.org.uk/" TargetMode="External"/><Relationship Id="rId5" Type="http://schemas.openxmlformats.org/officeDocument/2006/relationships/hyperlink" Target="https://www.dyslexia.uk.net/specific-learning-difficulties/" TargetMode="External"/><Relationship Id="rId4" Type="http://schemas.openxmlformats.org/officeDocument/2006/relationships/hyperlink" Target="https://www.helenarkell.org.uk/about-dyslexia/what-is-an-spld.ph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hyperlink" Target="https://kidshealth.org/en/parents/adhd-school.html" TargetMode="Externa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99BE4-BEEC-41D3-8E2B-F3D2412979F1}"/>
              </a:ext>
            </a:extLst>
          </p:cNvPr>
          <p:cNvSpPr>
            <a:spLocks noGrp="1"/>
          </p:cNvSpPr>
          <p:nvPr>
            <p:ph type="ctrTitle"/>
          </p:nvPr>
        </p:nvSpPr>
        <p:spPr/>
        <p:txBody>
          <a:bodyPr/>
          <a:lstStyle/>
          <a:p>
            <a:r>
              <a:rPr lang="en-GB" dirty="0" err="1">
                <a:solidFill>
                  <a:schemeClr val="accent3">
                    <a:lumMod val="75000"/>
                  </a:schemeClr>
                </a:solidFill>
              </a:rPr>
              <a:t>NeuroDiversity</a:t>
            </a:r>
            <a:endParaRPr lang="en-GB" dirty="0">
              <a:solidFill>
                <a:schemeClr val="accent3">
                  <a:lumMod val="75000"/>
                </a:schemeClr>
              </a:solidFill>
            </a:endParaRPr>
          </a:p>
        </p:txBody>
      </p:sp>
      <p:sp>
        <p:nvSpPr>
          <p:cNvPr id="3" name="Subtitle 2">
            <a:extLst>
              <a:ext uri="{FF2B5EF4-FFF2-40B4-BE49-F238E27FC236}">
                <a16:creationId xmlns:a16="http://schemas.microsoft.com/office/drawing/2014/main" id="{D76FBD2E-81EC-4A60-9E03-60F53451978D}"/>
              </a:ext>
            </a:extLst>
          </p:cNvPr>
          <p:cNvSpPr>
            <a:spLocks noGrp="1"/>
          </p:cNvSpPr>
          <p:nvPr>
            <p:ph type="subTitle" idx="1"/>
          </p:nvPr>
        </p:nvSpPr>
        <p:spPr/>
        <p:txBody>
          <a:bodyPr/>
          <a:lstStyle/>
          <a:p>
            <a:r>
              <a:rPr lang="en-GB" dirty="0"/>
              <a:t>By Aaron Hobin</a:t>
            </a:r>
          </a:p>
        </p:txBody>
      </p:sp>
    </p:spTree>
    <p:extLst>
      <p:ext uri="{BB962C8B-B14F-4D97-AF65-F5344CB8AC3E}">
        <p14:creationId xmlns:p14="http://schemas.microsoft.com/office/powerpoint/2010/main" val="1864265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2D0BB-B176-4B82-A9C7-906D9F85629B}"/>
              </a:ext>
            </a:extLst>
          </p:cNvPr>
          <p:cNvSpPr>
            <a:spLocks noGrp="1"/>
          </p:cNvSpPr>
          <p:nvPr>
            <p:ph type="title"/>
          </p:nvPr>
        </p:nvSpPr>
        <p:spPr>
          <a:xfrm>
            <a:off x="1451579" y="804519"/>
            <a:ext cx="9603275" cy="1049235"/>
          </a:xfrm>
        </p:spPr>
        <p:txBody>
          <a:bodyPr>
            <a:normAutofit/>
          </a:bodyPr>
          <a:lstStyle/>
          <a:p>
            <a:r>
              <a:rPr lang="en-GB" dirty="0"/>
              <a:t>Dyslexia</a:t>
            </a:r>
          </a:p>
        </p:txBody>
      </p:sp>
      <p:sp>
        <p:nvSpPr>
          <p:cNvPr id="3" name="Content Placeholder 2">
            <a:extLst>
              <a:ext uri="{FF2B5EF4-FFF2-40B4-BE49-F238E27FC236}">
                <a16:creationId xmlns:a16="http://schemas.microsoft.com/office/drawing/2014/main" id="{0BA54959-6190-42D6-9B5A-383019C27C2B}"/>
              </a:ext>
            </a:extLst>
          </p:cNvPr>
          <p:cNvSpPr>
            <a:spLocks noGrp="1"/>
          </p:cNvSpPr>
          <p:nvPr>
            <p:ph idx="1"/>
          </p:nvPr>
        </p:nvSpPr>
        <p:spPr>
          <a:xfrm>
            <a:off x="1451579" y="2015734"/>
            <a:ext cx="4836487" cy="4037747"/>
          </a:xfrm>
        </p:spPr>
        <p:txBody>
          <a:bodyPr>
            <a:normAutofit fontScale="85000" lnSpcReduction="10000"/>
          </a:bodyPr>
          <a:lstStyle/>
          <a:p>
            <a:r>
              <a:rPr lang="en-GB" dirty="0">
                <a:solidFill>
                  <a:srgbClr val="1C8590"/>
                </a:solidFill>
              </a:rPr>
              <a:t>A student with dyslexia may mix up letters within words and words within sentences while reading. They may also have difficulty with spelling words correctly while writing; letter reversals are common.</a:t>
            </a:r>
          </a:p>
          <a:p>
            <a:r>
              <a:rPr lang="en-GB" dirty="0">
                <a:solidFill>
                  <a:srgbClr val="1C8590"/>
                </a:solidFill>
              </a:rPr>
              <a:t>However Dyslexia is not only about literacy, although weaknesses in literacy are often the most visible sign. Dyslexia affects the way information is processed, stored and retrieved, with problems of memory, speed of processing, time perception, organisation and sequencing. Some may also have difficulty navigating a route, left and right and compass directions.</a:t>
            </a:r>
          </a:p>
          <a:p>
            <a:endParaRPr lang="en-GB" dirty="0"/>
          </a:p>
        </p:txBody>
      </p:sp>
      <p:pic>
        <p:nvPicPr>
          <p:cNvPr id="4" name="Picture 3">
            <a:extLst>
              <a:ext uri="{FF2B5EF4-FFF2-40B4-BE49-F238E27FC236}">
                <a16:creationId xmlns:a16="http://schemas.microsoft.com/office/drawing/2014/main" id="{CEE83285-8732-4169-A610-43BDC86F351D}"/>
              </a:ext>
            </a:extLst>
          </p:cNvPr>
          <p:cNvPicPr>
            <a:picLocks noChangeAspect="1"/>
          </p:cNvPicPr>
          <p:nvPr/>
        </p:nvPicPr>
        <p:blipFill>
          <a:blip r:embed="rId3"/>
          <a:stretch>
            <a:fillRect/>
          </a:stretch>
        </p:blipFill>
        <p:spPr>
          <a:xfrm>
            <a:off x="6849326" y="2015734"/>
            <a:ext cx="3450613" cy="3450613"/>
          </a:xfrm>
          <a:prstGeom prst="rect">
            <a:avLst/>
          </a:prstGeom>
        </p:spPr>
      </p:pic>
      <p:sp>
        <p:nvSpPr>
          <p:cNvPr id="5" name="TextBox 4">
            <a:extLst>
              <a:ext uri="{FF2B5EF4-FFF2-40B4-BE49-F238E27FC236}">
                <a16:creationId xmlns:a16="http://schemas.microsoft.com/office/drawing/2014/main" id="{9ABC1815-1209-4B7D-AB0D-86651E439A43}"/>
              </a:ext>
            </a:extLst>
          </p:cNvPr>
          <p:cNvSpPr txBox="1"/>
          <p:nvPr/>
        </p:nvSpPr>
        <p:spPr>
          <a:xfrm>
            <a:off x="8433786" y="5439714"/>
            <a:ext cx="3613212" cy="646331"/>
          </a:xfrm>
          <a:prstGeom prst="rect">
            <a:avLst/>
          </a:prstGeom>
          <a:noFill/>
        </p:spPr>
        <p:txBody>
          <a:bodyPr wrap="square" rtlCol="0">
            <a:spAutoFit/>
          </a:bodyPr>
          <a:lstStyle/>
          <a:p>
            <a:r>
              <a:rPr lang="en-GB" dirty="0"/>
              <a:t>https://www.youtube.com/watch?v=F9SxijF8VRc</a:t>
            </a:r>
          </a:p>
        </p:txBody>
      </p:sp>
    </p:spTree>
    <p:extLst>
      <p:ext uri="{BB962C8B-B14F-4D97-AF65-F5344CB8AC3E}">
        <p14:creationId xmlns:p14="http://schemas.microsoft.com/office/powerpoint/2010/main" val="497253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0C0CE-962E-4EB4-B76B-C6501C8FB947}"/>
              </a:ext>
            </a:extLst>
          </p:cNvPr>
          <p:cNvSpPr>
            <a:spLocks noGrp="1"/>
          </p:cNvSpPr>
          <p:nvPr>
            <p:ph type="title"/>
          </p:nvPr>
        </p:nvSpPr>
        <p:spPr/>
        <p:txBody>
          <a:bodyPr/>
          <a:lstStyle/>
          <a:p>
            <a:r>
              <a:rPr lang="en-GB" dirty="0"/>
              <a:t>Famous People with a </a:t>
            </a:r>
            <a:r>
              <a:rPr lang="en-GB" dirty="0" err="1"/>
              <a:t>Spld</a:t>
            </a:r>
            <a:endParaRPr lang="en-GB" dirty="0"/>
          </a:p>
        </p:txBody>
      </p:sp>
      <p:pic>
        <p:nvPicPr>
          <p:cNvPr id="5" name="Content Placeholder 4" descr="A person standing in front of a crowd&#10;&#10;Description automatically generated">
            <a:extLst>
              <a:ext uri="{FF2B5EF4-FFF2-40B4-BE49-F238E27FC236}">
                <a16:creationId xmlns:a16="http://schemas.microsoft.com/office/drawing/2014/main" id="{9D5E491E-55A7-4B13-9BB9-F2B6FAB76E82}"/>
              </a:ext>
            </a:extLst>
          </p:cNvPr>
          <p:cNvPicPr>
            <a:picLocks noGrp="1" noChangeAspect="1"/>
          </p:cNvPicPr>
          <p:nvPr>
            <p:ph idx="1"/>
          </p:nvPr>
        </p:nvPicPr>
        <p:blipFill>
          <a:blip r:embed="rId2"/>
          <a:stretch>
            <a:fillRect/>
          </a:stretch>
        </p:blipFill>
        <p:spPr>
          <a:xfrm>
            <a:off x="1626943" y="1539095"/>
            <a:ext cx="1592246" cy="2120202"/>
          </a:xfrm>
        </p:spPr>
      </p:pic>
      <p:pic>
        <p:nvPicPr>
          <p:cNvPr id="6" name="Picture 5">
            <a:extLst>
              <a:ext uri="{FF2B5EF4-FFF2-40B4-BE49-F238E27FC236}">
                <a16:creationId xmlns:a16="http://schemas.microsoft.com/office/drawing/2014/main" id="{B9BDE6B6-D51F-45F6-9BE7-8DE776FD65CD}"/>
              </a:ext>
            </a:extLst>
          </p:cNvPr>
          <p:cNvPicPr>
            <a:picLocks noChangeAspect="1"/>
          </p:cNvPicPr>
          <p:nvPr/>
        </p:nvPicPr>
        <p:blipFill>
          <a:blip r:embed="rId3"/>
          <a:stretch>
            <a:fillRect/>
          </a:stretch>
        </p:blipFill>
        <p:spPr>
          <a:xfrm>
            <a:off x="8439330" y="1752258"/>
            <a:ext cx="3011814" cy="1694145"/>
          </a:xfrm>
          <a:prstGeom prst="rect">
            <a:avLst/>
          </a:prstGeom>
        </p:spPr>
      </p:pic>
      <p:pic>
        <p:nvPicPr>
          <p:cNvPr id="7" name="Picture 6">
            <a:extLst>
              <a:ext uri="{FF2B5EF4-FFF2-40B4-BE49-F238E27FC236}">
                <a16:creationId xmlns:a16="http://schemas.microsoft.com/office/drawing/2014/main" id="{7B5FBDBB-FB9A-4BFB-888B-9468A040D013}"/>
              </a:ext>
            </a:extLst>
          </p:cNvPr>
          <p:cNvPicPr>
            <a:picLocks noChangeAspect="1"/>
          </p:cNvPicPr>
          <p:nvPr/>
        </p:nvPicPr>
        <p:blipFill>
          <a:blip r:embed="rId4"/>
          <a:stretch>
            <a:fillRect/>
          </a:stretch>
        </p:blipFill>
        <p:spPr>
          <a:xfrm>
            <a:off x="5294548" y="1539094"/>
            <a:ext cx="1602903" cy="2120203"/>
          </a:xfrm>
          <a:prstGeom prst="rect">
            <a:avLst/>
          </a:prstGeom>
        </p:spPr>
      </p:pic>
      <p:pic>
        <p:nvPicPr>
          <p:cNvPr id="8" name="Picture 7">
            <a:extLst>
              <a:ext uri="{FF2B5EF4-FFF2-40B4-BE49-F238E27FC236}">
                <a16:creationId xmlns:a16="http://schemas.microsoft.com/office/drawing/2014/main" id="{A207E181-4E1E-4F28-A7E3-8ACFB1C551DA}"/>
              </a:ext>
            </a:extLst>
          </p:cNvPr>
          <p:cNvPicPr>
            <a:picLocks noChangeAspect="1"/>
          </p:cNvPicPr>
          <p:nvPr/>
        </p:nvPicPr>
        <p:blipFill>
          <a:blip r:embed="rId5"/>
          <a:stretch>
            <a:fillRect/>
          </a:stretch>
        </p:blipFill>
        <p:spPr>
          <a:xfrm>
            <a:off x="1345045" y="4108492"/>
            <a:ext cx="2120202" cy="2120202"/>
          </a:xfrm>
          <a:prstGeom prst="rect">
            <a:avLst/>
          </a:prstGeom>
        </p:spPr>
      </p:pic>
      <p:pic>
        <p:nvPicPr>
          <p:cNvPr id="10" name="Picture 9" descr="A person wearing a suit and tie&#10;&#10;Description automatically generated">
            <a:extLst>
              <a:ext uri="{FF2B5EF4-FFF2-40B4-BE49-F238E27FC236}">
                <a16:creationId xmlns:a16="http://schemas.microsoft.com/office/drawing/2014/main" id="{ADCBD291-4C23-4259-80BB-CE02F92CFE55}"/>
              </a:ext>
            </a:extLst>
          </p:cNvPr>
          <p:cNvPicPr>
            <a:picLocks noChangeAspect="1"/>
          </p:cNvPicPr>
          <p:nvPr/>
        </p:nvPicPr>
        <p:blipFill rotWithShape="1">
          <a:blip r:embed="rId6"/>
          <a:srcRect b="14363"/>
          <a:stretch/>
        </p:blipFill>
        <p:spPr>
          <a:xfrm>
            <a:off x="5226088" y="4108492"/>
            <a:ext cx="1789853" cy="2270513"/>
          </a:xfrm>
          <a:prstGeom prst="rect">
            <a:avLst/>
          </a:prstGeom>
        </p:spPr>
      </p:pic>
      <p:pic>
        <p:nvPicPr>
          <p:cNvPr id="12" name="Picture 11" descr="A person smiling for the camera&#10;&#10;Description automatically generated">
            <a:extLst>
              <a:ext uri="{FF2B5EF4-FFF2-40B4-BE49-F238E27FC236}">
                <a16:creationId xmlns:a16="http://schemas.microsoft.com/office/drawing/2014/main" id="{40D66FC3-F519-492E-AE28-FBB6D63D3DD3}"/>
              </a:ext>
            </a:extLst>
          </p:cNvPr>
          <p:cNvPicPr>
            <a:picLocks noChangeAspect="1"/>
          </p:cNvPicPr>
          <p:nvPr/>
        </p:nvPicPr>
        <p:blipFill>
          <a:blip r:embed="rId7"/>
          <a:stretch>
            <a:fillRect/>
          </a:stretch>
        </p:blipFill>
        <p:spPr>
          <a:xfrm>
            <a:off x="8439330" y="4033336"/>
            <a:ext cx="2615524" cy="1757975"/>
          </a:xfrm>
          <a:prstGeom prst="rect">
            <a:avLst/>
          </a:prstGeom>
        </p:spPr>
      </p:pic>
      <p:sp>
        <p:nvSpPr>
          <p:cNvPr id="3" name="TextBox 2">
            <a:extLst>
              <a:ext uri="{FF2B5EF4-FFF2-40B4-BE49-F238E27FC236}">
                <a16:creationId xmlns:a16="http://schemas.microsoft.com/office/drawing/2014/main" id="{956FF56E-EBB8-40F9-87D6-86C6C975F84F}"/>
              </a:ext>
            </a:extLst>
          </p:cNvPr>
          <p:cNvSpPr txBox="1"/>
          <p:nvPr/>
        </p:nvSpPr>
        <p:spPr>
          <a:xfrm>
            <a:off x="1104900" y="3659297"/>
            <a:ext cx="2771775" cy="374039"/>
          </a:xfrm>
          <a:prstGeom prst="rect">
            <a:avLst/>
          </a:prstGeom>
          <a:noFill/>
        </p:spPr>
        <p:txBody>
          <a:bodyPr wrap="square" rtlCol="0">
            <a:spAutoFit/>
          </a:bodyPr>
          <a:lstStyle/>
          <a:p>
            <a:pPr algn="ctr"/>
            <a:r>
              <a:rPr lang="en-GB" dirty="0">
                <a:solidFill>
                  <a:schemeClr val="accent3">
                    <a:lumMod val="50000"/>
                  </a:schemeClr>
                </a:solidFill>
              </a:rPr>
              <a:t>Dyslexia</a:t>
            </a:r>
            <a:r>
              <a:rPr lang="en-GB" dirty="0"/>
              <a:t> </a:t>
            </a:r>
          </a:p>
        </p:txBody>
      </p:sp>
      <p:sp>
        <p:nvSpPr>
          <p:cNvPr id="4" name="TextBox 3">
            <a:extLst>
              <a:ext uri="{FF2B5EF4-FFF2-40B4-BE49-F238E27FC236}">
                <a16:creationId xmlns:a16="http://schemas.microsoft.com/office/drawing/2014/main" id="{B4C27BF4-9815-4E3A-B32D-1E0D4FDC98B6}"/>
              </a:ext>
            </a:extLst>
          </p:cNvPr>
          <p:cNvSpPr txBox="1"/>
          <p:nvPr/>
        </p:nvSpPr>
        <p:spPr>
          <a:xfrm>
            <a:off x="4850241" y="3620349"/>
            <a:ext cx="2615524" cy="369332"/>
          </a:xfrm>
          <a:prstGeom prst="rect">
            <a:avLst/>
          </a:prstGeom>
          <a:noFill/>
        </p:spPr>
        <p:txBody>
          <a:bodyPr wrap="square" rtlCol="0">
            <a:spAutoFit/>
          </a:bodyPr>
          <a:lstStyle/>
          <a:p>
            <a:pPr algn="ctr"/>
            <a:r>
              <a:rPr lang="en-GB" dirty="0">
                <a:solidFill>
                  <a:srgbClr val="FF0000"/>
                </a:solidFill>
              </a:rPr>
              <a:t>ADHD</a:t>
            </a:r>
          </a:p>
        </p:txBody>
      </p:sp>
      <p:sp>
        <p:nvSpPr>
          <p:cNvPr id="9" name="TextBox 8">
            <a:extLst>
              <a:ext uri="{FF2B5EF4-FFF2-40B4-BE49-F238E27FC236}">
                <a16:creationId xmlns:a16="http://schemas.microsoft.com/office/drawing/2014/main" id="{7FE67997-F2E8-452F-8C84-14DE3790C466}"/>
              </a:ext>
            </a:extLst>
          </p:cNvPr>
          <p:cNvSpPr txBox="1"/>
          <p:nvPr/>
        </p:nvSpPr>
        <p:spPr>
          <a:xfrm>
            <a:off x="8439330" y="3429000"/>
            <a:ext cx="2771775" cy="374039"/>
          </a:xfrm>
          <a:prstGeom prst="rect">
            <a:avLst/>
          </a:prstGeom>
          <a:noFill/>
        </p:spPr>
        <p:txBody>
          <a:bodyPr wrap="square" rtlCol="0">
            <a:spAutoFit/>
          </a:bodyPr>
          <a:lstStyle/>
          <a:p>
            <a:pPr algn="ctr"/>
            <a:r>
              <a:rPr lang="en-GB" dirty="0">
                <a:solidFill>
                  <a:srgbClr val="1C8590"/>
                </a:solidFill>
              </a:rPr>
              <a:t>Dyslexia</a:t>
            </a:r>
          </a:p>
        </p:txBody>
      </p:sp>
      <p:sp>
        <p:nvSpPr>
          <p:cNvPr id="11" name="TextBox 10">
            <a:extLst>
              <a:ext uri="{FF2B5EF4-FFF2-40B4-BE49-F238E27FC236}">
                <a16:creationId xmlns:a16="http://schemas.microsoft.com/office/drawing/2014/main" id="{B36CB727-17C0-4CFC-ABC7-9B8015C78DC7}"/>
              </a:ext>
            </a:extLst>
          </p:cNvPr>
          <p:cNvSpPr txBox="1"/>
          <p:nvPr/>
        </p:nvSpPr>
        <p:spPr>
          <a:xfrm>
            <a:off x="1345045" y="6228694"/>
            <a:ext cx="2120202" cy="369332"/>
          </a:xfrm>
          <a:prstGeom prst="rect">
            <a:avLst/>
          </a:prstGeom>
          <a:noFill/>
        </p:spPr>
        <p:txBody>
          <a:bodyPr wrap="square" rtlCol="0">
            <a:spAutoFit/>
          </a:bodyPr>
          <a:lstStyle/>
          <a:p>
            <a:pPr algn="ctr"/>
            <a:r>
              <a:rPr lang="en-GB" dirty="0">
                <a:solidFill>
                  <a:schemeClr val="bg1"/>
                </a:solidFill>
              </a:rPr>
              <a:t>Dyspraxia</a:t>
            </a:r>
          </a:p>
        </p:txBody>
      </p:sp>
      <p:sp>
        <p:nvSpPr>
          <p:cNvPr id="13" name="TextBox 12">
            <a:extLst>
              <a:ext uri="{FF2B5EF4-FFF2-40B4-BE49-F238E27FC236}">
                <a16:creationId xmlns:a16="http://schemas.microsoft.com/office/drawing/2014/main" id="{7622EAA7-18AF-4D84-8F67-DD7CBCFAA953}"/>
              </a:ext>
            </a:extLst>
          </p:cNvPr>
          <p:cNvSpPr txBox="1"/>
          <p:nvPr/>
        </p:nvSpPr>
        <p:spPr>
          <a:xfrm>
            <a:off x="5048250" y="6379005"/>
            <a:ext cx="2209800" cy="369332"/>
          </a:xfrm>
          <a:prstGeom prst="rect">
            <a:avLst/>
          </a:prstGeom>
          <a:noFill/>
        </p:spPr>
        <p:txBody>
          <a:bodyPr wrap="square" rtlCol="0">
            <a:spAutoFit/>
          </a:bodyPr>
          <a:lstStyle/>
          <a:p>
            <a:pPr algn="ctr"/>
            <a:r>
              <a:rPr lang="en-GB" dirty="0">
                <a:solidFill>
                  <a:srgbClr val="FFFF00"/>
                </a:solidFill>
              </a:rPr>
              <a:t>Dyslexia</a:t>
            </a:r>
          </a:p>
        </p:txBody>
      </p:sp>
      <p:sp>
        <p:nvSpPr>
          <p:cNvPr id="14" name="TextBox 13">
            <a:extLst>
              <a:ext uri="{FF2B5EF4-FFF2-40B4-BE49-F238E27FC236}">
                <a16:creationId xmlns:a16="http://schemas.microsoft.com/office/drawing/2014/main" id="{14D8332B-9B1F-4E82-B089-AAC030C481E5}"/>
              </a:ext>
            </a:extLst>
          </p:cNvPr>
          <p:cNvSpPr txBox="1"/>
          <p:nvPr/>
        </p:nvSpPr>
        <p:spPr>
          <a:xfrm>
            <a:off x="8517455" y="6136533"/>
            <a:ext cx="2615524" cy="369332"/>
          </a:xfrm>
          <a:prstGeom prst="rect">
            <a:avLst/>
          </a:prstGeom>
          <a:noFill/>
        </p:spPr>
        <p:txBody>
          <a:bodyPr wrap="square" rtlCol="0">
            <a:spAutoFit/>
          </a:bodyPr>
          <a:lstStyle/>
          <a:p>
            <a:pPr algn="ctr"/>
            <a:r>
              <a:rPr lang="en-GB" dirty="0">
                <a:solidFill>
                  <a:srgbClr val="92D050"/>
                </a:solidFill>
              </a:rPr>
              <a:t>Dyslexia</a:t>
            </a:r>
          </a:p>
        </p:txBody>
      </p:sp>
    </p:spTree>
    <p:extLst>
      <p:ext uri="{BB962C8B-B14F-4D97-AF65-F5344CB8AC3E}">
        <p14:creationId xmlns:p14="http://schemas.microsoft.com/office/powerpoint/2010/main" val="468296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ppt_w</p:attrName>
                                        </p:attrNameLst>
                                      </p:cBhvr>
                                      <p:tavLst>
                                        <p:tav tm="0" fmla="#ppt_w*sin(2.5*pi*$)">
                                          <p:val>
                                            <p:fltVal val="0"/>
                                          </p:val>
                                        </p:tav>
                                        <p:tav tm="100000">
                                          <p:val>
                                            <p:fltVal val="1"/>
                                          </p:val>
                                        </p:tav>
                                      </p:tavLst>
                                    </p:anim>
                                    <p:anim calcmode="lin" valueType="num">
                                      <p:cBhvr>
                                        <p:cTn id="16"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anim calcmode="lin" valueType="num">
                                      <p:cBhvr>
                                        <p:cTn id="22" dur="2000" fill="hold"/>
                                        <p:tgtEl>
                                          <p:spTgt spid="6"/>
                                        </p:tgtEl>
                                        <p:attrNameLst>
                                          <p:attrName>ppt_w</p:attrName>
                                        </p:attrNameLst>
                                      </p:cBhvr>
                                      <p:tavLst>
                                        <p:tav tm="0" fmla="#ppt_w*sin(2.5*pi*$)">
                                          <p:val>
                                            <p:fltVal val="0"/>
                                          </p:val>
                                        </p:tav>
                                        <p:tav tm="100000">
                                          <p:val>
                                            <p:fltVal val="1"/>
                                          </p:val>
                                        </p:tav>
                                      </p:tavLst>
                                    </p:anim>
                                    <p:anim calcmode="lin" valueType="num">
                                      <p:cBhvr>
                                        <p:cTn id="23"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anim calcmode="lin" valueType="num">
                                      <p:cBhvr>
                                        <p:cTn id="29" dur="2000" fill="hold"/>
                                        <p:tgtEl>
                                          <p:spTgt spid="8"/>
                                        </p:tgtEl>
                                        <p:attrNameLst>
                                          <p:attrName>ppt_w</p:attrName>
                                        </p:attrNameLst>
                                      </p:cBhvr>
                                      <p:tavLst>
                                        <p:tav tm="0" fmla="#ppt_w*sin(2.5*pi*$)">
                                          <p:val>
                                            <p:fltVal val="0"/>
                                          </p:val>
                                        </p:tav>
                                        <p:tav tm="100000">
                                          <p:val>
                                            <p:fltVal val="1"/>
                                          </p:val>
                                        </p:tav>
                                      </p:tavLst>
                                    </p:anim>
                                    <p:anim calcmode="lin" valueType="num">
                                      <p:cBhvr>
                                        <p:cTn id="30"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000"/>
                                        <p:tgtEl>
                                          <p:spTgt spid="10"/>
                                        </p:tgtEl>
                                      </p:cBhvr>
                                    </p:animEffect>
                                    <p:anim calcmode="lin" valueType="num">
                                      <p:cBhvr>
                                        <p:cTn id="36" dur="2000" fill="hold"/>
                                        <p:tgtEl>
                                          <p:spTgt spid="10"/>
                                        </p:tgtEl>
                                        <p:attrNameLst>
                                          <p:attrName>ppt_w</p:attrName>
                                        </p:attrNameLst>
                                      </p:cBhvr>
                                      <p:tavLst>
                                        <p:tav tm="0" fmla="#ppt_w*sin(2.5*pi*$)">
                                          <p:val>
                                            <p:fltVal val="0"/>
                                          </p:val>
                                        </p:tav>
                                        <p:tav tm="100000">
                                          <p:val>
                                            <p:fltVal val="1"/>
                                          </p:val>
                                        </p:tav>
                                      </p:tavLst>
                                    </p:anim>
                                    <p:anim calcmode="lin" valueType="num">
                                      <p:cBhvr>
                                        <p:cTn id="37"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000"/>
                                        <p:tgtEl>
                                          <p:spTgt spid="12"/>
                                        </p:tgtEl>
                                      </p:cBhvr>
                                    </p:animEffect>
                                    <p:anim calcmode="lin" valueType="num">
                                      <p:cBhvr>
                                        <p:cTn id="43" dur="2000" fill="hold"/>
                                        <p:tgtEl>
                                          <p:spTgt spid="12"/>
                                        </p:tgtEl>
                                        <p:attrNameLst>
                                          <p:attrName>ppt_w</p:attrName>
                                        </p:attrNameLst>
                                      </p:cBhvr>
                                      <p:tavLst>
                                        <p:tav tm="0" fmla="#ppt_w*sin(2.5*pi*$)">
                                          <p:val>
                                            <p:fltVal val="0"/>
                                          </p:val>
                                        </p:tav>
                                        <p:tav tm="100000">
                                          <p:val>
                                            <p:fltVal val="1"/>
                                          </p:val>
                                        </p:tav>
                                      </p:tavLst>
                                    </p:anim>
                                    <p:anim calcmode="lin" valueType="num">
                                      <p:cBhvr>
                                        <p:cTn id="44"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AFD4A-7624-44A8-A825-D99AC243ACD6}"/>
              </a:ext>
            </a:extLst>
          </p:cNvPr>
          <p:cNvSpPr>
            <a:spLocks noGrp="1"/>
          </p:cNvSpPr>
          <p:nvPr>
            <p:ph type="title"/>
          </p:nvPr>
        </p:nvSpPr>
        <p:spPr/>
        <p:txBody>
          <a:bodyPr/>
          <a:lstStyle/>
          <a:p>
            <a:r>
              <a:rPr lang="en-GB" dirty="0"/>
              <a:t>An insight into a dyslexic person (I will make the </a:t>
            </a:r>
            <a:r>
              <a:rPr lang="en-GB"/>
              <a:t>video thing here)</a:t>
            </a:r>
            <a:endParaRPr lang="en-GB" dirty="0"/>
          </a:p>
        </p:txBody>
      </p:sp>
      <p:pic>
        <p:nvPicPr>
          <p:cNvPr id="4" name="Picture 3">
            <a:extLst>
              <a:ext uri="{FF2B5EF4-FFF2-40B4-BE49-F238E27FC236}">
                <a16:creationId xmlns:a16="http://schemas.microsoft.com/office/drawing/2014/main" id="{E211FE5C-7449-4EA8-99AD-5BEAA5A2CC65}"/>
              </a:ext>
            </a:extLst>
          </p:cNvPr>
          <p:cNvPicPr>
            <a:picLocks noChangeAspect="1"/>
          </p:cNvPicPr>
          <p:nvPr/>
        </p:nvPicPr>
        <p:blipFill>
          <a:blip r:embed="rId2"/>
          <a:stretch>
            <a:fillRect/>
          </a:stretch>
        </p:blipFill>
        <p:spPr>
          <a:xfrm>
            <a:off x="1451579" y="2125544"/>
            <a:ext cx="4391182" cy="3409624"/>
          </a:xfrm>
          <a:prstGeom prst="rect">
            <a:avLst/>
          </a:prstGeom>
        </p:spPr>
      </p:pic>
      <p:sp>
        <p:nvSpPr>
          <p:cNvPr id="3" name="TextBox 2">
            <a:extLst>
              <a:ext uri="{FF2B5EF4-FFF2-40B4-BE49-F238E27FC236}">
                <a16:creationId xmlns:a16="http://schemas.microsoft.com/office/drawing/2014/main" id="{16F2F09A-5226-4FED-B8A9-95BA34C8DD7A}"/>
              </a:ext>
            </a:extLst>
          </p:cNvPr>
          <p:cNvSpPr txBox="1"/>
          <p:nvPr/>
        </p:nvSpPr>
        <p:spPr>
          <a:xfrm>
            <a:off x="7458075" y="2967335"/>
            <a:ext cx="2882296" cy="923330"/>
          </a:xfrm>
          <a:prstGeom prst="rect">
            <a:avLst/>
          </a:prstGeom>
          <a:noFill/>
        </p:spPr>
        <p:txBody>
          <a:bodyPr wrap="square" rtlCol="0">
            <a:spAutoFit/>
          </a:bodyPr>
          <a:lstStyle/>
          <a:p>
            <a:r>
              <a:rPr lang="en-GB" u="sng" dirty="0">
                <a:hlinkClick r:id="rId3"/>
              </a:rPr>
              <a:t>https://www.youtube.com/watch?v=RDFkwkSgjtg</a:t>
            </a:r>
            <a:endParaRPr lang="en-GB" dirty="0"/>
          </a:p>
          <a:p>
            <a:endParaRPr lang="en-GB" dirty="0"/>
          </a:p>
        </p:txBody>
      </p:sp>
    </p:spTree>
    <p:extLst>
      <p:ext uri="{BB962C8B-B14F-4D97-AF65-F5344CB8AC3E}">
        <p14:creationId xmlns:p14="http://schemas.microsoft.com/office/powerpoint/2010/main" val="48135781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67E4A-1731-4F12-9852-2CD106148D10}"/>
              </a:ext>
            </a:extLst>
          </p:cNvPr>
          <p:cNvSpPr>
            <a:spLocks noGrp="1"/>
          </p:cNvSpPr>
          <p:nvPr>
            <p:ph type="title"/>
          </p:nvPr>
        </p:nvSpPr>
        <p:spPr/>
        <p:txBody>
          <a:bodyPr/>
          <a:lstStyle/>
          <a:p>
            <a:r>
              <a:rPr lang="en-GB" dirty="0"/>
              <a:t>Another example</a:t>
            </a:r>
          </a:p>
        </p:txBody>
      </p:sp>
      <p:sp>
        <p:nvSpPr>
          <p:cNvPr id="3" name="Content Placeholder 2">
            <a:extLst>
              <a:ext uri="{FF2B5EF4-FFF2-40B4-BE49-F238E27FC236}">
                <a16:creationId xmlns:a16="http://schemas.microsoft.com/office/drawing/2014/main" id="{2124C2B1-D458-4299-A081-F11BF3D0781E}"/>
              </a:ext>
            </a:extLst>
          </p:cNvPr>
          <p:cNvSpPr>
            <a:spLocks noGrp="1"/>
          </p:cNvSpPr>
          <p:nvPr>
            <p:ph idx="1"/>
          </p:nvPr>
        </p:nvSpPr>
        <p:spPr>
          <a:xfrm>
            <a:off x="1451579" y="2015733"/>
            <a:ext cx="9603275" cy="593356"/>
          </a:xfrm>
        </p:spPr>
        <p:txBody>
          <a:bodyPr/>
          <a:lstStyle/>
          <a:p>
            <a:r>
              <a:rPr lang="en-GB" dirty="0"/>
              <a:t>1. Stand up</a:t>
            </a:r>
          </a:p>
          <a:p>
            <a:pPr marL="0" indent="0">
              <a:buNone/>
            </a:pPr>
            <a:endParaRPr lang="en-GB" dirty="0"/>
          </a:p>
        </p:txBody>
      </p:sp>
      <p:sp>
        <p:nvSpPr>
          <p:cNvPr id="4" name="Content Placeholder 2">
            <a:extLst>
              <a:ext uri="{FF2B5EF4-FFF2-40B4-BE49-F238E27FC236}">
                <a16:creationId xmlns:a16="http://schemas.microsoft.com/office/drawing/2014/main" id="{5EDA54EB-C96C-4C9F-AAE3-30CDF2F50D57}"/>
              </a:ext>
            </a:extLst>
          </p:cNvPr>
          <p:cNvSpPr txBox="1">
            <a:spLocks/>
          </p:cNvSpPr>
          <p:nvPr/>
        </p:nvSpPr>
        <p:spPr>
          <a:xfrm>
            <a:off x="1451576" y="2556472"/>
            <a:ext cx="9603275" cy="59335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dirty="0"/>
              <a:t>2. Turn around to the left</a:t>
            </a:r>
          </a:p>
          <a:p>
            <a:pPr marL="0" indent="0">
              <a:buFont typeface="Arial" panose="020B0604020202020204" pitchFamily="34" charset="0"/>
              <a:buNone/>
            </a:pPr>
            <a:endParaRPr lang="en-GB" dirty="0"/>
          </a:p>
        </p:txBody>
      </p:sp>
      <p:sp>
        <p:nvSpPr>
          <p:cNvPr id="6" name="Content Placeholder 2">
            <a:extLst>
              <a:ext uri="{FF2B5EF4-FFF2-40B4-BE49-F238E27FC236}">
                <a16:creationId xmlns:a16="http://schemas.microsoft.com/office/drawing/2014/main" id="{3E213E4C-1E30-432B-B57F-58DAC487B250}"/>
              </a:ext>
            </a:extLst>
          </p:cNvPr>
          <p:cNvSpPr txBox="1">
            <a:spLocks/>
          </p:cNvSpPr>
          <p:nvPr/>
        </p:nvSpPr>
        <p:spPr>
          <a:xfrm>
            <a:off x="1451577" y="4526151"/>
            <a:ext cx="9603275" cy="59335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dirty="0"/>
              <a:t>5. count backwards from 10-1</a:t>
            </a:r>
          </a:p>
        </p:txBody>
      </p:sp>
      <p:sp>
        <p:nvSpPr>
          <p:cNvPr id="7" name="Content Placeholder 2">
            <a:extLst>
              <a:ext uri="{FF2B5EF4-FFF2-40B4-BE49-F238E27FC236}">
                <a16:creationId xmlns:a16="http://schemas.microsoft.com/office/drawing/2014/main" id="{B1CBF0DA-3E97-4C47-A10F-B6FF7FDA0C8B}"/>
              </a:ext>
            </a:extLst>
          </p:cNvPr>
          <p:cNvSpPr txBox="1">
            <a:spLocks/>
          </p:cNvSpPr>
          <p:nvPr/>
        </p:nvSpPr>
        <p:spPr>
          <a:xfrm>
            <a:off x="1451576" y="3133224"/>
            <a:ext cx="9603275" cy="59335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dirty="0"/>
              <a:t>3. put right hand on the person next to you shoulder</a:t>
            </a:r>
          </a:p>
          <a:p>
            <a:pPr marL="0" indent="0">
              <a:buFont typeface="Arial" panose="020B0604020202020204" pitchFamily="34" charset="0"/>
              <a:buNone/>
            </a:pPr>
            <a:endParaRPr lang="en-GB" dirty="0"/>
          </a:p>
        </p:txBody>
      </p:sp>
      <p:sp>
        <p:nvSpPr>
          <p:cNvPr id="8" name="Content Placeholder 2">
            <a:extLst>
              <a:ext uri="{FF2B5EF4-FFF2-40B4-BE49-F238E27FC236}">
                <a16:creationId xmlns:a16="http://schemas.microsoft.com/office/drawing/2014/main" id="{1965D58E-4493-4FF3-877C-C02F7D8DE587}"/>
              </a:ext>
            </a:extLst>
          </p:cNvPr>
          <p:cNvSpPr txBox="1">
            <a:spLocks/>
          </p:cNvSpPr>
          <p:nvPr/>
        </p:nvSpPr>
        <p:spPr>
          <a:xfrm>
            <a:off x="1451577" y="3888559"/>
            <a:ext cx="9603275" cy="59335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dirty="0"/>
              <a:t>4.  stand on one leg</a:t>
            </a:r>
          </a:p>
        </p:txBody>
      </p:sp>
    </p:spTree>
    <p:extLst>
      <p:ext uri="{BB962C8B-B14F-4D97-AF65-F5344CB8AC3E}">
        <p14:creationId xmlns:p14="http://schemas.microsoft.com/office/powerpoint/2010/main" val="413712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D59CE-79ED-4BF1-8868-0507370066AA}"/>
              </a:ext>
            </a:extLst>
          </p:cNvPr>
          <p:cNvSpPr>
            <a:spLocks noGrp="1"/>
          </p:cNvSpPr>
          <p:nvPr>
            <p:ph type="title"/>
          </p:nvPr>
        </p:nvSpPr>
        <p:spPr/>
        <p:txBody>
          <a:bodyPr/>
          <a:lstStyle/>
          <a:p>
            <a:r>
              <a:rPr lang="en-GB" dirty="0"/>
              <a:t>Now try this </a:t>
            </a:r>
          </a:p>
        </p:txBody>
      </p:sp>
      <p:sp>
        <p:nvSpPr>
          <p:cNvPr id="3" name="Content Placeholder 2">
            <a:extLst>
              <a:ext uri="{FF2B5EF4-FFF2-40B4-BE49-F238E27FC236}">
                <a16:creationId xmlns:a16="http://schemas.microsoft.com/office/drawing/2014/main" id="{884CC5F9-76BF-4AF1-9405-BFAE82176F72}"/>
              </a:ext>
            </a:extLst>
          </p:cNvPr>
          <p:cNvSpPr>
            <a:spLocks noGrp="1"/>
          </p:cNvSpPr>
          <p:nvPr>
            <p:ph idx="1"/>
          </p:nvPr>
        </p:nvSpPr>
        <p:spPr>
          <a:xfrm>
            <a:off x="1451579" y="2015733"/>
            <a:ext cx="9603275" cy="544588"/>
          </a:xfrm>
        </p:spPr>
        <p:txBody>
          <a:bodyPr/>
          <a:lstStyle/>
          <a:p>
            <a:r>
              <a:rPr lang="en-GB" dirty="0"/>
              <a:t>You have 30 seconds to memorise the 10 instructions and carry out the task:</a:t>
            </a:r>
          </a:p>
        </p:txBody>
      </p:sp>
      <p:sp>
        <p:nvSpPr>
          <p:cNvPr id="4" name="Content Placeholder 2">
            <a:extLst>
              <a:ext uri="{FF2B5EF4-FFF2-40B4-BE49-F238E27FC236}">
                <a16:creationId xmlns:a16="http://schemas.microsoft.com/office/drawing/2014/main" id="{42AAE907-E9EF-4E7E-943D-8D3E8B86EC19}"/>
              </a:ext>
            </a:extLst>
          </p:cNvPr>
          <p:cNvSpPr txBox="1">
            <a:spLocks/>
          </p:cNvSpPr>
          <p:nvPr/>
        </p:nvSpPr>
        <p:spPr>
          <a:xfrm>
            <a:off x="1451579" y="2425622"/>
            <a:ext cx="9603275" cy="59335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dirty="0"/>
              <a:t>1. stand up</a:t>
            </a:r>
          </a:p>
          <a:p>
            <a:pPr marL="0" indent="0">
              <a:buFont typeface="Arial" panose="020B0604020202020204" pitchFamily="34" charset="0"/>
              <a:buNone/>
            </a:pPr>
            <a:endParaRPr lang="en-GB" dirty="0"/>
          </a:p>
        </p:txBody>
      </p:sp>
      <p:sp>
        <p:nvSpPr>
          <p:cNvPr id="5" name="Content Placeholder 2">
            <a:extLst>
              <a:ext uri="{FF2B5EF4-FFF2-40B4-BE49-F238E27FC236}">
                <a16:creationId xmlns:a16="http://schemas.microsoft.com/office/drawing/2014/main" id="{4BC5DE5D-32D0-4F1C-9855-77FD359D9FA5}"/>
              </a:ext>
            </a:extLst>
          </p:cNvPr>
          <p:cNvSpPr txBox="1">
            <a:spLocks/>
          </p:cNvSpPr>
          <p:nvPr/>
        </p:nvSpPr>
        <p:spPr>
          <a:xfrm>
            <a:off x="1451579" y="2970210"/>
            <a:ext cx="9603275" cy="59335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dirty="0"/>
              <a:t>2. sit down</a:t>
            </a:r>
          </a:p>
          <a:p>
            <a:pPr marL="0" indent="0">
              <a:buFont typeface="Arial" panose="020B0604020202020204" pitchFamily="34" charset="0"/>
              <a:buNone/>
            </a:pPr>
            <a:endParaRPr lang="en-GB" dirty="0"/>
          </a:p>
        </p:txBody>
      </p:sp>
      <p:sp>
        <p:nvSpPr>
          <p:cNvPr id="6" name="Content Placeholder 2">
            <a:extLst>
              <a:ext uri="{FF2B5EF4-FFF2-40B4-BE49-F238E27FC236}">
                <a16:creationId xmlns:a16="http://schemas.microsoft.com/office/drawing/2014/main" id="{4BDB938B-0231-4A9A-AC07-C36E9D291988}"/>
              </a:ext>
            </a:extLst>
          </p:cNvPr>
          <p:cNvSpPr txBox="1">
            <a:spLocks/>
          </p:cNvSpPr>
          <p:nvPr/>
        </p:nvSpPr>
        <p:spPr>
          <a:xfrm>
            <a:off x="1451579" y="3554876"/>
            <a:ext cx="9603275" cy="59335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dirty="0"/>
              <a:t>3. turn to the left </a:t>
            </a:r>
          </a:p>
          <a:p>
            <a:pPr marL="0" indent="0">
              <a:buFont typeface="Arial" panose="020B0604020202020204" pitchFamily="34" charset="0"/>
              <a:buNone/>
            </a:pPr>
            <a:endParaRPr lang="en-GB" dirty="0"/>
          </a:p>
        </p:txBody>
      </p:sp>
      <p:sp>
        <p:nvSpPr>
          <p:cNvPr id="7" name="Content Placeholder 2">
            <a:extLst>
              <a:ext uri="{FF2B5EF4-FFF2-40B4-BE49-F238E27FC236}">
                <a16:creationId xmlns:a16="http://schemas.microsoft.com/office/drawing/2014/main" id="{A701CA75-906C-448C-9A93-76A896AA44BB}"/>
              </a:ext>
            </a:extLst>
          </p:cNvPr>
          <p:cNvSpPr txBox="1">
            <a:spLocks/>
          </p:cNvSpPr>
          <p:nvPr/>
        </p:nvSpPr>
        <p:spPr>
          <a:xfrm>
            <a:off x="1451579" y="4148232"/>
            <a:ext cx="9603275" cy="59335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dirty="0"/>
              <a:t>4. put right hand on head</a:t>
            </a:r>
          </a:p>
          <a:p>
            <a:pPr marL="0" indent="0">
              <a:buFont typeface="Arial" panose="020B0604020202020204" pitchFamily="34" charset="0"/>
              <a:buNone/>
            </a:pPr>
            <a:endParaRPr lang="en-GB" dirty="0"/>
          </a:p>
        </p:txBody>
      </p:sp>
      <p:sp>
        <p:nvSpPr>
          <p:cNvPr id="8" name="Content Placeholder 2">
            <a:extLst>
              <a:ext uri="{FF2B5EF4-FFF2-40B4-BE49-F238E27FC236}">
                <a16:creationId xmlns:a16="http://schemas.microsoft.com/office/drawing/2014/main" id="{050192AF-09AC-4698-BBED-87F21DF4AB72}"/>
              </a:ext>
            </a:extLst>
          </p:cNvPr>
          <p:cNvSpPr txBox="1">
            <a:spLocks/>
          </p:cNvSpPr>
          <p:nvPr/>
        </p:nvSpPr>
        <p:spPr>
          <a:xfrm>
            <a:off x="1451578" y="4731594"/>
            <a:ext cx="9603275" cy="59335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dirty="0"/>
              <a:t>5. Put left hand on back</a:t>
            </a:r>
          </a:p>
          <a:p>
            <a:pPr marL="0" indent="0">
              <a:buFont typeface="Arial" panose="020B0604020202020204" pitchFamily="34" charset="0"/>
              <a:buNone/>
            </a:pPr>
            <a:endParaRPr lang="en-GB" dirty="0"/>
          </a:p>
        </p:txBody>
      </p:sp>
      <p:sp>
        <p:nvSpPr>
          <p:cNvPr id="9" name="Content Placeholder 2">
            <a:extLst>
              <a:ext uri="{FF2B5EF4-FFF2-40B4-BE49-F238E27FC236}">
                <a16:creationId xmlns:a16="http://schemas.microsoft.com/office/drawing/2014/main" id="{014D6732-1D24-48C3-B83D-75C8B863A979}"/>
              </a:ext>
            </a:extLst>
          </p:cNvPr>
          <p:cNvSpPr txBox="1">
            <a:spLocks/>
          </p:cNvSpPr>
          <p:nvPr/>
        </p:nvSpPr>
        <p:spPr>
          <a:xfrm>
            <a:off x="5413979" y="2551631"/>
            <a:ext cx="9603275" cy="59335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dirty="0"/>
              <a:t>6. Swap hands while standing on left leg</a:t>
            </a:r>
          </a:p>
        </p:txBody>
      </p:sp>
      <p:sp>
        <p:nvSpPr>
          <p:cNvPr id="10" name="Content Placeholder 2">
            <a:extLst>
              <a:ext uri="{FF2B5EF4-FFF2-40B4-BE49-F238E27FC236}">
                <a16:creationId xmlns:a16="http://schemas.microsoft.com/office/drawing/2014/main" id="{36398D4B-ECB1-4B8B-A6F9-97EEB438309C}"/>
              </a:ext>
            </a:extLst>
          </p:cNvPr>
          <p:cNvSpPr txBox="1">
            <a:spLocks/>
          </p:cNvSpPr>
          <p:nvPr/>
        </p:nvSpPr>
        <p:spPr>
          <a:xfrm>
            <a:off x="5413978" y="3136297"/>
            <a:ext cx="9603275" cy="59335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dirty="0"/>
              <a:t>7.  count down from 20</a:t>
            </a:r>
          </a:p>
          <a:p>
            <a:pPr marL="0" indent="0">
              <a:buFont typeface="Arial" panose="020B0604020202020204" pitchFamily="34" charset="0"/>
              <a:buNone/>
            </a:pPr>
            <a:endParaRPr lang="en-GB" dirty="0"/>
          </a:p>
        </p:txBody>
      </p:sp>
      <p:sp>
        <p:nvSpPr>
          <p:cNvPr id="11" name="Content Placeholder 2">
            <a:extLst>
              <a:ext uri="{FF2B5EF4-FFF2-40B4-BE49-F238E27FC236}">
                <a16:creationId xmlns:a16="http://schemas.microsoft.com/office/drawing/2014/main" id="{7F1A362D-F777-4226-86B7-B4EB7CC39A53}"/>
              </a:ext>
            </a:extLst>
          </p:cNvPr>
          <p:cNvSpPr txBox="1">
            <a:spLocks/>
          </p:cNvSpPr>
          <p:nvPr/>
        </p:nvSpPr>
        <p:spPr>
          <a:xfrm>
            <a:off x="5413978" y="3647261"/>
            <a:ext cx="9603275" cy="59335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dirty="0"/>
              <a:t>8.  Pick up a pen</a:t>
            </a:r>
          </a:p>
          <a:p>
            <a:pPr marL="0" indent="0">
              <a:buFont typeface="Arial" panose="020B0604020202020204" pitchFamily="34" charset="0"/>
              <a:buNone/>
            </a:pPr>
            <a:endParaRPr lang="en-GB" dirty="0"/>
          </a:p>
        </p:txBody>
      </p:sp>
      <p:sp>
        <p:nvSpPr>
          <p:cNvPr id="12" name="Content Placeholder 2">
            <a:extLst>
              <a:ext uri="{FF2B5EF4-FFF2-40B4-BE49-F238E27FC236}">
                <a16:creationId xmlns:a16="http://schemas.microsoft.com/office/drawing/2014/main" id="{13A310F6-6818-423F-87E5-58D99B44916D}"/>
              </a:ext>
            </a:extLst>
          </p:cNvPr>
          <p:cNvSpPr txBox="1">
            <a:spLocks/>
          </p:cNvSpPr>
          <p:nvPr/>
        </p:nvSpPr>
        <p:spPr>
          <a:xfrm>
            <a:off x="5218905" y="4230624"/>
            <a:ext cx="9603275" cy="59335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dirty="0"/>
              <a:t>9. Write your favourite object in your house on a piece of paper</a:t>
            </a:r>
          </a:p>
          <a:p>
            <a:pPr marL="0" indent="0">
              <a:buFont typeface="Arial" panose="020B0604020202020204" pitchFamily="34" charset="0"/>
              <a:buNone/>
            </a:pPr>
            <a:endParaRPr lang="en-GB" dirty="0"/>
          </a:p>
        </p:txBody>
      </p:sp>
      <p:sp>
        <p:nvSpPr>
          <p:cNvPr id="13" name="Content Placeholder 2">
            <a:extLst>
              <a:ext uri="{FF2B5EF4-FFF2-40B4-BE49-F238E27FC236}">
                <a16:creationId xmlns:a16="http://schemas.microsoft.com/office/drawing/2014/main" id="{FEC77251-11BD-4760-BD5F-6C0EA153F38B}"/>
              </a:ext>
            </a:extLst>
          </p:cNvPr>
          <p:cNvSpPr txBox="1">
            <a:spLocks/>
          </p:cNvSpPr>
          <p:nvPr/>
        </p:nvSpPr>
        <p:spPr>
          <a:xfrm>
            <a:off x="5316441" y="4782784"/>
            <a:ext cx="9603275" cy="59335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dirty="0"/>
              <a:t>10. Wave and say I’m done</a:t>
            </a:r>
          </a:p>
          <a:p>
            <a:pPr marL="0" indent="0">
              <a:buFont typeface="Arial" panose="020B0604020202020204" pitchFamily="34" charset="0"/>
              <a:buNone/>
            </a:pPr>
            <a:endParaRPr lang="en-GB" dirty="0"/>
          </a:p>
        </p:txBody>
      </p:sp>
      <p:sp>
        <p:nvSpPr>
          <p:cNvPr id="14" name="Rectangle 13">
            <a:extLst>
              <a:ext uri="{FF2B5EF4-FFF2-40B4-BE49-F238E27FC236}">
                <a16:creationId xmlns:a16="http://schemas.microsoft.com/office/drawing/2014/main" id="{0115238B-7E06-46CB-9FF3-AAA2CF7A0834}"/>
              </a:ext>
            </a:extLst>
          </p:cNvPr>
          <p:cNvSpPr/>
          <p:nvPr/>
        </p:nvSpPr>
        <p:spPr>
          <a:xfrm>
            <a:off x="228600" y="200025"/>
            <a:ext cx="1009650" cy="733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3956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A8B0C-092A-4AEC-9F61-16DA994EAC80}"/>
              </a:ext>
            </a:extLst>
          </p:cNvPr>
          <p:cNvSpPr>
            <a:spLocks noGrp="1"/>
          </p:cNvSpPr>
          <p:nvPr>
            <p:ph type="title"/>
          </p:nvPr>
        </p:nvSpPr>
        <p:spPr>
          <a:xfrm>
            <a:off x="3060923" y="3060039"/>
            <a:ext cx="9603275" cy="1049235"/>
          </a:xfrm>
        </p:spPr>
        <p:txBody>
          <a:bodyPr/>
          <a:lstStyle/>
          <a:p>
            <a:r>
              <a:rPr lang="en-GB" dirty="0"/>
              <a:t>How many did you get?</a:t>
            </a:r>
          </a:p>
        </p:txBody>
      </p:sp>
    </p:spTree>
    <p:extLst>
      <p:ext uri="{BB962C8B-B14F-4D97-AF65-F5344CB8AC3E}">
        <p14:creationId xmlns:p14="http://schemas.microsoft.com/office/powerpoint/2010/main" val="234555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A69C4-6A54-4DB4-992C-9E59C645EFA1}"/>
              </a:ext>
            </a:extLst>
          </p:cNvPr>
          <p:cNvSpPr>
            <a:spLocks noGrp="1"/>
          </p:cNvSpPr>
          <p:nvPr>
            <p:ph type="title"/>
          </p:nvPr>
        </p:nvSpPr>
        <p:spPr/>
        <p:txBody>
          <a:bodyPr/>
          <a:lstStyle/>
          <a:p>
            <a:r>
              <a:rPr lang="en-GB" dirty="0"/>
              <a:t>Reasonable adjustments</a:t>
            </a:r>
          </a:p>
        </p:txBody>
      </p:sp>
      <p:sp>
        <p:nvSpPr>
          <p:cNvPr id="3" name="Content Placeholder 2">
            <a:extLst>
              <a:ext uri="{FF2B5EF4-FFF2-40B4-BE49-F238E27FC236}">
                <a16:creationId xmlns:a16="http://schemas.microsoft.com/office/drawing/2014/main" id="{A4B8BB65-CF21-4BB4-B3EC-78C734EB135D}"/>
              </a:ext>
            </a:extLst>
          </p:cNvPr>
          <p:cNvSpPr>
            <a:spLocks noGrp="1"/>
          </p:cNvSpPr>
          <p:nvPr>
            <p:ph idx="1"/>
          </p:nvPr>
        </p:nvSpPr>
        <p:spPr>
          <a:xfrm>
            <a:off x="1451579" y="2015732"/>
            <a:ext cx="9603275" cy="4037749"/>
          </a:xfrm>
        </p:spPr>
        <p:txBody>
          <a:bodyPr>
            <a:normAutofit fontScale="85000" lnSpcReduction="20000"/>
          </a:bodyPr>
          <a:lstStyle/>
          <a:p>
            <a:r>
              <a:rPr lang="en-GB" dirty="0">
                <a:solidFill>
                  <a:schemeClr val="accent4">
                    <a:lumMod val="50000"/>
                  </a:schemeClr>
                </a:solidFill>
              </a:rPr>
              <a:t>2 Minute Challenge</a:t>
            </a:r>
          </a:p>
          <a:p>
            <a:r>
              <a:rPr lang="en-GB" dirty="0">
                <a:solidFill>
                  <a:schemeClr val="accent1">
                    <a:lumMod val="75000"/>
                  </a:schemeClr>
                </a:solidFill>
              </a:rPr>
              <a:t>Overlay ruler disclosure</a:t>
            </a:r>
          </a:p>
          <a:p>
            <a:r>
              <a:rPr lang="en-GB" dirty="0">
                <a:solidFill>
                  <a:schemeClr val="accent3">
                    <a:lumMod val="50000"/>
                  </a:schemeClr>
                </a:solidFill>
              </a:rPr>
              <a:t>Allowing a little extra time to complete tasks</a:t>
            </a:r>
          </a:p>
          <a:p>
            <a:r>
              <a:rPr lang="en-GB" dirty="0">
                <a:solidFill>
                  <a:schemeClr val="accent1">
                    <a:lumMod val="60000"/>
                    <a:lumOff val="40000"/>
                  </a:schemeClr>
                </a:solidFill>
              </a:rPr>
              <a:t>Writing down instructions in simple form </a:t>
            </a:r>
          </a:p>
          <a:p>
            <a:r>
              <a:rPr lang="en-GB" dirty="0">
                <a:solidFill>
                  <a:srgbClr val="FF9900"/>
                </a:solidFill>
              </a:rPr>
              <a:t>Using overlays to help read notes or consent forms</a:t>
            </a:r>
          </a:p>
          <a:p>
            <a:r>
              <a:rPr lang="en-GB" dirty="0">
                <a:solidFill>
                  <a:srgbClr val="0066FF"/>
                </a:solidFill>
              </a:rPr>
              <a:t>Reading out loud for the patient or nurse to understand</a:t>
            </a:r>
          </a:p>
          <a:p>
            <a:r>
              <a:rPr lang="en-GB" dirty="0">
                <a:solidFill>
                  <a:srgbClr val="008000"/>
                </a:solidFill>
              </a:rPr>
              <a:t>Asking the question on admission or employment do you need any help</a:t>
            </a:r>
          </a:p>
          <a:p>
            <a:r>
              <a:rPr lang="en-GB" dirty="0">
                <a:solidFill>
                  <a:schemeClr val="accent1">
                    <a:lumMod val="75000"/>
                  </a:schemeClr>
                </a:solidFill>
              </a:rPr>
              <a:t>Not judging a person</a:t>
            </a:r>
          </a:p>
          <a:p>
            <a:r>
              <a:rPr lang="en-GB" dirty="0">
                <a:solidFill>
                  <a:srgbClr val="FF0000"/>
                </a:solidFill>
              </a:rPr>
              <a:t>Asking the person if they need help and look overwhelmed</a:t>
            </a:r>
          </a:p>
          <a:p>
            <a:r>
              <a:rPr lang="en-GB" dirty="0"/>
              <a:t>Getting assisted equipment in all wards and trusts.</a:t>
            </a:r>
          </a:p>
        </p:txBody>
      </p:sp>
    </p:spTree>
    <p:extLst>
      <p:ext uri="{BB962C8B-B14F-4D97-AF65-F5344CB8AC3E}">
        <p14:creationId xmlns:p14="http://schemas.microsoft.com/office/powerpoint/2010/main" val="280535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298C4-7D87-4CBE-AFD3-542DCCBEF70B}"/>
              </a:ext>
            </a:extLst>
          </p:cNvPr>
          <p:cNvSpPr>
            <a:spLocks noGrp="1"/>
          </p:cNvSpPr>
          <p:nvPr>
            <p:ph type="title"/>
          </p:nvPr>
        </p:nvSpPr>
        <p:spPr/>
        <p:txBody>
          <a:bodyPr/>
          <a:lstStyle/>
          <a:p>
            <a:r>
              <a:rPr lang="en-GB" dirty="0"/>
              <a:t>Equipment </a:t>
            </a:r>
          </a:p>
        </p:txBody>
      </p:sp>
      <p:pic>
        <p:nvPicPr>
          <p:cNvPr id="4" name="Picture 3">
            <a:extLst>
              <a:ext uri="{FF2B5EF4-FFF2-40B4-BE49-F238E27FC236}">
                <a16:creationId xmlns:a16="http://schemas.microsoft.com/office/drawing/2014/main" id="{5A21F904-0E3F-402B-9580-2DB6AB9F5B4C}"/>
              </a:ext>
            </a:extLst>
          </p:cNvPr>
          <p:cNvPicPr>
            <a:picLocks noChangeAspect="1"/>
          </p:cNvPicPr>
          <p:nvPr/>
        </p:nvPicPr>
        <p:blipFill>
          <a:blip r:embed="rId2"/>
          <a:stretch>
            <a:fillRect/>
          </a:stretch>
        </p:blipFill>
        <p:spPr>
          <a:xfrm>
            <a:off x="1451579" y="1609915"/>
            <a:ext cx="2181798" cy="2181798"/>
          </a:xfrm>
          <a:prstGeom prst="rect">
            <a:avLst/>
          </a:prstGeom>
        </p:spPr>
      </p:pic>
      <p:pic>
        <p:nvPicPr>
          <p:cNvPr id="5" name="Picture 4">
            <a:extLst>
              <a:ext uri="{FF2B5EF4-FFF2-40B4-BE49-F238E27FC236}">
                <a16:creationId xmlns:a16="http://schemas.microsoft.com/office/drawing/2014/main" id="{D771D6A3-69EC-4DAB-BAEE-4917F12B1422}"/>
              </a:ext>
            </a:extLst>
          </p:cNvPr>
          <p:cNvPicPr>
            <a:picLocks noChangeAspect="1"/>
          </p:cNvPicPr>
          <p:nvPr/>
        </p:nvPicPr>
        <p:blipFill>
          <a:blip r:embed="rId3"/>
          <a:stretch>
            <a:fillRect/>
          </a:stretch>
        </p:blipFill>
        <p:spPr>
          <a:xfrm>
            <a:off x="4638675" y="1575662"/>
            <a:ext cx="2341245" cy="2341245"/>
          </a:xfrm>
          <a:prstGeom prst="rect">
            <a:avLst/>
          </a:prstGeom>
        </p:spPr>
      </p:pic>
      <p:pic>
        <p:nvPicPr>
          <p:cNvPr id="6" name="Picture 5">
            <a:extLst>
              <a:ext uri="{FF2B5EF4-FFF2-40B4-BE49-F238E27FC236}">
                <a16:creationId xmlns:a16="http://schemas.microsoft.com/office/drawing/2014/main" id="{B638D83B-6363-436B-8B8F-BABB473EBE5A}"/>
              </a:ext>
            </a:extLst>
          </p:cNvPr>
          <p:cNvPicPr>
            <a:picLocks noChangeAspect="1"/>
          </p:cNvPicPr>
          <p:nvPr/>
        </p:nvPicPr>
        <p:blipFill>
          <a:blip r:embed="rId4"/>
          <a:stretch>
            <a:fillRect/>
          </a:stretch>
        </p:blipFill>
        <p:spPr>
          <a:xfrm>
            <a:off x="7985218" y="1672945"/>
            <a:ext cx="2864931" cy="2146681"/>
          </a:xfrm>
          <a:prstGeom prst="rect">
            <a:avLst/>
          </a:prstGeom>
        </p:spPr>
      </p:pic>
      <p:pic>
        <p:nvPicPr>
          <p:cNvPr id="7" name="Picture 6">
            <a:extLst>
              <a:ext uri="{FF2B5EF4-FFF2-40B4-BE49-F238E27FC236}">
                <a16:creationId xmlns:a16="http://schemas.microsoft.com/office/drawing/2014/main" id="{A6D1D162-9E0E-4C46-98C0-D64D2E2FC909}"/>
              </a:ext>
            </a:extLst>
          </p:cNvPr>
          <p:cNvPicPr>
            <a:picLocks noChangeAspect="1"/>
          </p:cNvPicPr>
          <p:nvPr/>
        </p:nvPicPr>
        <p:blipFill>
          <a:blip r:embed="rId5"/>
          <a:stretch>
            <a:fillRect/>
          </a:stretch>
        </p:blipFill>
        <p:spPr>
          <a:xfrm>
            <a:off x="2926972" y="4088855"/>
            <a:ext cx="2033130" cy="2597888"/>
          </a:xfrm>
          <a:prstGeom prst="rect">
            <a:avLst/>
          </a:prstGeom>
        </p:spPr>
      </p:pic>
      <p:pic>
        <p:nvPicPr>
          <p:cNvPr id="9" name="Picture 8">
            <a:extLst>
              <a:ext uri="{FF2B5EF4-FFF2-40B4-BE49-F238E27FC236}">
                <a16:creationId xmlns:a16="http://schemas.microsoft.com/office/drawing/2014/main" id="{0B2F5D64-7C91-4E64-A54D-F550785E80EA}"/>
              </a:ext>
            </a:extLst>
          </p:cNvPr>
          <p:cNvPicPr>
            <a:picLocks noChangeAspect="1"/>
          </p:cNvPicPr>
          <p:nvPr/>
        </p:nvPicPr>
        <p:blipFill>
          <a:blip r:embed="rId6"/>
          <a:stretch>
            <a:fillRect/>
          </a:stretch>
        </p:blipFill>
        <p:spPr>
          <a:xfrm>
            <a:off x="6096000" y="4217177"/>
            <a:ext cx="3356577" cy="2341244"/>
          </a:xfrm>
          <a:prstGeom prst="rect">
            <a:avLst/>
          </a:prstGeom>
        </p:spPr>
      </p:pic>
    </p:spTree>
    <p:extLst>
      <p:ext uri="{BB962C8B-B14F-4D97-AF65-F5344CB8AC3E}">
        <p14:creationId xmlns:p14="http://schemas.microsoft.com/office/powerpoint/2010/main" val="26258414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9AB15-7C8A-4A08-8EF7-326425C163BF}"/>
              </a:ext>
            </a:extLst>
          </p:cNvPr>
          <p:cNvSpPr>
            <a:spLocks noGrp="1"/>
          </p:cNvSpPr>
          <p:nvPr>
            <p:ph type="title"/>
          </p:nvPr>
        </p:nvSpPr>
        <p:spPr/>
        <p:txBody>
          <a:bodyPr/>
          <a:lstStyle/>
          <a:p>
            <a:r>
              <a:rPr lang="en-GB" dirty="0"/>
              <a:t>Short Term Goals ideas</a:t>
            </a:r>
          </a:p>
        </p:txBody>
      </p:sp>
      <p:sp>
        <p:nvSpPr>
          <p:cNvPr id="3" name="Content Placeholder 2">
            <a:extLst>
              <a:ext uri="{FF2B5EF4-FFF2-40B4-BE49-F238E27FC236}">
                <a16:creationId xmlns:a16="http://schemas.microsoft.com/office/drawing/2014/main" id="{0E597E00-3ADC-4CCE-AA22-138A5C874F7F}"/>
              </a:ext>
            </a:extLst>
          </p:cNvPr>
          <p:cNvSpPr>
            <a:spLocks noGrp="1"/>
          </p:cNvSpPr>
          <p:nvPr>
            <p:ph idx="1"/>
          </p:nvPr>
        </p:nvSpPr>
        <p:spPr/>
        <p:txBody>
          <a:bodyPr/>
          <a:lstStyle/>
          <a:p>
            <a:r>
              <a:rPr lang="en-GB" dirty="0"/>
              <a:t>Boxes on each floor of the hospital at Preston and in various locations in </a:t>
            </a:r>
            <a:r>
              <a:rPr lang="en-GB" dirty="0" err="1"/>
              <a:t>chorley</a:t>
            </a:r>
            <a:r>
              <a:rPr lang="en-GB" dirty="0"/>
              <a:t>. </a:t>
            </a:r>
          </a:p>
          <a:p>
            <a:r>
              <a:rPr lang="en-GB" dirty="0"/>
              <a:t>Each box to include: </a:t>
            </a:r>
          </a:p>
          <a:p>
            <a:pPr marL="0" indent="0">
              <a:buNone/>
            </a:pPr>
            <a:r>
              <a:rPr lang="en-GB" dirty="0"/>
              <a:t>- Overlays x 2</a:t>
            </a:r>
          </a:p>
          <a:p>
            <a:pPr marL="0" indent="0">
              <a:buNone/>
            </a:pPr>
            <a:r>
              <a:rPr lang="en-GB" dirty="0"/>
              <a:t>- Overlay Rulers</a:t>
            </a:r>
          </a:p>
          <a:p>
            <a:pPr>
              <a:buFontTx/>
              <a:buChar char="-"/>
            </a:pPr>
            <a:r>
              <a:rPr lang="en-GB" dirty="0"/>
              <a:t>Coloured Paper </a:t>
            </a:r>
          </a:p>
          <a:p>
            <a:r>
              <a:rPr lang="en-GB" dirty="0" err="1"/>
              <a:t>Powerpoints</a:t>
            </a:r>
            <a:r>
              <a:rPr lang="en-GB" dirty="0"/>
              <a:t> to student nurses to make them more aware and in turn the next generation will be more aware.</a:t>
            </a:r>
          </a:p>
        </p:txBody>
      </p:sp>
    </p:spTree>
    <p:extLst>
      <p:ext uri="{BB962C8B-B14F-4D97-AF65-F5344CB8AC3E}">
        <p14:creationId xmlns:p14="http://schemas.microsoft.com/office/powerpoint/2010/main" val="1222887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7416C-ACFF-4910-BB0B-E9B8F9F516C9}"/>
              </a:ext>
            </a:extLst>
          </p:cNvPr>
          <p:cNvSpPr>
            <a:spLocks noGrp="1"/>
          </p:cNvSpPr>
          <p:nvPr>
            <p:ph type="title"/>
          </p:nvPr>
        </p:nvSpPr>
        <p:spPr/>
        <p:txBody>
          <a:bodyPr/>
          <a:lstStyle/>
          <a:p>
            <a:r>
              <a:rPr lang="en-GB" dirty="0"/>
              <a:t>Long Term goals </a:t>
            </a:r>
          </a:p>
        </p:txBody>
      </p:sp>
      <p:sp>
        <p:nvSpPr>
          <p:cNvPr id="3" name="Content Placeholder 2">
            <a:extLst>
              <a:ext uri="{FF2B5EF4-FFF2-40B4-BE49-F238E27FC236}">
                <a16:creationId xmlns:a16="http://schemas.microsoft.com/office/drawing/2014/main" id="{E34415E5-BC94-4157-B172-F7B8BCBF57A0}"/>
              </a:ext>
            </a:extLst>
          </p:cNvPr>
          <p:cNvSpPr>
            <a:spLocks noGrp="1"/>
          </p:cNvSpPr>
          <p:nvPr>
            <p:ph idx="1"/>
          </p:nvPr>
        </p:nvSpPr>
        <p:spPr/>
        <p:txBody>
          <a:bodyPr/>
          <a:lstStyle/>
          <a:p>
            <a:r>
              <a:rPr lang="en-GB" dirty="0"/>
              <a:t>To get an e-learning package to make all staff more aware of how to help anybody with a specific learning difficulty</a:t>
            </a:r>
          </a:p>
          <a:p>
            <a:r>
              <a:rPr lang="en-GB" dirty="0"/>
              <a:t>To train staff to become Neurodiversity Champions and allow in house training</a:t>
            </a:r>
          </a:p>
          <a:p>
            <a:r>
              <a:rPr lang="en-GB" dirty="0"/>
              <a:t>To get an application like the Read and Write software on all trust computers and </a:t>
            </a:r>
            <a:r>
              <a:rPr lang="en-GB" dirty="0" err="1"/>
              <a:t>ipads</a:t>
            </a:r>
            <a:r>
              <a:rPr lang="en-GB" dirty="0"/>
              <a:t> so each member of staff can simply click a button and have and overlay on the screen</a:t>
            </a:r>
          </a:p>
          <a:p>
            <a:r>
              <a:rPr lang="en-GB" dirty="0"/>
              <a:t>To help other trusts to do the same</a:t>
            </a:r>
          </a:p>
        </p:txBody>
      </p:sp>
    </p:spTree>
    <p:extLst>
      <p:ext uri="{BB962C8B-B14F-4D97-AF65-F5344CB8AC3E}">
        <p14:creationId xmlns:p14="http://schemas.microsoft.com/office/powerpoint/2010/main" val="1258634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C8BBD-CE74-4603-A275-2C76D65BCE20}"/>
              </a:ext>
            </a:extLst>
          </p:cNvPr>
          <p:cNvSpPr>
            <a:spLocks noGrp="1"/>
          </p:cNvSpPr>
          <p:nvPr>
            <p:ph type="title"/>
          </p:nvPr>
        </p:nvSpPr>
        <p:spPr/>
        <p:txBody>
          <a:bodyPr/>
          <a:lstStyle/>
          <a:p>
            <a:pPr algn="ctr"/>
            <a:r>
              <a:rPr lang="en-GB" dirty="0"/>
              <a:t>Aim</a:t>
            </a:r>
          </a:p>
        </p:txBody>
      </p:sp>
      <p:sp>
        <p:nvSpPr>
          <p:cNvPr id="3" name="Content Placeholder 2">
            <a:extLst>
              <a:ext uri="{FF2B5EF4-FFF2-40B4-BE49-F238E27FC236}">
                <a16:creationId xmlns:a16="http://schemas.microsoft.com/office/drawing/2014/main" id="{85DF4DB3-3B33-4D91-B634-B03A99A57705}"/>
              </a:ext>
            </a:extLst>
          </p:cNvPr>
          <p:cNvSpPr>
            <a:spLocks noGrp="1"/>
          </p:cNvSpPr>
          <p:nvPr>
            <p:ph idx="1"/>
          </p:nvPr>
        </p:nvSpPr>
        <p:spPr/>
        <p:txBody>
          <a:bodyPr/>
          <a:lstStyle/>
          <a:p>
            <a:r>
              <a:rPr lang="en-GB" dirty="0">
                <a:solidFill>
                  <a:srgbClr val="00B050"/>
                </a:solidFill>
              </a:rPr>
              <a:t>To give a small insight into what an Neurodiversity is</a:t>
            </a:r>
          </a:p>
          <a:p>
            <a:r>
              <a:rPr lang="en-GB" dirty="0">
                <a:solidFill>
                  <a:schemeClr val="accent3">
                    <a:lumMod val="75000"/>
                  </a:schemeClr>
                </a:solidFill>
              </a:rPr>
              <a:t>To understand how an Neurodiversity works</a:t>
            </a:r>
          </a:p>
          <a:p>
            <a:r>
              <a:rPr lang="en-GB" dirty="0">
                <a:solidFill>
                  <a:srgbClr val="0070C0"/>
                </a:solidFill>
              </a:rPr>
              <a:t>To adjust your practice for people with additional needs</a:t>
            </a:r>
          </a:p>
          <a:p>
            <a:r>
              <a:rPr lang="en-GB" dirty="0">
                <a:solidFill>
                  <a:srgbClr val="FF0000"/>
                </a:solidFill>
              </a:rPr>
              <a:t>To show you its not a bad thing !</a:t>
            </a:r>
          </a:p>
          <a:p>
            <a:endParaRPr lang="en-GB" dirty="0"/>
          </a:p>
          <a:p>
            <a:endParaRPr lang="en-GB" dirty="0"/>
          </a:p>
        </p:txBody>
      </p:sp>
    </p:spTree>
    <p:extLst>
      <p:ext uri="{BB962C8B-B14F-4D97-AF65-F5344CB8AC3E}">
        <p14:creationId xmlns:p14="http://schemas.microsoft.com/office/powerpoint/2010/main" val="4118772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8AFBD-12EA-4041-A4D7-56A2004DFD50}"/>
              </a:ext>
            </a:extLst>
          </p:cNvPr>
          <p:cNvSpPr>
            <a:spLocks noGrp="1"/>
          </p:cNvSpPr>
          <p:nvPr>
            <p:ph type="title"/>
          </p:nvPr>
        </p:nvSpPr>
        <p:spPr/>
        <p:txBody>
          <a:bodyPr/>
          <a:lstStyle/>
          <a:p>
            <a:r>
              <a:rPr lang="en-GB" dirty="0"/>
              <a:t>Costs </a:t>
            </a:r>
          </a:p>
        </p:txBody>
      </p:sp>
      <p:sp>
        <p:nvSpPr>
          <p:cNvPr id="3" name="Content Placeholder 2">
            <a:extLst>
              <a:ext uri="{FF2B5EF4-FFF2-40B4-BE49-F238E27FC236}">
                <a16:creationId xmlns:a16="http://schemas.microsoft.com/office/drawing/2014/main" id="{63662418-9914-4646-BB03-FD38F5161889}"/>
              </a:ext>
            </a:extLst>
          </p:cNvPr>
          <p:cNvSpPr>
            <a:spLocks noGrp="1"/>
          </p:cNvSpPr>
          <p:nvPr>
            <p:ph idx="1"/>
          </p:nvPr>
        </p:nvSpPr>
        <p:spPr/>
        <p:txBody>
          <a:bodyPr>
            <a:normAutofit/>
          </a:bodyPr>
          <a:lstStyle/>
          <a:p>
            <a:r>
              <a:rPr lang="en-GB" dirty="0"/>
              <a:t>Overlays: Crossbow education pack of 10 £22.59, Dyslexia shop £27.11 for 11, </a:t>
            </a:r>
            <a:r>
              <a:rPr lang="en-GB" dirty="0" err="1"/>
              <a:t>ryman</a:t>
            </a:r>
            <a:r>
              <a:rPr lang="en-GB" dirty="0"/>
              <a:t> £25.99 for pack of 10. All A4 in size and worth getting 2 packs due to some people needing 2 overlays one on top of the other to help read a document.</a:t>
            </a:r>
          </a:p>
          <a:p>
            <a:r>
              <a:rPr lang="en-GB" dirty="0"/>
              <a:t>Overlay Rulers: Ryman £9.99 for 10, Amazon  £12.99 for 10</a:t>
            </a:r>
          </a:p>
          <a:p>
            <a:r>
              <a:rPr lang="en-GB" dirty="0"/>
              <a:t>Read and Write software £180 per user or £2,500 for higher education pack, there is also enterprise license but unaware of cost at present as the company would prefer to speak on this behalf.</a:t>
            </a:r>
          </a:p>
          <a:p>
            <a:r>
              <a:rPr lang="en-GB" dirty="0"/>
              <a:t>Training would just take 45mins. </a:t>
            </a:r>
          </a:p>
        </p:txBody>
      </p:sp>
    </p:spTree>
    <p:extLst>
      <p:ext uri="{BB962C8B-B14F-4D97-AF65-F5344CB8AC3E}">
        <p14:creationId xmlns:p14="http://schemas.microsoft.com/office/powerpoint/2010/main" val="1059561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23DA4-0BA3-4237-A627-23AB656982CA}"/>
              </a:ext>
            </a:extLst>
          </p:cNvPr>
          <p:cNvSpPr>
            <a:spLocks noGrp="1"/>
          </p:cNvSpPr>
          <p:nvPr>
            <p:ph type="title"/>
          </p:nvPr>
        </p:nvSpPr>
        <p:spPr/>
        <p:txBody>
          <a:bodyPr/>
          <a:lstStyle/>
          <a:p>
            <a:r>
              <a:rPr lang="en-GB" dirty="0"/>
              <a:t>Additional information</a:t>
            </a:r>
          </a:p>
        </p:txBody>
      </p:sp>
      <p:sp>
        <p:nvSpPr>
          <p:cNvPr id="3" name="Content Placeholder 2">
            <a:extLst>
              <a:ext uri="{FF2B5EF4-FFF2-40B4-BE49-F238E27FC236}">
                <a16:creationId xmlns:a16="http://schemas.microsoft.com/office/drawing/2014/main" id="{E0B97EFB-B3A6-4D3B-A40F-23EFC82A05BB}"/>
              </a:ext>
            </a:extLst>
          </p:cNvPr>
          <p:cNvSpPr>
            <a:spLocks noGrp="1"/>
          </p:cNvSpPr>
          <p:nvPr>
            <p:ph idx="1"/>
          </p:nvPr>
        </p:nvSpPr>
        <p:spPr>
          <a:xfrm>
            <a:off x="1451579" y="2015732"/>
            <a:ext cx="9603275" cy="4037749"/>
          </a:xfrm>
        </p:spPr>
        <p:txBody>
          <a:bodyPr/>
          <a:lstStyle/>
          <a:p>
            <a:r>
              <a:rPr lang="en-GB" dirty="0"/>
              <a:t>British Dyslexia Association</a:t>
            </a:r>
          </a:p>
          <a:p>
            <a:r>
              <a:rPr lang="en-GB" dirty="0">
                <a:hlinkClick r:id="rId3"/>
              </a:rPr>
              <a:t>https://www.bdadyslexia.org.uk/educator/what-are-specific-learning-difficulties</a:t>
            </a:r>
            <a:endParaRPr lang="en-GB" dirty="0"/>
          </a:p>
          <a:p>
            <a:r>
              <a:rPr lang="en-GB" dirty="0"/>
              <a:t>Helen Arkell</a:t>
            </a:r>
          </a:p>
          <a:p>
            <a:r>
              <a:rPr lang="en-GB" dirty="0">
                <a:hlinkClick r:id="rId4"/>
              </a:rPr>
              <a:t>https://www.helenarkell.org.uk/about-dyslexia/what-is-an-spld.php</a:t>
            </a:r>
            <a:endParaRPr lang="en-GB" dirty="0"/>
          </a:p>
          <a:p>
            <a:r>
              <a:rPr lang="en-GB" dirty="0"/>
              <a:t>The dyslexia association </a:t>
            </a:r>
          </a:p>
          <a:p>
            <a:r>
              <a:rPr lang="en-GB" dirty="0">
                <a:hlinkClick r:id="rId5"/>
              </a:rPr>
              <a:t>https://www.dyslexia.uk.net/specific-learning-difficulties/</a:t>
            </a:r>
            <a:endParaRPr lang="en-GB" dirty="0"/>
          </a:p>
          <a:p>
            <a:r>
              <a:rPr lang="en-GB" dirty="0"/>
              <a:t>SASC – </a:t>
            </a:r>
            <a:r>
              <a:rPr lang="en-GB" dirty="0" err="1"/>
              <a:t>SpLD</a:t>
            </a:r>
            <a:r>
              <a:rPr lang="en-GB" dirty="0"/>
              <a:t> Assessment Standards Committee </a:t>
            </a:r>
            <a:r>
              <a:rPr lang="en-GB" dirty="0">
                <a:hlinkClick r:id="rId6"/>
              </a:rPr>
              <a:t>http://www.sasc.org.uk/</a:t>
            </a:r>
            <a:r>
              <a:rPr lang="en-GB" dirty="0"/>
              <a:t> </a:t>
            </a:r>
          </a:p>
          <a:p>
            <a:r>
              <a:rPr lang="en-GB" dirty="0"/>
              <a:t>ADSHE – Association of Dyslexia Specialists in Higher Education </a:t>
            </a:r>
            <a:r>
              <a:rPr lang="en-GB" dirty="0">
                <a:hlinkClick r:id="rId7"/>
              </a:rPr>
              <a:t>http://adshe.org.uk/</a:t>
            </a:r>
            <a:r>
              <a:rPr lang="en-GB" dirty="0"/>
              <a:t> </a:t>
            </a:r>
          </a:p>
          <a:p>
            <a:endParaRPr lang="en-GB" dirty="0"/>
          </a:p>
        </p:txBody>
      </p:sp>
    </p:spTree>
    <p:extLst>
      <p:ext uri="{BB962C8B-B14F-4D97-AF65-F5344CB8AC3E}">
        <p14:creationId xmlns:p14="http://schemas.microsoft.com/office/powerpoint/2010/main" val="3362158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1CE3C-44A2-418F-B524-42F15ADC9958}"/>
              </a:ext>
            </a:extLst>
          </p:cNvPr>
          <p:cNvSpPr>
            <a:spLocks noGrp="1"/>
          </p:cNvSpPr>
          <p:nvPr>
            <p:ph type="title"/>
          </p:nvPr>
        </p:nvSpPr>
        <p:spPr>
          <a:xfrm>
            <a:off x="1470574" y="772508"/>
            <a:ext cx="9603275" cy="1049235"/>
          </a:xfrm>
        </p:spPr>
        <p:txBody>
          <a:bodyPr/>
          <a:lstStyle/>
          <a:p>
            <a:r>
              <a:rPr lang="en-GB" dirty="0"/>
              <a:t>What is an Neurodiversity??</a:t>
            </a:r>
          </a:p>
        </p:txBody>
      </p:sp>
      <p:pic>
        <p:nvPicPr>
          <p:cNvPr id="1026" name="Picture 2" descr="Image result for dyslexia">
            <a:extLst>
              <a:ext uri="{FF2B5EF4-FFF2-40B4-BE49-F238E27FC236}">
                <a16:creationId xmlns:a16="http://schemas.microsoft.com/office/drawing/2014/main" id="{320AEC8B-0FC1-4F5E-8484-383F35788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7639" y="404469"/>
            <a:ext cx="2968561" cy="11544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E67F8F3-28DE-4A6E-A538-97DB15228FEC}"/>
              </a:ext>
            </a:extLst>
          </p:cNvPr>
          <p:cNvPicPr>
            <a:picLocks noChangeAspect="1"/>
          </p:cNvPicPr>
          <p:nvPr/>
        </p:nvPicPr>
        <p:blipFill rotWithShape="1">
          <a:blip r:embed="rId4"/>
          <a:srcRect t="31389"/>
          <a:stretch/>
        </p:blipFill>
        <p:spPr>
          <a:xfrm>
            <a:off x="171450" y="4572000"/>
            <a:ext cx="3012522" cy="2066925"/>
          </a:xfrm>
          <a:prstGeom prst="rect">
            <a:avLst/>
          </a:prstGeom>
        </p:spPr>
      </p:pic>
      <p:pic>
        <p:nvPicPr>
          <p:cNvPr id="6" name="Picture 5" descr="A close up of text on a white background&#10;&#10;Description automatically generated">
            <a:extLst>
              <a:ext uri="{FF2B5EF4-FFF2-40B4-BE49-F238E27FC236}">
                <a16:creationId xmlns:a16="http://schemas.microsoft.com/office/drawing/2014/main" id="{78DD41CD-B6DE-428C-873A-C1E7880D9892}"/>
              </a:ext>
            </a:extLst>
          </p:cNvPr>
          <p:cNvPicPr>
            <a:picLocks noChangeAspect="1"/>
          </p:cNvPicPr>
          <p:nvPr/>
        </p:nvPicPr>
        <p:blipFill>
          <a:blip r:embed="rId5"/>
          <a:stretch>
            <a:fillRect/>
          </a:stretch>
        </p:blipFill>
        <p:spPr>
          <a:xfrm>
            <a:off x="9163050" y="4572000"/>
            <a:ext cx="2857500" cy="1962150"/>
          </a:xfrm>
          <a:prstGeom prst="rect">
            <a:avLst/>
          </a:prstGeom>
        </p:spPr>
      </p:pic>
      <p:pic>
        <p:nvPicPr>
          <p:cNvPr id="8" name="Picture 7">
            <a:extLst>
              <a:ext uri="{FF2B5EF4-FFF2-40B4-BE49-F238E27FC236}">
                <a16:creationId xmlns:a16="http://schemas.microsoft.com/office/drawing/2014/main" id="{AB110FBF-E9A2-4D68-94E5-6D5E2B287596}"/>
              </a:ext>
            </a:extLst>
          </p:cNvPr>
          <p:cNvPicPr>
            <a:picLocks noChangeAspect="1"/>
          </p:cNvPicPr>
          <p:nvPr/>
        </p:nvPicPr>
        <p:blipFill>
          <a:blip r:embed="rId6"/>
          <a:stretch>
            <a:fillRect/>
          </a:stretch>
        </p:blipFill>
        <p:spPr>
          <a:xfrm>
            <a:off x="4176712" y="4664075"/>
            <a:ext cx="3838575" cy="2066925"/>
          </a:xfrm>
          <a:prstGeom prst="rect">
            <a:avLst/>
          </a:prstGeom>
        </p:spPr>
      </p:pic>
      <p:sp>
        <p:nvSpPr>
          <p:cNvPr id="9" name="TextBox 8">
            <a:extLst>
              <a:ext uri="{FF2B5EF4-FFF2-40B4-BE49-F238E27FC236}">
                <a16:creationId xmlns:a16="http://schemas.microsoft.com/office/drawing/2014/main" id="{7C720176-1473-4273-8C75-17ABDF12F5F0}"/>
              </a:ext>
            </a:extLst>
          </p:cNvPr>
          <p:cNvSpPr txBox="1"/>
          <p:nvPr/>
        </p:nvSpPr>
        <p:spPr>
          <a:xfrm>
            <a:off x="1581150" y="2057400"/>
            <a:ext cx="9382125" cy="1754326"/>
          </a:xfrm>
          <a:prstGeom prst="rect">
            <a:avLst/>
          </a:prstGeom>
          <a:noFill/>
        </p:spPr>
        <p:txBody>
          <a:bodyPr wrap="square" rtlCol="0">
            <a:spAutoFit/>
          </a:bodyPr>
          <a:lstStyle/>
          <a:p>
            <a:r>
              <a:rPr lang="en-GB" dirty="0">
                <a:solidFill>
                  <a:srgbClr val="0066FF"/>
                </a:solidFill>
              </a:rPr>
              <a:t>Neurodiversity otherwise known as Specific Learning Difficulties (</a:t>
            </a:r>
            <a:r>
              <a:rPr lang="en-GB" dirty="0" err="1">
                <a:solidFill>
                  <a:srgbClr val="0066FF"/>
                </a:solidFill>
              </a:rPr>
              <a:t>SpLDs</a:t>
            </a:r>
            <a:r>
              <a:rPr lang="en-GB" dirty="0">
                <a:solidFill>
                  <a:srgbClr val="0066FF"/>
                </a:solidFill>
              </a:rPr>
              <a:t>), affect the way information is learned and processed. They are neurological (rather than psychological), usually run in families and occur independently of intelligence. They can have significant impact on education and learning and on the acquisition of literacy skills. It doesn’t measure your intelligence.</a:t>
            </a:r>
          </a:p>
          <a:p>
            <a:endParaRPr lang="en-GB" dirty="0">
              <a:solidFill>
                <a:srgbClr val="0066FF"/>
              </a:solidFill>
            </a:endParaRPr>
          </a:p>
          <a:p>
            <a:r>
              <a:rPr lang="en-GB" dirty="0">
                <a:solidFill>
                  <a:srgbClr val="0066FF"/>
                </a:solidFill>
              </a:rPr>
              <a:t>This is an umbrella term for the following:</a:t>
            </a:r>
          </a:p>
        </p:txBody>
      </p:sp>
    </p:spTree>
    <p:extLst>
      <p:ext uri="{BB962C8B-B14F-4D97-AF65-F5344CB8AC3E}">
        <p14:creationId xmlns:p14="http://schemas.microsoft.com/office/powerpoint/2010/main" val="16157737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74F93-B757-4AD1-8614-E3DDA3784FFE}"/>
              </a:ext>
            </a:extLst>
          </p:cNvPr>
          <p:cNvSpPr>
            <a:spLocks noGrp="1"/>
          </p:cNvSpPr>
          <p:nvPr>
            <p:ph type="title"/>
          </p:nvPr>
        </p:nvSpPr>
        <p:spPr/>
        <p:txBody>
          <a:bodyPr/>
          <a:lstStyle/>
          <a:p>
            <a:r>
              <a:rPr lang="en-GB" dirty="0"/>
              <a:t>Prevalence</a:t>
            </a:r>
          </a:p>
        </p:txBody>
      </p:sp>
      <p:sp>
        <p:nvSpPr>
          <p:cNvPr id="3" name="Content Placeholder 2">
            <a:extLst>
              <a:ext uri="{FF2B5EF4-FFF2-40B4-BE49-F238E27FC236}">
                <a16:creationId xmlns:a16="http://schemas.microsoft.com/office/drawing/2014/main" id="{E19FB97D-20BD-482E-A058-EBAF0BC3EDD2}"/>
              </a:ext>
            </a:extLst>
          </p:cNvPr>
          <p:cNvSpPr>
            <a:spLocks noGrp="1"/>
          </p:cNvSpPr>
          <p:nvPr>
            <p:ph idx="1"/>
          </p:nvPr>
        </p:nvSpPr>
        <p:spPr>
          <a:xfrm>
            <a:off x="1451579" y="2015732"/>
            <a:ext cx="9603275" cy="1049235"/>
          </a:xfrm>
        </p:spPr>
        <p:txBody>
          <a:bodyPr/>
          <a:lstStyle/>
          <a:p>
            <a:r>
              <a:rPr lang="en-GB" altLang="en-US" dirty="0">
                <a:solidFill>
                  <a:schemeClr val="accent3">
                    <a:lumMod val="75000"/>
                  </a:schemeClr>
                </a:solidFill>
              </a:rPr>
              <a:t>UK population - approximately 10% with around 4% of people suffering serious affect, making it the largest disability group in the UK</a:t>
            </a:r>
          </a:p>
          <a:p>
            <a:endParaRPr lang="en-GB" dirty="0"/>
          </a:p>
        </p:txBody>
      </p:sp>
      <p:sp>
        <p:nvSpPr>
          <p:cNvPr id="4" name="Content Placeholder 2">
            <a:extLst>
              <a:ext uri="{FF2B5EF4-FFF2-40B4-BE49-F238E27FC236}">
                <a16:creationId xmlns:a16="http://schemas.microsoft.com/office/drawing/2014/main" id="{EC3D94C8-1F85-4DFD-84DB-C0A505A9C1BB}"/>
              </a:ext>
            </a:extLst>
          </p:cNvPr>
          <p:cNvSpPr txBox="1">
            <a:spLocks/>
          </p:cNvSpPr>
          <p:nvPr/>
        </p:nvSpPr>
        <p:spPr>
          <a:xfrm>
            <a:off x="1451579" y="3036547"/>
            <a:ext cx="9603275" cy="10492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altLang="en-US" dirty="0">
                <a:solidFill>
                  <a:schemeClr val="accent1"/>
                </a:solidFill>
              </a:rPr>
              <a:t>This estimation is around 375,000 students in the UK have some kind of </a:t>
            </a:r>
            <a:r>
              <a:rPr lang="en-GB" altLang="en-US" dirty="0" err="1">
                <a:solidFill>
                  <a:schemeClr val="accent1"/>
                </a:solidFill>
              </a:rPr>
              <a:t>SpLD</a:t>
            </a:r>
            <a:endParaRPr lang="en-GB" altLang="en-US" dirty="0">
              <a:solidFill>
                <a:schemeClr val="accent1"/>
              </a:solidFill>
            </a:endParaRPr>
          </a:p>
          <a:p>
            <a:endParaRPr lang="en-GB" dirty="0"/>
          </a:p>
        </p:txBody>
      </p:sp>
      <p:sp>
        <p:nvSpPr>
          <p:cNvPr id="5" name="Content Placeholder 2">
            <a:extLst>
              <a:ext uri="{FF2B5EF4-FFF2-40B4-BE49-F238E27FC236}">
                <a16:creationId xmlns:a16="http://schemas.microsoft.com/office/drawing/2014/main" id="{BCBB4E3B-DED7-4A62-90DD-E110A8E3977D}"/>
              </a:ext>
            </a:extLst>
          </p:cNvPr>
          <p:cNvSpPr txBox="1">
            <a:spLocks/>
          </p:cNvSpPr>
          <p:nvPr/>
        </p:nvSpPr>
        <p:spPr>
          <a:xfrm>
            <a:off x="1451579" y="3675315"/>
            <a:ext cx="9603275" cy="10492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dirty="0">
                <a:solidFill>
                  <a:srgbClr val="FF0000"/>
                </a:solidFill>
              </a:rPr>
              <a:t>Between 3% and 10% of nurses admit they have a </a:t>
            </a:r>
            <a:r>
              <a:rPr lang="en-GB" dirty="0" err="1">
                <a:solidFill>
                  <a:srgbClr val="FF0000"/>
                </a:solidFill>
              </a:rPr>
              <a:t>SpLD</a:t>
            </a:r>
            <a:r>
              <a:rPr lang="en-GB" dirty="0">
                <a:solidFill>
                  <a:srgbClr val="FF0000"/>
                </a:solidFill>
              </a:rPr>
              <a:t> across the trust.</a:t>
            </a:r>
          </a:p>
        </p:txBody>
      </p:sp>
      <p:sp>
        <p:nvSpPr>
          <p:cNvPr id="6" name="TextBox 5">
            <a:extLst>
              <a:ext uri="{FF2B5EF4-FFF2-40B4-BE49-F238E27FC236}">
                <a16:creationId xmlns:a16="http://schemas.microsoft.com/office/drawing/2014/main" id="{6ADD33FD-204E-4AA3-A314-BAAE097E61D7}"/>
              </a:ext>
            </a:extLst>
          </p:cNvPr>
          <p:cNvSpPr txBox="1"/>
          <p:nvPr/>
        </p:nvSpPr>
        <p:spPr>
          <a:xfrm>
            <a:off x="1451579" y="4838700"/>
            <a:ext cx="9445129" cy="769441"/>
          </a:xfrm>
          <a:prstGeom prst="rect">
            <a:avLst/>
          </a:prstGeom>
          <a:noFill/>
        </p:spPr>
        <p:txBody>
          <a:bodyPr wrap="square" rtlCol="0">
            <a:spAutoFit/>
          </a:bodyPr>
          <a:lstStyle/>
          <a:p>
            <a:pPr algn="ctr"/>
            <a:r>
              <a:rPr lang="en-GB" sz="4000" dirty="0">
                <a:solidFill>
                  <a:srgbClr val="00B050"/>
                </a:solidFill>
              </a:rPr>
              <a:t>WHY though</a:t>
            </a:r>
            <a:r>
              <a:rPr lang="en-GB" sz="4400" dirty="0">
                <a:solidFill>
                  <a:srgbClr val="00B050"/>
                </a:solidFill>
              </a:rPr>
              <a:t>?</a:t>
            </a:r>
            <a:endParaRPr lang="en-GB" dirty="0">
              <a:solidFill>
                <a:srgbClr val="00B050"/>
              </a:solidFill>
            </a:endParaRPr>
          </a:p>
        </p:txBody>
      </p:sp>
    </p:spTree>
    <p:extLst>
      <p:ext uri="{BB962C8B-B14F-4D97-AF65-F5344CB8AC3E}">
        <p14:creationId xmlns:p14="http://schemas.microsoft.com/office/powerpoint/2010/main" val="25129750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2000"/>
                                        <p:tgtEl>
                                          <p:spTgt spid="6">
                                            <p:txEl>
                                              <p:pRg st="0" end="0"/>
                                            </p:txEl>
                                          </p:spTgt>
                                        </p:tgtEl>
                                      </p:cBhvr>
                                    </p:animEffect>
                                    <p:anim calcmode="lin" valueType="num">
                                      <p:cBhvr>
                                        <p:cTn id="23"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24" dur="20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969CB-C321-4DD3-9302-9F5EBBB3989B}"/>
              </a:ext>
            </a:extLst>
          </p:cNvPr>
          <p:cNvSpPr>
            <a:spLocks noGrp="1"/>
          </p:cNvSpPr>
          <p:nvPr>
            <p:ph type="title"/>
          </p:nvPr>
        </p:nvSpPr>
        <p:spPr>
          <a:xfrm>
            <a:off x="1492372" y="2936083"/>
            <a:ext cx="9603275" cy="1049235"/>
          </a:xfrm>
        </p:spPr>
        <p:txBody>
          <a:bodyPr/>
          <a:lstStyle/>
          <a:p>
            <a:pPr algn="ctr"/>
            <a:r>
              <a:rPr lang="en-GB" dirty="0">
                <a:solidFill>
                  <a:srgbClr val="FF0000"/>
                </a:solidFill>
              </a:rPr>
              <a:t>Bad </a:t>
            </a:r>
            <a:r>
              <a:rPr lang="en-GB" dirty="0" err="1">
                <a:solidFill>
                  <a:srgbClr val="FF0000"/>
                </a:solidFill>
              </a:rPr>
              <a:t>PREss</a:t>
            </a:r>
            <a:endParaRPr lang="en-GB" dirty="0">
              <a:solidFill>
                <a:srgbClr val="FF0000"/>
              </a:solidFill>
            </a:endParaRPr>
          </a:p>
        </p:txBody>
      </p:sp>
      <p:pic>
        <p:nvPicPr>
          <p:cNvPr id="5" name="Picture 4" descr="A picture containing person, striped, clothing&#10;&#10;Description automatically generated">
            <a:extLst>
              <a:ext uri="{FF2B5EF4-FFF2-40B4-BE49-F238E27FC236}">
                <a16:creationId xmlns:a16="http://schemas.microsoft.com/office/drawing/2014/main" id="{B101F896-DE61-43CA-9BEB-0A6BF968283C}"/>
              </a:ext>
            </a:extLst>
          </p:cNvPr>
          <p:cNvPicPr>
            <a:picLocks noChangeAspect="1"/>
          </p:cNvPicPr>
          <p:nvPr/>
        </p:nvPicPr>
        <p:blipFill>
          <a:blip r:embed="rId3"/>
          <a:stretch>
            <a:fillRect/>
          </a:stretch>
        </p:blipFill>
        <p:spPr>
          <a:xfrm>
            <a:off x="900159" y="2813515"/>
            <a:ext cx="3165626" cy="1925425"/>
          </a:xfrm>
          <a:prstGeom prst="rect">
            <a:avLst/>
          </a:prstGeom>
        </p:spPr>
      </p:pic>
      <p:pic>
        <p:nvPicPr>
          <p:cNvPr id="7" name="Picture 6" descr="A close up of a blackboard&#10;&#10;Description automatically generated">
            <a:extLst>
              <a:ext uri="{FF2B5EF4-FFF2-40B4-BE49-F238E27FC236}">
                <a16:creationId xmlns:a16="http://schemas.microsoft.com/office/drawing/2014/main" id="{2925D07C-9946-4DB9-80B4-5C8EF176E22C}"/>
              </a:ext>
            </a:extLst>
          </p:cNvPr>
          <p:cNvPicPr>
            <a:picLocks noChangeAspect="1"/>
          </p:cNvPicPr>
          <p:nvPr/>
        </p:nvPicPr>
        <p:blipFill>
          <a:blip r:embed="rId4"/>
          <a:stretch>
            <a:fillRect/>
          </a:stretch>
        </p:blipFill>
        <p:spPr>
          <a:xfrm>
            <a:off x="4758011" y="4464640"/>
            <a:ext cx="2628627" cy="197147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5A817C52-0416-41C4-8A8F-9E41A60944C1}"/>
              </a:ext>
            </a:extLst>
          </p:cNvPr>
          <p:cNvPicPr>
            <a:picLocks noChangeAspect="1"/>
          </p:cNvPicPr>
          <p:nvPr/>
        </p:nvPicPr>
        <p:blipFill>
          <a:blip r:embed="rId5"/>
          <a:stretch>
            <a:fillRect/>
          </a:stretch>
        </p:blipFill>
        <p:spPr>
          <a:xfrm>
            <a:off x="5472478" y="240389"/>
            <a:ext cx="1981200" cy="2456033"/>
          </a:xfrm>
          <a:prstGeom prst="rect">
            <a:avLst/>
          </a:prstGeom>
        </p:spPr>
      </p:pic>
      <p:pic>
        <p:nvPicPr>
          <p:cNvPr id="11" name="Picture 10">
            <a:extLst>
              <a:ext uri="{FF2B5EF4-FFF2-40B4-BE49-F238E27FC236}">
                <a16:creationId xmlns:a16="http://schemas.microsoft.com/office/drawing/2014/main" id="{3A45D6BC-1CD6-4E90-93C4-960F7A562D37}"/>
              </a:ext>
            </a:extLst>
          </p:cNvPr>
          <p:cNvPicPr>
            <a:picLocks noChangeAspect="1"/>
          </p:cNvPicPr>
          <p:nvPr/>
        </p:nvPicPr>
        <p:blipFill>
          <a:blip r:embed="rId6"/>
          <a:stretch>
            <a:fillRect/>
          </a:stretch>
        </p:blipFill>
        <p:spPr>
          <a:xfrm>
            <a:off x="8168146" y="1655073"/>
            <a:ext cx="3519714" cy="1847850"/>
          </a:xfrm>
          <a:prstGeom prst="rect">
            <a:avLst/>
          </a:prstGeom>
        </p:spPr>
      </p:pic>
      <p:pic>
        <p:nvPicPr>
          <p:cNvPr id="12" name="Picture 11">
            <a:extLst>
              <a:ext uri="{FF2B5EF4-FFF2-40B4-BE49-F238E27FC236}">
                <a16:creationId xmlns:a16="http://schemas.microsoft.com/office/drawing/2014/main" id="{1595EB06-D3DE-4758-9120-A66DEFDA9D10}"/>
              </a:ext>
            </a:extLst>
          </p:cNvPr>
          <p:cNvPicPr>
            <a:picLocks noChangeAspect="1"/>
          </p:cNvPicPr>
          <p:nvPr/>
        </p:nvPicPr>
        <p:blipFill>
          <a:blip r:embed="rId7"/>
          <a:stretch>
            <a:fillRect/>
          </a:stretch>
        </p:blipFill>
        <p:spPr>
          <a:xfrm>
            <a:off x="8159273" y="4031213"/>
            <a:ext cx="3530955" cy="2204694"/>
          </a:xfrm>
          <a:prstGeom prst="rect">
            <a:avLst/>
          </a:prstGeom>
        </p:spPr>
      </p:pic>
      <p:pic>
        <p:nvPicPr>
          <p:cNvPr id="13" name="Picture 12">
            <a:extLst>
              <a:ext uri="{FF2B5EF4-FFF2-40B4-BE49-F238E27FC236}">
                <a16:creationId xmlns:a16="http://schemas.microsoft.com/office/drawing/2014/main" id="{B9E72DA6-1011-4830-B32C-F12D1BD83B4C}"/>
              </a:ext>
            </a:extLst>
          </p:cNvPr>
          <p:cNvPicPr>
            <a:picLocks noChangeAspect="1"/>
          </p:cNvPicPr>
          <p:nvPr/>
        </p:nvPicPr>
        <p:blipFill>
          <a:blip r:embed="rId8"/>
          <a:stretch>
            <a:fillRect/>
          </a:stretch>
        </p:blipFill>
        <p:spPr>
          <a:xfrm>
            <a:off x="1592385" y="625739"/>
            <a:ext cx="3165626" cy="1953259"/>
          </a:xfrm>
          <a:prstGeom prst="rect">
            <a:avLst/>
          </a:prstGeom>
        </p:spPr>
      </p:pic>
    </p:spTree>
    <p:extLst>
      <p:ext uri="{BB962C8B-B14F-4D97-AF65-F5344CB8AC3E}">
        <p14:creationId xmlns:p14="http://schemas.microsoft.com/office/powerpoint/2010/main" val="13839707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A65E1-3505-42DF-93DC-FCB6BE08DA7D}"/>
              </a:ext>
            </a:extLst>
          </p:cNvPr>
          <p:cNvSpPr>
            <a:spLocks noGrp="1"/>
          </p:cNvSpPr>
          <p:nvPr>
            <p:ph type="title"/>
          </p:nvPr>
        </p:nvSpPr>
        <p:spPr/>
        <p:txBody>
          <a:bodyPr/>
          <a:lstStyle/>
          <a:p>
            <a:pPr algn="ctr"/>
            <a:r>
              <a:rPr lang="en-GB" dirty="0">
                <a:solidFill>
                  <a:srgbClr val="0070C0"/>
                </a:solidFill>
              </a:rPr>
              <a:t>Feelings</a:t>
            </a:r>
          </a:p>
        </p:txBody>
      </p:sp>
      <p:pic>
        <p:nvPicPr>
          <p:cNvPr id="4" name="Picture 3">
            <a:extLst>
              <a:ext uri="{FF2B5EF4-FFF2-40B4-BE49-F238E27FC236}">
                <a16:creationId xmlns:a16="http://schemas.microsoft.com/office/drawing/2014/main" id="{E53B8CD1-8039-4E0C-88AD-4702CAD1107A}"/>
              </a:ext>
            </a:extLst>
          </p:cNvPr>
          <p:cNvPicPr>
            <a:picLocks noChangeAspect="1"/>
          </p:cNvPicPr>
          <p:nvPr/>
        </p:nvPicPr>
        <p:blipFill>
          <a:blip r:embed="rId3"/>
          <a:stretch>
            <a:fillRect/>
          </a:stretch>
        </p:blipFill>
        <p:spPr>
          <a:xfrm>
            <a:off x="384780" y="1994170"/>
            <a:ext cx="3505178" cy="1867712"/>
          </a:xfrm>
          <a:prstGeom prst="rect">
            <a:avLst/>
          </a:prstGeom>
        </p:spPr>
      </p:pic>
      <p:pic>
        <p:nvPicPr>
          <p:cNvPr id="5" name="Picture 4">
            <a:extLst>
              <a:ext uri="{FF2B5EF4-FFF2-40B4-BE49-F238E27FC236}">
                <a16:creationId xmlns:a16="http://schemas.microsoft.com/office/drawing/2014/main" id="{AFC81C78-9852-4EA2-986C-0745A1D87A27}"/>
              </a:ext>
            </a:extLst>
          </p:cNvPr>
          <p:cNvPicPr>
            <a:picLocks noChangeAspect="1"/>
          </p:cNvPicPr>
          <p:nvPr/>
        </p:nvPicPr>
        <p:blipFill>
          <a:blip r:embed="rId4"/>
          <a:stretch>
            <a:fillRect/>
          </a:stretch>
        </p:blipFill>
        <p:spPr>
          <a:xfrm>
            <a:off x="4228288" y="1994170"/>
            <a:ext cx="3735424" cy="1867712"/>
          </a:xfrm>
          <a:prstGeom prst="rect">
            <a:avLst/>
          </a:prstGeom>
        </p:spPr>
      </p:pic>
      <p:pic>
        <p:nvPicPr>
          <p:cNvPr id="7" name="Picture 6" descr="A picture containing wall, indoor, person, woman&#10;&#10;Description automatically generated">
            <a:extLst>
              <a:ext uri="{FF2B5EF4-FFF2-40B4-BE49-F238E27FC236}">
                <a16:creationId xmlns:a16="http://schemas.microsoft.com/office/drawing/2014/main" id="{42D69351-B2AC-4E9E-B1E5-2DFCDA60ED8C}"/>
              </a:ext>
            </a:extLst>
          </p:cNvPr>
          <p:cNvPicPr>
            <a:picLocks noChangeAspect="1"/>
          </p:cNvPicPr>
          <p:nvPr/>
        </p:nvPicPr>
        <p:blipFill>
          <a:blip r:embed="rId5"/>
          <a:stretch>
            <a:fillRect/>
          </a:stretch>
        </p:blipFill>
        <p:spPr>
          <a:xfrm>
            <a:off x="8302042" y="1994171"/>
            <a:ext cx="3223208" cy="1867712"/>
          </a:xfrm>
          <a:prstGeom prst="rect">
            <a:avLst/>
          </a:prstGeom>
        </p:spPr>
      </p:pic>
      <p:pic>
        <p:nvPicPr>
          <p:cNvPr id="8" name="Picture 7">
            <a:extLst>
              <a:ext uri="{FF2B5EF4-FFF2-40B4-BE49-F238E27FC236}">
                <a16:creationId xmlns:a16="http://schemas.microsoft.com/office/drawing/2014/main" id="{FD485E1F-16DD-4E79-8798-03822DBD8F4D}"/>
              </a:ext>
            </a:extLst>
          </p:cNvPr>
          <p:cNvPicPr>
            <a:picLocks noChangeAspect="1"/>
          </p:cNvPicPr>
          <p:nvPr/>
        </p:nvPicPr>
        <p:blipFill>
          <a:blip r:embed="rId6"/>
          <a:stretch>
            <a:fillRect/>
          </a:stretch>
        </p:blipFill>
        <p:spPr>
          <a:xfrm>
            <a:off x="2262187" y="4035052"/>
            <a:ext cx="2728913" cy="2728913"/>
          </a:xfrm>
          <a:prstGeom prst="rect">
            <a:avLst/>
          </a:prstGeom>
        </p:spPr>
      </p:pic>
      <p:pic>
        <p:nvPicPr>
          <p:cNvPr id="11" name="Picture 10">
            <a:extLst>
              <a:ext uri="{FF2B5EF4-FFF2-40B4-BE49-F238E27FC236}">
                <a16:creationId xmlns:a16="http://schemas.microsoft.com/office/drawing/2014/main" id="{C0864E97-BD7A-479A-A654-DF9F82E5C166}"/>
              </a:ext>
            </a:extLst>
          </p:cNvPr>
          <p:cNvPicPr>
            <a:picLocks noChangeAspect="1"/>
          </p:cNvPicPr>
          <p:nvPr/>
        </p:nvPicPr>
        <p:blipFill>
          <a:blip r:embed="rId7"/>
          <a:stretch>
            <a:fillRect/>
          </a:stretch>
        </p:blipFill>
        <p:spPr>
          <a:xfrm>
            <a:off x="6291316" y="4195762"/>
            <a:ext cx="4187317" cy="2100263"/>
          </a:xfrm>
          <a:prstGeom prst="rect">
            <a:avLst/>
          </a:prstGeom>
        </p:spPr>
      </p:pic>
    </p:spTree>
    <p:extLst>
      <p:ext uri="{BB962C8B-B14F-4D97-AF65-F5344CB8AC3E}">
        <p14:creationId xmlns:p14="http://schemas.microsoft.com/office/powerpoint/2010/main" val="21992751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0F178E2-AACB-4EFE-A67A-5327512E4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F8F31E2E-F25D-43B0-9B21-1DE46FC6DC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4301" y="1847088"/>
            <a:ext cx="354251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20D5FA42-0F12-47A1-B81A-AE160B44F892}"/>
              </a:ext>
            </a:extLst>
          </p:cNvPr>
          <p:cNvSpPr>
            <a:spLocks noGrp="1"/>
          </p:cNvSpPr>
          <p:nvPr>
            <p:ph type="title"/>
          </p:nvPr>
        </p:nvSpPr>
        <p:spPr>
          <a:xfrm>
            <a:off x="7202821" y="804519"/>
            <a:ext cx="3543993" cy="1049235"/>
          </a:xfrm>
        </p:spPr>
        <p:txBody>
          <a:bodyPr>
            <a:normAutofit/>
          </a:bodyPr>
          <a:lstStyle/>
          <a:p>
            <a:r>
              <a:rPr lang="en-GB" sz="2200"/>
              <a:t>ADHD- Attention Deficit Hyperactivity Disorder</a:t>
            </a:r>
          </a:p>
        </p:txBody>
      </p:sp>
      <p:sp>
        <p:nvSpPr>
          <p:cNvPr id="26" name="Rectangle 25">
            <a:extLst>
              <a:ext uri="{FF2B5EF4-FFF2-40B4-BE49-F238E27FC236}">
                <a16:creationId xmlns:a16="http://schemas.microsoft.com/office/drawing/2014/main" id="{EE282A56-24D8-489E-AC37-6EA78E071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4" name="Picture 3">
            <a:extLst>
              <a:ext uri="{FF2B5EF4-FFF2-40B4-BE49-F238E27FC236}">
                <a16:creationId xmlns:a16="http://schemas.microsoft.com/office/drawing/2014/main" id="{3F073961-5567-433A-8B29-88A23C098791}"/>
              </a:ext>
            </a:extLst>
          </p:cNvPr>
          <p:cNvPicPr>
            <a:picLocks noChangeAspect="1"/>
          </p:cNvPicPr>
          <p:nvPr/>
        </p:nvPicPr>
        <p:blipFill>
          <a:blip r:embed="rId3"/>
          <a:stretch>
            <a:fillRect/>
          </a:stretch>
        </p:blipFill>
        <p:spPr>
          <a:xfrm>
            <a:off x="632239" y="2259167"/>
            <a:ext cx="2964032" cy="1593167"/>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7278DAF2-C607-481F-866B-524D776A5F53}"/>
              </a:ext>
            </a:extLst>
          </p:cNvPr>
          <p:cNvPicPr>
            <a:picLocks noChangeAspect="1"/>
          </p:cNvPicPr>
          <p:nvPr/>
        </p:nvPicPr>
        <p:blipFill>
          <a:blip r:embed="rId4"/>
          <a:stretch>
            <a:fillRect/>
          </a:stretch>
        </p:blipFill>
        <p:spPr>
          <a:xfrm>
            <a:off x="3759995" y="664871"/>
            <a:ext cx="2964033" cy="4780698"/>
          </a:xfrm>
          <a:prstGeom prst="rect">
            <a:avLst/>
          </a:prstGeom>
        </p:spPr>
      </p:pic>
      <p:sp>
        <p:nvSpPr>
          <p:cNvPr id="3" name="Content Placeholder 2">
            <a:extLst>
              <a:ext uri="{FF2B5EF4-FFF2-40B4-BE49-F238E27FC236}">
                <a16:creationId xmlns:a16="http://schemas.microsoft.com/office/drawing/2014/main" id="{88255E5A-2F7A-4785-8002-016019AC0586}"/>
              </a:ext>
            </a:extLst>
          </p:cNvPr>
          <p:cNvSpPr>
            <a:spLocks noGrp="1"/>
          </p:cNvSpPr>
          <p:nvPr>
            <p:ph idx="1"/>
          </p:nvPr>
        </p:nvSpPr>
        <p:spPr>
          <a:xfrm>
            <a:off x="7202821" y="2015732"/>
            <a:ext cx="3543993" cy="3733558"/>
          </a:xfrm>
        </p:spPr>
        <p:txBody>
          <a:bodyPr>
            <a:normAutofit/>
          </a:bodyPr>
          <a:lstStyle/>
          <a:p>
            <a:pPr>
              <a:lnSpc>
                <a:spcPct val="110000"/>
              </a:lnSpc>
            </a:pPr>
            <a:r>
              <a:rPr lang="en-GB" sz="1400" dirty="0">
                <a:solidFill>
                  <a:srgbClr val="0066FF"/>
                </a:solidFill>
              </a:rPr>
              <a:t>A person with ADHD has differences in brain development and brain activity that affect attention, the ability to sit still, and self-control. ADHD can affect a child at </a:t>
            </a:r>
            <a:r>
              <a:rPr lang="en-GB" sz="1400" dirty="0">
                <a:solidFill>
                  <a:srgbClr val="0066FF"/>
                </a:solidFill>
                <a:hlinkClick r:id="rId5">
                  <a:extLst>
                    <a:ext uri="{A12FA001-AC4F-418D-AE19-62706E023703}">
                      <ahyp:hlinkClr xmlns:ahyp="http://schemas.microsoft.com/office/drawing/2018/hyperlinkcolor" val="tx"/>
                    </a:ext>
                  </a:extLst>
                </a:hlinkClick>
              </a:rPr>
              <a:t>school</a:t>
            </a:r>
            <a:r>
              <a:rPr lang="en-GB" sz="1400" dirty="0">
                <a:solidFill>
                  <a:srgbClr val="0066FF"/>
                </a:solidFill>
              </a:rPr>
              <a:t>, at home, and in friendships. </a:t>
            </a:r>
          </a:p>
          <a:p>
            <a:pPr>
              <a:lnSpc>
                <a:spcPct val="110000"/>
              </a:lnSpc>
            </a:pPr>
            <a:r>
              <a:rPr lang="en-GB" sz="1400" dirty="0">
                <a:solidFill>
                  <a:schemeClr val="accent3">
                    <a:lumMod val="75000"/>
                  </a:schemeClr>
                </a:solidFill>
              </a:rPr>
              <a:t>People with this condition are very easily distracted, lose track of what they are doing and have poor listening skills. By failing to pay attention to details, they may miss key points. Often co-occurs with dyslexia.</a:t>
            </a:r>
          </a:p>
          <a:p>
            <a:pPr>
              <a:lnSpc>
                <a:spcPct val="110000"/>
              </a:lnSpc>
            </a:pPr>
            <a:r>
              <a:rPr lang="en-GB" sz="1400" dirty="0">
                <a:solidFill>
                  <a:srgbClr val="FF9900"/>
                </a:solidFill>
              </a:rPr>
              <a:t>There are different aspects. Inattentive and Attentive, extrovert and also ADD. </a:t>
            </a:r>
          </a:p>
          <a:p>
            <a:pPr>
              <a:lnSpc>
                <a:spcPct val="110000"/>
              </a:lnSpc>
            </a:pPr>
            <a:endParaRPr lang="en-GB" sz="1400" dirty="0"/>
          </a:p>
        </p:txBody>
      </p:sp>
      <p:pic>
        <p:nvPicPr>
          <p:cNvPr id="28" name="Picture 27">
            <a:extLst>
              <a:ext uri="{FF2B5EF4-FFF2-40B4-BE49-F238E27FC236}">
                <a16:creationId xmlns:a16="http://schemas.microsoft.com/office/drawing/2014/main" id="{A21A879E-4440-4322-879E-91929B1414B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29">
            <a:extLst>
              <a:ext uri="{FF2B5EF4-FFF2-40B4-BE49-F238E27FC236}">
                <a16:creationId xmlns:a16="http://schemas.microsoft.com/office/drawing/2014/main" id="{02B8CEF1-AE40-447A-B7A4-2024DDCDFD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981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1)">
                                      <p:cBhvr>
                                        <p:cTn id="2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2D22F-E8E0-45C6-8079-F44B03E0D6F7}"/>
              </a:ext>
            </a:extLst>
          </p:cNvPr>
          <p:cNvSpPr>
            <a:spLocks noGrp="1"/>
          </p:cNvSpPr>
          <p:nvPr>
            <p:ph type="title"/>
          </p:nvPr>
        </p:nvSpPr>
        <p:spPr/>
        <p:txBody>
          <a:bodyPr/>
          <a:lstStyle/>
          <a:p>
            <a:r>
              <a:rPr lang="en-GB" dirty="0"/>
              <a:t>Dyscalculia </a:t>
            </a:r>
          </a:p>
        </p:txBody>
      </p:sp>
      <p:sp>
        <p:nvSpPr>
          <p:cNvPr id="3" name="Content Placeholder 2">
            <a:extLst>
              <a:ext uri="{FF2B5EF4-FFF2-40B4-BE49-F238E27FC236}">
                <a16:creationId xmlns:a16="http://schemas.microsoft.com/office/drawing/2014/main" id="{BC790ECD-B861-4DF2-9599-1F5039E07B68}"/>
              </a:ext>
            </a:extLst>
          </p:cNvPr>
          <p:cNvSpPr>
            <a:spLocks noGrp="1"/>
          </p:cNvSpPr>
          <p:nvPr>
            <p:ph idx="1"/>
          </p:nvPr>
        </p:nvSpPr>
        <p:spPr>
          <a:xfrm>
            <a:off x="1451580" y="2015732"/>
            <a:ext cx="4510810" cy="3708663"/>
          </a:xfrm>
        </p:spPr>
        <p:txBody>
          <a:bodyPr>
            <a:normAutofit fontScale="92500"/>
          </a:bodyPr>
          <a:lstStyle/>
          <a:p>
            <a:r>
              <a:rPr lang="en-GB" dirty="0">
                <a:solidFill>
                  <a:srgbClr val="FF9900"/>
                </a:solidFill>
              </a:rPr>
              <a:t>Is a difficulty understanding maths concepts and symbols. It is characterised by an inability to understand simple number concepts and to master basic numeracy skills. There are likely to be difficulties dealing with numbers at very elementary levels; this includes learning number facts and procedures, telling the time, time keeping, understanding quantity, prices and money.</a:t>
            </a:r>
          </a:p>
        </p:txBody>
      </p:sp>
      <p:pic>
        <p:nvPicPr>
          <p:cNvPr id="5" name="Picture 4" descr="A close up of text on a white background&#10;&#10;Description automatically generated">
            <a:extLst>
              <a:ext uri="{FF2B5EF4-FFF2-40B4-BE49-F238E27FC236}">
                <a16:creationId xmlns:a16="http://schemas.microsoft.com/office/drawing/2014/main" id="{6464FD64-0293-4FCE-9FEB-28F07C3F8331}"/>
              </a:ext>
            </a:extLst>
          </p:cNvPr>
          <p:cNvPicPr>
            <a:picLocks noChangeAspect="1"/>
          </p:cNvPicPr>
          <p:nvPr/>
        </p:nvPicPr>
        <p:blipFill>
          <a:blip r:embed="rId3"/>
          <a:stretch>
            <a:fillRect/>
          </a:stretch>
        </p:blipFill>
        <p:spPr>
          <a:xfrm>
            <a:off x="6096000" y="2153519"/>
            <a:ext cx="5200305" cy="3570876"/>
          </a:xfrm>
          <a:prstGeom prst="rect">
            <a:avLst/>
          </a:prstGeom>
        </p:spPr>
      </p:pic>
      <p:pic>
        <p:nvPicPr>
          <p:cNvPr id="1026" name="Picture 2">
            <a:extLst>
              <a:ext uri="{FF2B5EF4-FFF2-40B4-BE49-F238E27FC236}">
                <a16:creationId xmlns:a16="http://schemas.microsoft.com/office/drawing/2014/main" id="{3A2A31EC-E86C-4C26-89AC-2863384528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6384" y="304647"/>
            <a:ext cx="1357104" cy="1357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931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3A9C5-447E-4072-8805-2A21BBBC4BC6}"/>
              </a:ext>
            </a:extLst>
          </p:cNvPr>
          <p:cNvSpPr>
            <a:spLocks noGrp="1"/>
          </p:cNvSpPr>
          <p:nvPr>
            <p:ph type="title"/>
          </p:nvPr>
        </p:nvSpPr>
        <p:spPr>
          <a:xfrm>
            <a:off x="1451578" y="972837"/>
            <a:ext cx="9603275" cy="1049235"/>
          </a:xfrm>
        </p:spPr>
        <p:txBody>
          <a:bodyPr/>
          <a:lstStyle/>
          <a:p>
            <a:r>
              <a:rPr lang="en-GB" dirty="0"/>
              <a:t>Dyspraxia</a:t>
            </a:r>
          </a:p>
        </p:txBody>
      </p:sp>
      <p:pic>
        <p:nvPicPr>
          <p:cNvPr id="5" name="Content Placeholder 4" descr="A drawing of a cartoon character&#10;&#10;Description automatically generated">
            <a:extLst>
              <a:ext uri="{FF2B5EF4-FFF2-40B4-BE49-F238E27FC236}">
                <a16:creationId xmlns:a16="http://schemas.microsoft.com/office/drawing/2014/main" id="{2CFB8A65-5F0A-4285-A4D1-E33683DEDF03}"/>
              </a:ext>
            </a:extLst>
          </p:cNvPr>
          <p:cNvPicPr>
            <a:picLocks noGrp="1" noChangeAspect="1"/>
          </p:cNvPicPr>
          <p:nvPr>
            <p:ph idx="1"/>
          </p:nvPr>
        </p:nvPicPr>
        <p:blipFill>
          <a:blip r:embed="rId3"/>
          <a:stretch>
            <a:fillRect/>
          </a:stretch>
        </p:blipFill>
        <p:spPr>
          <a:xfrm>
            <a:off x="7999759" y="2063565"/>
            <a:ext cx="2697468" cy="3266052"/>
          </a:xfrm>
        </p:spPr>
      </p:pic>
      <p:sp>
        <p:nvSpPr>
          <p:cNvPr id="6" name="TextBox 5">
            <a:extLst>
              <a:ext uri="{FF2B5EF4-FFF2-40B4-BE49-F238E27FC236}">
                <a16:creationId xmlns:a16="http://schemas.microsoft.com/office/drawing/2014/main" id="{48DD2EB0-867B-4EB3-8A6B-0CFF8AD80A50}"/>
              </a:ext>
            </a:extLst>
          </p:cNvPr>
          <p:cNvSpPr txBox="1"/>
          <p:nvPr/>
        </p:nvSpPr>
        <p:spPr>
          <a:xfrm>
            <a:off x="1543429" y="2054268"/>
            <a:ext cx="4709787" cy="646331"/>
          </a:xfrm>
          <a:prstGeom prst="rect">
            <a:avLst/>
          </a:prstGeom>
          <a:noFill/>
        </p:spPr>
        <p:txBody>
          <a:bodyPr wrap="square" rtlCol="0">
            <a:spAutoFit/>
          </a:bodyPr>
          <a:lstStyle/>
          <a:p>
            <a:r>
              <a:rPr lang="en-GB" dirty="0">
                <a:solidFill>
                  <a:srgbClr val="008000"/>
                </a:solidFill>
              </a:rPr>
              <a:t>This is a common disorder affecting fine and/or gross motor coordination in children and adults</a:t>
            </a:r>
            <a:r>
              <a:rPr lang="en-GB" dirty="0"/>
              <a:t>.</a:t>
            </a:r>
          </a:p>
        </p:txBody>
      </p:sp>
      <p:sp>
        <p:nvSpPr>
          <p:cNvPr id="7" name="TextBox 6">
            <a:extLst>
              <a:ext uri="{FF2B5EF4-FFF2-40B4-BE49-F238E27FC236}">
                <a16:creationId xmlns:a16="http://schemas.microsoft.com/office/drawing/2014/main" id="{AB713108-734D-4DE9-940A-CC63F57CE6D1}"/>
              </a:ext>
            </a:extLst>
          </p:cNvPr>
          <p:cNvSpPr txBox="1"/>
          <p:nvPr/>
        </p:nvSpPr>
        <p:spPr>
          <a:xfrm>
            <a:off x="1543429" y="3006247"/>
            <a:ext cx="5095366" cy="2585323"/>
          </a:xfrm>
          <a:prstGeom prst="rect">
            <a:avLst/>
          </a:prstGeom>
          <a:noFill/>
        </p:spPr>
        <p:txBody>
          <a:bodyPr wrap="square" rtlCol="0">
            <a:spAutoFit/>
          </a:bodyPr>
          <a:lstStyle/>
          <a:p>
            <a:r>
              <a:rPr lang="en-GB" dirty="0">
                <a:solidFill>
                  <a:srgbClr val="008000"/>
                </a:solidFill>
              </a:rPr>
              <a:t>An individual’s coordination difficulties may affect participation and functioning of everyday life skills in education, work and employment. Children may present with difficulties with self-care, writing, typing, riding a bike, play as well as other educational and recreational activities. In adulthood many of these difficulties will continue, as well as learning new skills at home, in education and work, such as driving a car and DIY.</a:t>
            </a:r>
          </a:p>
        </p:txBody>
      </p:sp>
    </p:spTree>
    <p:extLst>
      <p:ext uri="{BB962C8B-B14F-4D97-AF65-F5344CB8AC3E}">
        <p14:creationId xmlns:p14="http://schemas.microsoft.com/office/powerpoint/2010/main" val="414315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2302</Words>
  <Application>Microsoft Office PowerPoint</Application>
  <PresentationFormat>Widescreen</PresentationFormat>
  <Paragraphs>225</Paragraphs>
  <Slides>21</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Gill Sans MT</vt:lpstr>
      <vt:lpstr>Gallery</vt:lpstr>
      <vt:lpstr>NeuroDiversity</vt:lpstr>
      <vt:lpstr>Aim</vt:lpstr>
      <vt:lpstr>What is an Neurodiversity??</vt:lpstr>
      <vt:lpstr>Prevalence</vt:lpstr>
      <vt:lpstr>Bad PREss</vt:lpstr>
      <vt:lpstr>Feelings</vt:lpstr>
      <vt:lpstr>ADHD- Attention Deficit Hyperactivity Disorder</vt:lpstr>
      <vt:lpstr>Dyscalculia </vt:lpstr>
      <vt:lpstr>Dyspraxia</vt:lpstr>
      <vt:lpstr>Dyslexia</vt:lpstr>
      <vt:lpstr>Famous People with a Spld</vt:lpstr>
      <vt:lpstr>An insight into a dyslexic person (I will make the video thing here)</vt:lpstr>
      <vt:lpstr>Another example</vt:lpstr>
      <vt:lpstr>Now try this </vt:lpstr>
      <vt:lpstr>How many did you get?</vt:lpstr>
      <vt:lpstr>Reasonable adjustments</vt:lpstr>
      <vt:lpstr>Equipment </vt:lpstr>
      <vt:lpstr>Short Term Goals ideas</vt:lpstr>
      <vt:lpstr>Long Term goals </vt:lpstr>
      <vt:lpstr>Costs </vt:lpstr>
      <vt:lpstr>Additional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NeuroDiversity</dc:title>
  <dc:creator>Aaron Hobin</dc:creator>
  <cp:lastModifiedBy>Aaron Hobin</cp:lastModifiedBy>
  <cp:revision>3</cp:revision>
  <dcterms:created xsi:type="dcterms:W3CDTF">2019-12-19T10:03:12Z</dcterms:created>
  <dcterms:modified xsi:type="dcterms:W3CDTF">2019-12-19T10:10:16Z</dcterms:modified>
</cp:coreProperties>
</file>