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8" r:id="rId2"/>
    <p:sldId id="312" r:id="rId3"/>
    <p:sldId id="413" r:id="rId4"/>
    <p:sldId id="319" r:id="rId5"/>
    <p:sldId id="433" r:id="rId6"/>
    <p:sldId id="434" r:id="rId7"/>
    <p:sldId id="435" r:id="rId8"/>
    <p:sldId id="436" r:id="rId9"/>
    <p:sldId id="437" r:id="rId10"/>
    <p:sldId id="438" r:id="rId11"/>
    <p:sldId id="439" r:id="rId12"/>
    <p:sldId id="440" r:id="rId13"/>
    <p:sldId id="441" r:id="rId14"/>
    <p:sldId id="442" r:id="rId15"/>
    <p:sldId id="383" r:id="rId16"/>
    <p:sldId id="425" r:id="rId17"/>
    <p:sldId id="426" r:id="rId18"/>
    <p:sldId id="444" r:id="rId19"/>
    <p:sldId id="427" r:id="rId20"/>
    <p:sldId id="428" r:id="rId21"/>
    <p:sldId id="445" r:id="rId22"/>
    <p:sldId id="449" r:id="rId23"/>
    <p:sldId id="450" r:id="rId24"/>
    <p:sldId id="451" r:id="rId25"/>
    <p:sldId id="414" r:id="rId26"/>
    <p:sldId id="415" r:id="rId27"/>
    <p:sldId id="416" r:id="rId28"/>
    <p:sldId id="417" r:id="rId29"/>
    <p:sldId id="419" r:id="rId30"/>
    <p:sldId id="454" r:id="rId31"/>
    <p:sldId id="432" r:id="rId32"/>
    <p:sldId id="420" r:id="rId33"/>
    <p:sldId id="421" r:id="rId34"/>
    <p:sldId id="422" r:id="rId35"/>
    <p:sldId id="423" r:id="rId36"/>
    <p:sldId id="424" r:id="rId37"/>
    <p:sldId id="453" r:id="rId38"/>
    <p:sldId id="455" r:id="rId39"/>
    <p:sldId id="457" r:id="rId40"/>
    <p:sldId id="430" r:id="rId41"/>
    <p:sldId id="431" r:id="rId42"/>
    <p:sldId id="458" r:id="rId43"/>
    <p:sldId id="459" r:id="rId44"/>
    <p:sldId id="429" r:id="rId45"/>
    <p:sldId id="418" r:id="rId46"/>
    <p:sldId id="44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BDAD1-D520-476C-9F49-162C411417CE}" type="datetimeFigureOut">
              <a:rPr lang="en-GB" smtClean="0"/>
              <a:t>22/02/2019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22CF2-7240-40E3-8E22-A49DB0B77B3C}" type="slidenum">
              <a:rPr lang="en-GB" smtClean="0"/>
              <a:t>‹#›</a:t>
            </a:fld>
            <a:endParaRPr lang="en-GB"/>
          </a:p>
        </p:txBody>
      </p:sp>
    </p:spTree>
    <p:extLst>
      <p:ext uri="{BB962C8B-B14F-4D97-AF65-F5344CB8AC3E}">
        <p14:creationId xmlns:p14="http://schemas.microsoft.com/office/powerpoint/2010/main" val="363211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698DBA-F412-41C9-93D3-2FA3C5773BC1}" type="slidenum">
              <a:rPr lang="en-GB" smtClean="0"/>
              <a:pPr/>
              <a:t>1</a:t>
            </a:fld>
            <a:endParaRPr lang="en-GB"/>
          </a:p>
        </p:txBody>
      </p:sp>
    </p:spTree>
    <p:extLst>
      <p:ext uri="{BB962C8B-B14F-4D97-AF65-F5344CB8AC3E}">
        <p14:creationId xmlns:p14="http://schemas.microsoft.com/office/powerpoint/2010/main" val="191609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28F4-6F56-4D67-AAE2-D1C30FC98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2CA659-A17B-4454-8BE0-E6EA52D0C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2D2818-6F24-48AB-9DCE-90C70E46193F}"/>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5" name="Footer Placeholder 4">
            <a:extLst>
              <a:ext uri="{FF2B5EF4-FFF2-40B4-BE49-F238E27FC236}">
                <a16:creationId xmlns:a16="http://schemas.microsoft.com/office/drawing/2014/main" id="{115279AB-34B1-4E72-957A-B8FA36B95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7FA27B-45D0-41F1-8133-55AD283AA4E3}"/>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316262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C805-C119-420F-AEDB-763B04464A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5A9816-6518-4225-9C2D-2403202588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CB479-C972-497A-9CC6-F7A0AD815CBB}"/>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5" name="Footer Placeholder 4">
            <a:extLst>
              <a:ext uri="{FF2B5EF4-FFF2-40B4-BE49-F238E27FC236}">
                <a16:creationId xmlns:a16="http://schemas.microsoft.com/office/drawing/2014/main" id="{F19079BF-F2B9-4BF3-AB43-5474B9D897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99F3AD-C284-423C-AEDA-A94AE4B2B418}"/>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369792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05CD6-5259-4EEE-91D3-89043CD219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358566-76E7-4FA9-9CBB-F607BE719B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9F7E97-110E-4018-BBFF-5BDFB14BD7F5}"/>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5" name="Footer Placeholder 4">
            <a:extLst>
              <a:ext uri="{FF2B5EF4-FFF2-40B4-BE49-F238E27FC236}">
                <a16:creationId xmlns:a16="http://schemas.microsoft.com/office/drawing/2014/main" id="{298FFC39-444F-42F8-955A-C5191CC0E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88BF07-966E-45FF-8918-8BB0B5F66085}"/>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108895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0103-1F90-4F3E-A175-F3B3C8E1BA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806B1-6ACA-4B9E-884E-1FA4FBDEC4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94C5E9-C13E-4A97-9D73-12F6493B494A}"/>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5" name="Footer Placeholder 4">
            <a:extLst>
              <a:ext uri="{FF2B5EF4-FFF2-40B4-BE49-F238E27FC236}">
                <a16:creationId xmlns:a16="http://schemas.microsoft.com/office/drawing/2014/main" id="{5ADCE26A-8FED-465F-8905-D30CC60259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0EFEF-E3EA-4611-9D33-740D8AF08710}"/>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78833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D096-F441-44CF-8079-A150FA8CD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A3C462-EC2B-47F1-92CB-2A183D4D7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50B763-1494-4BCF-9182-85FD70249C61}"/>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5" name="Footer Placeholder 4">
            <a:extLst>
              <a:ext uri="{FF2B5EF4-FFF2-40B4-BE49-F238E27FC236}">
                <a16:creationId xmlns:a16="http://schemas.microsoft.com/office/drawing/2014/main" id="{68771685-E9A4-4A9A-BBA1-90B72936D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F5688-D72B-4896-BE1C-BFFE80D1ED45}"/>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221616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46D0-1C8E-42BC-92D4-1941AA36B4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F26A4C-8497-44B6-9CD0-CE056417E2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FBDE08-0E41-4284-991A-F183C06DC0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797C3D-F01F-43A8-8E1F-75F759732193}"/>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6" name="Footer Placeholder 5">
            <a:extLst>
              <a:ext uri="{FF2B5EF4-FFF2-40B4-BE49-F238E27FC236}">
                <a16:creationId xmlns:a16="http://schemas.microsoft.com/office/drawing/2014/main" id="{DACC5782-B515-432F-97E3-3465F31C95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23D3BC-5EF3-47FD-867D-291A55ACB4CE}"/>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330670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A921-DE7F-416C-B3EF-F5E71E55A8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E2AC24-5834-4B3E-B43F-FC3A21B89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055CA9-7340-42CA-A0B5-6A78AA5066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F24FE3-ECE7-4FD5-9ABA-A32540739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B637BB-2D7C-4564-BEFF-C481F4D13C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D04D2A-FF80-4D1D-ADCA-49E7543D8D56}"/>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8" name="Footer Placeholder 7">
            <a:extLst>
              <a:ext uri="{FF2B5EF4-FFF2-40B4-BE49-F238E27FC236}">
                <a16:creationId xmlns:a16="http://schemas.microsoft.com/office/drawing/2014/main" id="{01C139E3-2A4D-4EBB-A4F1-E573717883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35BC9A-1388-44CF-8C5D-04489A13AEA1}"/>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352454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C25D-18E7-456A-AA72-03CE0D54E0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9358F0-BC6E-47CE-98BB-D1FE9F970CB9}"/>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4" name="Footer Placeholder 3">
            <a:extLst>
              <a:ext uri="{FF2B5EF4-FFF2-40B4-BE49-F238E27FC236}">
                <a16:creationId xmlns:a16="http://schemas.microsoft.com/office/drawing/2014/main" id="{DF442CD1-C898-4D5E-BC1F-07CFF88FBB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253BD2-5AEE-4458-B49D-C3F8ECB2C051}"/>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26018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D25AA-138D-4223-8E77-6B97CF24BC92}"/>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3" name="Footer Placeholder 2">
            <a:extLst>
              <a:ext uri="{FF2B5EF4-FFF2-40B4-BE49-F238E27FC236}">
                <a16:creationId xmlns:a16="http://schemas.microsoft.com/office/drawing/2014/main" id="{7024457E-5BF8-4EE4-A3DF-37ECC0373A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8F12CF-7FF8-4F28-B82A-84F8980326ED}"/>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304358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7C47-8DD6-4302-ABF8-4A67E080F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083BE0-B6D9-4B36-AC4C-EB7764743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E81AB7-69CD-4360-926F-B814E7D8E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C4401-7B75-4E9A-A7FB-323CCCAD01C2}"/>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6" name="Footer Placeholder 5">
            <a:extLst>
              <a:ext uri="{FF2B5EF4-FFF2-40B4-BE49-F238E27FC236}">
                <a16:creationId xmlns:a16="http://schemas.microsoft.com/office/drawing/2014/main" id="{17B249A8-D0ED-4F54-8EF6-14D6382B0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FF92F-B470-4457-9733-9E35F059E00F}"/>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423899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6EE7-5916-43F7-A7FF-D78F2CC84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D3B1E4-AE83-459A-AFEC-E274B59DC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A0ACAE-A52A-4C62-B717-FB8793249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DE681-710B-4877-BFE5-D17079E14D95}"/>
              </a:ext>
            </a:extLst>
          </p:cNvPr>
          <p:cNvSpPr>
            <a:spLocks noGrp="1"/>
          </p:cNvSpPr>
          <p:nvPr>
            <p:ph type="dt" sz="half" idx="10"/>
          </p:nvPr>
        </p:nvSpPr>
        <p:spPr/>
        <p:txBody>
          <a:bodyPr/>
          <a:lstStyle/>
          <a:p>
            <a:fld id="{8CBD068F-98F5-4EB6-8E32-113787845C73}" type="datetimeFigureOut">
              <a:rPr lang="en-GB" smtClean="0"/>
              <a:t>22/02/2019</a:t>
            </a:fld>
            <a:endParaRPr lang="en-GB"/>
          </a:p>
        </p:txBody>
      </p:sp>
      <p:sp>
        <p:nvSpPr>
          <p:cNvPr id="6" name="Footer Placeholder 5">
            <a:extLst>
              <a:ext uri="{FF2B5EF4-FFF2-40B4-BE49-F238E27FC236}">
                <a16:creationId xmlns:a16="http://schemas.microsoft.com/office/drawing/2014/main" id="{2CCB5F8B-1BE7-4F28-A39C-0F95DDF2B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C6E0B2-490C-47C8-ABEA-1F863ED98998}"/>
              </a:ext>
            </a:extLst>
          </p:cNvPr>
          <p:cNvSpPr>
            <a:spLocks noGrp="1"/>
          </p:cNvSpPr>
          <p:nvPr>
            <p:ph type="sldNum" sz="quarter" idx="12"/>
          </p:nvPr>
        </p:nvSpPr>
        <p:spPr/>
        <p:txBody>
          <a:bodyPr/>
          <a:lstStyle/>
          <a:p>
            <a:fld id="{9D26AB0A-AD90-4E6E-89D9-A63265F9F745}" type="slidenum">
              <a:rPr lang="en-GB" smtClean="0"/>
              <a:t>‹#›</a:t>
            </a:fld>
            <a:endParaRPr lang="en-GB"/>
          </a:p>
        </p:txBody>
      </p:sp>
    </p:spTree>
    <p:extLst>
      <p:ext uri="{BB962C8B-B14F-4D97-AF65-F5344CB8AC3E}">
        <p14:creationId xmlns:p14="http://schemas.microsoft.com/office/powerpoint/2010/main" val="194144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81C80-4ED9-40CD-9C4D-306DC9177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0006C0-4CC3-4CB4-9082-C410510E8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0509C-41A5-40B5-85F1-A860A3B21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D068F-98F5-4EB6-8E32-113787845C73}" type="datetimeFigureOut">
              <a:rPr lang="en-GB" smtClean="0"/>
              <a:t>22/02/2019</a:t>
            </a:fld>
            <a:endParaRPr lang="en-GB"/>
          </a:p>
        </p:txBody>
      </p:sp>
      <p:sp>
        <p:nvSpPr>
          <p:cNvPr id="5" name="Footer Placeholder 4">
            <a:extLst>
              <a:ext uri="{FF2B5EF4-FFF2-40B4-BE49-F238E27FC236}">
                <a16:creationId xmlns:a16="http://schemas.microsoft.com/office/drawing/2014/main" id="{3922EA21-22C7-4915-ADBD-023297F4F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274F91-EDBD-4BA1-950C-17AB7671E4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6AB0A-AD90-4E6E-89D9-A63265F9F745}" type="slidenum">
              <a:rPr lang="en-GB" smtClean="0"/>
              <a:t>‹#›</a:t>
            </a:fld>
            <a:endParaRPr lang="en-GB"/>
          </a:p>
        </p:txBody>
      </p:sp>
    </p:spTree>
    <p:extLst>
      <p:ext uri="{BB962C8B-B14F-4D97-AF65-F5344CB8AC3E}">
        <p14:creationId xmlns:p14="http://schemas.microsoft.com/office/powerpoint/2010/main" val="326400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b9O9SokTTA8"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KYW86kX3Ea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8.jpeg"/><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d8Uw4Hkh1OA" TargetMode="External"/><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ypLt9jKiV4c" TargetMode="External"/><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4.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33.jpeg"/><Relationship Id="rId5" Type="http://schemas.openxmlformats.org/officeDocument/2006/relationships/image" Target="../media/image8.jpeg"/><Relationship Id="rId10" Type="http://schemas.openxmlformats.org/officeDocument/2006/relationships/image" Target="../media/image16.jpg"/><Relationship Id="rId4" Type="http://schemas.openxmlformats.org/officeDocument/2006/relationships/image" Target="../media/image25.jpg"/><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www.halton.ca/cms/One.aspx?pageId=112134" TargetMode="External"/><Relationship Id="rId3" Type="http://schemas.openxmlformats.org/officeDocument/2006/relationships/hyperlink" Target="https://www.cannabisskunksense.co.uk/articles/press-article/marijuana-facts-for-teens" TargetMode="External"/><Relationship Id="rId7" Type="http://schemas.openxmlformats.org/officeDocument/2006/relationships/hyperlink" Target="https://www.talktofrank.com/get-help/what-to-do-in-an-emergency" TargetMode="External"/><Relationship Id="rId2" Type="http://schemas.openxmlformats.org/officeDocument/2006/relationships/hyperlink" Target="https://www.youtube.com/watch?v=b9O9SokTTA8" TargetMode="External"/><Relationship Id="rId1" Type="http://schemas.openxmlformats.org/officeDocument/2006/relationships/slideLayout" Target="../slideLayouts/slideLayout7.xml"/><Relationship Id="rId6" Type="http://schemas.openxmlformats.org/officeDocument/2006/relationships/hyperlink" Target="https://www.talktofrank.com/drug/ecstasy?a=MDMA#the-law" TargetMode="External"/><Relationship Id="rId5" Type="http://schemas.openxmlformats.org/officeDocument/2006/relationships/hyperlink" Target="https://www.youtube.com/watch?v=ypLt9jKiV4c" TargetMode="External"/><Relationship Id="rId10" Type="http://schemas.openxmlformats.org/officeDocument/2006/relationships/hyperlink" Target="https://www.youtube.com/watch?time_continue=245&amp;v=KYW86kX3Ea8" TargetMode="External"/><Relationship Id="rId4" Type="http://schemas.openxmlformats.org/officeDocument/2006/relationships/hyperlink" Target="http://www.officeguycartoons.com/product-tag/risk-taking/" TargetMode="External"/><Relationship Id="rId9" Type="http://schemas.openxmlformats.org/officeDocument/2006/relationships/hyperlink" Target="https://icebreakerideas.com/brain-teasers/#Brain_Teasers_with_Answer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sunrisehouse.com/cause-effect/cutting-agents-drug-manufacturing/" TargetMode="External"/><Relationship Id="rId3" Type="http://schemas.openxmlformats.org/officeDocument/2006/relationships/hyperlink" Target="http://www.sobp.org/journal" TargetMode="External"/><Relationship Id="rId7" Type="http://schemas.openxmlformats.org/officeDocument/2006/relationships/hyperlink" Target="https://quizlet.com/5395115/addiction-questions-answers-flash-cards/" TargetMode="External"/><Relationship Id="rId2" Type="http://schemas.openxmlformats.org/officeDocument/2006/relationships/hyperlink" Target="https://www.mind.org.uk/information-support/types-of-mental-health-problems/psychosis/types-of-psychosis/#hallucinations" TargetMode="External"/><Relationship Id="rId1" Type="http://schemas.openxmlformats.org/officeDocument/2006/relationships/slideLayout" Target="../slideLayouts/slideLayout7.xml"/><Relationship Id="rId6" Type="http://schemas.openxmlformats.org/officeDocument/2006/relationships/hyperlink" Target="https://www.zachary-phillips.com/realitycheck/41-overcoming-addiction" TargetMode="External"/><Relationship Id="rId5" Type="http://schemas.openxmlformats.org/officeDocument/2006/relationships/hyperlink" Target="https://teens.drugabuse.gov/blog/post/real-teens-ask-addiction-hereditary-updated" TargetMode="External"/><Relationship Id="rId4" Type="http://schemas.openxmlformats.org/officeDocument/2006/relationships/hyperlink" Target="http://www.nationalcrimeagency.gov.uk/crime-threats/drugs" TargetMode="External"/><Relationship Id="rId9" Type="http://schemas.openxmlformats.org/officeDocument/2006/relationships/hyperlink" Target="https://www.youtube.com/watch?v=d8Uw4Hkh1O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B1D142-F5BF-450C-95C7-E2CB2FC6485D}"/>
              </a:ext>
            </a:extLst>
          </p:cNvPr>
          <p:cNvSpPr>
            <a:spLocks noGrp="1"/>
          </p:cNvSpPr>
          <p:nvPr>
            <p:ph type="sldNum" sz="quarter" idx="12"/>
          </p:nvPr>
        </p:nvSpPr>
        <p:spPr/>
        <p:txBody>
          <a:bodyPr/>
          <a:lstStyle/>
          <a:p>
            <a:fld id="{D9A90762-97D7-49DC-8F83-B017C849E511}" type="slidenum">
              <a:rPr lang="en-GB" smtClean="0"/>
              <a:pPr/>
              <a:t>1</a:t>
            </a:fld>
            <a:endParaRPr lang="en-GB"/>
          </a:p>
        </p:txBody>
      </p:sp>
      <p:sp>
        <p:nvSpPr>
          <p:cNvPr id="7" name="TextBox 6">
            <a:extLst>
              <a:ext uri="{FF2B5EF4-FFF2-40B4-BE49-F238E27FC236}">
                <a16:creationId xmlns:a16="http://schemas.microsoft.com/office/drawing/2014/main" id="{5FBF046A-8AB6-41D0-A114-49B8E52D7F52}"/>
              </a:ext>
            </a:extLst>
          </p:cNvPr>
          <p:cNvSpPr txBox="1"/>
          <p:nvPr/>
        </p:nvSpPr>
        <p:spPr>
          <a:xfrm>
            <a:off x="219304" y="472818"/>
            <a:ext cx="6306866" cy="1077218"/>
          </a:xfrm>
          <a:prstGeom prst="rect">
            <a:avLst/>
          </a:prstGeom>
          <a:noFill/>
        </p:spPr>
        <p:txBody>
          <a:bodyPr wrap="square" rtlCol="0">
            <a:spAutoFit/>
          </a:bodyPr>
          <a:lstStyle/>
          <a:p>
            <a:pPr algn="ctr"/>
            <a:r>
              <a:rPr lang="en-GB" sz="3200" b="1" dirty="0">
                <a:latin typeface="Comic Sans MS" panose="030F0702030302020204" pitchFamily="66" charset="0"/>
              </a:rPr>
              <a:t>Drugs and how they affect the teenage brain</a:t>
            </a:r>
          </a:p>
        </p:txBody>
      </p:sp>
      <p:sp>
        <p:nvSpPr>
          <p:cNvPr id="2" name="TextBox 1"/>
          <p:cNvSpPr txBox="1"/>
          <p:nvPr/>
        </p:nvSpPr>
        <p:spPr>
          <a:xfrm>
            <a:off x="374361" y="1983977"/>
            <a:ext cx="6241142" cy="4401205"/>
          </a:xfrm>
          <a:prstGeom prst="rect">
            <a:avLst/>
          </a:prstGeom>
          <a:noFill/>
        </p:spPr>
        <p:txBody>
          <a:bodyPr wrap="square" rtlCol="0">
            <a:spAutoFit/>
          </a:bodyPr>
          <a:lstStyle/>
          <a:p>
            <a:r>
              <a:rPr lang="en-GB" sz="2000" b="1" dirty="0"/>
              <a:t>Lesson One:  The Teenage Brain and addiction</a:t>
            </a:r>
          </a:p>
          <a:p>
            <a:pPr>
              <a:spcAft>
                <a:spcPts val="1200"/>
              </a:spcAft>
            </a:pPr>
            <a:r>
              <a:rPr lang="en-GB" sz="2000" dirty="0"/>
              <a:t>This lesson examines how the teenage brain is wired to seek pleasure and excitement which makes them more susceptible to addiction</a:t>
            </a:r>
          </a:p>
          <a:p>
            <a:r>
              <a:rPr lang="en-GB" sz="2000" b="1" dirty="0"/>
              <a:t>Lesson Two: Cannabis Confusion</a:t>
            </a:r>
          </a:p>
          <a:p>
            <a:pPr>
              <a:spcAft>
                <a:spcPts val="1200"/>
              </a:spcAft>
            </a:pPr>
            <a:r>
              <a:rPr lang="en-GB" sz="2000" dirty="0"/>
              <a:t>This lesson will examine the difference between medical and recreational cannabis, exploring the possible psychotic effects of the drug.</a:t>
            </a:r>
          </a:p>
          <a:p>
            <a:r>
              <a:rPr lang="en-GB" sz="2000" b="1" dirty="0"/>
              <a:t>Lesson Three: Good Golly it’s Molly</a:t>
            </a:r>
          </a:p>
          <a:p>
            <a:r>
              <a:rPr lang="en-GB" sz="2000" dirty="0"/>
              <a:t>This lesson will examine the  physical and mental health dangers of MDMA (Molly or Ecstasy) before asking pupils to bring together their understanding from the unit to complete a task of their choosing.</a:t>
            </a:r>
          </a:p>
        </p:txBody>
      </p:sp>
      <p:pic>
        <p:nvPicPr>
          <p:cNvPr id="104450" name="Picture 2" descr="https://cdn.shopify.com/s/files/1/0255/4661/files/Passionate_life_large.png?v=1472417752"/>
          <p:cNvPicPr>
            <a:picLocks noChangeAspect="1" noChangeArrowheads="1"/>
          </p:cNvPicPr>
          <p:nvPr/>
        </p:nvPicPr>
        <p:blipFill>
          <a:blip r:embed="rId4" cstate="print"/>
          <a:srcRect/>
          <a:stretch>
            <a:fillRect/>
          </a:stretch>
        </p:blipFill>
        <p:spPr bwMode="auto">
          <a:xfrm>
            <a:off x="6872798" y="1983977"/>
            <a:ext cx="4612593" cy="4554935"/>
          </a:xfrm>
          <a:prstGeom prst="rect">
            <a:avLst/>
          </a:prstGeom>
          <a:noFill/>
        </p:spPr>
      </p:pic>
      <p:pic>
        <p:nvPicPr>
          <p:cNvPr id="9" name="Picture 8">
            <a:extLst>
              <a:ext uri="{FF2B5EF4-FFF2-40B4-BE49-F238E27FC236}">
                <a16:creationId xmlns:a16="http://schemas.microsoft.com/office/drawing/2014/main" id="{EDD8E432-3287-4473-AF00-903884FCDAB6}"/>
              </a:ext>
            </a:extLst>
          </p:cNvPr>
          <p:cNvPicPr>
            <a:picLocks noChangeAspect="1"/>
          </p:cNvPicPr>
          <p:nvPr/>
        </p:nvPicPr>
        <p:blipFill>
          <a:blip r:embed="rId5"/>
          <a:stretch>
            <a:fillRect/>
          </a:stretch>
        </p:blipFill>
        <p:spPr>
          <a:xfrm>
            <a:off x="6872798" y="4598"/>
            <a:ext cx="5099899" cy="1796816"/>
          </a:xfrm>
          <a:prstGeom prst="rect">
            <a:avLst/>
          </a:prstGeom>
        </p:spPr>
      </p:pic>
      <p:sp>
        <p:nvSpPr>
          <p:cNvPr id="3" name="TextBox 2">
            <a:extLst>
              <a:ext uri="{FF2B5EF4-FFF2-40B4-BE49-F238E27FC236}">
                <a16:creationId xmlns:a16="http://schemas.microsoft.com/office/drawing/2014/main" id="{C0A1D267-2E01-49EB-A68B-9C098D19EECB}"/>
              </a:ext>
            </a:extLst>
          </p:cNvPr>
          <p:cNvSpPr txBox="1"/>
          <p:nvPr/>
        </p:nvSpPr>
        <p:spPr>
          <a:xfrm>
            <a:off x="9730620" y="718340"/>
            <a:ext cx="1895448" cy="369332"/>
          </a:xfrm>
          <a:prstGeom prst="rect">
            <a:avLst/>
          </a:prstGeom>
          <a:noFill/>
        </p:spPr>
        <p:txBody>
          <a:bodyPr wrap="square" rtlCol="0">
            <a:spAutoFit/>
          </a:bodyPr>
          <a:lstStyle/>
          <a:p>
            <a:r>
              <a:rPr lang="en-GB" b="1" dirty="0">
                <a:latin typeface="Bradley Hand ITC" panose="03070402050302030203" pitchFamily="66" charset="0"/>
              </a:rPr>
              <a:t>Rachel Symons</a:t>
            </a:r>
          </a:p>
        </p:txBody>
      </p:sp>
      <p:sp>
        <p:nvSpPr>
          <p:cNvPr id="4" name="TextBox 3">
            <a:extLst>
              <a:ext uri="{FF2B5EF4-FFF2-40B4-BE49-F238E27FC236}">
                <a16:creationId xmlns:a16="http://schemas.microsoft.com/office/drawing/2014/main" id="{FC65D7AE-5676-4B82-B890-F90B4A4555FF}"/>
              </a:ext>
            </a:extLst>
          </p:cNvPr>
          <p:cNvSpPr txBox="1"/>
          <p:nvPr/>
        </p:nvSpPr>
        <p:spPr>
          <a:xfrm flipH="1">
            <a:off x="7387389" y="1589649"/>
            <a:ext cx="4098002" cy="369332"/>
          </a:xfrm>
          <a:prstGeom prst="rect">
            <a:avLst/>
          </a:prstGeom>
          <a:noFill/>
        </p:spPr>
        <p:txBody>
          <a:bodyPr wrap="square" rtlCol="0">
            <a:spAutoFit/>
          </a:bodyPr>
          <a:lstStyle/>
          <a:p>
            <a:pPr algn="r"/>
            <a:r>
              <a:rPr lang="en-GB" dirty="0"/>
              <a:t>www.thrivingfutures.co.uk</a:t>
            </a:r>
          </a:p>
        </p:txBody>
      </p:sp>
    </p:spTree>
    <p:extLst>
      <p:ext uri="{BB962C8B-B14F-4D97-AF65-F5344CB8AC3E}">
        <p14:creationId xmlns:p14="http://schemas.microsoft.com/office/powerpoint/2010/main" val="42641721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latin typeface="Arial Black" panose="020B0A04020102020204" pitchFamily="34" charset="0"/>
              </a:rPr>
              <a:t>Things people can become addicted to:</a:t>
            </a:r>
          </a:p>
          <a:p>
            <a:pPr algn="ctr">
              <a:spcAft>
                <a:spcPts val="1200"/>
              </a:spcAft>
            </a:pPr>
            <a:r>
              <a:rPr lang="en-GB" sz="2400" b="1" dirty="0">
                <a:solidFill>
                  <a:schemeClr val="tx1"/>
                </a:solidFill>
              </a:rPr>
              <a:t>Substances</a:t>
            </a:r>
            <a:r>
              <a:rPr lang="en-GB" sz="2400" dirty="0">
                <a:solidFill>
                  <a:schemeClr val="tx1"/>
                </a:solidFill>
              </a:rPr>
              <a:t>: tobacco, alcohol, illegal drugs, prescription drugs, sugary food, fatty food, caffeine.</a:t>
            </a:r>
          </a:p>
          <a:p>
            <a:pPr algn="ctr"/>
            <a:r>
              <a:rPr lang="en-GB" sz="2400" b="1" dirty="0">
                <a:solidFill>
                  <a:schemeClr val="tx1"/>
                </a:solidFill>
              </a:rPr>
              <a:t>Processes</a:t>
            </a:r>
            <a:r>
              <a:rPr lang="en-GB" sz="2400" dirty="0">
                <a:solidFill>
                  <a:schemeClr val="tx1"/>
                </a:solidFill>
              </a:rPr>
              <a:t>: work (yes I know!), gambling, shopping, eating disorders, exercise, gaming, computers, porn, sex, self harm.</a:t>
            </a: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9" y="430696"/>
            <a:ext cx="708991" cy="708991"/>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708991" cy="708991"/>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529468"/>
            <a:ext cx="708991" cy="708991"/>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9" y="5529468"/>
            <a:ext cx="708992" cy="708992"/>
          </a:xfrm>
          <a:prstGeom prst="rect">
            <a:avLst/>
          </a:prstGeom>
        </p:spPr>
      </p:pic>
      <p:sp>
        <p:nvSpPr>
          <p:cNvPr id="2" name="TextBox 1">
            <a:extLst>
              <a:ext uri="{FF2B5EF4-FFF2-40B4-BE49-F238E27FC236}">
                <a16:creationId xmlns:a16="http://schemas.microsoft.com/office/drawing/2014/main" id="{02D2F822-9DB8-44A3-A69A-B5EAF1DE5201}"/>
              </a:ext>
            </a:extLst>
          </p:cNvPr>
          <p:cNvSpPr txBox="1"/>
          <p:nvPr/>
        </p:nvSpPr>
        <p:spPr>
          <a:xfrm>
            <a:off x="8587409" y="6273415"/>
            <a:ext cx="1351722" cy="307777"/>
          </a:xfrm>
          <a:prstGeom prst="rect">
            <a:avLst/>
          </a:prstGeom>
          <a:noFill/>
        </p:spPr>
        <p:txBody>
          <a:bodyPr wrap="square" rtlCol="0">
            <a:spAutoFit/>
          </a:bodyPr>
          <a:lstStyle/>
          <a:p>
            <a:r>
              <a:rPr lang="en-GB" sz="1400" i="1" dirty="0"/>
              <a:t>(Quizlet, 2019)</a:t>
            </a:r>
          </a:p>
        </p:txBody>
      </p:sp>
    </p:spTree>
    <p:extLst>
      <p:ext uri="{BB962C8B-B14F-4D97-AF65-F5344CB8AC3E}">
        <p14:creationId xmlns:p14="http://schemas.microsoft.com/office/powerpoint/2010/main" val="425322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latin typeface="Arial Black" panose="020B0A04020102020204" pitchFamily="34" charset="0"/>
              </a:rPr>
              <a:t>What sort of things help lead to addiction?</a:t>
            </a: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430696"/>
            <a:ext cx="1043608" cy="1043608"/>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1043608" cy="1043608"/>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194852"/>
            <a:ext cx="1043608" cy="1043608"/>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5194852"/>
            <a:ext cx="1043608" cy="1043608"/>
          </a:xfrm>
          <a:prstGeom prst="rect">
            <a:avLst/>
          </a:prstGeom>
        </p:spPr>
      </p:pic>
    </p:spTree>
    <p:extLst>
      <p:ext uri="{BB962C8B-B14F-4D97-AF65-F5344CB8AC3E}">
        <p14:creationId xmlns:p14="http://schemas.microsoft.com/office/powerpoint/2010/main" val="230777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1033669" y="328735"/>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2000" dirty="0">
              <a:solidFill>
                <a:schemeClr val="tx1"/>
              </a:solidFill>
              <a:latin typeface="Arial Black" panose="020B0A04020102020204" pitchFamily="34" charset="0"/>
            </a:endParaRPr>
          </a:p>
          <a:p>
            <a:pPr algn="ctr">
              <a:spcAft>
                <a:spcPts val="600"/>
              </a:spcAft>
            </a:pPr>
            <a:r>
              <a:rPr lang="en-GB" sz="2000" dirty="0">
                <a:solidFill>
                  <a:schemeClr val="tx1"/>
                </a:solidFill>
                <a:latin typeface="Arial Black" panose="020B0A04020102020204" pitchFamily="34" charset="0"/>
              </a:rPr>
              <a:t>What sort of things help lead to addiction:</a:t>
            </a:r>
          </a:p>
          <a:p>
            <a:pPr algn="ctr">
              <a:spcAft>
                <a:spcPts val="1200"/>
              </a:spcAft>
            </a:pPr>
            <a:r>
              <a:rPr lang="en-GB" sz="2200" b="1" dirty="0">
                <a:solidFill>
                  <a:schemeClr val="tx1"/>
                </a:solidFill>
              </a:rPr>
              <a:t>Biological: </a:t>
            </a:r>
            <a:r>
              <a:rPr lang="en-GB" sz="2200" dirty="0">
                <a:solidFill>
                  <a:schemeClr val="tx1"/>
                </a:solidFill>
              </a:rPr>
              <a:t>If members of your family struggles with addiction, you may be more susceptible.</a:t>
            </a:r>
          </a:p>
          <a:p>
            <a:pPr algn="ctr">
              <a:spcAft>
                <a:spcPts val="1200"/>
              </a:spcAft>
            </a:pPr>
            <a:r>
              <a:rPr lang="en-GB" sz="2200" b="1" dirty="0">
                <a:solidFill>
                  <a:schemeClr val="tx1"/>
                </a:solidFill>
              </a:rPr>
              <a:t>Psychological:</a:t>
            </a:r>
            <a:r>
              <a:rPr lang="en-GB" sz="2200" dirty="0">
                <a:solidFill>
                  <a:schemeClr val="tx1"/>
                </a:solidFill>
              </a:rPr>
              <a:t> People who suffer with low self esteem and other mental health issues are at higher risk as some will use substances or processes to help reduce symptoms (self medicating).</a:t>
            </a:r>
          </a:p>
          <a:p>
            <a:pPr algn="ctr">
              <a:spcAft>
                <a:spcPts val="1200"/>
              </a:spcAft>
            </a:pPr>
            <a:r>
              <a:rPr lang="en-GB" sz="2200" b="1" dirty="0">
                <a:solidFill>
                  <a:schemeClr val="tx1"/>
                </a:solidFill>
              </a:rPr>
              <a:t>Social:</a:t>
            </a:r>
            <a:r>
              <a:rPr lang="en-GB" sz="2200" dirty="0">
                <a:solidFill>
                  <a:schemeClr val="tx1"/>
                </a:solidFill>
              </a:rPr>
              <a:t> As you will see, you social group has a big influence on what you do or do not experiment with. </a:t>
            </a:r>
            <a:endParaRPr lang="en-GB" sz="2200" b="1" dirty="0">
              <a:solidFill>
                <a:schemeClr val="tx1"/>
              </a:solidFill>
            </a:endParaRP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009" y="430695"/>
            <a:ext cx="708991" cy="708991"/>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18" y="430696"/>
            <a:ext cx="708991" cy="708991"/>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18" y="5705058"/>
            <a:ext cx="708991" cy="708991"/>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009" y="5705057"/>
            <a:ext cx="708992" cy="708992"/>
          </a:xfrm>
          <a:prstGeom prst="rect">
            <a:avLst/>
          </a:prstGeom>
        </p:spPr>
      </p:pic>
      <p:sp>
        <p:nvSpPr>
          <p:cNvPr id="2" name="TextBox 1">
            <a:extLst>
              <a:ext uri="{FF2B5EF4-FFF2-40B4-BE49-F238E27FC236}">
                <a16:creationId xmlns:a16="http://schemas.microsoft.com/office/drawing/2014/main" id="{02D2F822-9DB8-44A3-A69A-B5EAF1DE5201}"/>
              </a:ext>
            </a:extLst>
          </p:cNvPr>
          <p:cNvSpPr txBox="1"/>
          <p:nvPr/>
        </p:nvSpPr>
        <p:spPr>
          <a:xfrm>
            <a:off x="5685182" y="6488765"/>
            <a:ext cx="1351722" cy="307777"/>
          </a:xfrm>
          <a:prstGeom prst="rect">
            <a:avLst/>
          </a:prstGeom>
          <a:noFill/>
        </p:spPr>
        <p:txBody>
          <a:bodyPr wrap="square" rtlCol="0">
            <a:spAutoFit/>
          </a:bodyPr>
          <a:lstStyle/>
          <a:p>
            <a:r>
              <a:rPr lang="en-GB" sz="1400" i="1" dirty="0"/>
              <a:t>(Quizlet, 2019)</a:t>
            </a:r>
          </a:p>
        </p:txBody>
      </p:sp>
      <p:sp>
        <p:nvSpPr>
          <p:cNvPr id="3" name="TextBox 2">
            <a:extLst>
              <a:ext uri="{FF2B5EF4-FFF2-40B4-BE49-F238E27FC236}">
                <a16:creationId xmlns:a16="http://schemas.microsoft.com/office/drawing/2014/main" id="{579D88F9-54E9-42C6-9544-C36D8458A7D5}"/>
              </a:ext>
            </a:extLst>
          </p:cNvPr>
          <p:cNvSpPr txBox="1"/>
          <p:nvPr/>
        </p:nvSpPr>
        <p:spPr>
          <a:xfrm>
            <a:off x="6745357" y="215346"/>
            <a:ext cx="5128591" cy="6058069"/>
          </a:xfrm>
          <a:prstGeom prst="rect">
            <a:avLst/>
          </a:prstGeom>
          <a:noFill/>
        </p:spPr>
        <p:txBody>
          <a:bodyPr wrap="square" rtlCol="0">
            <a:spAutoFit/>
          </a:bodyPr>
          <a:lstStyle/>
          <a:p>
            <a:pPr>
              <a:spcAft>
                <a:spcPts val="800"/>
              </a:spcAft>
            </a:pPr>
            <a:r>
              <a:rPr lang="en-GB" sz="1900" dirty="0"/>
              <a:t>Research shows that children of parents who have and addiction might have a genetic predisposition (greater risk) of developing an addiction themselves. The risk is made even greater because: </a:t>
            </a:r>
          </a:p>
          <a:p>
            <a:pPr marL="285750" indent="-285750">
              <a:spcAft>
                <a:spcPts val="800"/>
              </a:spcAft>
              <a:buFont typeface="Arial" panose="020B0604020202020204" pitchFamily="34" charset="0"/>
              <a:buChar char="•"/>
            </a:pPr>
            <a:r>
              <a:rPr lang="en-GB" sz="1900" dirty="0"/>
              <a:t>Children of addicts are more likely to have behavioural problems which can lead to exclusion.</a:t>
            </a:r>
          </a:p>
          <a:p>
            <a:pPr marL="285750" indent="-285750">
              <a:spcAft>
                <a:spcPts val="800"/>
              </a:spcAft>
              <a:buFont typeface="Arial" panose="020B0604020202020204" pitchFamily="34" charset="0"/>
              <a:buChar char="•"/>
            </a:pPr>
            <a:r>
              <a:rPr lang="en-GB" sz="1900" dirty="0"/>
              <a:t>They have greater opportunity to try substances.</a:t>
            </a:r>
          </a:p>
          <a:p>
            <a:pPr marL="285750" indent="-285750">
              <a:spcAft>
                <a:spcPts val="800"/>
              </a:spcAft>
              <a:buFont typeface="Arial" panose="020B0604020202020204" pitchFamily="34" charset="0"/>
              <a:buChar char="•"/>
            </a:pPr>
            <a:r>
              <a:rPr lang="en-GB" sz="1900" dirty="0"/>
              <a:t>People drinking/ doing drugs seems more ‘normal’ and less of a big deal.</a:t>
            </a:r>
          </a:p>
          <a:p>
            <a:pPr>
              <a:spcAft>
                <a:spcPts val="800"/>
              </a:spcAft>
            </a:pPr>
            <a:r>
              <a:rPr lang="en-GB" sz="1900" dirty="0"/>
              <a:t>This doesn’t mean that if your parents are addicts you will become one, most children don’t and some become totally anti-drink/ drugs as a result. It just means that statistically there’s a greater chance, so it’s important that if you feel you’re at risk, that you get help sooner rather than later so that you don’t develop an addiction.</a:t>
            </a:r>
          </a:p>
        </p:txBody>
      </p:sp>
      <p:cxnSp>
        <p:nvCxnSpPr>
          <p:cNvPr id="10" name="Straight Arrow Connector 9">
            <a:extLst>
              <a:ext uri="{FF2B5EF4-FFF2-40B4-BE49-F238E27FC236}">
                <a16:creationId xmlns:a16="http://schemas.microsoft.com/office/drawing/2014/main" id="{C114F622-CCCD-4D6A-8A69-DB716CD3FBB6}"/>
              </a:ext>
            </a:extLst>
          </p:cNvPr>
          <p:cNvCxnSpPr/>
          <p:nvPr/>
        </p:nvCxnSpPr>
        <p:spPr>
          <a:xfrm flipV="1">
            <a:off x="5976730" y="1616765"/>
            <a:ext cx="768627" cy="53008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2E7F5D-61C3-4740-A8A9-1DA07432F58D}"/>
              </a:ext>
            </a:extLst>
          </p:cNvPr>
          <p:cNvSpPr txBox="1"/>
          <p:nvPr/>
        </p:nvSpPr>
        <p:spPr>
          <a:xfrm>
            <a:off x="7699514" y="6180988"/>
            <a:ext cx="4174434" cy="307777"/>
          </a:xfrm>
          <a:prstGeom prst="rect">
            <a:avLst/>
          </a:prstGeom>
          <a:noFill/>
        </p:spPr>
        <p:txBody>
          <a:bodyPr wrap="square" rtlCol="0">
            <a:spAutoFit/>
          </a:bodyPr>
          <a:lstStyle/>
          <a:p>
            <a:pPr algn="r"/>
            <a:r>
              <a:rPr lang="en-GB" sz="1400" i="1" dirty="0"/>
              <a:t>(National Institute on Drug Abuse For Teens, 2014)</a:t>
            </a:r>
          </a:p>
        </p:txBody>
      </p:sp>
    </p:spTree>
    <p:extLst>
      <p:ext uri="{BB962C8B-B14F-4D97-AF65-F5344CB8AC3E}">
        <p14:creationId xmlns:p14="http://schemas.microsoft.com/office/powerpoint/2010/main" val="148272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latin typeface="Arial Black" panose="020B0A04020102020204" pitchFamily="34" charset="0"/>
              </a:rPr>
              <a:t>If someone was worried about being addicted to something, who could they talk to?</a:t>
            </a: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430696"/>
            <a:ext cx="1043608" cy="1043608"/>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1043608" cy="1043608"/>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194852"/>
            <a:ext cx="1043608" cy="1043608"/>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5194852"/>
            <a:ext cx="1043608" cy="1043608"/>
          </a:xfrm>
          <a:prstGeom prst="rect">
            <a:avLst/>
          </a:prstGeom>
        </p:spPr>
      </p:pic>
    </p:spTree>
    <p:extLst>
      <p:ext uri="{BB962C8B-B14F-4D97-AF65-F5344CB8AC3E}">
        <p14:creationId xmlns:p14="http://schemas.microsoft.com/office/powerpoint/2010/main" val="157975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940903" y="210547"/>
            <a:ext cx="5446644" cy="6408914"/>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2200" b="1" dirty="0">
              <a:solidFill>
                <a:schemeClr val="tx1"/>
              </a:solidFill>
            </a:endParaRPr>
          </a:p>
          <a:p>
            <a:pPr algn="ctr">
              <a:spcAft>
                <a:spcPts val="600"/>
              </a:spcAft>
            </a:pPr>
            <a:r>
              <a:rPr lang="en-GB" sz="2200" b="1" dirty="0">
                <a:solidFill>
                  <a:schemeClr val="tx1"/>
                </a:solidFill>
              </a:rPr>
              <a:t>Teacher: </a:t>
            </a:r>
            <a:r>
              <a:rPr lang="en-GB" sz="2200" dirty="0">
                <a:solidFill>
                  <a:schemeClr val="tx1"/>
                </a:solidFill>
              </a:rPr>
              <a:t>A teacher you trust or your mental health lead would be a good place to start, but be aware that if something is putting you in danger, they have a duty to pass it on.</a:t>
            </a:r>
          </a:p>
          <a:p>
            <a:pPr algn="ctr">
              <a:spcAft>
                <a:spcPts val="600"/>
              </a:spcAft>
            </a:pPr>
            <a:r>
              <a:rPr lang="en-GB" sz="2200" b="1" dirty="0">
                <a:solidFill>
                  <a:schemeClr val="tx1"/>
                </a:solidFill>
              </a:rPr>
              <a:t>GP: </a:t>
            </a:r>
            <a:r>
              <a:rPr lang="en-GB" sz="2200" dirty="0">
                <a:solidFill>
                  <a:schemeClr val="tx1"/>
                </a:solidFill>
              </a:rPr>
              <a:t>Your GP or practice nurse can help with addiction – many run stop smoking clinics.</a:t>
            </a:r>
          </a:p>
          <a:p>
            <a:pPr algn="ctr">
              <a:spcAft>
                <a:spcPts val="600"/>
              </a:spcAft>
            </a:pPr>
            <a:r>
              <a:rPr lang="en-GB" sz="2200" b="1" dirty="0">
                <a:solidFill>
                  <a:schemeClr val="tx1"/>
                </a:solidFill>
              </a:rPr>
              <a:t>Brook Clinic: </a:t>
            </a:r>
            <a:r>
              <a:rPr lang="en-GB" sz="2200" dirty="0">
                <a:solidFill>
                  <a:schemeClr val="tx1"/>
                </a:solidFill>
              </a:rPr>
              <a:t>this is mainly for sexual health advice, but they can also support with addiction.</a:t>
            </a:r>
          </a:p>
          <a:p>
            <a:pPr algn="ctr">
              <a:spcAft>
                <a:spcPts val="600"/>
              </a:spcAft>
            </a:pPr>
            <a:r>
              <a:rPr lang="en-GB" sz="2200" b="1" dirty="0">
                <a:solidFill>
                  <a:schemeClr val="tx1"/>
                </a:solidFill>
              </a:rPr>
              <a:t>Helpline:</a:t>
            </a:r>
            <a:r>
              <a:rPr lang="en-GB" sz="2200" dirty="0">
                <a:solidFill>
                  <a:schemeClr val="tx1"/>
                </a:solidFill>
              </a:rPr>
              <a:t> Childline is free and confidential. If you don’t want to ring, you can leave a message.</a:t>
            </a:r>
          </a:p>
          <a:p>
            <a:pPr algn="ctr"/>
            <a:endParaRPr lang="en-GB" sz="2400" dirty="0">
              <a:solidFill>
                <a:schemeClr val="tx1"/>
              </a:solidFill>
            </a:endParaRP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37" y="315075"/>
            <a:ext cx="708991" cy="708991"/>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634" y="315075"/>
            <a:ext cx="708991" cy="708991"/>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634" y="5756580"/>
            <a:ext cx="708991" cy="708991"/>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37" y="5756579"/>
            <a:ext cx="708992" cy="708992"/>
          </a:xfrm>
          <a:prstGeom prst="rect">
            <a:avLst/>
          </a:prstGeom>
        </p:spPr>
      </p:pic>
      <p:sp>
        <p:nvSpPr>
          <p:cNvPr id="2" name="TextBox 1">
            <a:extLst>
              <a:ext uri="{FF2B5EF4-FFF2-40B4-BE49-F238E27FC236}">
                <a16:creationId xmlns:a16="http://schemas.microsoft.com/office/drawing/2014/main" id="{02D2F822-9DB8-44A3-A69A-B5EAF1DE5201}"/>
              </a:ext>
            </a:extLst>
          </p:cNvPr>
          <p:cNvSpPr txBox="1"/>
          <p:nvPr/>
        </p:nvSpPr>
        <p:spPr>
          <a:xfrm>
            <a:off x="5973417" y="6465572"/>
            <a:ext cx="1351722" cy="307777"/>
          </a:xfrm>
          <a:prstGeom prst="rect">
            <a:avLst/>
          </a:prstGeom>
          <a:noFill/>
        </p:spPr>
        <p:txBody>
          <a:bodyPr wrap="square" rtlCol="0">
            <a:spAutoFit/>
          </a:bodyPr>
          <a:lstStyle/>
          <a:p>
            <a:r>
              <a:rPr lang="en-GB" sz="1400" i="1" dirty="0"/>
              <a:t>(Quizlet, 2019)</a:t>
            </a:r>
          </a:p>
        </p:txBody>
      </p:sp>
      <p:pic>
        <p:nvPicPr>
          <p:cNvPr id="5" name="Picture 4">
            <a:extLst>
              <a:ext uri="{FF2B5EF4-FFF2-40B4-BE49-F238E27FC236}">
                <a16:creationId xmlns:a16="http://schemas.microsoft.com/office/drawing/2014/main" id="{86121E58-792D-4BA9-BDFE-41E8E354D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12" y="373821"/>
            <a:ext cx="3602836" cy="1300489"/>
          </a:xfrm>
          <a:prstGeom prst="rect">
            <a:avLst/>
          </a:prstGeom>
        </p:spPr>
      </p:pic>
      <p:sp>
        <p:nvSpPr>
          <p:cNvPr id="3" name="Rectangle 2">
            <a:extLst>
              <a:ext uri="{FF2B5EF4-FFF2-40B4-BE49-F238E27FC236}">
                <a16:creationId xmlns:a16="http://schemas.microsoft.com/office/drawing/2014/main" id="{8CE6BA77-EB3F-45F9-BCE9-2A828F53ECDB}"/>
              </a:ext>
            </a:extLst>
          </p:cNvPr>
          <p:cNvSpPr/>
          <p:nvPr/>
        </p:nvSpPr>
        <p:spPr>
          <a:xfrm>
            <a:off x="6583895" y="1674310"/>
            <a:ext cx="5012635" cy="4601260"/>
          </a:xfrm>
          <a:prstGeom prst="rect">
            <a:avLst/>
          </a:prstGeom>
        </p:spPr>
        <p:txBody>
          <a:bodyPr wrap="square">
            <a:spAutoFit/>
          </a:bodyPr>
          <a:lstStyle/>
          <a:p>
            <a:pPr marL="0" lvl="2">
              <a:spcAft>
                <a:spcPts val="600"/>
              </a:spcAft>
            </a:pPr>
            <a:r>
              <a:rPr lang="en-GB" dirty="0"/>
              <a:t>The site contains</a:t>
            </a:r>
          </a:p>
          <a:p>
            <a:pPr marL="342900" lvl="2" indent="-342900">
              <a:buAutoNum type="arabicPeriod"/>
            </a:pPr>
            <a:r>
              <a:rPr lang="en-GB" b="1" dirty="0"/>
              <a:t>Info and advice</a:t>
            </a:r>
          </a:p>
          <a:p>
            <a:pPr marL="347472" lvl="3"/>
            <a:r>
              <a:rPr lang="en-GB" dirty="0"/>
              <a:t>Just use the search box to find info and advice on whatever it is that you’re bothered about, from bulling to body issues, and school to sex.</a:t>
            </a:r>
          </a:p>
          <a:p>
            <a:pPr marL="342900" lvl="2" indent="-342900">
              <a:buFont typeface="+mj-lt"/>
              <a:buAutoNum type="arabicPeriod"/>
            </a:pPr>
            <a:r>
              <a:rPr lang="en-GB" b="1" dirty="0"/>
              <a:t>Support</a:t>
            </a:r>
          </a:p>
          <a:p>
            <a:pPr marL="347472" lvl="3"/>
            <a:r>
              <a:rPr lang="en-GB" dirty="0"/>
              <a:t>If you need to talk to someone online, you could get in touch with a 1-2-1 counsellor, check out the message board, or write a letter to Sam, as well as look at previous letters that have been written and responded to, about similar issues.</a:t>
            </a:r>
          </a:p>
          <a:p>
            <a:pPr marL="342900" lvl="3" indent="-342900">
              <a:buAutoNum type="arabicPeriod" startAt="3"/>
            </a:pPr>
            <a:r>
              <a:rPr lang="en-GB" b="1" dirty="0"/>
              <a:t>Toolbox</a:t>
            </a:r>
          </a:p>
          <a:p>
            <a:pPr marL="347472" lvl="4"/>
            <a:r>
              <a:rPr lang="en-GB" dirty="0"/>
              <a:t>Watch videos, do some artwork, play distraction games, or even download an app.  Lots here to help you to switch off and relax.</a:t>
            </a:r>
          </a:p>
        </p:txBody>
      </p:sp>
    </p:spTree>
    <p:extLst>
      <p:ext uri="{BB962C8B-B14F-4D97-AF65-F5344CB8AC3E}">
        <p14:creationId xmlns:p14="http://schemas.microsoft.com/office/powerpoint/2010/main" val="58245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BE64-BEE5-43D9-AD77-61F3E45157E4}"/>
              </a:ext>
            </a:extLst>
          </p:cNvPr>
          <p:cNvSpPr txBox="1">
            <a:spLocks/>
          </p:cNvSpPr>
          <p:nvPr/>
        </p:nvSpPr>
        <p:spPr>
          <a:xfrm>
            <a:off x="1775790" y="242208"/>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The Teenage Brain</a:t>
            </a:r>
          </a:p>
        </p:txBody>
      </p:sp>
      <p:pic>
        <p:nvPicPr>
          <p:cNvPr id="1026" name="Picture 2" descr="Image result for teenage brain">
            <a:extLst>
              <a:ext uri="{FF2B5EF4-FFF2-40B4-BE49-F238E27FC236}">
                <a16:creationId xmlns:a16="http://schemas.microsoft.com/office/drawing/2014/main" id="{A6B464C7-87D0-4D65-9978-5FAFAF6F0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0348" y="396073"/>
            <a:ext cx="2450362" cy="2703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FB9CE2-0A5E-499B-86BF-3A160BCCC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2" r="42935" b="-1"/>
          <a:stretch/>
        </p:blipFill>
        <p:spPr>
          <a:xfrm>
            <a:off x="315069" y="2880346"/>
            <a:ext cx="3235754" cy="3179008"/>
          </a:xfrm>
          <a:prstGeom prst="rect">
            <a:avLst/>
          </a:prstGeom>
        </p:spPr>
      </p:pic>
      <p:sp>
        <p:nvSpPr>
          <p:cNvPr id="6" name="TextBox 5">
            <a:extLst>
              <a:ext uri="{FF2B5EF4-FFF2-40B4-BE49-F238E27FC236}">
                <a16:creationId xmlns:a16="http://schemas.microsoft.com/office/drawing/2014/main" id="{88B042FC-BFD8-4F15-BC24-26EF5321D1A3}"/>
              </a:ext>
            </a:extLst>
          </p:cNvPr>
          <p:cNvSpPr txBox="1"/>
          <p:nvPr/>
        </p:nvSpPr>
        <p:spPr>
          <a:xfrm>
            <a:off x="2054087" y="6059354"/>
            <a:ext cx="1728750" cy="307777"/>
          </a:xfrm>
          <a:prstGeom prst="rect">
            <a:avLst/>
          </a:prstGeom>
          <a:noFill/>
        </p:spPr>
        <p:txBody>
          <a:bodyPr wrap="square" rtlCol="0">
            <a:spAutoFit/>
          </a:bodyPr>
          <a:lstStyle/>
          <a:p>
            <a:pPr algn="r"/>
            <a:r>
              <a:rPr lang="en-GB" sz="1400" i="1" dirty="0"/>
              <a:t> (Peters, 2012)</a:t>
            </a:r>
          </a:p>
        </p:txBody>
      </p:sp>
      <p:sp>
        <p:nvSpPr>
          <p:cNvPr id="3" name="TextBox 2">
            <a:extLst>
              <a:ext uri="{FF2B5EF4-FFF2-40B4-BE49-F238E27FC236}">
                <a16:creationId xmlns:a16="http://schemas.microsoft.com/office/drawing/2014/main" id="{DEC2C332-2C3C-4F86-9623-C1741EF7D38F}"/>
              </a:ext>
            </a:extLst>
          </p:cNvPr>
          <p:cNvSpPr txBox="1"/>
          <p:nvPr/>
        </p:nvSpPr>
        <p:spPr>
          <a:xfrm>
            <a:off x="10484170" y="3216456"/>
            <a:ext cx="1680036" cy="307777"/>
          </a:xfrm>
          <a:prstGeom prst="rect">
            <a:avLst/>
          </a:prstGeom>
          <a:noFill/>
        </p:spPr>
        <p:txBody>
          <a:bodyPr wrap="square" rtlCol="0">
            <a:spAutoFit/>
          </a:bodyPr>
          <a:lstStyle/>
          <a:p>
            <a:pPr algn="r"/>
            <a:r>
              <a:rPr lang="en-GB" sz="1400" i="1" dirty="0"/>
              <a:t>(Halton Region, n.d.) </a:t>
            </a:r>
          </a:p>
        </p:txBody>
      </p:sp>
      <p:sp>
        <p:nvSpPr>
          <p:cNvPr id="7" name="TextBox 6">
            <a:extLst>
              <a:ext uri="{FF2B5EF4-FFF2-40B4-BE49-F238E27FC236}">
                <a16:creationId xmlns:a16="http://schemas.microsoft.com/office/drawing/2014/main" id="{2D7383C2-3F46-4713-89CC-52D1F6EA3914}"/>
              </a:ext>
            </a:extLst>
          </p:cNvPr>
          <p:cNvSpPr txBox="1"/>
          <p:nvPr/>
        </p:nvSpPr>
        <p:spPr>
          <a:xfrm>
            <a:off x="204930" y="870438"/>
            <a:ext cx="9535418" cy="1754326"/>
          </a:xfrm>
          <a:prstGeom prst="rect">
            <a:avLst/>
          </a:prstGeom>
          <a:noFill/>
        </p:spPr>
        <p:txBody>
          <a:bodyPr wrap="square" rtlCol="0">
            <a:spAutoFit/>
          </a:bodyPr>
          <a:lstStyle/>
          <a:p>
            <a:r>
              <a:rPr lang="en-GB" dirty="0"/>
              <a:t>From the </a:t>
            </a:r>
            <a:r>
              <a:rPr lang="en-GB" b="1" dirty="0"/>
              <a:t>Core Unit </a:t>
            </a:r>
            <a:r>
              <a:rPr lang="en-GB" dirty="0"/>
              <a:t>(slides 50-53), we know that the brain is split into different zones that are responsible for different functions:</a:t>
            </a:r>
          </a:p>
          <a:p>
            <a:pPr marL="285750" indent="-285750">
              <a:buFont typeface="Arial" panose="020B0604020202020204" pitchFamily="34" charset="0"/>
              <a:buChar char="•"/>
            </a:pPr>
            <a:r>
              <a:rPr lang="en-GB" b="1" dirty="0"/>
              <a:t>The Limbic System is your emotional caveman brain: </a:t>
            </a:r>
            <a:r>
              <a:rPr lang="en-GB" dirty="0"/>
              <a:t>this  area of the brain helps keep you alive by recognising danger and responding with the fight, flight or freeze reaction.</a:t>
            </a:r>
            <a:endParaRPr lang="en-GB" b="1" dirty="0"/>
          </a:p>
          <a:p>
            <a:pPr marL="285750" indent="-285750">
              <a:buFont typeface="Arial" panose="020B0604020202020204" pitchFamily="34" charset="0"/>
              <a:buChar char="•"/>
            </a:pPr>
            <a:r>
              <a:rPr lang="en-GB" b="1" dirty="0"/>
              <a:t>The Frontal/ Prefrontal cortex is your thinking brain: </a:t>
            </a:r>
            <a:r>
              <a:rPr lang="en-GB" dirty="0"/>
              <a:t>this is where your logic and reasoning takes place, it is also helps with your organisation. </a:t>
            </a:r>
          </a:p>
        </p:txBody>
      </p:sp>
      <p:sp>
        <p:nvSpPr>
          <p:cNvPr id="8" name="TextBox 7">
            <a:extLst>
              <a:ext uri="{FF2B5EF4-FFF2-40B4-BE49-F238E27FC236}">
                <a16:creationId xmlns:a16="http://schemas.microsoft.com/office/drawing/2014/main" id="{9E4F5D02-B5A8-4BB7-AF7D-1919673989FC}"/>
              </a:ext>
            </a:extLst>
          </p:cNvPr>
          <p:cNvSpPr txBox="1"/>
          <p:nvPr/>
        </p:nvSpPr>
        <p:spPr>
          <a:xfrm>
            <a:off x="3782837" y="2574137"/>
            <a:ext cx="6983895" cy="923330"/>
          </a:xfrm>
          <a:prstGeom prst="rect">
            <a:avLst/>
          </a:prstGeom>
          <a:noFill/>
        </p:spPr>
        <p:txBody>
          <a:bodyPr wrap="square" rtlCol="0">
            <a:spAutoFit/>
          </a:bodyPr>
          <a:lstStyle/>
          <a:p>
            <a:r>
              <a:rPr lang="en-GB" dirty="0"/>
              <a:t>As a teenager, your Limbic system is already fully developed, but your pre-frontal cortex doesn’t finish developing until your mid twenties. The pathways that connect the two are also not yet fully developed.</a:t>
            </a:r>
          </a:p>
        </p:txBody>
      </p:sp>
      <p:sp>
        <p:nvSpPr>
          <p:cNvPr id="9" name="TextBox 8">
            <a:extLst>
              <a:ext uri="{FF2B5EF4-FFF2-40B4-BE49-F238E27FC236}">
                <a16:creationId xmlns:a16="http://schemas.microsoft.com/office/drawing/2014/main" id="{09E084BB-EF72-4968-8C89-2820B0B91DA2}"/>
              </a:ext>
            </a:extLst>
          </p:cNvPr>
          <p:cNvSpPr txBox="1"/>
          <p:nvPr/>
        </p:nvSpPr>
        <p:spPr>
          <a:xfrm>
            <a:off x="4002157" y="3914760"/>
            <a:ext cx="7792278" cy="1200329"/>
          </a:xfrm>
          <a:prstGeom prst="rect">
            <a:avLst/>
          </a:prstGeom>
          <a:noFill/>
        </p:spPr>
        <p:txBody>
          <a:bodyPr wrap="square" rtlCol="0">
            <a:spAutoFit/>
          </a:bodyPr>
          <a:lstStyle/>
          <a:p>
            <a:r>
              <a:rPr lang="en-GB" dirty="0"/>
              <a:t>This means that whilst your limbic system is fully alert and tells you when something is wrong, your pre-frontal cortex is slow at figuring out what, and, more importantly, what to do about it. In addition, it is really bad at working out the long term consequences which is why teenagers:</a:t>
            </a:r>
          </a:p>
        </p:txBody>
      </p:sp>
      <p:sp>
        <p:nvSpPr>
          <p:cNvPr id="10" name="Right Brace 9">
            <a:extLst>
              <a:ext uri="{FF2B5EF4-FFF2-40B4-BE49-F238E27FC236}">
                <a16:creationId xmlns:a16="http://schemas.microsoft.com/office/drawing/2014/main" id="{E4F9F7FC-A82C-4CFA-9E86-D18FD830E280}"/>
              </a:ext>
            </a:extLst>
          </p:cNvPr>
          <p:cNvSpPr/>
          <p:nvPr/>
        </p:nvSpPr>
        <p:spPr>
          <a:xfrm>
            <a:off x="8574157" y="5208104"/>
            <a:ext cx="318052" cy="128863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1666B6-C7CF-4674-996B-B0B552D48E0D}"/>
              </a:ext>
            </a:extLst>
          </p:cNvPr>
          <p:cNvSpPr txBox="1"/>
          <p:nvPr/>
        </p:nvSpPr>
        <p:spPr>
          <a:xfrm>
            <a:off x="9111529" y="5206088"/>
            <a:ext cx="2682906" cy="1384995"/>
          </a:xfrm>
          <a:prstGeom prst="rect">
            <a:avLst/>
          </a:prstGeom>
          <a:noFill/>
        </p:spPr>
        <p:txBody>
          <a:bodyPr wrap="square" rtlCol="0">
            <a:spAutoFit/>
          </a:bodyPr>
          <a:lstStyle/>
          <a:p>
            <a:r>
              <a:rPr lang="en-GB" b="1" dirty="0"/>
              <a:t>It’s not your fault, blame your brain!</a:t>
            </a:r>
          </a:p>
          <a:p>
            <a:r>
              <a:rPr lang="en-GB" sz="1600" dirty="0"/>
              <a:t>(There’s a book called Blame my Brain by Nicola Morgan if you want to find out more)</a:t>
            </a:r>
          </a:p>
        </p:txBody>
      </p:sp>
      <p:sp>
        <p:nvSpPr>
          <p:cNvPr id="12" name="Arrow: Down 11">
            <a:extLst>
              <a:ext uri="{FF2B5EF4-FFF2-40B4-BE49-F238E27FC236}">
                <a16:creationId xmlns:a16="http://schemas.microsoft.com/office/drawing/2014/main" id="{21125A78-D6B1-40B5-A8BC-57027D59F924}"/>
              </a:ext>
            </a:extLst>
          </p:cNvPr>
          <p:cNvSpPr/>
          <p:nvPr/>
        </p:nvSpPr>
        <p:spPr>
          <a:xfrm>
            <a:off x="6727300" y="3459351"/>
            <a:ext cx="669235" cy="484842"/>
          </a:xfrm>
          <a:prstGeom prst="down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3CB82F7-6D81-4BFC-BC98-9A681C2A7DCF}"/>
              </a:ext>
            </a:extLst>
          </p:cNvPr>
          <p:cNvSpPr/>
          <p:nvPr/>
        </p:nvSpPr>
        <p:spPr>
          <a:xfrm>
            <a:off x="4002157" y="5019407"/>
            <a:ext cx="4572000" cy="1477328"/>
          </a:xfrm>
          <a:prstGeom prst="rect">
            <a:avLst/>
          </a:prstGeom>
        </p:spPr>
        <p:txBody>
          <a:bodyPr wrap="square">
            <a:spAutoFit/>
          </a:bodyPr>
          <a:lstStyle/>
          <a:p>
            <a:pPr marL="285750" indent="-285750">
              <a:buFont typeface="Arial" panose="020B0604020202020204" pitchFamily="34" charset="0"/>
              <a:buChar char="•"/>
            </a:pPr>
            <a:r>
              <a:rPr lang="en-GB" dirty="0"/>
              <a:t>Take more risks</a:t>
            </a:r>
          </a:p>
          <a:p>
            <a:pPr marL="285750" indent="-285750">
              <a:buFont typeface="Arial" panose="020B0604020202020204" pitchFamily="34" charset="0"/>
              <a:buChar char="•"/>
            </a:pPr>
            <a:r>
              <a:rPr lang="en-GB" dirty="0"/>
              <a:t> Appear to have no common sense at times</a:t>
            </a:r>
          </a:p>
          <a:p>
            <a:pPr marL="285750" indent="-285750">
              <a:buFont typeface="Arial" panose="020B0604020202020204" pitchFamily="34" charset="0"/>
              <a:buChar char="•"/>
            </a:pPr>
            <a:r>
              <a:rPr lang="en-GB" dirty="0"/>
              <a:t>React emotionally to lots of things</a:t>
            </a:r>
          </a:p>
          <a:p>
            <a:pPr marL="285750" indent="-285750">
              <a:buFont typeface="Arial" panose="020B0604020202020204" pitchFamily="34" charset="0"/>
              <a:buChar char="•"/>
            </a:pPr>
            <a:r>
              <a:rPr lang="en-GB" dirty="0"/>
              <a:t>Take things more personally rather than looking for more logical explanations</a:t>
            </a:r>
          </a:p>
        </p:txBody>
      </p:sp>
      <p:sp>
        <p:nvSpPr>
          <p:cNvPr id="14" name="TextBox 13">
            <a:extLst>
              <a:ext uri="{FF2B5EF4-FFF2-40B4-BE49-F238E27FC236}">
                <a16:creationId xmlns:a16="http://schemas.microsoft.com/office/drawing/2014/main" id="{FF569A36-5ADB-4A49-ADA9-B072A7AA188C}"/>
              </a:ext>
            </a:extLst>
          </p:cNvPr>
          <p:cNvSpPr txBox="1"/>
          <p:nvPr/>
        </p:nvSpPr>
        <p:spPr>
          <a:xfrm>
            <a:off x="5526157" y="6496735"/>
            <a:ext cx="3048000" cy="307777"/>
          </a:xfrm>
          <a:prstGeom prst="rect">
            <a:avLst/>
          </a:prstGeom>
          <a:noFill/>
        </p:spPr>
        <p:txBody>
          <a:bodyPr wrap="square" rtlCol="0">
            <a:spAutoFit/>
          </a:bodyPr>
          <a:lstStyle/>
          <a:p>
            <a:pPr algn="r"/>
            <a:r>
              <a:rPr lang="en-GB" sz="1400" dirty="0"/>
              <a:t>(Jensen &amp; Nutt 2014)</a:t>
            </a:r>
          </a:p>
        </p:txBody>
      </p:sp>
      <p:pic>
        <p:nvPicPr>
          <p:cNvPr id="15" name="Picture 2" descr="http://www.icytales.com/wp-content/uploads/2016/07/deja_vu-scaled1000.jpg">
            <a:extLst>
              <a:ext uri="{FF2B5EF4-FFF2-40B4-BE49-F238E27FC236}">
                <a16:creationId xmlns:a16="http://schemas.microsoft.com/office/drawing/2014/main" id="{854833C8-C088-4DE9-8905-05A70F21A1AB}"/>
              </a:ext>
            </a:extLst>
          </p:cNvPr>
          <p:cNvPicPr>
            <a:picLocks noChangeAspect="1" noChangeArrowheads="1"/>
          </p:cNvPicPr>
          <p:nvPr/>
        </p:nvPicPr>
        <p:blipFill>
          <a:blip r:embed="rId4" cstate="print"/>
          <a:srcRect/>
          <a:stretch>
            <a:fillRect/>
          </a:stretch>
        </p:blipFill>
        <p:spPr bwMode="auto">
          <a:xfrm>
            <a:off x="437854" y="17097"/>
            <a:ext cx="1155683" cy="780086"/>
          </a:xfrm>
          <a:prstGeom prst="rect">
            <a:avLst/>
          </a:prstGeom>
          <a:noFill/>
        </p:spPr>
      </p:pic>
      <p:sp>
        <p:nvSpPr>
          <p:cNvPr id="4" name="Slide Number Placeholder 3">
            <a:extLst>
              <a:ext uri="{FF2B5EF4-FFF2-40B4-BE49-F238E27FC236}">
                <a16:creationId xmlns:a16="http://schemas.microsoft.com/office/drawing/2014/main" id="{8E0D7014-ED0F-4D76-ACDD-9B5A3A9CDB9E}"/>
              </a:ext>
            </a:extLst>
          </p:cNvPr>
          <p:cNvSpPr>
            <a:spLocks noGrp="1"/>
          </p:cNvSpPr>
          <p:nvPr>
            <p:ph type="sldNum" sz="quarter" idx="12"/>
          </p:nvPr>
        </p:nvSpPr>
        <p:spPr/>
        <p:txBody>
          <a:bodyPr/>
          <a:lstStyle/>
          <a:p>
            <a:fld id="{B05D097C-0D37-4AF3-809C-45482194249E}" type="slidenum">
              <a:rPr lang="en-GB" smtClean="0"/>
              <a:t>15</a:t>
            </a:fld>
            <a:endParaRPr lang="en-GB"/>
          </a:p>
        </p:txBody>
      </p:sp>
    </p:spTree>
    <p:extLst>
      <p:ext uri="{BB962C8B-B14F-4D97-AF65-F5344CB8AC3E}">
        <p14:creationId xmlns:p14="http://schemas.microsoft.com/office/powerpoint/2010/main" val="428926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91DC-AF02-4DD2-82BB-CBC8E21F13F4}"/>
              </a:ext>
            </a:extLst>
          </p:cNvPr>
          <p:cNvSpPr txBox="1">
            <a:spLocks/>
          </p:cNvSpPr>
          <p:nvPr/>
        </p:nvSpPr>
        <p:spPr>
          <a:xfrm>
            <a:off x="463826" y="187147"/>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Risk Taking</a:t>
            </a:r>
          </a:p>
        </p:txBody>
      </p:sp>
      <p:sp>
        <p:nvSpPr>
          <p:cNvPr id="3" name="TextBox 2">
            <a:extLst>
              <a:ext uri="{FF2B5EF4-FFF2-40B4-BE49-F238E27FC236}">
                <a16:creationId xmlns:a16="http://schemas.microsoft.com/office/drawing/2014/main" id="{6E5F3A9A-A492-44A9-9993-F39E4FA29CF3}"/>
              </a:ext>
            </a:extLst>
          </p:cNvPr>
          <p:cNvSpPr txBox="1"/>
          <p:nvPr/>
        </p:nvSpPr>
        <p:spPr>
          <a:xfrm>
            <a:off x="463827" y="799306"/>
            <a:ext cx="8335618" cy="1477328"/>
          </a:xfrm>
          <a:prstGeom prst="rect">
            <a:avLst/>
          </a:prstGeom>
          <a:noFill/>
        </p:spPr>
        <p:txBody>
          <a:bodyPr wrap="square" rtlCol="0">
            <a:spAutoFit/>
          </a:bodyPr>
          <a:lstStyle/>
          <a:p>
            <a:r>
              <a:rPr lang="en-GB" b="1" dirty="0"/>
              <a:t>We are all risk takers </a:t>
            </a:r>
            <a:r>
              <a:rPr lang="en-GB" dirty="0"/>
              <a:t>– it’s a natural part of life and programmed into us.  If we were not prepared to take risks, we would not survive. If you don’t risk failure when studying for an exam or going for a job, you will definitely not achieve it. If you don’t risk trying something new, or meeting new people, then you will never move on with your life. As a species we would still all be cavemen/ women. </a:t>
            </a:r>
            <a:r>
              <a:rPr lang="en-GB" b="1" dirty="0"/>
              <a:t>Risk is inherent in everything we do.</a:t>
            </a:r>
          </a:p>
        </p:txBody>
      </p:sp>
      <p:sp>
        <p:nvSpPr>
          <p:cNvPr id="4" name="TextBox 3">
            <a:extLst>
              <a:ext uri="{FF2B5EF4-FFF2-40B4-BE49-F238E27FC236}">
                <a16:creationId xmlns:a16="http://schemas.microsoft.com/office/drawing/2014/main" id="{A749FC5C-FA7B-4256-B069-1A4FF773820E}"/>
              </a:ext>
            </a:extLst>
          </p:cNvPr>
          <p:cNvSpPr txBox="1"/>
          <p:nvPr/>
        </p:nvSpPr>
        <p:spPr>
          <a:xfrm>
            <a:off x="2173357" y="2383325"/>
            <a:ext cx="9787835" cy="1477328"/>
          </a:xfrm>
          <a:prstGeom prst="rect">
            <a:avLst/>
          </a:prstGeom>
          <a:noFill/>
        </p:spPr>
        <p:txBody>
          <a:bodyPr wrap="square" rtlCol="0">
            <a:spAutoFit/>
          </a:bodyPr>
          <a:lstStyle/>
          <a:p>
            <a:r>
              <a:rPr lang="en-GB" dirty="0"/>
              <a:t>When we take a risk and it pays off - maybe you passed the exam, got the job, scored in the match, came off the rollercoaster alive - whatever, our brain rewards us with the release of </a:t>
            </a:r>
            <a:r>
              <a:rPr lang="en-GB" b="1" dirty="0"/>
              <a:t>dopamine</a:t>
            </a:r>
            <a:r>
              <a:rPr lang="en-GB" dirty="0"/>
              <a:t> which feels a bit like excitement. Dopamine gives is a buzz, it creates the </a:t>
            </a:r>
            <a:r>
              <a:rPr lang="en-GB" b="1" dirty="0"/>
              <a:t>‘wow’ factor</a:t>
            </a:r>
            <a:r>
              <a:rPr lang="en-GB" dirty="0"/>
              <a:t>, the </a:t>
            </a:r>
            <a:r>
              <a:rPr lang="en-GB" b="1" dirty="0"/>
              <a:t>‘I did that’ factor</a:t>
            </a:r>
            <a:r>
              <a:rPr lang="en-GB" dirty="0"/>
              <a:t>. It is extremely pleasurable which is what makes us continue taking risks. The more you experience that dopamine rush, the more you want to experience if, hence the more you go looking for it. </a:t>
            </a:r>
          </a:p>
        </p:txBody>
      </p:sp>
      <p:sp>
        <p:nvSpPr>
          <p:cNvPr id="5" name="TextBox 4">
            <a:extLst>
              <a:ext uri="{FF2B5EF4-FFF2-40B4-BE49-F238E27FC236}">
                <a16:creationId xmlns:a16="http://schemas.microsoft.com/office/drawing/2014/main" id="{311246FC-C41A-4B64-B24C-C4B37AA9F571}"/>
              </a:ext>
            </a:extLst>
          </p:cNvPr>
          <p:cNvSpPr txBox="1"/>
          <p:nvPr/>
        </p:nvSpPr>
        <p:spPr>
          <a:xfrm>
            <a:off x="463826" y="3967344"/>
            <a:ext cx="9474557" cy="1477328"/>
          </a:xfrm>
          <a:prstGeom prst="rect">
            <a:avLst/>
          </a:prstGeom>
          <a:noFill/>
        </p:spPr>
        <p:txBody>
          <a:bodyPr wrap="square" rtlCol="0">
            <a:spAutoFit/>
          </a:bodyPr>
          <a:lstStyle/>
          <a:p>
            <a:r>
              <a:rPr lang="en-GB" dirty="0"/>
              <a:t>The problem for teenagers is that whilst they are programmed to take risk, </a:t>
            </a:r>
            <a:r>
              <a:rPr lang="en-GB" b="1" dirty="0"/>
              <a:t>their pre-frontal cortex which helps you think things through and weigh up the pros and cons of the risk, is not fully developed</a:t>
            </a:r>
            <a:r>
              <a:rPr lang="en-GB" dirty="0"/>
              <a:t>, neither are the pathways that link this part of the brain to the limbic (emotional) part. This means that </a:t>
            </a:r>
            <a:r>
              <a:rPr lang="en-GB" b="1" dirty="0"/>
              <a:t>adolescent risk taking is more risky than adult risk taking </a:t>
            </a:r>
            <a:r>
              <a:rPr lang="en-GB" dirty="0"/>
              <a:t>especially as it can be based on something as simple as ‘I felt like it’, or ‘it seemed a good idea at the time’.</a:t>
            </a:r>
          </a:p>
        </p:txBody>
      </p:sp>
      <p:sp>
        <p:nvSpPr>
          <p:cNvPr id="6" name="TextBox 5">
            <a:extLst>
              <a:ext uri="{FF2B5EF4-FFF2-40B4-BE49-F238E27FC236}">
                <a16:creationId xmlns:a16="http://schemas.microsoft.com/office/drawing/2014/main" id="{F407E147-82FF-452E-8C77-6F116ACFD911}"/>
              </a:ext>
            </a:extLst>
          </p:cNvPr>
          <p:cNvSpPr txBox="1"/>
          <p:nvPr/>
        </p:nvSpPr>
        <p:spPr>
          <a:xfrm>
            <a:off x="3111895" y="5707580"/>
            <a:ext cx="8444000" cy="923330"/>
          </a:xfrm>
          <a:prstGeom prst="rect">
            <a:avLst/>
          </a:prstGeom>
          <a:noFill/>
        </p:spPr>
        <p:txBody>
          <a:bodyPr wrap="square" rtlCol="0">
            <a:spAutoFit/>
          </a:bodyPr>
          <a:lstStyle/>
          <a:p>
            <a:r>
              <a:rPr lang="en-GB" dirty="0"/>
              <a:t>Food, alcohol, drugs and sex are easy ways for the brain to produce dopamine. We know that </a:t>
            </a:r>
            <a:r>
              <a:rPr lang="en-GB" b="1" dirty="0"/>
              <a:t>once dopamine has been produced, we’re motivated to want more of it</a:t>
            </a:r>
            <a:r>
              <a:rPr lang="en-GB" dirty="0"/>
              <a:t>, this can lead to </a:t>
            </a:r>
            <a:r>
              <a:rPr lang="en-GB" b="1" dirty="0"/>
              <a:t>dangerous levels of risk taking and addiction</a:t>
            </a:r>
            <a:r>
              <a:rPr lang="en-GB" dirty="0"/>
              <a:t>.</a:t>
            </a:r>
          </a:p>
        </p:txBody>
      </p:sp>
      <p:sp>
        <p:nvSpPr>
          <p:cNvPr id="7" name="TextBox 6">
            <a:extLst>
              <a:ext uri="{FF2B5EF4-FFF2-40B4-BE49-F238E27FC236}">
                <a16:creationId xmlns:a16="http://schemas.microsoft.com/office/drawing/2014/main" id="{C30E0201-D20C-4238-8FA8-A813FBF91C90}"/>
              </a:ext>
            </a:extLst>
          </p:cNvPr>
          <p:cNvSpPr txBox="1"/>
          <p:nvPr/>
        </p:nvSpPr>
        <p:spPr>
          <a:xfrm>
            <a:off x="10145644" y="6413733"/>
            <a:ext cx="1696279" cy="307777"/>
          </a:xfrm>
          <a:prstGeom prst="rect">
            <a:avLst/>
          </a:prstGeom>
          <a:noFill/>
        </p:spPr>
        <p:txBody>
          <a:bodyPr wrap="square" rtlCol="0">
            <a:spAutoFit/>
          </a:bodyPr>
          <a:lstStyle/>
          <a:p>
            <a:pPr algn="r"/>
            <a:r>
              <a:rPr lang="en-GB" sz="1400" i="1" dirty="0"/>
              <a:t>(Morgan, 2013)</a:t>
            </a:r>
          </a:p>
        </p:txBody>
      </p:sp>
      <p:pic>
        <p:nvPicPr>
          <p:cNvPr id="9" name="Picture 8">
            <a:extLst>
              <a:ext uri="{FF2B5EF4-FFF2-40B4-BE49-F238E27FC236}">
                <a16:creationId xmlns:a16="http://schemas.microsoft.com/office/drawing/2014/main" id="{109C986E-9322-4699-9E5D-B3C8B688CB56}"/>
              </a:ext>
            </a:extLst>
          </p:cNvPr>
          <p:cNvPicPr>
            <a:picLocks noChangeAspect="1"/>
          </p:cNvPicPr>
          <p:nvPr/>
        </p:nvPicPr>
        <p:blipFill rotWithShape="1">
          <a:blip r:embed="rId2">
            <a:extLst>
              <a:ext uri="{28A0092B-C50C-407E-A947-70E740481C1C}">
                <a14:useLocalDpi xmlns:a14="http://schemas.microsoft.com/office/drawing/2010/main" val="0"/>
              </a:ext>
            </a:extLst>
          </a:blip>
          <a:srcRect t="9499" b="18523"/>
          <a:stretch/>
        </p:blipFill>
        <p:spPr>
          <a:xfrm>
            <a:off x="535654" y="2467609"/>
            <a:ext cx="1512427" cy="1446389"/>
          </a:xfrm>
          <a:prstGeom prst="rect">
            <a:avLst/>
          </a:prstGeom>
        </p:spPr>
      </p:pic>
      <p:pic>
        <p:nvPicPr>
          <p:cNvPr id="11" name="Picture 10">
            <a:extLst>
              <a:ext uri="{FF2B5EF4-FFF2-40B4-BE49-F238E27FC236}">
                <a16:creationId xmlns:a16="http://schemas.microsoft.com/office/drawing/2014/main" id="{02B6B6E4-75FD-4013-B74A-A57A7CE6F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444" y="135425"/>
            <a:ext cx="3175000" cy="2247900"/>
          </a:xfrm>
          <a:prstGeom prst="rect">
            <a:avLst/>
          </a:prstGeom>
        </p:spPr>
      </p:pic>
      <p:pic>
        <p:nvPicPr>
          <p:cNvPr id="12" name="Picture 11">
            <a:extLst>
              <a:ext uri="{FF2B5EF4-FFF2-40B4-BE49-F238E27FC236}">
                <a16:creationId xmlns:a16="http://schemas.microsoft.com/office/drawing/2014/main" id="{AC65BB81-D01B-4119-8C33-A9A5773EB7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2" r="42935" b="-1"/>
          <a:stretch/>
        </p:blipFill>
        <p:spPr>
          <a:xfrm>
            <a:off x="9938383" y="3805081"/>
            <a:ext cx="1789791" cy="1758403"/>
          </a:xfrm>
          <a:prstGeom prst="rect">
            <a:avLst/>
          </a:prstGeom>
        </p:spPr>
      </p:pic>
      <p:sp>
        <p:nvSpPr>
          <p:cNvPr id="13" name="TextBox 12">
            <a:extLst>
              <a:ext uri="{FF2B5EF4-FFF2-40B4-BE49-F238E27FC236}">
                <a16:creationId xmlns:a16="http://schemas.microsoft.com/office/drawing/2014/main" id="{17EBC81E-8085-4FF3-8DE0-419E040A5253}"/>
              </a:ext>
            </a:extLst>
          </p:cNvPr>
          <p:cNvSpPr txBox="1"/>
          <p:nvPr/>
        </p:nvSpPr>
        <p:spPr>
          <a:xfrm>
            <a:off x="9999424" y="5508504"/>
            <a:ext cx="1728750" cy="276999"/>
          </a:xfrm>
          <a:prstGeom prst="rect">
            <a:avLst/>
          </a:prstGeom>
          <a:noFill/>
        </p:spPr>
        <p:txBody>
          <a:bodyPr wrap="square" rtlCol="0">
            <a:spAutoFit/>
          </a:bodyPr>
          <a:lstStyle/>
          <a:p>
            <a:pPr algn="r"/>
            <a:r>
              <a:rPr lang="en-GB" sz="1200" i="1" dirty="0"/>
              <a:t> (Peters, 2012)</a:t>
            </a:r>
          </a:p>
        </p:txBody>
      </p:sp>
      <p:pic>
        <p:nvPicPr>
          <p:cNvPr id="15" name="Picture 14">
            <a:extLst>
              <a:ext uri="{FF2B5EF4-FFF2-40B4-BE49-F238E27FC236}">
                <a16:creationId xmlns:a16="http://schemas.microsoft.com/office/drawing/2014/main" id="{F957192D-4D7B-40D9-AF2E-D045C218DB3E}"/>
              </a:ext>
            </a:extLst>
          </p:cNvPr>
          <p:cNvPicPr>
            <a:picLocks noChangeAspect="1"/>
          </p:cNvPicPr>
          <p:nvPr/>
        </p:nvPicPr>
        <p:blipFill rotWithShape="1">
          <a:blip r:embed="rId5">
            <a:extLst>
              <a:ext uri="{28A0092B-C50C-407E-A947-70E740481C1C}">
                <a14:useLocalDpi xmlns:a14="http://schemas.microsoft.com/office/drawing/2010/main" val="0"/>
              </a:ext>
            </a:extLst>
          </a:blip>
          <a:srcRect t="17047" b="12029"/>
          <a:stretch/>
        </p:blipFill>
        <p:spPr>
          <a:xfrm>
            <a:off x="587668" y="5444672"/>
            <a:ext cx="2400385" cy="1276838"/>
          </a:xfrm>
          <a:prstGeom prst="rect">
            <a:avLst/>
          </a:prstGeom>
        </p:spPr>
      </p:pic>
    </p:spTree>
    <p:extLst>
      <p:ext uri="{BB962C8B-B14F-4D97-AF65-F5344CB8AC3E}">
        <p14:creationId xmlns:p14="http://schemas.microsoft.com/office/powerpoint/2010/main" val="100811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CAE6-45B5-42EF-AFBB-A744956C6ADD}"/>
              </a:ext>
            </a:extLst>
          </p:cNvPr>
          <p:cNvSpPr txBox="1">
            <a:spLocks/>
          </p:cNvSpPr>
          <p:nvPr/>
        </p:nvSpPr>
        <p:spPr>
          <a:xfrm>
            <a:off x="397563" y="117480"/>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Addiction</a:t>
            </a:r>
          </a:p>
        </p:txBody>
      </p:sp>
      <p:sp>
        <p:nvSpPr>
          <p:cNvPr id="3" name="TextBox 2">
            <a:extLst>
              <a:ext uri="{FF2B5EF4-FFF2-40B4-BE49-F238E27FC236}">
                <a16:creationId xmlns:a16="http://schemas.microsoft.com/office/drawing/2014/main" id="{23226DE8-4595-418C-90DA-9D527C973546}"/>
              </a:ext>
            </a:extLst>
          </p:cNvPr>
          <p:cNvSpPr txBox="1"/>
          <p:nvPr/>
        </p:nvSpPr>
        <p:spPr>
          <a:xfrm>
            <a:off x="397562" y="658450"/>
            <a:ext cx="11396874" cy="1323439"/>
          </a:xfrm>
          <a:prstGeom prst="rect">
            <a:avLst/>
          </a:prstGeom>
          <a:noFill/>
        </p:spPr>
        <p:txBody>
          <a:bodyPr wrap="square" rtlCol="0">
            <a:spAutoFit/>
          </a:bodyPr>
          <a:lstStyle/>
          <a:p>
            <a:r>
              <a:rPr lang="en-GB" sz="2000" b="1" dirty="0"/>
              <a:t>We know that the teenage brain responds differently to dopamine than the adult brain, and we know that it is still developing.  Teenagers often have an exaggerated response to dopamine which means they are even more motivated to want to repeat it – the bigger the reward, the more you want it. It’s easy to understand then how this can lead to addiction.</a:t>
            </a:r>
          </a:p>
        </p:txBody>
      </p:sp>
      <p:sp>
        <p:nvSpPr>
          <p:cNvPr id="4" name="TextBox 3">
            <a:extLst>
              <a:ext uri="{FF2B5EF4-FFF2-40B4-BE49-F238E27FC236}">
                <a16:creationId xmlns:a16="http://schemas.microsoft.com/office/drawing/2014/main" id="{40B13022-0313-4705-9DCF-A1A8294F90C3}"/>
              </a:ext>
            </a:extLst>
          </p:cNvPr>
          <p:cNvSpPr txBox="1"/>
          <p:nvPr/>
        </p:nvSpPr>
        <p:spPr>
          <a:xfrm>
            <a:off x="3339546" y="3544067"/>
            <a:ext cx="8454889" cy="707886"/>
          </a:xfrm>
          <a:prstGeom prst="rect">
            <a:avLst/>
          </a:prstGeom>
          <a:noFill/>
        </p:spPr>
        <p:txBody>
          <a:bodyPr wrap="square" rtlCol="0">
            <a:spAutoFit/>
          </a:bodyPr>
          <a:lstStyle/>
          <a:p>
            <a:r>
              <a:rPr lang="en-GB" sz="2000" dirty="0"/>
              <a:t>If the brain receives too much dopamine, it can respond by becoming more tolerant to it, meaning, more is needed to get the same response. </a:t>
            </a:r>
          </a:p>
        </p:txBody>
      </p:sp>
      <p:sp>
        <p:nvSpPr>
          <p:cNvPr id="5" name="TextBox 4">
            <a:extLst>
              <a:ext uri="{FF2B5EF4-FFF2-40B4-BE49-F238E27FC236}">
                <a16:creationId xmlns:a16="http://schemas.microsoft.com/office/drawing/2014/main" id="{3B591743-09E6-43A1-B153-74FD703A9127}"/>
              </a:ext>
            </a:extLst>
          </p:cNvPr>
          <p:cNvSpPr txBox="1"/>
          <p:nvPr/>
        </p:nvSpPr>
        <p:spPr>
          <a:xfrm>
            <a:off x="3339546" y="4899386"/>
            <a:ext cx="8454889" cy="1015663"/>
          </a:xfrm>
          <a:prstGeom prst="rect">
            <a:avLst/>
          </a:prstGeom>
          <a:noFill/>
        </p:spPr>
        <p:txBody>
          <a:bodyPr wrap="square" rtlCol="0">
            <a:spAutoFit/>
          </a:bodyPr>
          <a:lstStyle/>
          <a:p>
            <a:r>
              <a:rPr lang="en-GB" sz="2000" dirty="0"/>
              <a:t>This means that in ‘normal’ everyday circumstances, the dopamine system is not producing enough which makes things seem dull and unexciting, creating depression like symptoms. </a:t>
            </a:r>
          </a:p>
        </p:txBody>
      </p:sp>
      <p:sp>
        <p:nvSpPr>
          <p:cNvPr id="6" name="TextBox 5">
            <a:extLst>
              <a:ext uri="{FF2B5EF4-FFF2-40B4-BE49-F238E27FC236}">
                <a16:creationId xmlns:a16="http://schemas.microsoft.com/office/drawing/2014/main" id="{C7B63407-DD31-4CDB-AFE8-3A43636DD0F3}"/>
              </a:ext>
            </a:extLst>
          </p:cNvPr>
          <p:cNvSpPr txBox="1"/>
          <p:nvPr/>
        </p:nvSpPr>
        <p:spPr>
          <a:xfrm>
            <a:off x="3339547" y="6160371"/>
            <a:ext cx="7977813" cy="400110"/>
          </a:xfrm>
          <a:prstGeom prst="rect">
            <a:avLst/>
          </a:prstGeom>
          <a:noFill/>
        </p:spPr>
        <p:txBody>
          <a:bodyPr wrap="square" rtlCol="0">
            <a:spAutoFit/>
          </a:bodyPr>
          <a:lstStyle/>
          <a:p>
            <a:r>
              <a:rPr lang="en-GB" sz="2000" dirty="0"/>
              <a:t>The brain craves more dopamine to create a feeling of normality.</a:t>
            </a:r>
          </a:p>
        </p:txBody>
      </p:sp>
      <p:sp>
        <p:nvSpPr>
          <p:cNvPr id="7" name="TextBox 6">
            <a:extLst>
              <a:ext uri="{FF2B5EF4-FFF2-40B4-BE49-F238E27FC236}">
                <a16:creationId xmlns:a16="http://schemas.microsoft.com/office/drawing/2014/main" id="{7B2C044B-0D2F-426A-ABED-0B9F618425D2}"/>
              </a:ext>
            </a:extLst>
          </p:cNvPr>
          <p:cNvSpPr txBox="1"/>
          <p:nvPr/>
        </p:nvSpPr>
        <p:spPr>
          <a:xfrm>
            <a:off x="3339548" y="1980785"/>
            <a:ext cx="7977812" cy="1015663"/>
          </a:xfrm>
          <a:prstGeom prst="rect">
            <a:avLst/>
          </a:prstGeom>
          <a:noFill/>
        </p:spPr>
        <p:txBody>
          <a:bodyPr wrap="square" rtlCol="0">
            <a:spAutoFit/>
          </a:bodyPr>
          <a:lstStyle/>
          <a:p>
            <a:r>
              <a:rPr lang="en-GB" sz="2000" dirty="0"/>
              <a:t>Drugs, alcohol, gaming, gambling etc cause a surge in the level of dopamine in the brain. Substances such as drugs and alcohol also interfere with the normal progress of the brain, making it slower and more sluggish. </a:t>
            </a:r>
          </a:p>
        </p:txBody>
      </p:sp>
      <p:sp>
        <p:nvSpPr>
          <p:cNvPr id="8" name="Arrow: Down 7">
            <a:extLst>
              <a:ext uri="{FF2B5EF4-FFF2-40B4-BE49-F238E27FC236}">
                <a16:creationId xmlns:a16="http://schemas.microsoft.com/office/drawing/2014/main" id="{B59EE724-E1DA-47EF-81E3-4B65654459B9}"/>
              </a:ext>
            </a:extLst>
          </p:cNvPr>
          <p:cNvSpPr/>
          <p:nvPr/>
        </p:nvSpPr>
        <p:spPr>
          <a:xfrm>
            <a:off x="6997147" y="3019295"/>
            <a:ext cx="662609" cy="505577"/>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0F41F353-7935-4810-A8E7-B3B5A72CC67C}"/>
              </a:ext>
            </a:extLst>
          </p:cNvPr>
          <p:cNvSpPr/>
          <p:nvPr/>
        </p:nvSpPr>
        <p:spPr>
          <a:xfrm>
            <a:off x="6997147" y="5654794"/>
            <a:ext cx="662609" cy="505577"/>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EC4260F0-9906-483B-BB12-7F9B1EA53883}"/>
              </a:ext>
            </a:extLst>
          </p:cNvPr>
          <p:cNvSpPr/>
          <p:nvPr/>
        </p:nvSpPr>
        <p:spPr>
          <a:xfrm>
            <a:off x="6997147" y="4374614"/>
            <a:ext cx="662609" cy="505577"/>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Curved Right 10">
            <a:extLst>
              <a:ext uri="{FF2B5EF4-FFF2-40B4-BE49-F238E27FC236}">
                <a16:creationId xmlns:a16="http://schemas.microsoft.com/office/drawing/2014/main" id="{ED1D3CE6-91CF-4BF9-90E8-A30426236DB9}"/>
              </a:ext>
            </a:extLst>
          </p:cNvPr>
          <p:cNvSpPr/>
          <p:nvPr/>
        </p:nvSpPr>
        <p:spPr>
          <a:xfrm flipV="1">
            <a:off x="265043" y="2027583"/>
            <a:ext cx="3074503" cy="4532898"/>
          </a:xfrm>
          <a:prstGeom prst="curvedRightArrow">
            <a:avLst>
              <a:gd name="adj1" fmla="val 11477"/>
              <a:gd name="adj2" fmla="val 21242"/>
              <a:gd name="adj3" fmla="val 25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a:extLst>
              <a:ext uri="{FF2B5EF4-FFF2-40B4-BE49-F238E27FC236}">
                <a16:creationId xmlns:a16="http://schemas.microsoft.com/office/drawing/2014/main" id="{56D1A6BA-A651-4FB3-950A-F22A54358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86" y="3130441"/>
            <a:ext cx="2476793" cy="2476793"/>
          </a:xfrm>
          <a:prstGeom prst="rect">
            <a:avLst/>
          </a:prstGeom>
        </p:spPr>
      </p:pic>
      <p:sp>
        <p:nvSpPr>
          <p:cNvPr id="14" name="TextBox 13">
            <a:extLst>
              <a:ext uri="{FF2B5EF4-FFF2-40B4-BE49-F238E27FC236}">
                <a16:creationId xmlns:a16="http://schemas.microsoft.com/office/drawing/2014/main" id="{40A64507-7F6E-4827-BD57-040ACE6D9CED}"/>
              </a:ext>
            </a:extLst>
          </p:cNvPr>
          <p:cNvSpPr txBox="1"/>
          <p:nvPr/>
        </p:nvSpPr>
        <p:spPr>
          <a:xfrm>
            <a:off x="1904316" y="5514428"/>
            <a:ext cx="1232451" cy="276999"/>
          </a:xfrm>
          <a:prstGeom prst="rect">
            <a:avLst/>
          </a:prstGeom>
          <a:noFill/>
        </p:spPr>
        <p:txBody>
          <a:bodyPr wrap="square" rtlCol="0">
            <a:spAutoFit/>
          </a:bodyPr>
          <a:lstStyle/>
          <a:p>
            <a:pPr algn="r"/>
            <a:r>
              <a:rPr lang="en-GB" sz="1200" i="1" dirty="0"/>
              <a:t>(Philips, 2018)</a:t>
            </a:r>
          </a:p>
        </p:txBody>
      </p:sp>
      <p:sp>
        <p:nvSpPr>
          <p:cNvPr id="15" name="TextBox 14">
            <a:extLst>
              <a:ext uri="{FF2B5EF4-FFF2-40B4-BE49-F238E27FC236}">
                <a16:creationId xmlns:a16="http://schemas.microsoft.com/office/drawing/2014/main" id="{4A42F834-5045-48C1-9180-D5CA03C43A9D}"/>
              </a:ext>
            </a:extLst>
          </p:cNvPr>
          <p:cNvSpPr txBox="1"/>
          <p:nvPr/>
        </p:nvSpPr>
        <p:spPr>
          <a:xfrm>
            <a:off x="10230678" y="6263489"/>
            <a:ext cx="1696279" cy="307777"/>
          </a:xfrm>
          <a:prstGeom prst="rect">
            <a:avLst/>
          </a:prstGeom>
          <a:noFill/>
        </p:spPr>
        <p:txBody>
          <a:bodyPr wrap="square" rtlCol="0">
            <a:spAutoFit/>
          </a:bodyPr>
          <a:lstStyle/>
          <a:p>
            <a:pPr algn="r"/>
            <a:r>
              <a:rPr lang="en-GB" sz="1400" i="1" dirty="0"/>
              <a:t>(Morgan, 2013)</a:t>
            </a:r>
          </a:p>
        </p:txBody>
      </p:sp>
    </p:spTree>
    <p:extLst>
      <p:ext uri="{BB962C8B-B14F-4D97-AF65-F5344CB8AC3E}">
        <p14:creationId xmlns:p14="http://schemas.microsoft.com/office/powerpoint/2010/main" val="290144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9CF0-4EAC-4A73-A26D-B57F9577A853}"/>
              </a:ext>
            </a:extLst>
          </p:cNvPr>
          <p:cNvSpPr txBox="1">
            <a:spLocks/>
          </p:cNvSpPr>
          <p:nvPr/>
        </p:nvSpPr>
        <p:spPr>
          <a:xfrm>
            <a:off x="463826" y="187147"/>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Make your own Quiz</a:t>
            </a:r>
          </a:p>
        </p:txBody>
      </p:sp>
      <p:pic>
        <p:nvPicPr>
          <p:cNvPr id="4" name="Picture 3">
            <a:extLst>
              <a:ext uri="{FF2B5EF4-FFF2-40B4-BE49-F238E27FC236}">
                <a16:creationId xmlns:a16="http://schemas.microsoft.com/office/drawing/2014/main" id="{E3BEA894-2D54-469A-8C3E-CEC68C1F9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342" y="797521"/>
            <a:ext cx="377687" cy="377687"/>
          </a:xfrm>
          <a:prstGeom prst="rect">
            <a:avLst/>
          </a:prstGeom>
        </p:spPr>
      </p:pic>
      <p:pic>
        <p:nvPicPr>
          <p:cNvPr id="5" name="Picture 4">
            <a:extLst>
              <a:ext uri="{FF2B5EF4-FFF2-40B4-BE49-F238E27FC236}">
                <a16:creationId xmlns:a16="http://schemas.microsoft.com/office/drawing/2014/main" id="{8FAA7C6B-5342-426E-8D7E-308B9D7B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9" y="822027"/>
            <a:ext cx="377687" cy="356406"/>
          </a:xfrm>
          <a:prstGeom prst="rect">
            <a:avLst/>
          </a:prstGeom>
        </p:spPr>
      </p:pic>
      <p:sp>
        <p:nvSpPr>
          <p:cNvPr id="8" name="Rectangle: Rounded Corners 7">
            <a:extLst>
              <a:ext uri="{FF2B5EF4-FFF2-40B4-BE49-F238E27FC236}">
                <a16:creationId xmlns:a16="http://schemas.microsoft.com/office/drawing/2014/main" id="{99DCA8AC-FE90-446A-943E-E9DE4F46FD7E}"/>
              </a:ext>
            </a:extLst>
          </p:cNvPr>
          <p:cNvSpPr/>
          <p:nvPr/>
        </p:nvSpPr>
        <p:spPr>
          <a:xfrm>
            <a:off x="463826" y="747585"/>
            <a:ext cx="2922350" cy="3214305"/>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Arial Black" panose="020B0A04020102020204" pitchFamily="34" charset="0"/>
              </a:rPr>
              <a:t>What is addiction?</a:t>
            </a:r>
          </a:p>
          <a:p>
            <a:pPr algn="ctr"/>
            <a:r>
              <a:rPr lang="en-GB" sz="1600" dirty="0">
                <a:solidFill>
                  <a:schemeClr val="tx1"/>
                </a:solidFill>
              </a:rPr>
              <a:t>Addiction is psychologic or physical need for a substance (e.g. drugs) or process (need to do something e.g. exercise) where the person will risk negative consequences in an attempt to meet the need.</a:t>
            </a:r>
            <a:endParaRPr lang="en-GB" sz="1600" dirty="0">
              <a:solidFill>
                <a:schemeClr val="tx1"/>
              </a:solidFill>
              <a:latin typeface="Arial Black" panose="020B0A04020102020204" pitchFamily="34" charset="0"/>
            </a:endParaRPr>
          </a:p>
        </p:txBody>
      </p:sp>
      <p:pic>
        <p:nvPicPr>
          <p:cNvPr id="13" name="Picture 12">
            <a:extLst>
              <a:ext uri="{FF2B5EF4-FFF2-40B4-BE49-F238E27FC236}">
                <a16:creationId xmlns:a16="http://schemas.microsoft.com/office/drawing/2014/main" id="{0A5496B0-D9FF-4FDB-8561-4BEB6A0F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8" y="3494121"/>
            <a:ext cx="377687" cy="377687"/>
          </a:xfrm>
          <a:prstGeom prst="rect">
            <a:avLst/>
          </a:prstGeom>
        </p:spPr>
      </p:pic>
      <p:pic>
        <p:nvPicPr>
          <p:cNvPr id="14" name="Picture 13">
            <a:extLst>
              <a:ext uri="{FF2B5EF4-FFF2-40B4-BE49-F238E27FC236}">
                <a16:creationId xmlns:a16="http://schemas.microsoft.com/office/drawing/2014/main" id="{A7D81A1F-C488-44F6-BF4D-F91D0A681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71" y="3494122"/>
            <a:ext cx="377687" cy="377687"/>
          </a:xfrm>
          <a:prstGeom prst="rect">
            <a:avLst/>
          </a:prstGeom>
        </p:spPr>
      </p:pic>
      <p:sp>
        <p:nvSpPr>
          <p:cNvPr id="15" name="TextBox 14">
            <a:extLst>
              <a:ext uri="{FF2B5EF4-FFF2-40B4-BE49-F238E27FC236}">
                <a16:creationId xmlns:a16="http://schemas.microsoft.com/office/drawing/2014/main" id="{5576ABEE-0454-4843-97F0-04D7C19F0905}"/>
              </a:ext>
            </a:extLst>
          </p:cNvPr>
          <p:cNvSpPr txBox="1"/>
          <p:nvPr/>
        </p:nvSpPr>
        <p:spPr>
          <a:xfrm>
            <a:off x="3499353" y="923602"/>
            <a:ext cx="2927951" cy="2893100"/>
          </a:xfrm>
          <a:prstGeom prst="rect">
            <a:avLst/>
          </a:prstGeom>
          <a:noFill/>
        </p:spPr>
        <p:txBody>
          <a:bodyPr wrap="square" rtlCol="0">
            <a:spAutoFit/>
          </a:bodyPr>
          <a:lstStyle/>
          <a:p>
            <a:pPr marL="144000" indent="-144000">
              <a:spcAft>
                <a:spcPts val="1200"/>
              </a:spcAft>
              <a:buFont typeface="Arial" panose="020B0604020202020204" pitchFamily="34" charset="0"/>
              <a:buChar char="•"/>
            </a:pPr>
            <a:r>
              <a:rPr lang="en-GB" b="1" dirty="0"/>
              <a:t>Think about the quiz cards used in the starter activity. </a:t>
            </a:r>
          </a:p>
          <a:p>
            <a:pPr marL="144000" indent="-144000">
              <a:spcAft>
                <a:spcPts val="1200"/>
              </a:spcAft>
              <a:buFont typeface="Arial" panose="020B0604020202020204" pitchFamily="34" charset="0"/>
              <a:buChar char="•"/>
            </a:pPr>
            <a:r>
              <a:rPr lang="en-GB" b="1" dirty="0"/>
              <a:t>In pairs or groups of 4, write down questions and answers on the cards ready for a class quiz. </a:t>
            </a:r>
          </a:p>
          <a:p>
            <a:pPr marL="144000" indent="-144000">
              <a:spcAft>
                <a:spcPts val="1200"/>
              </a:spcAft>
              <a:buFont typeface="Arial" panose="020B0604020202020204" pitchFamily="34" charset="0"/>
              <a:buChar char="•"/>
            </a:pPr>
            <a:r>
              <a:rPr lang="en-GB" b="1" dirty="0"/>
              <a:t>Don’t be too obvious – you don’t want to make it too easy for your opponents.</a:t>
            </a:r>
          </a:p>
        </p:txBody>
      </p:sp>
      <p:sp>
        <p:nvSpPr>
          <p:cNvPr id="16" name="Rectangle: Rounded Corners 15">
            <a:extLst>
              <a:ext uri="{FF2B5EF4-FFF2-40B4-BE49-F238E27FC236}">
                <a16:creationId xmlns:a16="http://schemas.microsoft.com/office/drawing/2014/main" id="{A292761E-5C16-41DC-94B9-D960A0C25D7C}"/>
              </a:ext>
            </a:extLst>
          </p:cNvPr>
          <p:cNvSpPr/>
          <p:nvPr/>
        </p:nvSpPr>
        <p:spPr>
          <a:xfrm>
            <a:off x="301492" y="4148769"/>
            <a:ext cx="6430860" cy="2469576"/>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dirty="0">
                <a:solidFill>
                  <a:schemeClr val="tx1"/>
                </a:solidFill>
                <a:latin typeface="Arial Black" panose="020B0A04020102020204" pitchFamily="34" charset="0"/>
              </a:rPr>
              <a:t>Question: </a:t>
            </a:r>
          </a:p>
          <a:p>
            <a:pPr>
              <a:spcAft>
                <a:spcPts val="600"/>
              </a:spcAft>
            </a:pPr>
            <a:endParaRPr lang="en-GB" dirty="0">
              <a:solidFill>
                <a:schemeClr val="tx1"/>
              </a:solidFill>
              <a:latin typeface="Arial Black" panose="020B0A04020102020204" pitchFamily="34" charset="0"/>
            </a:endParaRPr>
          </a:p>
          <a:p>
            <a:pPr>
              <a:spcAft>
                <a:spcPts val="600"/>
              </a:spcAft>
            </a:pPr>
            <a:r>
              <a:rPr lang="en-GB" sz="1600" b="1" dirty="0">
                <a:solidFill>
                  <a:schemeClr val="tx1"/>
                </a:solidFill>
              </a:rPr>
              <a:t>Answer:</a:t>
            </a: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p:txBody>
      </p:sp>
      <p:pic>
        <p:nvPicPr>
          <p:cNvPr id="17" name="Picture 16">
            <a:extLst>
              <a:ext uri="{FF2B5EF4-FFF2-40B4-BE49-F238E27FC236}">
                <a16:creationId xmlns:a16="http://schemas.microsoft.com/office/drawing/2014/main" id="{B8147A40-3361-4396-AB59-F26882D22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68" y="4283407"/>
            <a:ext cx="413208" cy="413208"/>
          </a:xfrm>
          <a:prstGeom prst="rect">
            <a:avLst/>
          </a:prstGeom>
        </p:spPr>
      </p:pic>
      <p:pic>
        <p:nvPicPr>
          <p:cNvPr id="21" name="Picture 20">
            <a:extLst>
              <a:ext uri="{FF2B5EF4-FFF2-40B4-BE49-F238E27FC236}">
                <a16:creationId xmlns:a16="http://schemas.microsoft.com/office/drawing/2014/main" id="{7C5D1F89-0532-4FE8-A562-B2DB9C13E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68" y="6100477"/>
            <a:ext cx="413208" cy="413208"/>
          </a:xfrm>
          <a:prstGeom prst="rect">
            <a:avLst/>
          </a:prstGeom>
        </p:spPr>
      </p:pic>
      <p:pic>
        <p:nvPicPr>
          <p:cNvPr id="22" name="Picture 21">
            <a:extLst>
              <a:ext uri="{FF2B5EF4-FFF2-40B4-BE49-F238E27FC236}">
                <a16:creationId xmlns:a16="http://schemas.microsoft.com/office/drawing/2014/main" id="{C3EBCE51-10B0-4A61-8F52-1C784BCAD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1" y="6094328"/>
            <a:ext cx="413208" cy="413208"/>
          </a:xfrm>
          <a:prstGeom prst="rect">
            <a:avLst/>
          </a:prstGeom>
        </p:spPr>
      </p:pic>
      <p:sp>
        <p:nvSpPr>
          <p:cNvPr id="23" name="Rectangle: Rounded Corners 22">
            <a:extLst>
              <a:ext uri="{FF2B5EF4-FFF2-40B4-BE49-F238E27FC236}">
                <a16:creationId xmlns:a16="http://schemas.microsoft.com/office/drawing/2014/main" id="{75C87BC9-A5CF-44BF-843B-C0C2A3641388}"/>
              </a:ext>
            </a:extLst>
          </p:cNvPr>
          <p:cNvSpPr/>
          <p:nvPr/>
        </p:nvSpPr>
        <p:spPr>
          <a:xfrm>
            <a:off x="6931134" y="132663"/>
            <a:ext cx="4995824" cy="3254467"/>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dirty="0">
                <a:solidFill>
                  <a:schemeClr val="tx1"/>
                </a:solidFill>
                <a:latin typeface="Arial Black" panose="020B0A04020102020204" pitchFamily="34" charset="0"/>
              </a:rPr>
              <a:t>Question: </a:t>
            </a:r>
          </a:p>
          <a:p>
            <a:pPr>
              <a:spcAft>
                <a:spcPts val="600"/>
              </a:spcAft>
            </a:pPr>
            <a:endParaRPr lang="en-GB" dirty="0">
              <a:solidFill>
                <a:schemeClr val="tx1"/>
              </a:solidFill>
              <a:latin typeface="Arial Black" panose="020B0A04020102020204" pitchFamily="34" charset="0"/>
            </a:endParaRPr>
          </a:p>
          <a:p>
            <a:pPr>
              <a:spcAft>
                <a:spcPts val="600"/>
              </a:spcAft>
            </a:pPr>
            <a:r>
              <a:rPr lang="en-GB" sz="1600" b="1" dirty="0">
                <a:solidFill>
                  <a:schemeClr val="tx1"/>
                </a:solidFill>
              </a:rPr>
              <a:t>Answer:</a:t>
            </a: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p:txBody>
      </p:sp>
      <p:pic>
        <p:nvPicPr>
          <p:cNvPr id="27" name="Picture 26">
            <a:extLst>
              <a:ext uri="{FF2B5EF4-FFF2-40B4-BE49-F238E27FC236}">
                <a16:creationId xmlns:a16="http://schemas.microsoft.com/office/drawing/2014/main" id="{1CF3CB1E-9D98-49C3-A0C7-87BECAF1A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3771" y="262494"/>
            <a:ext cx="413208" cy="413208"/>
          </a:xfrm>
          <a:prstGeom prst="rect">
            <a:avLst/>
          </a:prstGeom>
        </p:spPr>
      </p:pic>
      <p:pic>
        <p:nvPicPr>
          <p:cNvPr id="28" name="Picture 27">
            <a:extLst>
              <a:ext uri="{FF2B5EF4-FFF2-40B4-BE49-F238E27FC236}">
                <a16:creationId xmlns:a16="http://schemas.microsoft.com/office/drawing/2014/main" id="{D802DBA5-F8D3-4292-8452-3EF914380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958" y="2876367"/>
            <a:ext cx="413208" cy="413208"/>
          </a:xfrm>
          <a:prstGeom prst="rect">
            <a:avLst/>
          </a:prstGeom>
        </p:spPr>
      </p:pic>
      <p:pic>
        <p:nvPicPr>
          <p:cNvPr id="29" name="Picture 28">
            <a:extLst>
              <a:ext uri="{FF2B5EF4-FFF2-40B4-BE49-F238E27FC236}">
                <a16:creationId xmlns:a16="http://schemas.microsoft.com/office/drawing/2014/main" id="{DE78930D-53DC-416B-8C46-46AAEA66F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3771" y="2876367"/>
            <a:ext cx="413208" cy="413208"/>
          </a:xfrm>
          <a:prstGeom prst="rect">
            <a:avLst/>
          </a:prstGeom>
        </p:spPr>
      </p:pic>
      <p:sp>
        <p:nvSpPr>
          <p:cNvPr id="30" name="Rectangle: Rounded Corners 29">
            <a:extLst>
              <a:ext uri="{FF2B5EF4-FFF2-40B4-BE49-F238E27FC236}">
                <a16:creationId xmlns:a16="http://schemas.microsoft.com/office/drawing/2014/main" id="{E35836EA-A5C2-4D39-81BA-38E6D8600FD2}"/>
              </a:ext>
            </a:extLst>
          </p:cNvPr>
          <p:cNvSpPr/>
          <p:nvPr/>
        </p:nvSpPr>
        <p:spPr>
          <a:xfrm>
            <a:off x="6951014" y="3516961"/>
            <a:ext cx="4995824" cy="3254467"/>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dirty="0">
                <a:solidFill>
                  <a:schemeClr val="tx1"/>
                </a:solidFill>
                <a:latin typeface="Arial Black" panose="020B0A04020102020204" pitchFamily="34" charset="0"/>
              </a:rPr>
              <a:t>Question: </a:t>
            </a:r>
          </a:p>
          <a:p>
            <a:pPr>
              <a:spcAft>
                <a:spcPts val="600"/>
              </a:spcAft>
            </a:pPr>
            <a:endParaRPr lang="en-GB" dirty="0">
              <a:solidFill>
                <a:schemeClr val="tx1"/>
              </a:solidFill>
              <a:latin typeface="Arial Black" panose="020B0A04020102020204" pitchFamily="34" charset="0"/>
            </a:endParaRPr>
          </a:p>
          <a:p>
            <a:pPr>
              <a:spcAft>
                <a:spcPts val="600"/>
              </a:spcAft>
            </a:pPr>
            <a:r>
              <a:rPr lang="en-GB" sz="1600" b="1" dirty="0">
                <a:solidFill>
                  <a:schemeClr val="tx1"/>
                </a:solidFill>
              </a:rPr>
              <a:t>Answer:</a:t>
            </a: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a:p>
            <a:pPr>
              <a:spcAft>
                <a:spcPts val="600"/>
              </a:spcAft>
            </a:pPr>
            <a:endParaRPr lang="en-GB" sz="1600" dirty="0">
              <a:solidFill>
                <a:schemeClr val="tx1"/>
              </a:solidFill>
            </a:endParaRPr>
          </a:p>
        </p:txBody>
      </p:sp>
      <p:pic>
        <p:nvPicPr>
          <p:cNvPr id="31" name="Picture 30">
            <a:extLst>
              <a:ext uri="{FF2B5EF4-FFF2-40B4-BE49-F238E27FC236}">
                <a16:creationId xmlns:a16="http://schemas.microsoft.com/office/drawing/2014/main" id="{CAD58985-240C-4A73-B2A9-C5F087348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2788" y="3665204"/>
            <a:ext cx="413208" cy="413208"/>
          </a:xfrm>
          <a:prstGeom prst="rect">
            <a:avLst/>
          </a:prstGeom>
        </p:spPr>
      </p:pic>
      <p:pic>
        <p:nvPicPr>
          <p:cNvPr id="32" name="Picture 31">
            <a:extLst>
              <a:ext uri="{FF2B5EF4-FFF2-40B4-BE49-F238E27FC236}">
                <a16:creationId xmlns:a16="http://schemas.microsoft.com/office/drawing/2014/main" id="{634D7BB3-526B-4A73-9ABB-CA7A2E3C4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958" y="6236710"/>
            <a:ext cx="413208" cy="413208"/>
          </a:xfrm>
          <a:prstGeom prst="rect">
            <a:avLst/>
          </a:prstGeom>
        </p:spPr>
      </p:pic>
      <p:pic>
        <p:nvPicPr>
          <p:cNvPr id="33" name="Picture 32">
            <a:extLst>
              <a:ext uri="{FF2B5EF4-FFF2-40B4-BE49-F238E27FC236}">
                <a16:creationId xmlns:a16="http://schemas.microsoft.com/office/drawing/2014/main" id="{ECC43F1E-3E87-49DB-B519-8531127FC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3771" y="6236710"/>
            <a:ext cx="413208" cy="413208"/>
          </a:xfrm>
          <a:prstGeom prst="rect">
            <a:avLst/>
          </a:prstGeom>
        </p:spPr>
      </p:pic>
    </p:spTree>
    <p:extLst>
      <p:ext uri="{BB962C8B-B14F-4D97-AF65-F5344CB8AC3E}">
        <p14:creationId xmlns:p14="http://schemas.microsoft.com/office/powerpoint/2010/main" val="115737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4810-C1C7-4707-AF78-0FA10FE89587}"/>
              </a:ext>
            </a:extLst>
          </p:cNvPr>
          <p:cNvSpPr txBox="1">
            <a:spLocks/>
          </p:cNvSpPr>
          <p:nvPr/>
        </p:nvSpPr>
        <p:spPr>
          <a:xfrm>
            <a:off x="397563" y="117480"/>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Mirror clapping</a:t>
            </a:r>
          </a:p>
        </p:txBody>
      </p:sp>
      <p:sp>
        <p:nvSpPr>
          <p:cNvPr id="3" name="TextBox 2">
            <a:extLst>
              <a:ext uri="{FF2B5EF4-FFF2-40B4-BE49-F238E27FC236}">
                <a16:creationId xmlns:a16="http://schemas.microsoft.com/office/drawing/2014/main" id="{AD5F9ED6-5D41-4B59-B880-3C93AF49AC19}"/>
              </a:ext>
            </a:extLst>
          </p:cNvPr>
          <p:cNvSpPr txBox="1"/>
          <p:nvPr/>
        </p:nvSpPr>
        <p:spPr>
          <a:xfrm>
            <a:off x="318047" y="663862"/>
            <a:ext cx="11595656" cy="707886"/>
          </a:xfrm>
          <a:prstGeom prst="rect">
            <a:avLst/>
          </a:prstGeom>
          <a:noFill/>
        </p:spPr>
        <p:txBody>
          <a:bodyPr wrap="square" rtlCol="0">
            <a:spAutoFit/>
          </a:bodyPr>
          <a:lstStyle/>
          <a:p>
            <a:r>
              <a:rPr lang="en-GB" sz="2000" dirty="0"/>
              <a:t>As a class (teacher included), stand in a circle – you may have to move the tables a bit in order to do this. Don’t worry you’re not going to be moving around much once you are in the circle.</a:t>
            </a:r>
          </a:p>
        </p:txBody>
      </p:sp>
      <p:sp>
        <p:nvSpPr>
          <p:cNvPr id="4" name="TextBox 3">
            <a:extLst>
              <a:ext uri="{FF2B5EF4-FFF2-40B4-BE49-F238E27FC236}">
                <a16:creationId xmlns:a16="http://schemas.microsoft.com/office/drawing/2014/main" id="{88FB9BE7-FE90-43E0-B34B-F6616F6090A3}"/>
              </a:ext>
            </a:extLst>
          </p:cNvPr>
          <p:cNvSpPr txBox="1"/>
          <p:nvPr/>
        </p:nvSpPr>
        <p:spPr>
          <a:xfrm>
            <a:off x="318047" y="1476426"/>
            <a:ext cx="7063413" cy="1631216"/>
          </a:xfrm>
          <a:prstGeom prst="rect">
            <a:avLst/>
          </a:prstGeom>
          <a:noFill/>
        </p:spPr>
        <p:txBody>
          <a:bodyPr wrap="square" rtlCol="0">
            <a:spAutoFit/>
          </a:bodyPr>
          <a:lstStyle/>
          <a:p>
            <a:r>
              <a:rPr lang="en-GB" sz="2000" dirty="0"/>
              <a:t>The first person (teacher) faces the person on the left of him/ her. They each clap their own hands (not the other person’s) but they try to synchronise the clap so it happens at the same time and sounds like 1 clap. No talking is allowed, so this requires watching each other’s body language. </a:t>
            </a:r>
          </a:p>
        </p:txBody>
      </p:sp>
      <p:sp>
        <p:nvSpPr>
          <p:cNvPr id="5" name="TextBox 4">
            <a:extLst>
              <a:ext uri="{FF2B5EF4-FFF2-40B4-BE49-F238E27FC236}">
                <a16:creationId xmlns:a16="http://schemas.microsoft.com/office/drawing/2014/main" id="{C0B4C49B-E843-47E8-9798-340C059D29BA}"/>
              </a:ext>
            </a:extLst>
          </p:cNvPr>
          <p:cNvSpPr txBox="1"/>
          <p:nvPr/>
        </p:nvSpPr>
        <p:spPr>
          <a:xfrm>
            <a:off x="318047" y="3265418"/>
            <a:ext cx="6904387" cy="1631216"/>
          </a:xfrm>
          <a:prstGeom prst="rect">
            <a:avLst/>
          </a:prstGeom>
          <a:noFill/>
        </p:spPr>
        <p:txBody>
          <a:bodyPr wrap="square" rtlCol="0">
            <a:spAutoFit/>
          </a:bodyPr>
          <a:lstStyle/>
          <a:p>
            <a:r>
              <a:rPr lang="en-GB" sz="2000" dirty="0"/>
              <a:t>This person then turns and looks at the person to their left and they try to get a synchronised clap. (</a:t>
            </a:r>
            <a:r>
              <a:rPr lang="en-GB" sz="2000" b="1" i="1" dirty="0"/>
              <a:t>Teacher – if they are way out – don’t let them off – have them try again.</a:t>
            </a:r>
            <a:r>
              <a:rPr lang="en-GB" sz="2000" dirty="0"/>
              <a:t>) The clap then continues going round the circle 2 or 3 times.  (</a:t>
            </a:r>
            <a:r>
              <a:rPr lang="en-GB" sz="2000" b="1" i="1" dirty="0"/>
              <a:t>Teacher – once pupils have got the hang of it, try to get the group to speed up</a:t>
            </a:r>
            <a:r>
              <a:rPr lang="en-GB" sz="2000" dirty="0"/>
              <a:t>)</a:t>
            </a:r>
          </a:p>
        </p:txBody>
      </p:sp>
      <p:sp>
        <p:nvSpPr>
          <p:cNvPr id="6" name="TextBox 5">
            <a:extLst>
              <a:ext uri="{FF2B5EF4-FFF2-40B4-BE49-F238E27FC236}">
                <a16:creationId xmlns:a16="http://schemas.microsoft.com/office/drawing/2014/main" id="{38EB51FF-FA91-4EC4-8759-78880EA3A256}"/>
              </a:ext>
            </a:extLst>
          </p:cNvPr>
          <p:cNvSpPr txBox="1"/>
          <p:nvPr/>
        </p:nvSpPr>
        <p:spPr>
          <a:xfrm>
            <a:off x="318047" y="4977743"/>
            <a:ext cx="11595656" cy="1446550"/>
          </a:xfrm>
          <a:prstGeom prst="rect">
            <a:avLst/>
          </a:prstGeom>
          <a:noFill/>
        </p:spPr>
        <p:txBody>
          <a:bodyPr wrap="square" rtlCol="0">
            <a:spAutoFit/>
          </a:bodyPr>
          <a:lstStyle/>
          <a:p>
            <a:pPr>
              <a:spcAft>
                <a:spcPts val="1200"/>
              </a:spcAft>
            </a:pPr>
            <a:r>
              <a:rPr lang="en-GB" sz="2000" dirty="0"/>
              <a:t>Once everyone is clear about the task. </a:t>
            </a:r>
            <a:r>
              <a:rPr lang="en-GB" sz="2000" b="1" i="1" dirty="0"/>
              <a:t>Teacher introduces two claps</a:t>
            </a:r>
            <a:r>
              <a:rPr lang="en-GB" sz="2000" dirty="0"/>
              <a:t>, which again have to be done synchronised with the partner (this means watching body language to see if the other person is going to clap again).  When somebody gives two claps, the clap changes direction and goes the other way around the circle.</a:t>
            </a:r>
          </a:p>
          <a:p>
            <a:pPr algn="ctr">
              <a:spcAft>
                <a:spcPts val="1200"/>
              </a:spcAft>
            </a:pPr>
            <a:r>
              <a:rPr lang="en-GB" b="1" dirty="0"/>
              <a:t>If this is too easy – try using a movement instead – again no talking – the purpose is to watch and mirror body language.</a:t>
            </a:r>
          </a:p>
        </p:txBody>
      </p:sp>
      <p:pic>
        <p:nvPicPr>
          <p:cNvPr id="8" name="Picture 7">
            <a:extLst>
              <a:ext uri="{FF2B5EF4-FFF2-40B4-BE49-F238E27FC236}">
                <a16:creationId xmlns:a16="http://schemas.microsoft.com/office/drawing/2014/main" id="{41264B80-2160-40B7-A01C-1AE973F6E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775" y="1453804"/>
            <a:ext cx="3723864" cy="2792899"/>
          </a:xfrm>
          <a:prstGeom prst="rect">
            <a:avLst/>
          </a:prstGeom>
        </p:spPr>
      </p:pic>
      <p:sp>
        <p:nvSpPr>
          <p:cNvPr id="9" name="TextBox 8">
            <a:extLst>
              <a:ext uri="{FF2B5EF4-FFF2-40B4-BE49-F238E27FC236}">
                <a16:creationId xmlns:a16="http://schemas.microsoft.com/office/drawing/2014/main" id="{47AABD71-FAE3-4ABE-AFDF-2B48273AED94}"/>
              </a:ext>
            </a:extLst>
          </p:cNvPr>
          <p:cNvSpPr txBox="1"/>
          <p:nvPr/>
        </p:nvSpPr>
        <p:spPr>
          <a:xfrm>
            <a:off x="7460975" y="4246703"/>
            <a:ext cx="4333464" cy="646331"/>
          </a:xfrm>
          <a:prstGeom prst="rect">
            <a:avLst/>
          </a:prstGeom>
          <a:noFill/>
        </p:spPr>
        <p:txBody>
          <a:bodyPr wrap="square" rtlCol="0">
            <a:spAutoFit/>
          </a:bodyPr>
          <a:lstStyle/>
          <a:p>
            <a:r>
              <a:rPr lang="en-GB" i="1" dirty="0"/>
              <a:t>Notice how they’re carefully watching each other to see what the other person is doing.</a:t>
            </a:r>
          </a:p>
        </p:txBody>
      </p:sp>
    </p:spTree>
    <p:extLst>
      <p:ext uri="{BB962C8B-B14F-4D97-AF65-F5344CB8AC3E}">
        <p14:creationId xmlns:p14="http://schemas.microsoft.com/office/powerpoint/2010/main" val="121091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CDB833-A821-444C-AD7A-211FFE85F4AC}"/>
              </a:ext>
            </a:extLst>
          </p:cNvPr>
          <p:cNvSpPr txBox="1"/>
          <p:nvPr/>
        </p:nvSpPr>
        <p:spPr>
          <a:xfrm>
            <a:off x="573206" y="259664"/>
            <a:ext cx="6901020" cy="400110"/>
          </a:xfrm>
          <a:prstGeom prst="rect">
            <a:avLst/>
          </a:prstGeom>
          <a:noFill/>
        </p:spPr>
        <p:txBody>
          <a:bodyPr wrap="square" rtlCol="0">
            <a:spAutoFit/>
          </a:bodyPr>
          <a:lstStyle/>
          <a:p>
            <a:r>
              <a:rPr lang="en-GB" sz="2000" dirty="0">
                <a:latin typeface="Arial Black" panose="020B0A04020102020204" pitchFamily="34" charset="0"/>
              </a:rPr>
              <a:t>Lesson 1: The teenage brain and addiction. </a:t>
            </a:r>
            <a:endParaRPr lang="en-GB" dirty="0"/>
          </a:p>
        </p:txBody>
      </p:sp>
      <p:graphicFrame>
        <p:nvGraphicFramePr>
          <p:cNvPr id="5" name="Table 4">
            <a:extLst>
              <a:ext uri="{FF2B5EF4-FFF2-40B4-BE49-F238E27FC236}">
                <a16:creationId xmlns:a16="http://schemas.microsoft.com/office/drawing/2014/main" id="{110A5131-C026-4CCF-B7D3-44764F93E582}"/>
              </a:ext>
            </a:extLst>
          </p:cNvPr>
          <p:cNvGraphicFramePr>
            <a:graphicFrameLocks noGrp="1"/>
          </p:cNvGraphicFramePr>
          <p:nvPr>
            <p:extLst>
              <p:ext uri="{D42A27DB-BD31-4B8C-83A1-F6EECF244321}">
                <p14:modId xmlns:p14="http://schemas.microsoft.com/office/powerpoint/2010/main" val="2260990812"/>
              </p:ext>
            </p:extLst>
          </p:nvPr>
        </p:nvGraphicFramePr>
        <p:xfrm>
          <a:off x="573207" y="2607497"/>
          <a:ext cx="11088707" cy="3708720"/>
        </p:xfrm>
        <a:graphic>
          <a:graphicData uri="http://schemas.openxmlformats.org/drawingml/2006/table">
            <a:tbl>
              <a:tblPr firstRow="1" bandRow="1">
                <a:tableStyleId>{5C22544A-7EE6-4342-B048-85BDC9FD1C3A}</a:tableStyleId>
              </a:tblPr>
              <a:tblGrid>
                <a:gridCol w="616384">
                  <a:extLst>
                    <a:ext uri="{9D8B030D-6E8A-4147-A177-3AD203B41FA5}">
                      <a16:colId xmlns:a16="http://schemas.microsoft.com/office/drawing/2014/main" val="1032866568"/>
                    </a:ext>
                  </a:extLst>
                </a:gridCol>
                <a:gridCol w="611838">
                  <a:extLst>
                    <a:ext uri="{9D8B030D-6E8A-4147-A177-3AD203B41FA5}">
                      <a16:colId xmlns:a16="http://schemas.microsoft.com/office/drawing/2014/main" val="942254359"/>
                    </a:ext>
                  </a:extLst>
                </a:gridCol>
                <a:gridCol w="9860485">
                  <a:extLst>
                    <a:ext uri="{9D8B030D-6E8A-4147-A177-3AD203B41FA5}">
                      <a16:colId xmlns:a16="http://schemas.microsoft.com/office/drawing/2014/main" val="2277348157"/>
                    </a:ext>
                  </a:extLst>
                </a:gridCol>
              </a:tblGrid>
              <a:tr h="416880">
                <a:tc>
                  <a:txBody>
                    <a:bodyPr/>
                    <a:lstStyle/>
                    <a:p>
                      <a:r>
                        <a:rPr lang="en-GB" sz="1600" dirty="0"/>
                        <a:t>Slide</a:t>
                      </a:r>
                    </a:p>
                  </a:txBody>
                  <a:tcPr/>
                </a:tc>
                <a:tc>
                  <a:txBody>
                    <a:bodyPr/>
                    <a:lstStyle/>
                    <a:p>
                      <a:r>
                        <a:rPr lang="en-GB" sz="1600" dirty="0"/>
                        <a:t>Time</a:t>
                      </a:r>
                    </a:p>
                  </a:txBody>
                  <a:tcPr/>
                </a:tc>
                <a:tc>
                  <a:txBody>
                    <a:bodyPr/>
                    <a:lstStyle/>
                    <a:p>
                      <a:r>
                        <a:rPr lang="en-GB" sz="1600" dirty="0"/>
                        <a:t>Activity</a:t>
                      </a:r>
                    </a:p>
                  </a:txBody>
                  <a:tcPr/>
                </a:tc>
                <a:extLst>
                  <a:ext uri="{0D108BD9-81ED-4DB2-BD59-A6C34878D82A}">
                    <a16:rowId xmlns:a16="http://schemas.microsoft.com/office/drawing/2014/main" val="2843991019"/>
                  </a:ext>
                </a:extLst>
              </a:tr>
              <a:tr h="349753">
                <a:tc>
                  <a:txBody>
                    <a:bodyPr/>
                    <a:lstStyle/>
                    <a:p>
                      <a:r>
                        <a:rPr lang="en-GB" sz="1600" dirty="0"/>
                        <a:t>4</a:t>
                      </a:r>
                    </a:p>
                  </a:txBody>
                  <a:tcPr/>
                </a:tc>
                <a:tc>
                  <a:txBody>
                    <a:bodyPr/>
                    <a:lstStyle/>
                    <a:p>
                      <a:r>
                        <a:rPr lang="en-GB" sz="1600" dirty="0"/>
                        <a:t>7 min</a:t>
                      </a:r>
                    </a:p>
                  </a:txBody>
                  <a:tcPr/>
                </a:tc>
                <a:tc>
                  <a:txBody>
                    <a:bodyPr/>
                    <a:lstStyle/>
                    <a:p>
                      <a:r>
                        <a:rPr lang="en-GB" sz="1600" dirty="0"/>
                        <a:t>Settling/</a:t>
                      </a:r>
                      <a:r>
                        <a:rPr lang="en-GB" sz="1600" baseline="0" dirty="0"/>
                        <a:t> register activity.  In pairs, discuss and write down the answers to the questions.</a:t>
                      </a:r>
                      <a:endParaRPr lang="en-GB" sz="1600" dirty="0"/>
                    </a:p>
                  </a:txBody>
                  <a:tcPr/>
                </a:tc>
                <a:extLst>
                  <a:ext uri="{0D108BD9-81ED-4DB2-BD59-A6C34878D82A}">
                    <a16:rowId xmlns:a16="http://schemas.microsoft.com/office/drawing/2014/main" val="3481856289"/>
                  </a:ext>
                </a:extLst>
              </a:tr>
              <a:tr h="388781">
                <a:tc>
                  <a:txBody>
                    <a:bodyPr/>
                    <a:lstStyle/>
                    <a:p>
                      <a:r>
                        <a:rPr lang="en-GB" sz="1600" dirty="0"/>
                        <a:t>5-14</a:t>
                      </a:r>
                    </a:p>
                  </a:txBody>
                  <a:tcPr/>
                </a:tc>
                <a:tc>
                  <a:txBody>
                    <a:bodyPr/>
                    <a:lstStyle/>
                    <a:p>
                      <a:r>
                        <a:rPr lang="en-GB" sz="1600" dirty="0"/>
                        <a:t>8 mins</a:t>
                      </a:r>
                    </a:p>
                  </a:txBody>
                  <a:tcPr/>
                </a:tc>
                <a:tc>
                  <a:txBody>
                    <a:bodyPr/>
                    <a:lstStyle/>
                    <a:p>
                      <a:r>
                        <a:rPr lang="en-GB" sz="1600" b="0" dirty="0"/>
                        <a:t>As class, go over the answers and discuss pupil’s opinions.</a:t>
                      </a:r>
                    </a:p>
                  </a:txBody>
                  <a:tcPr/>
                </a:tc>
                <a:extLst>
                  <a:ext uri="{0D108BD9-81ED-4DB2-BD59-A6C34878D82A}">
                    <a16:rowId xmlns:a16="http://schemas.microsoft.com/office/drawing/2014/main" val="3372226210"/>
                  </a:ext>
                </a:extLst>
              </a:tr>
              <a:tr h="548417">
                <a:tc>
                  <a:txBody>
                    <a:bodyPr/>
                    <a:lstStyle/>
                    <a:p>
                      <a:r>
                        <a:rPr lang="en-GB" sz="1600" dirty="0"/>
                        <a:t>15-18</a:t>
                      </a:r>
                    </a:p>
                  </a:txBody>
                  <a:tcPr/>
                </a:tc>
                <a:tc>
                  <a:txBody>
                    <a:bodyPr/>
                    <a:lstStyle/>
                    <a:p>
                      <a:r>
                        <a:rPr lang="en-GB" sz="1600" dirty="0"/>
                        <a:t>15 min</a:t>
                      </a:r>
                    </a:p>
                  </a:txBody>
                  <a:tcPr/>
                </a:tc>
                <a:tc>
                  <a:txBody>
                    <a:bodyPr/>
                    <a:lstStyle/>
                    <a:p>
                      <a:r>
                        <a:rPr lang="en-GB" sz="1600" b="1" dirty="0"/>
                        <a:t>Print out slides 16 &amp; 17 preferably one each or one between two.</a:t>
                      </a:r>
                    </a:p>
                    <a:p>
                      <a:r>
                        <a:rPr lang="en-GB" sz="1600" b="1" dirty="0"/>
                        <a:t>Print slide 18 one between two</a:t>
                      </a:r>
                    </a:p>
                    <a:p>
                      <a:r>
                        <a:rPr lang="en-GB" sz="1600" b="0" dirty="0"/>
                        <a:t>As class read through and discuss slides 16 to 17.  If you have not done the core unit, you may need to extend this task by examining the core unit slides 50-53. </a:t>
                      </a:r>
                    </a:p>
                    <a:p>
                      <a:r>
                        <a:rPr lang="en-GB" sz="1600" b="0" dirty="0"/>
                        <a:t>In pairs or groups of 3/4, use the hand outs of slides 16 &amp; 17 to write question and answer cards. Encourage pupils not to be too obvious.</a:t>
                      </a:r>
                    </a:p>
                  </a:txBody>
                  <a:tcPr/>
                </a:tc>
                <a:extLst>
                  <a:ext uri="{0D108BD9-81ED-4DB2-BD59-A6C34878D82A}">
                    <a16:rowId xmlns:a16="http://schemas.microsoft.com/office/drawing/2014/main" val="1496036352"/>
                  </a:ext>
                </a:extLst>
              </a:tr>
              <a:tr h="548417">
                <a:tc>
                  <a:txBody>
                    <a:bodyPr/>
                    <a:lstStyle/>
                    <a:p>
                      <a:r>
                        <a:rPr lang="en-GB" sz="1600" dirty="0"/>
                        <a:t>18</a:t>
                      </a:r>
                    </a:p>
                  </a:txBody>
                  <a:tcPr/>
                </a:tc>
                <a:tc>
                  <a:txBody>
                    <a:bodyPr/>
                    <a:lstStyle/>
                    <a:p>
                      <a:r>
                        <a:rPr lang="en-GB" sz="1600" dirty="0"/>
                        <a:t>5 min</a:t>
                      </a:r>
                    </a:p>
                  </a:txBody>
                  <a:tcPr/>
                </a:tc>
                <a:tc>
                  <a:txBody>
                    <a:bodyPr/>
                    <a:lstStyle/>
                    <a:p>
                      <a:r>
                        <a:rPr lang="en-GB" sz="1600" b="0" dirty="0"/>
                        <a:t>Split class into groups A &amp; B. Pass questions to the front. Teacher asks Group A questions to Group B and vice versa. Possible prize for winning team – up to you. </a:t>
                      </a:r>
                    </a:p>
                  </a:txBody>
                  <a:tcPr/>
                </a:tc>
                <a:extLst>
                  <a:ext uri="{0D108BD9-81ED-4DB2-BD59-A6C34878D82A}">
                    <a16:rowId xmlns:a16="http://schemas.microsoft.com/office/drawing/2014/main" val="4175353228"/>
                  </a:ext>
                </a:extLst>
              </a:tr>
            </a:tbl>
          </a:graphicData>
        </a:graphic>
      </p:graphicFrame>
      <p:sp>
        <p:nvSpPr>
          <p:cNvPr id="6" name="Slide Number Placeholder 5">
            <a:extLst>
              <a:ext uri="{FF2B5EF4-FFF2-40B4-BE49-F238E27FC236}">
                <a16:creationId xmlns:a16="http://schemas.microsoft.com/office/drawing/2014/main" id="{6A4A16E9-698E-46B5-98EB-4704FA8C018B}"/>
              </a:ext>
            </a:extLst>
          </p:cNvPr>
          <p:cNvSpPr>
            <a:spLocks noGrp="1"/>
          </p:cNvSpPr>
          <p:nvPr>
            <p:ph type="sldNum" sz="quarter" idx="12"/>
          </p:nvPr>
        </p:nvSpPr>
        <p:spPr/>
        <p:txBody>
          <a:bodyPr/>
          <a:lstStyle/>
          <a:p>
            <a:fld id="{A7FAADD0-5DAE-472D-995C-E8B43BDD57E6}" type="slidenum">
              <a:rPr lang="en-GB" smtClean="0"/>
              <a:pPr/>
              <a:t>2</a:t>
            </a:fld>
            <a:endParaRPr lang="en-GB"/>
          </a:p>
        </p:txBody>
      </p:sp>
      <p:sp>
        <p:nvSpPr>
          <p:cNvPr id="7" name="TextBox 6">
            <a:extLst>
              <a:ext uri="{FF2B5EF4-FFF2-40B4-BE49-F238E27FC236}">
                <a16:creationId xmlns:a16="http://schemas.microsoft.com/office/drawing/2014/main" id="{F8B443A7-D468-4DDB-A52A-C0A76F947671}"/>
              </a:ext>
            </a:extLst>
          </p:cNvPr>
          <p:cNvSpPr txBox="1"/>
          <p:nvPr/>
        </p:nvSpPr>
        <p:spPr>
          <a:xfrm>
            <a:off x="573206" y="712577"/>
            <a:ext cx="7043432" cy="584775"/>
          </a:xfrm>
          <a:prstGeom prst="rect">
            <a:avLst/>
          </a:prstGeom>
          <a:noFill/>
        </p:spPr>
        <p:txBody>
          <a:bodyPr wrap="square" rtlCol="0">
            <a:spAutoFit/>
          </a:bodyPr>
          <a:lstStyle/>
          <a:p>
            <a:r>
              <a:rPr lang="en-GB" sz="1600" dirty="0"/>
              <a:t>This lesson examines how the teenage brain is wired to seek pleasure and excitement which makes it more susceptible to addiction</a:t>
            </a:r>
          </a:p>
        </p:txBody>
      </p:sp>
      <p:sp>
        <p:nvSpPr>
          <p:cNvPr id="2" name="TextBox 1">
            <a:extLst>
              <a:ext uri="{FF2B5EF4-FFF2-40B4-BE49-F238E27FC236}">
                <a16:creationId xmlns:a16="http://schemas.microsoft.com/office/drawing/2014/main" id="{A19352F3-07A0-429A-BFE4-2D981483E0FE}"/>
              </a:ext>
            </a:extLst>
          </p:cNvPr>
          <p:cNvSpPr txBox="1"/>
          <p:nvPr/>
        </p:nvSpPr>
        <p:spPr>
          <a:xfrm>
            <a:off x="7805530" y="202414"/>
            <a:ext cx="3856384" cy="1200329"/>
          </a:xfrm>
          <a:prstGeom prst="rect">
            <a:avLst/>
          </a:prstGeom>
          <a:noFill/>
          <a:ln>
            <a:solidFill>
              <a:schemeClr val="tx1"/>
            </a:solidFill>
          </a:ln>
        </p:spPr>
        <p:txBody>
          <a:bodyPr wrap="square" rtlCol="0">
            <a:spAutoFit/>
          </a:bodyPr>
          <a:lstStyle/>
          <a:p>
            <a:r>
              <a:rPr lang="en-GB" b="1" dirty="0"/>
              <a:t>Resources</a:t>
            </a:r>
          </a:p>
          <a:p>
            <a:pPr marL="285750" indent="-285750">
              <a:buFont typeface="Arial" panose="020B0604020202020204" pitchFamily="34" charset="0"/>
              <a:buChar char="•"/>
            </a:pPr>
            <a:r>
              <a:rPr lang="en-GB" b="1" dirty="0"/>
              <a:t>Slides 16 &amp; 17 </a:t>
            </a:r>
            <a:r>
              <a:rPr lang="en-GB" dirty="0"/>
              <a:t>(1 each)</a:t>
            </a:r>
          </a:p>
          <a:p>
            <a:pPr marL="285750" indent="-285750">
              <a:buFont typeface="Arial" panose="020B0604020202020204" pitchFamily="34" charset="0"/>
              <a:buChar char="•"/>
            </a:pPr>
            <a:r>
              <a:rPr lang="en-GB" b="1" dirty="0"/>
              <a:t>Slide 18 </a:t>
            </a:r>
            <a:r>
              <a:rPr lang="en-GB" dirty="0"/>
              <a:t>(1 between 2)</a:t>
            </a:r>
          </a:p>
          <a:p>
            <a:pPr marL="285750" indent="-285750">
              <a:buFont typeface="Arial" panose="020B0604020202020204" pitchFamily="34" charset="0"/>
              <a:buChar char="•"/>
            </a:pPr>
            <a:r>
              <a:rPr lang="en-GB" b="1" dirty="0"/>
              <a:t>Prize for winning team</a:t>
            </a:r>
          </a:p>
        </p:txBody>
      </p:sp>
      <p:sp>
        <p:nvSpPr>
          <p:cNvPr id="8" name="TextBox 7">
            <a:extLst>
              <a:ext uri="{FF2B5EF4-FFF2-40B4-BE49-F238E27FC236}">
                <a16:creationId xmlns:a16="http://schemas.microsoft.com/office/drawing/2014/main" id="{C8E667F1-3126-4790-88CC-C8227BD176F9}"/>
              </a:ext>
            </a:extLst>
          </p:cNvPr>
          <p:cNvSpPr txBox="1"/>
          <p:nvPr/>
        </p:nvSpPr>
        <p:spPr>
          <a:xfrm>
            <a:off x="573206" y="1350155"/>
            <a:ext cx="9829751" cy="1077218"/>
          </a:xfrm>
          <a:prstGeom prst="rect">
            <a:avLst/>
          </a:prstGeom>
          <a:noFill/>
        </p:spPr>
        <p:txBody>
          <a:bodyPr wrap="square" rtlCol="0">
            <a:spAutoFit/>
          </a:bodyPr>
          <a:lstStyle/>
          <a:p>
            <a:r>
              <a:rPr lang="en-GB" sz="1600" b="1" dirty="0"/>
              <a:t>Learning Objectives:</a:t>
            </a:r>
          </a:p>
          <a:p>
            <a:pPr marL="342900" indent="-342900">
              <a:buAutoNum type="arabicPeriod"/>
            </a:pPr>
            <a:r>
              <a:rPr lang="en-GB" sz="1600" dirty="0"/>
              <a:t>To understand what the term ‘addiction’ means.</a:t>
            </a:r>
          </a:p>
          <a:p>
            <a:pPr marL="342900" indent="-342900">
              <a:buAutoNum type="arabicPeriod"/>
            </a:pPr>
            <a:r>
              <a:rPr lang="en-GB" sz="1600" dirty="0"/>
              <a:t>To understand how the development of the brain makes teenagers more susceptible to addiction.</a:t>
            </a:r>
          </a:p>
          <a:p>
            <a:pPr marL="342900" indent="-342900">
              <a:buAutoNum type="arabicPeriod"/>
            </a:pPr>
            <a:r>
              <a:rPr lang="en-GB" sz="1600" dirty="0"/>
              <a:t>To recognise why people behave differently in a group and the impact this could have on the choices they make.</a:t>
            </a:r>
          </a:p>
        </p:txBody>
      </p:sp>
    </p:spTree>
    <p:extLst>
      <p:ext uri="{BB962C8B-B14F-4D97-AF65-F5344CB8AC3E}">
        <p14:creationId xmlns:p14="http://schemas.microsoft.com/office/powerpoint/2010/main" val="145078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7F76-56B4-4B8F-B033-77D1C1EC72AF}"/>
              </a:ext>
            </a:extLst>
          </p:cNvPr>
          <p:cNvSpPr txBox="1">
            <a:spLocks/>
          </p:cNvSpPr>
          <p:nvPr/>
        </p:nvSpPr>
        <p:spPr>
          <a:xfrm>
            <a:off x="384310" y="94055"/>
            <a:ext cx="6268525"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Mirror Neurons</a:t>
            </a:r>
          </a:p>
        </p:txBody>
      </p:sp>
      <p:sp>
        <p:nvSpPr>
          <p:cNvPr id="3" name="TextBox 2">
            <a:extLst>
              <a:ext uri="{FF2B5EF4-FFF2-40B4-BE49-F238E27FC236}">
                <a16:creationId xmlns:a16="http://schemas.microsoft.com/office/drawing/2014/main" id="{901EC54D-FF3A-4FA0-9736-2BEF52C5573B}"/>
              </a:ext>
            </a:extLst>
          </p:cNvPr>
          <p:cNvSpPr txBox="1"/>
          <p:nvPr/>
        </p:nvSpPr>
        <p:spPr>
          <a:xfrm>
            <a:off x="238536" y="624715"/>
            <a:ext cx="11423379" cy="2462213"/>
          </a:xfrm>
          <a:prstGeom prst="rect">
            <a:avLst/>
          </a:prstGeom>
          <a:noFill/>
        </p:spPr>
        <p:txBody>
          <a:bodyPr wrap="square" rtlCol="0">
            <a:spAutoFit/>
          </a:bodyPr>
          <a:lstStyle/>
          <a:p>
            <a:r>
              <a:rPr lang="en-GB" sz="2000" dirty="0"/>
              <a:t>Human beings work best and have the highest chance of survival when they work together in groups.  It is easier to pick of a lone person than a group of people working together, therefore, an important part of our genetic make up is the need to get along with other people. In order to help us do this, our brains contain mirror neurons, cells that help us mirror or copy the people around us so that we fit into society. </a:t>
            </a:r>
          </a:p>
          <a:p>
            <a:r>
              <a:rPr lang="en-GB" sz="2000" dirty="0"/>
              <a:t>As babies, we learn how to be, by copying our parent/ care givers (stick out your tongue at a baby, and they’ll do the same back). When we become teenagers, the most important group to copy and fit into are our peers, therefore, we adapt our behaviour in order to fit in; we are genetically programmed to do it. </a:t>
            </a:r>
          </a:p>
          <a:p>
            <a:pPr algn="r"/>
            <a:r>
              <a:rPr lang="en-GB" sz="1400" i="1" dirty="0"/>
              <a:t>(Perry &amp; Szalavitz, 2010)</a:t>
            </a:r>
          </a:p>
        </p:txBody>
      </p:sp>
      <p:pic>
        <p:nvPicPr>
          <p:cNvPr id="5" name="Picture 4">
            <a:hlinkClick r:id="rId2"/>
            <a:extLst>
              <a:ext uri="{FF2B5EF4-FFF2-40B4-BE49-F238E27FC236}">
                <a16:creationId xmlns:a16="http://schemas.microsoft.com/office/drawing/2014/main" id="{48B40AE6-3B89-4D1A-8C65-21BF4F122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92" y="3445358"/>
            <a:ext cx="4956314" cy="2787927"/>
          </a:xfrm>
          <a:prstGeom prst="rect">
            <a:avLst/>
          </a:prstGeom>
        </p:spPr>
      </p:pic>
      <p:sp>
        <p:nvSpPr>
          <p:cNvPr id="6" name="TextBox 5">
            <a:extLst>
              <a:ext uri="{FF2B5EF4-FFF2-40B4-BE49-F238E27FC236}">
                <a16:creationId xmlns:a16="http://schemas.microsoft.com/office/drawing/2014/main" id="{BA2DC3AD-3CD7-4625-B8FE-555AD52A6CEA}"/>
              </a:ext>
            </a:extLst>
          </p:cNvPr>
          <p:cNvSpPr txBox="1"/>
          <p:nvPr/>
        </p:nvSpPr>
        <p:spPr>
          <a:xfrm>
            <a:off x="384310" y="3047996"/>
            <a:ext cx="6480315" cy="3447098"/>
          </a:xfrm>
          <a:prstGeom prst="rect">
            <a:avLst/>
          </a:prstGeom>
          <a:noFill/>
        </p:spPr>
        <p:txBody>
          <a:bodyPr wrap="square" rtlCol="0">
            <a:spAutoFit/>
          </a:bodyPr>
          <a:lstStyle/>
          <a:p>
            <a:pPr algn="ctr">
              <a:spcAft>
                <a:spcPts val="600"/>
              </a:spcAft>
            </a:pPr>
            <a:r>
              <a:rPr lang="en-GB" b="1" i="1" dirty="0"/>
              <a:t>Click on the picture to find out more about the need to conform.</a:t>
            </a:r>
          </a:p>
          <a:p>
            <a:pPr>
              <a:spcAft>
                <a:spcPts val="600"/>
              </a:spcAft>
            </a:pPr>
            <a:r>
              <a:rPr lang="en-GB" dirty="0"/>
              <a:t>Whilst this is quite a funny example, the implications of this can be quite serious. </a:t>
            </a:r>
          </a:p>
          <a:p>
            <a:pPr marL="285750" indent="-285750">
              <a:spcAft>
                <a:spcPts val="600"/>
              </a:spcAft>
              <a:buFont typeface="Arial" panose="020B0604020202020204" pitchFamily="34" charset="0"/>
              <a:buChar char="•"/>
            </a:pPr>
            <a:r>
              <a:rPr lang="en-GB" dirty="0"/>
              <a:t>If you’re with a group who are all smoking, drinking, doing drugs or whatever, it becomes normal to do the same.</a:t>
            </a:r>
          </a:p>
          <a:p>
            <a:pPr marL="285750" indent="-285750">
              <a:spcAft>
                <a:spcPts val="600"/>
              </a:spcAft>
              <a:buFont typeface="Arial" panose="020B0604020202020204" pitchFamily="34" charset="0"/>
              <a:buChar char="•"/>
            </a:pPr>
            <a:r>
              <a:rPr lang="en-GB" dirty="0"/>
              <a:t>If you include the fact the teenagers naturally take more risks, that their thinking brain isn’t fully developed yet, and the fact drugs/ alcohol etc provide our brain with dopamine, it is easy to understand how it is possible to start doing something that is out of character, and how easy it could be to become addicted.</a:t>
            </a:r>
          </a:p>
          <a:p>
            <a:pPr marL="285750" indent="-285750">
              <a:spcAft>
                <a:spcPts val="600"/>
              </a:spcAft>
              <a:buFont typeface="Arial" panose="020B0604020202020204" pitchFamily="34" charset="0"/>
              <a:buChar char="•"/>
            </a:pPr>
            <a:r>
              <a:rPr lang="en-GB" dirty="0"/>
              <a:t>The answer: </a:t>
            </a:r>
            <a:r>
              <a:rPr lang="en-GB" b="1" dirty="0"/>
              <a:t>Chose your friends/ group wisely </a:t>
            </a:r>
          </a:p>
        </p:txBody>
      </p:sp>
      <p:sp>
        <p:nvSpPr>
          <p:cNvPr id="7" name="TextBox 6">
            <a:extLst>
              <a:ext uri="{FF2B5EF4-FFF2-40B4-BE49-F238E27FC236}">
                <a16:creationId xmlns:a16="http://schemas.microsoft.com/office/drawing/2014/main" id="{6AE7F90D-8A92-4032-BACF-FF2ABFE19D8D}"/>
              </a:ext>
            </a:extLst>
          </p:cNvPr>
          <p:cNvSpPr txBox="1"/>
          <p:nvPr/>
        </p:nvSpPr>
        <p:spPr>
          <a:xfrm>
            <a:off x="10164419" y="6395777"/>
            <a:ext cx="1749287" cy="307777"/>
          </a:xfrm>
          <a:prstGeom prst="rect">
            <a:avLst/>
          </a:prstGeom>
          <a:noFill/>
        </p:spPr>
        <p:txBody>
          <a:bodyPr wrap="square" rtlCol="0">
            <a:spAutoFit/>
          </a:bodyPr>
          <a:lstStyle/>
          <a:p>
            <a:pPr algn="r"/>
            <a:r>
              <a:rPr lang="en-GB" sz="1400" i="1" dirty="0"/>
              <a:t>(Brain Games, 2017)</a:t>
            </a:r>
          </a:p>
        </p:txBody>
      </p:sp>
      <p:sp>
        <p:nvSpPr>
          <p:cNvPr id="4" name="Rectangle 3">
            <a:extLst>
              <a:ext uri="{FF2B5EF4-FFF2-40B4-BE49-F238E27FC236}">
                <a16:creationId xmlns:a16="http://schemas.microsoft.com/office/drawing/2014/main" id="{58D8C101-C7A6-442A-BEEE-3BE5FE89C1B6}"/>
              </a:ext>
            </a:extLst>
          </p:cNvPr>
          <p:cNvSpPr/>
          <p:nvPr/>
        </p:nvSpPr>
        <p:spPr>
          <a:xfrm>
            <a:off x="7010399" y="6233285"/>
            <a:ext cx="3405099" cy="276999"/>
          </a:xfrm>
          <a:prstGeom prst="rect">
            <a:avLst/>
          </a:prstGeom>
        </p:spPr>
        <p:txBody>
          <a:bodyPr wrap="none">
            <a:spAutoFit/>
          </a:bodyPr>
          <a:lstStyle/>
          <a:p>
            <a:r>
              <a:rPr lang="en-GB" sz="1200" dirty="0">
                <a:hlinkClick r:id="rId2"/>
              </a:rPr>
              <a:t>https://www.youtube.com/watch?v=b9O9SokTTA8</a:t>
            </a:r>
            <a:r>
              <a:rPr lang="en-GB" sz="1200" dirty="0"/>
              <a:t> </a:t>
            </a:r>
          </a:p>
        </p:txBody>
      </p:sp>
    </p:spTree>
    <p:extLst>
      <p:ext uri="{BB962C8B-B14F-4D97-AF65-F5344CB8AC3E}">
        <p14:creationId xmlns:p14="http://schemas.microsoft.com/office/powerpoint/2010/main" val="327325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D7BE-C3A1-40CC-AAB8-7CED18E1F34F}"/>
              </a:ext>
            </a:extLst>
          </p:cNvPr>
          <p:cNvSpPr txBox="1">
            <a:spLocks/>
          </p:cNvSpPr>
          <p:nvPr/>
        </p:nvSpPr>
        <p:spPr>
          <a:xfrm>
            <a:off x="384310" y="249171"/>
            <a:ext cx="3167273"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To finish …</a:t>
            </a:r>
          </a:p>
        </p:txBody>
      </p:sp>
      <p:sp>
        <p:nvSpPr>
          <p:cNvPr id="3" name="TextBox 2">
            <a:extLst>
              <a:ext uri="{FF2B5EF4-FFF2-40B4-BE49-F238E27FC236}">
                <a16:creationId xmlns:a16="http://schemas.microsoft.com/office/drawing/2014/main" id="{B5EB0D5F-0F90-45D0-98B3-FE9168893DE9}"/>
              </a:ext>
            </a:extLst>
          </p:cNvPr>
          <p:cNvSpPr txBox="1"/>
          <p:nvPr/>
        </p:nvSpPr>
        <p:spPr>
          <a:xfrm>
            <a:off x="384310" y="809609"/>
            <a:ext cx="10986055" cy="830997"/>
          </a:xfrm>
          <a:prstGeom prst="rect">
            <a:avLst/>
          </a:prstGeom>
          <a:noFill/>
        </p:spPr>
        <p:txBody>
          <a:bodyPr wrap="square" rtlCol="0">
            <a:spAutoFit/>
          </a:bodyPr>
          <a:lstStyle/>
          <a:p>
            <a:r>
              <a:rPr lang="en-GB" sz="2400" dirty="0"/>
              <a:t>Use the information we have looked at in today’s lesson to </a:t>
            </a:r>
            <a:r>
              <a:rPr lang="en-GB" sz="2400" b="1" dirty="0"/>
              <a:t>write 4 or 5 sentences explaining why teenagers are at high risk of addiction.</a:t>
            </a:r>
          </a:p>
        </p:txBody>
      </p:sp>
      <p:pic>
        <p:nvPicPr>
          <p:cNvPr id="4" name="Picture 3">
            <a:extLst>
              <a:ext uri="{FF2B5EF4-FFF2-40B4-BE49-F238E27FC236}">
                <a16:creationId xmlns:a16="http://schemas.microsoft.com/office/drawing/2014/main" id="{35D2D25A-ADF2-4FC4-8F78-9EA8CF138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06" y="2138261"/>
            <a:ext cx="1043608" cy="1043608"/>
          </a:xfrm>
          <a:prstGeom prst="rect">
            <a:avLst/>
          </a:prstGeom>
        </p:spPr>
      </p:pic>
      <p:pic>
        <p:nvPicPr>
          <p:cNvPr id="5" name="Picture 4">
            <a:extLst>
              <a:ext uri="{FF2B5EF4-FFF2-40B4-BE49-F238E27FC236}">
                <a16:creationId xmlns:a16="http://schemas.microsoft.com/office/drawing/2014/main" id="{BD72CD5C-6EFF-491D-BA73-00188F5F7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764" y="1770446"/>
            <a:ext cx="3324274" cy="1869904"/>
          </a:xfrm>
          <a:prstGeom prst="rect">
            <a:avLst/>
          </a:prstGeom>
        </p:spPr>
      </p:pic>
      <p:pic>
        <p:nvPicPr>
          <p:cNvPr id="6" name="Picture 5">
            <a:extLst>
              <a:ext uri="{FF2B5EF4-FFF2-40B4-BE49-F238E27FC236}">
                <a16:creationId xmlns:a16="http://schemas.microsoft.com/office/drawing/2014/main" id="{53733C1F-03DF-48B7-9184-A4044CF95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619" y="4203146"/>
            <a:ext cx="2835140" cy="2126356"/>
          </a:xfrm>
          <a:prstGeom prst="rect">
            <a:avLst/>
          </a:prstGeom>
        </p:spPr>
      </p:pic>
      <p:pic>
        <p:nvPicPr>
          <p:cNvPr id="7" name="Picture 2" descr="Image result for teenage brain">
            <a:extLst>
              <a:ext uri="{FF2B5EF4-FFF2-40B4-BE49-F238E27FC236}">
                <a16:creationId xmlns:a16="http://schemas.microsoft.com/office/drawing/2014/main" id="{40A395DF-5F64-4425-ADE1-B7F49BD59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464" y="3500452"/>
            <a:ext cx="2450362" cy="2703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7DF5A2-0B32-40C0-8D27-8026077E7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1826" y="1666966"/>
            <a:ext cx="2476793" cy="2476793"/>
          </a:xfrm>
          <a:prstGeom prst="rect">
            <a:avLst/>
          </a:prstGeom>
        </p:spPr>
      </p:pic>
    </p:spTree>
    <p:extLst>
      <p:ext uri="{BB962C8B-B14F-4D97-AF65-F5344CB8AC3E}">
        <p14:creationId xmlns:p14="http://schemas.microsoft.com/office/powerpoint/2010/main" val="1778789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CDB833-A821-444C-AD7A-211FFE85F4AC}"/>
              </a:ext>
            </a:extLst>
          </p:cNvPr>
          <p:cNvSpPr txBox="1"/>
          <p:nvPr/>
        </p:nvSpPr>
        <p:spPr>
          <a:xfrm>
            <a:off x="238540" y="259664"/>
            <a:ext cx="6132394" cy="400110"/>
          </a:xfrm>
          <a:prstGeom prst="rect">
            <a:avLst/>
          </a:prstGeom>
          <a:noFill/>
        </p:spPr>
        <p:txBody>
          <a:bodyPr wrap="square" rtlCol="0">
            <a:spAutoFit/>
          </a:bodyPr>
          <a:lstStyle/>
          <a:p>
            <a:r>
              <a:rPr lang="en-GB" sz="2000" dirty="0">
                <a:latin typeface="Arial Black" panose="020B0A04020102020204" pitchFamily="34" charset="0"/>
              </a:rPr>
              <a:t>Lesson 2: Cannabis Confusion</a:t>
            </a:r>
            <a:endParaRPr lang="en-GB" dirty="0"/>
          </a:p>
        </p:txBody>
      </p:sp>
      <p:graphicFrame>
        <p:nvGraphicFramePr>
          <p:cNvPr id="5" name="Table 4">
            <a:extLst>
              <a:ext uri="{FF2B5EF4-FFF2-40B4-BE49-F238E27FC236}">
                <a16:creationId xmlns:a16="http://schemas.microsoft.com/office/drawing/2014/main" id="{110A5131-C026-4CCF-B7D3-44764F93E582}"/>
              </a:ext>
            </a:extLst>
          </p:cNvPr>
          <p:cNvGraphicFramePr>
            <a:graphicFrameLocks noGrp="1"/>
          </p:cNvGraphicFramePr>
          <p:nvPr>
            <p:extLst>
              <p:ext uri="{D42A27DB-BD31-4B8C-83A1-F6EECF244321}">
                <p14:modId xmlns:p14="http://schemas.microsoft.com/office/powerpoint/2010/main" val="311059883"/>
              </p:ext>
            </p:extLst>
          </p:nvPr>
        </p:nvGraphicFramePr>
        <p:xfrm>
          <a:off x="573207" y="2607497"/>
          <a:ext cx="11088707" cy="3663000"/>
        </p:xfrm>
        <a:graphic>
          <a:graphicData uri="http://schemas.openxmlformats.org/drawingml/2006/table">
            <a:tbl>
              <a:tblPr firstRow="1" bandRow="1">
                <a:tableStyleId>{5C22544A-7EE6-4342-B048-85BDC9FD1C3A}</a:tableStyleId>
              </a:tblPr>
              <a:tblGrid>
                <a:gridCol w="616384">
                  <a:extLst>
                    <a:ext uri="{9D8B030D-6E8A-4147-A177-3AD203B41FA5}">
                      <a16:colId xmlns:a16="http://schemas.microsoft.com/office/drawing/2014/main" val="1032866568"/>
                    </a:ext>
                  </a:extLst>
                </a:gridCol>
                <a:gridCol w="612705">
                  <a:extLst>
                    <a:ext uri="{9D8B030D-6E8A-4147-A177-3AD203B41FA5}">
                      <a16:colId xmlns:a16="http://schemas.microsoft.com/office/drawing/2014/main" val="942254359"/>
                    </a:ext>
                  </a:extLst>
                </a:gridCol>
                <a:gridCol w="9859618">
                  <a:extLst>
                    <a:ext uri="{9D8B030D-6E8A-4147-A177-3AD203B41FA5}">
                      <a16:colId xmlns:a16="http://schemas.microsoft.com/office/drawing/2014/main" val="2277348157"/>
                    </a:ext>
                  </a:extLst>
                </a:gridCol>
              </a:tblGrid>
              <a:tr h="416880">
                <a:tc>
                  <a:txBody>
                    <a:bodyPr/>
                    <a:lstStyle/>
                    <a:p>
                      <a:r>
                        <a:rPr lang="en-GB" sz="1500" dirty="0"/>
                        <a:t>Slide</a:t>
                      </a:r>
                    </a:p>
                  </a:txBody>
                  <a:tcPr/>
                </a:tc>
                <a:tc>
                  <a:txBody>
                    <a:bodyPr/>
                    <a:lstStyle/>
                    <a:p>
                      <a:r>
                        <a:rPr lang="en-GB" sz="1500" dirty="0"/>
                        <a:t>Time</a:t>
                      </a:r>
                    </a:p>
                  </a:txBody>
                  <a:tcPr/>
                </a:tc>
                <a:tc>
                  <a:txBody>
                    <a:bodyPr/>
                    <a:lstStyle/>
                    <a:p>
                      <a:r>
                        <a:rPr lang="en-GB" sz="1500" dirty="0"/>
                        <a:t>Activity</a:t>
                      </a:r>
                    </a:p>
                  </a:txBody>
                  <a:tcPr/>
                </a:tc>
                <a:extLst>
                  <a:ext uri="{0D108BD9-81ED-4DB2-BD59-A6C34878D82A}">
                    <a16:rowId xmlns:a16="http://schemas.microsoft.com/office/drawing/2014/main" val="2843991019"/>
                  </a:ext>
                </a:extLst>
              </a:tr>
              <a:tr h="349753">
                <a:tc>
                  <a:txBody>
                    <a:bodyPr/>
                    <a:lstStyle/>
                    <a:p>
                      <a:r>
                        <a:rPr lang="en-GB" sz="1500" dirty="0"/>
                        <a:t>24</a:t>
                      </a:r>
                    </a:p>
                  </a:txBody>
                  <a:tcPr/>
                </a:tc>
                <a:tc>
                  <a:txBody>
                    <a:bodyPr/>
                    <a:lstStyle/>
                    <a:p>
                      <a:r>
                        <a:rPr lang="en-GB" sz="1500" dirty="0"/>
                        <a:t>10 min</a:t>
                      </a:r>
                    </a:p>
                  </a:txBody>
                  <a:tcPr/>
                </a:tc>
                <a:tc>
                  <a:txBody>
                    <a:bodyPr/>
                    <a:lstStyle/>
                    <a:p>
                      <a:r>
                        <a:rPr lang="en-GB" sz="1500" dirty="0"/>
                        <a:t>Settling/</a:t>
                      </a:r>
                      <a:r>
                        <a:rPr lang="en-GB" sz="1500" baseline="0" dirty="0"/>
                        <a:t> register activity.  Brainstorm prior knowledge of cannabis, then spend 5 minuets discussing what pupils think they know about the drug.</a:t>
                      </a:r>
                      <a:endParaRPr lang="en-GB" sz="1500" dirty="0"/>
                    </a:p>
                  </a:txBody>
                  <a:tcPr/>
                </a:tc>
                <a:extLst>
                  <a:ext uri="{0D108BD9-81ED-4DB2-BD59-A6C34878D82A}">
                    <a16:rowId xmlns:a16="http://schemas.microsoft.com/office/drawing/2014/main" val="3481856289"/>
                  </a:ext>
                </a:extLst>
              </a:tr>
              <a:tr h="388781">
                <a:tc>
                  <a:txBody>
                    <a:bodyPr/>
                    <a:lstStyle/>
                    <a:p>
                      <a:r>
                        <a:rPr lang="en-GB" sz="1500" dirty="0"/>
                        <a:t>25-26</a:t>
                      </a:r>
                    </a:p>
                  </a:txBody>
                  <a:tcPr/>
                </a:tc>
                <a:tc>
                  <a:txBody>
                    <a:bodyPr/>
                    <a:lstStyle/>
                    <a:p>
                      <a:r>
                        <a:rPr lang="en-GB" sz="1500" dirty="0"/>
                        <a:t>10 min</a:t>
                      </a:r>
                    </a:p>
                  </a:txBody>
                  <a:tcPr/>
                </a:tc>
                <a:tc>
                  <a:txBody>
                    <a:bodyPr/>
                    <a:lstStyle/>
                    <a:p>
                      <a:r>
                        <a:rPr lang="en-GB" sz="1500" b="1" dirty="0"/>
                        <a:t>Please note this lesson will have far greater impact if you use real eggs and bring in examples of meringues, mayonnaise, custard etc, so pupils have a visual, tactile and taste memory of the lesson.  If you have one, a fake bouncy egg would be great to ask a pupil to catch!</a:t>
                      </a:r>
                    </a:p>
                    <a:p>
                      <a:pPr marL="285750" indent="-285750">
                        <a:buFont typeface="Arial" panose="020B0604020202020204" pitchFamily="34" charset="0"/>
                        <a:buChar char="•"/>
                      </a:pPr>
                      <a:r>
                        <a:rPr lang="en-GB" sz="1500" b="0" dirty="0"/>
                        <a:t>Examine the different components of an egg – if possible break an egg and separate the white from the yolk, or ask a pupil to have a go.  Try whisking an egg white to demonstrate what happens and hold the bowl upside down over a students head, but show how an egg yolk responds differently.</a:t>
                      </a:r>
                    </a:p>
                    <a:p>
                      <a:pPr marL="285750" indent="-285750">
                        <a:buFont typeface="Arial" panose="020B0604020202020204" pitchFamily="34" charset="0"/>
                        <a:buChar char="•"/>
                      </a:pPr>
                      <a:r>
                        <a:rPr lang="en-GB" sz="1500" b="0" dirty="0"/>
                        <a:t>Discuss and taste the meringues and custard/ mayonnaise products. </a:t>
                      </a:r>
                    </a:p>
                    <a:p>
                      <a:pPr marL="285750" indent="-285750">
                        <a:buFont typeface="Arial" panose="020B0604020202020204" pitchFamily="34" charset="0"/>
                        <a:buChar char="•"/>
                      </a:pPr>
                      <a:r>
                        <a:rPr lang="en-GB" sz="1500" b="0" dirty="0"/>
                        <a:t>The more you discuss and demonstrate the difference between egg whites and yolks, the greater their understanding of slides 27 &amp; 28.</a:t>
                      </a:r>
                    </a:p>
                  </a:txBody>
                  <a:tcPr/>
                </a:tc>
                <a:extLst>
                  <a:ext uri="{0D108BD9-81ED-4DB2-BD59-A6C34878D82A}">
                    <a16:rowId xmlns:a16="http://schemas.microsoft.com/office/drawing/2014/main" val="3372226210"/>
                  </a:ext>
                </a:extLst>
              </a:tr>
              <a:tr h="548417">
                <a:tc>
                  <a:txBody>
                    <a:bodyPr/>
                    <a:lstStyle/>
                    <a:p>
                      <a:r>
                        <a:rPr lang="en-GB" sz="1500" dirty="0"/>
                        <a:t>27</a:t>
                      </a:r>
                    </a:p>
                  </a:txBody>
                  <a:tcPr/>
                </a:tc>
                <a:tc>
                  <a:txBody>
                    <a:bodyPr/>
                    <a:lstStyle/>
                    <a:p>
                      <a:r>
                        <a:rPr lang="en-GB" sz="1500" dirty="0"/>
                        <a:t>5 min</a:t>
                      </a:r>
                    </a:p>
                  </a:txBody>
                  <a:tcPr/>
                </a:tc>
                <a:tc>
                  <a:txBody>
                    <a:bodyPr/>
                    <a:lstStyle/>
                    <a:p>
                      <a:r>
                        <a:rPr lang="en-GB" sz="1500" b="0" dirty="0"/>
                        <a:t>Read and discuss slide – relate the different parts of cannabis to the different parts of egg.  Question pupils about stories they have heard in the news, or of things they know people have done when ‘stoned’.</a:t>
                      </a:r>
                    </a:p>
                  </a:txBody>
                  <a:tcPr/>
                </a:tc>
                <a:extLst>
                  <a:ext uri="{0D108BD9-81ED-4DB2-BD59-A6C34878D82A}">
                    <a16:rowId xmlns:a16="http://schemas.microsoft.com/office/drawing/2014/main" val="1496036352"/>
                  </a:ext>
                </a:extLst>
              </a:tr>
            </a:tbl>
          </a:graphicData>
        </a:graphic>
      </p:graphicFrame>
      <p:sp>
        <p:nvSpPr>
          <p:cNvPr id="6" name="Slide Number Placeholder 5">
            <a:extLst>
              <a:ext uri="{FF2B5EF4-FFF2-40B4-BE49-F238E27FC236}">
                <a16:creationId xmlns:a16="http://schemas.microsoft.com/office/drawing/2014/main" id="{6A4A16E9-698E-46B5-98EB-4704FA8C018B}"/>
              </a:ext>
            </a:extLst>
          </p:cNvPr>
          <p:cNvSpPr>
            <a:spLocks noGrp="1"/>
          </p:cNvSpPr>
          <p:nvPr>
            <p:ph type="sldNum" sz="quarter" idx="12"/>
          </p:nvPr>
        </p:nvSpPr>
        <p:spPr/>
        <p:txBody>
          <a:bodyPr/>
          <a:lstStyle/>
          <a:p>
            <a:fld id="{A7FAADD0-5DAE-472D-995C-E8B43BDD57E6}" type="slidenum">
              <a:rPr lang="en-GB" smtClean="0"/>
              <a:pPr/>
              <a:t>22</a:t>
            </a:fld>
            <a:endParaRPr lang="en-GB"/>
          </a:p>
        </p:txBody>
      </p:sp>
      <p:sp>
        <p:nvSpPr>
          <p:cNvPr id="7" name="TextBox 6">
            <a:extLst>
              <a:ext uri="{FF2B5EF4-FFF2-40B4-BE49-F238E27FC236}">
                <a16:creationId xmlns:a16="http://schemas.microsoft.com/office/drawing/2014/main" id="{F8B443A7-D468-4DDB-A52A-C0A76F947671}"/>
              </a:ext>
            </a:extLst>
          </p:cNvPr>
          <p:cNvSpPr txBox="1"/>
          <p:nvPr/>
        </p:nvSpPr>
        <p:spPr>
          <a:xfrm>
            <a:off x="238541" y="659774"/>
            <a:ext cx="6294782" cy="830997"/>
          </a:xfrm>
          <a:prstGeom prst="rect">
            <a:avLst/>
          </a:prstGeom>
          <a:noFill/>
        </p:spPr>
        <p:txBody>
          <a:bodyPr wrap="square" rtlCol="0">
            <a:spAutoFit/>
          </a:bodyPr>
          <a:lstStyle/>
          <a:p>
            <a:r>
              <a:rPr lang="en-GB" sz="1600" dirty="0"/>
              <a:t>This lesson will examine the difference between recreational and medicinal cannabis, and the dangerous impact it can have on the developing brain.</a:t>
            </a:r>
          </a:p>
        </p:txBody>
      </p:sp>
      <p:sp>
        <p:nvSpPr>
          <p:cNvPr id="2" name="TextBox 1">
            <a:extLst>
              <a:ext uri="{FF2B5EF4-FFF2-40B4-BE49-F238E27FC236}">
                <a16:creationId xmlns:a16="http://schemas.microsoft.com/office/drawing/2014/main" id="{A19352F3-07A0-429A-BFE4-2D981483E0FE}"/>
              </a:ext>
            </a:extLst>
          </p:cNvPr>
          <p:cNvSpPr txBox="1"/>
          <p:nvPr/>
        </p:nvSpPr>
        <p:spPr>
          <a:xfrm>
            <a:off x="6652591" y="136525"/>
            <a:ext cx="5296944" cy="2308324"/>
          </a:xfrm>
          <a:prstGeom prst="rect">
            <a:avLst/>
          </a:prstGeom>
          <a:noFill/>
          <a:ln>
            <a:solidFill>
              <a:schemeClr val="tx1"/>
            </a:solidFill>
          </a:ln>
        </p:spPr>
        <p:txBody>
          <a:bodyPr wrap="square" rtlCol="0">
            <a:spAutoFit/>
          </a:bodyPr>
          <a:lstStyle/>
          <a:p>
            <a:r>
              <a:rPr lang="en-GB" sz="1400" b="1" dirty="0"/>
              <a:t>Resources</a:t>
            </a:r>
          </a:p>
          <a:p>
            <a:pPr marL="285750" indent="-285750">
              <a:buFont typeface="Arial" panose="020B0604020202020204" pitchFamily="34" charset="0"/>
              <a:buChar char="•"/>
            </a:pPr>
            <a:r>
              <a:rPr lang="en-GB" sz="1600" b="1" dirty="0"/>
              <a:t>EGGS!!! Meringues, custard &amp; mayonnaise products </a:t>
            </a:r>
            <a:r>
              <a:rPr lang="en-GB" sz="1400" b="1" dirty="0"/>
              <a:t>for taste tests. </a:t>
            </a:r>
            <a:r>
              <a:rPr lang="en-GB" sz="1400" dirty="0"/>
              <a:t>(The more effort put in here, the more impact the lesson will have.)</a:t>
            </a:r>
            <a:endParaRPr lang="en-GB" sz="1400" b="1" dirty="0"/>
          </a:p>
          <a:p>
            <a:pPr marL="285750" indent="-285750">
              <a:buFont typeface="Arial" panose="020B0604020202020204" pitchFamily="34" charset="0"/>
              <a:buChar char="•"/>
            </a:pPr>
            <a:r>
              <a:rPr lang="en-GB" sz="1400" b="1" dirty="0"/>
              <a:t>If possible, a clear bowl and whisk (ask food tech)</a:t>
            </a:r>
          </a:p>
          <a:p>
            <a:pPr marL="285750" indent="-285750">
              <a:buFont typeface="Arial" panose="020B0604020202020204" pitchFamily="34" charset="0"/>
              <a:buChar char="•"/>
            </a:pPr>
            <a:r>
              <a:rPr lang="en-GB" sz="1400" b="1" dirty="0"/>
              <a:t>Print slides 28 &amp; 29 </a:t>
            </a:r>
            <a:r>
              <a:rPr lang="en-GB" sz="1400" dirty="0"/>
              <a:t>(one each)</a:t>
            </a:r>
          </a:p>
          <a:p>
            <a:pPr marL="285750" indent="-285750">
              <a:buFont typeface="Arial" panose="020B0604020202020204" pitchFamily="34" charset="0"/>
              <a:buChar char="•"/>
            </a:pPr>
            <a:r>
              <a:rPr lang="en-GB" sz="1600" b="1" dirty="0"/>
              <a:t>Previously prepared post it notes for slide 30. </a:t>
            </a:r>
            <a:r>
              <a:rPr lang="en-GB" sz="1400" dirty="0"/>
              <a:t>(For each group of four/ five pupils, have ready post it notes with, instructions of how the pupil should be treated by the rest of the group – see instructions of what to write)</a:t>
            </a:r>
            <a:endParaRPr lang="en-GB" sz="1400" b="1" dirty="0"/>
          </a:p>
        </p:txBody>
      </p:sp>
      <p:sp>
        <p:nvSpPr>
          <p:cNvPr id="8" name="TextBox 7">
            <a:extLst>
              <a:ext uri="{FF2B5EF4-FFF2-40B4-BE49-F238E27FC236}">
                <a16:creationId xmlns:a16="http://schemas.microsoft.com/office/drawing/2014/main" id="{C8E667F1-3126-4790-88CC-C8227BD176F9}"/>
              </a:ext>
            </a:extLst>
          </p:cNvPr>
          <p:cNvSpPr txBox="1"/>
          <p:nvPr/>
        </p:nvSpPr>
        <p:spPr>
          <a:xfrm>
            <a:off x="238541" y="1464344"/>
            <a:ext cx="6294782" cy="954107"/>
          </a:xfrm>
          <a:prstGeom prst="rect">
            <a:avLst/>
          </a:prstGeom>
          <a:noFill/>
        </p:spPr>
        <p:txBody>
          <a:bodyPr wrap="square" rtlCol="0">
            <a:spAutoFit/>
          </a:bodyPr>
          <a:lstStyle/>
          <a:p>
            <a:r>
              <a:rPr lang="en-GB" sz="1400" b="1" dirty="0"/>
              <a:t>Learning Objectives:</a:t>
            </a:r>
          </a:p>
          <a:p>
            <a:pPr marL="342900" indent="-342900">
              <a:buAutoNum type="arabicPeriod"/>
            </a:pPr>
            <a:r>
              <a:rPr lang="en-GB" sz="1400" dirty="0"/>
              <a:t>To understand the difference between medicinal and recreational cannabis.</a:t>
            </a:r>
          </a:p>
          <a:p>
            <a:pPr marL="342900" indent="-342900">
              <a:buAutoNum type="arabicPeriod"/>
            </a:pPr>
            <a:r>
              <a:rPr lang="en-GB" sz="1400" dirty="0"/>
              <a:t>To understand how the impact cannabis can have on the developing brain.</a:t>
            </a:r>
          </a:p>
          <a:p>
            <a:pPr marL="342900" indent="-342900">
              <a:buAutoNum type="arabicPeriod"/>
            </a:pPr>
            <a:r>
              <a:rPr lang="en-GB" sz="1400" dirty="0"/>
              <a:t>To recognise common misconceptions about cannabis.</a:t>
            </a:r>
          </a:p>
        </p:txBody>
      </p:sp>
    </p:spTree>
    <p:extLst>
      <p:ext uri="{BB962C8B-B14F-4D97-AF65-F5344CB8AC3E}">
        <p14:creationId xmlns:p14="http://schemas.microsoft.com/office/powerpoint/2010/main" val="280201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CDB833-A821-444C-AD7A-211FFE85F4AC}"/>
              </a:ext>
            </a:extLst>
          </p:cNvPr>
          <p:cNvSpPr txBox="1"/>
          <p:nvPr/>
        </p:nvSpPr>
        <p:spPr>
          <a:xfrm>
            <a:off x="111061" y="212233"/>
            <a:ext cx="6132394" cy="400110"/>
          </a:xfrm>
          <a:prstGeom prst="rect">
            <a:avLst/>
          </a:prstGeom>
          <a:noFill/>
        </p:spPr>
        <p:txBody>
          <a:bodyPr wrap="square" rtlCol="0">
            <a:spAutoFit/>
          </a:bodyPr>
          <a:lstStyle/>
          <a:p>
            <a:r>
              <a:rPr lang="en-GB" sz="2000" dirty="0">
                <a:latin typeface="Arial Black" panose="020B0A04020102020204" pitchFamily="34" charset="0"/>
              </a:rPr>
              <a:t>Lesson 2: Cannabis Confusion</a:t>
            </a:r>
            <a:endParaRPr lang="en-GB" dirty="0"/>
          </a:p>
        </p:txBody>
      </p:sp>
      <p:graphicFrame>
        <p:nvGraphicFramePr>
          <p:cNvPr id="5" name="Table 4">
            <a:extLst>
              <a:ext uri="{FF2B5EF4-FFF2-40B4-BE49-F238E27FC236}">
                <a16:creationId xmlns:a16="http://schemas.microsoft.com/office/drawing/2014/main" id="{110A5131-C026-4CCF-B7D3-44764F93E582}"/>
              </a:ext>
            </a:extLst>
          </p:cNvPr>
          <p:cNvGraphicFramePr>
            <a:graphicFrameLocks noGrp="1"/>
          </p:cNvGraphicFramePr>
          <p:nvPr>
            <p:extLst>
              <p:ext uri="{D42A27DB-BD31-4B8C-83A1-F6EECF244321}">
                <p14:modId xmlns:p14="http://schemas.microsoft.com/office/powerpoint/2010/main" val="182523900"/>
              </p:ext>
            </p:extLst>
          </p:nvPr>
        </p:nvGraphicFramePr>
        <p:xfrm>
          <a:off x="228649" y="621979"/>
          <a:ext cx="11698308" cy="5903602"/>
        </p:xfrm>
        <a:graphic>
          <a:graphicData uri="http://schemas.openxmlformats.org/drawingml/2006/table">
            <a:tbl>
              <a:tblPr firstRow="1" bandRow="1">
                <a:tableStyleId>{5C22544A-7EE6-4342-B048-85BDC9FD1C3A}</a:tableStyleId>
              </a:tblPr>
              <a:tblGrid>
                <a:gridCol w="625365">
                  <a:extLst>
                    <a:ext uri="{9D8B030D-6E8A-4147-A177-3AD203B41FA5}">
                      <a16:colId xmlns:a16="http://schemas.microsoft.com/office/drawing/2014/main" val="1032866568"/>
                    </a:ext>
                  </a:extLst>
                </a:gridCol>
                <a:gridCol w="696490">
                  <a:extLst>
                    <a:ext uri="{9D8B030D-6E8A-4147-A177-3AD203B41FA5}">
                      <a16:colId xmlns:a16="http://schemas.microsoft.com/office/drawing/2014/main" val="942254359"/>
                    </a:ext>
                  </a:extLst>
                </a:gridCol>
                <a:gridCol w="10376453">
                  <a:extLst>
                    <a:ext uri="{9D8B030D-6E8A-4147-A177-3AD203B41FA5}">
                      <a16:colId xmlns:a16="http://schemas.microsoft.com/office/drawing/2014/main" val="2277348157"/>
                    </a:ext>
                  </a:extLst>
                </a:gridCol>
              </a:tblGrid>
              <a:tr h="416880">
                <a:tc>
                  <a:txBody>
                    <a:bodyPr/>
                    <a:lstStyle/>
                    <a:p>
                      <a:r>
                        <a:rPr lang="en-GB" sz="1400" dirty="0"/>
                        <a:t>Slide</a:t>
                      </a:r>
                    </a:p>
                  </a:txBody>
                  <a:tcPr/>
                </a:tc>
                <a:tc>
                  <a:txBody>
                    <a:bodyPr/>
                    <a:lstStyle/>
                    <a:p>
                      <a:r>
                        <a:rPr lang="en-GB" sz="1400" dirty="0"/>
                        <a:t>Time</a:t>
                      </a:r>
                    </a:p>
                  </a:txBody>
                  <a:tcPr/>
                </a:tc>
                <a:tc>
                  <a:txBody>
                    <a:bodyPr/>
                    <a:lstStyle/>
                    <a:p>
                      <a:r>
                        <a:rPr lang="en-GB" sz="1400" dirty="0"/>
                        <a:t>Activity</a:t>
                      </a:r>
                    </a:p>
                  </a:txBody>
                  <a:tcPr/>
                </a:tc>
                <a:extLst>
                  <a:ext uri="{0D108BD9-81ED-4DB2-BD59-A6C34878D82A}">
                    <a16:rowId xmlns:a16="http://schemas.microsoft.com/office/drawing/2014/main" val="2843991019"/>
                  </a:ext>
                </a:extLst>
              </a:tr>
              <a:tr h="349753">
                <a:tc>
                  <a:txBody>
                    <a:bodyPr/>
                    <a:lstStyle/>
                    <a:p>
                      <a:r>
                        <a:rPr lang="en-GB" sz="1500" dirty="0"/>
                        <a:t>28 &amp; 29</a:t>
                      </a:r>
                    </a:p>
                  </a:txBody>
                  <a:tcPr/>
                </a:tc>
                <a:tc>
                  <a:txBody>
                    <a:bodyPr/>
                    <a:lstStyle/>
                    <a:p>
                      <a:r>
                        <a:rPr lang="en-GB" sz="1500" dirty="0"/>
                        <a:t>10 min</a:t>
                      </a:r>
                    </a:p>
                  </a:txBody>
                  <a:tcPr/>
                </a:tc>
                <a:tc>
                  <a:txBody>
                    <a:bodyPr/>
                    <a:lstStyle/>
                    <a:p>
                      <a:r>
                        <a:rPr lang="en-GB" sz="1500" b="0" dirty="0"/>
                        <a:t>Read through the slides and watch the clip on slide 29</a:t>
                      </a:r>
                    </a:p>
                  </a:txBody>
                  <a:tcPr/>
                </a:tc>
                <a:extLst>
                  <a:ext uri="{0D108BD9-81ED-4DB2-BD59-A6C34878D82A}">
                    <a16:rowId xmlns:a16="http://schemas.microsoft.com/office/drawing/2014/main" val="728216437"/>
                  </a:ext>
                </a:extLst>
              </a:tr>
              <a:tr h="349753">
                <a:tc>
                  <a:txBody>
                    <a:bodyPr/>
                    <a:lstStyle/>
                    <a:p>
                      <a:r>
                        <a:rPr lang="en-GB" sz="1500" dirty="0"/>
                        <a:t>30</a:t>
                      </a:r>
                    </a:p>
                  </a:txBody>
                  <a:tcPr/>
                </a:tc>
                <a:tc>
                  <a:txBody>
                    <a:bodyPr/>
                    <a:lstStyle/>
                    <a:p>
                      <a:r>
                        <a:rPr lang="en-GB" sz="1500" dirty="0"/>
                        <a:t>7 min</a:t>
                      </a:r>
                    </a:p>
                    <a:p>
                      <a:endParaRPr lang="en-GB" sz="1500" dirty="0"/>
                    </a:p>
                    <a:p>
                      <a:r>
                        <a:rPr lang="en-GB" sz="1500" dirty="0"/>
                        <a:t>*****</a:t>
                      </a:r>
                    </a:p>
                    <a:p>
                      <a:r>
                        <a:rPr lang="en-GB" sz="1200" dirty="0"/>
                        <a:t>Import-ant – prepare this before lesson</a:t>
                      </a:r>
                    </a:p>
                    <a:p>
                      <a:endParaRPr lang="en-GB" sz="1200" dirty="0"/>
                    </a:p>
                    <a:p>
                      <a:r>
                        <a:rPr lang="en-GB" sz="1400" dirty="0"/>
                        <a:t>*****</a:t>
                      </a:r>
                    </a:p>
                    <a:p>
                      <a:endParaRPr lang="en-GB" sz="1500" dirty="0"/>
                    </a:p>
                  </a:txBody>
                  <a:tcPr/>
                </a:tc>
                <a:tc>
                  <a:txBody>
                    <a:bodyPr/>
                    <a:lstStyle/>
                    <a:p>
                      <a:r>
                        <a:rPr lang="en-GB" sz="1500" b="0" dirty="0"/>
                        <a:t>Divide class into groups of four or five pupils. Give pupils just over 5 minutes to discuss brain teasers.</a:t>
                      </a:r>
                    </a:p>
                    <a:p>
                      <a:r>
                        <a:rPr lang="en-GB" sz="1500" b="1" dirty="0"/>
                        <a:t>Important – before lesson, prepare post it notes with instructions of how the pupil should be treated by the rest of the group. For each group have:</a:t>
                      </a:r>
                    </a:p>
                    <a:p>
                      <a:pPr marL="285750" indent="-285750">
                        <a:buFont typeface="Arial" panose="020B0604020202020204" pitchFamily="34" charset="0"/>
                        <a:buChar char="•"/>
                      </a:pPr>
                      <a:r>
                        <a:rPr lang="en-GB" sz="1500" b="0" dirty="0"/>
                        <a:t>Act like I know everything</a:t>
                      </a:r>
                    </a:p>
                    <a:p>
                      <a:pPr marL="285750" indent="-285750">
                        <a:buFont typeface="Arial" panose="020B0604020202020204" pitchFamily="34" charset="0"/>
                        <a:buChar char="•"/>
                      </a:pPr>
                      <a:r>
                        <a:rPr lang="en-GB" sz="1500" b="0" dirty="0"/>
                        <a:t>Agree with what I say to shut me up</a:t>
                      </a:r>
                    </a:p>
                    <a:p>
                      <a:pPr marL="285750" indent="-285750">
                        <a:buFont typeface="Arial" panose="020B0604020202020204" pitchFamily="34" charset="0"/>
                        <a:buChar char="•"/>
                      </a:pPr>
                      <a:r>
                        <a:rPr lang="en-GB" sz="1500" b="0" dirty="0"/>
                        <a:t>Ignore me because I’m always wrong</a:t>
                      </a:r>
                    </a:p>
                    <a:p>
                      <a:pPr marL="285750" indent="-285750">
                        <a:buFont typeface="Arial" panose="020B0604020202020204" pitchFamily="34" charset="0"/>
                        <a:buChar char="•"/>
                      </a:pPr>
                      <a:r>
                        <a:rPr lang="en-GB" sz="1500" b="0" dirty="0"/>
                        <a:t>Get annoyed with me when I try to talk</a:t>
                      </a:r>
                    </a:p>
                    <a:p>
                      <a:pPr marL="285750" indent="-285750">
                        <a:buFont typeface="Arial" panose="020B0604020202020204" pitchFamily="34" charset="0"/>
                        <a:buChar char="•"/>
                      </a:pPr>
                      <a:r>
                        <a:rPr lang="en-GB" sz="1500" b="0" dirty="0"/>
                        <a:t>Act like I’m always talking too loud</a:t>
                      </a:r>
                    </a:p>
                    <a:p>
                      <a:r>
                        <a:rPr lang="en-GB" sz="1500" dirty="0"/>
                        <a:t>Whilst discussing, go round and put post it notes on head, </a:t>
                      </a:r>
                      <a:r>
                        <a:rPr lang="en-GB" sz="1500" b="1" dirty="0"/>
                        <a:t>tell pupils not to spoil it by looking</a:t>
                      </a:r>
                      <a:r>
                        <a:rPr lang="en-GB" sz="1500" dirty="0"/>
                        <a:t>. Tell pupils to treat their class mates in the ways described. </a:t>
                      </a:r>
                      <a:r>
                        <a:rPr lang="en-GB" sz="1500" b="1" dirty="0"/>
                        <a:t>(Know your pupils, don’t give the ‘get annoyed’ one to someone who you know is volatile)</a:t>
                      </a:r>
                    </a:p>
                    <a:p>
                      <a:r>
                        <a:rPr lang="en-GB" sz="1500" b="0" dirty="0"/>
                        <a:t>Monitor the class and stop the discussions if you think it’s starting to cause trouble. Don’t allow more than 5 mins for discussions.</a:t>
                      </a:r>
                      <a:endParaRPr lang="en-GB" sz="1500" dirty="0"/>
                    </a:p>
                  </a:txBody>
                  <a:tcPr/>
                </a:tc>
                <a:extLst>
                  <a:ext uri="{0D108BD9-81ED-4DB2-BD59-A6C34878D82A}">
                    <a16:rowId xmlns:a16="http://schemas.microsoft.com/office/drawing/2014/main" val="3481856289"/>
                  </a:ext>
                </a:extLst>
              </a:tr>
              <a:tr h="388781">
                <a:tc>
                  <a:txBody>
                    <a:bodyPr/>
                    <a:lstStyle/>
                    <a:p>
                      <a:r>
                        <a:rPr lang="en-GB" sz="1500" dirty="0"/>
                        <a:t>30 &amp; 31</a:t>
                      </a:r>
                    </a:p>
                  </a:txBody>
                  <a:tcPr/>
                </a:tc>
                <a:tc>
                  <a:txBody>
                    <a:bodyPr/>
                    <a:lstStyle/>
                    <a:p>
                      <a:r>
                        <a:rPr lang="en-GB" sz="1500" dirty="0"/>
                        <a:t>5 min</a:t>
                      </a:r>
                    </a:p>
                  </a:txBody>
                  <a:tcPr/>
                </a:tc>
                <a:tc>
                  <a:txBody>
                    <a:bodyPr/>
                    <a:lstStyle/>
                    <a:p>
                      <a:r>
                        <a:rPr lang="en-GB" sz="1500" dirty="0"/>
                        <a:t>Tell pupils to look at their post-it note, then discuss how pupils found the experience. Explain that having paranoia, or a delusional belief can feel a bit like that because you have another agenda. Whilst the task was to discuss the brain teasers – their real agenda was to try and work out what was written on their head. Highlight how distracting and uncomfortable it can be. Don’t forget to reveal the answers to the brain teasers (slide 31)</a:t>
                      </a:r>
                    </a:p>
                  </a:txBody>
                  <a:tcPr/>
                </a:tc>
                <a:extLst>
                  <a:ext uri="{0D108BD9-81ED-4DB2-BD59-A6C34878D82A}">
                    <a16:rowId xmlns:a16="http://schemas.microsoft.com/office/drawing/2014/main" val="3372226210"/>
                  </a:ext>
                </a:extLst>
              </a:tr>
              <a:tr h="388781">
                <a:tc>
                  <a:txBody>
                    <a:bodyPr/>
                    <a:lstStyle/>
                    <a:p>
                      <a:r>
                        <a:rPr lang="en-GB" sz="1500" dirty="0"/>
                        <a:t>32</a:t>
                      </a:r>
                    </a:p>
                  </a:txBody>
                  <a:tcPr/>
                </a:tc>
                <a:tc>
                  <a:txBody>
                    <a:bodyPr/>
                    <a:lstStyle/>
                    <a:p>
                      <a:r>
                        <a:rPr lang="en-GB" sz="1500" dirty="0"/>
                        <a:t>5 min</a:t>
                      </a:r>
                    </a:p>
                  </a:txBody>
                  <a:tcPr/>
                </a:tc>
                <a:tc>
                  <a:txBody>
                    <a:bodyPr/>
                    <a:lstStyle/>
                    <a:p>
                      <a:r>
                        <a:rPr lang="en-GB" sz="1500" dirty="0"/>
                        <a:t>In books pupils to write down questions, leaving half a page after each one. Answer with True or False</a:t>
                      </a:r>
                    </a:p>
                  </a:txBody>
                  <a:tcPr/>
                </a:tc>
                <a:extLst>
                  <a:ext uri="{0D108BD9-81ED-4DB2-BD59-A6C34878D82A}">
                    <a16:rowId xmlns:a16="http://schemas.microsoft.com/office/drawing/2014/main" val="366844512"/>
                  </a:ext>
                </a:extLst>
              </a:tr>
              <a:tr h="388781">
                <a:tc>
                  <a:txBody>
                    <a:bodyPr/>
                    <a:lstStyle/>
                    <a:p>
                      <a:r>
                        <a:rPr lang="en-GB" sz="1500" dirty="0"/>
                        <a:t>33-36</a:t>
                      </a:r>
                    </a:p>
                  </a:txBody>
                  <a:tcPr/>
                </a:tc>
                <a:tc>
                  <a:txBody>
                    <a:bodyPr/>
                    <a:lstStyle/>
                    <a:p>
                      <a:r>
                        <a:rPr lang="en-GB" sz="1500" dirty="0"/>
                        <a:t>10 min</a:t>
                      </a:r>
                    </a:p>
                  </a:txBody>
                  <a:tcPr/>
                </a:tc>
                <a:tc>
                  <a:txBody>
                    <a:bodyPr/>
                    <a:lstStyle/>
                    <a:p>
                      <a:r>
                        <a:rPr lang="en-GB" sz="1500" dirty="0"/>
                        <a:t>Read through and look at the answers – pupils to make some notes in their books.</a:t>
                      </a:r>
                    </a:p>
                  </a:txBody>
                  <a:tcPr/>
                </a:tc>
                <a:extLst>
                  <a:ext uri="{0D108BD9-81ED-4DB2-BD59-A6C34878D82A}">
                    <a16:rowId xmlns:a16="http://schemas.microsoft.com/office/drawing/2014/main" val="3570142477"/>
                  </a:ext>
                </a:extLst>
              </a:tr>
              <a:tr h="388781">
                <a:tc>
                  <a:txBody>
                    <a:bodyPr/>
                    <a:lstStyle/>
                    <a:p>
                      <a:r>
                        <a:rPr lang="en-GB" sz="1500" dirty="0"/>
                        <a:t>37 </a:t>
                      </a:r>
                    </a:p>
                  </a:txBody>
                  <a:tcPr/>
                </a:tc>
                <a:tc>
                  <a:txBody>
                    <a:bodyPr/>
                    <a:lstStyle/>
                    <a:p>
                      <a:r>
                        <a:rPr lang="en-GB" sz="1500" dirty="0"/>
                        <a:t>3 min</a:t>
                      </a:r>
                    </a:p>
                  </a:txBody>
                  <a:tcPr/>
                </a:tc>
                <a:tc>
                  <a:txBody>
                    <a:bodyPr/>
                    <a:lstStyle/>
                    <a:p>
                      <a:r>
                        <a:rPr lang="en-GB" sz="1500" dirty="0"/>
                        <a:t>Plenary: Q&amp;A about the images on the slide</a:t>
                      </a:r>
                    </a:p>
                  </a:txBody>
                  <a:tcPr/>
                </a:tc>
                <a:extLst>
                  <a:ext uri="{0D108BD9-81ED-4DB2-BD59-A6C34878D82A}">
                    <a16:rowId xmlns:a16="http://schemas.microsoft.com/office/drawing/2014/main" val="2577207160"/>
                  </a:ext>
                </a:extLst>
              </a:tr>
            </a:tbl>
          </a:graphicData>
        </a:graphic>
      </p:graphicFrame>
      <p:sp>
        <p:nvSpPr>
          <p:cNvPr id="6" name="Slide Number Placeholder 5">
            <a:extLst>
              <a:ext uri="{FF2B5EF4-FFF2-40B4-BE49-F238E27FC236}">
                <a16:creationId xmlns:a16="http://schemas.microsoft.com/office/drawing/2014/main" id="{6A4A16E9-698E-46B5-98EB-4704FA8C018B}"/>
              </a:ext>
            </a:extLst>
          </p:cNvPr>
          <p:cNvSpPr>
            <a:spLocks noGrp="1"/>
          </p:cNvSpPr>
          <p:nvPr>
            <p:ph type="sldNum" sz="quarter" idx="12"/>
          </p:nvPr>
        </p:nvSpPr>
        <p:spPr/>
        <p:txBody>
          <a:bodyPr/>
          <a:lstStyle/>
          <a:p>
            <a:fld id="{A7FAADD0-5DAE-472D-995C-E8B43BDD57E6}" type="slidenum">
              <a:rPr lang="en-GB" smtClean="0"/>
              <a:pPr/>
              <a:t>23</a:t>
            </a:fld>
            <a:endParaRPr lang="en-GB"/>
          </a:p>
        </p:txBody>
      </p:sp>
    </p:spTree>
    <p:extLst>
      <p:ext uri="{BB962C8B-B14F-4D97-AF65-F5344CB8AC3E}">
        <p14:creationId xmlns:p14="http://schemas.microsoft.com/office/powerpoint/2010/main" val="162381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7D2B95-39E3-47BD-B90D-10BDDF8851D1}"/>
              </a:ext>
            </a:extLst>
          </p:cNvPr>
          <p:cNvSpPr txBox="1"/>
          <p:nvPr/>
        </p:nvSpPr>
        <p:spPr>
          <a:xfrm>
            <a:off x="493178" y="2835397"/>
            <a:ext cx="8258257" cy="3677930"/>
          </a:xfrm>
          <a:prstGeom prst="rect">
            <a:avLst/>
          </a:prstGeom>
          <a:noFill/>
          <a:ln w="28575">
            <a:solidFill>
              <a:schemeClr val="accent6"/>
            </a:solidFill>
          </a:ln>
        </p:spPr>
        <p:txBody>
          <a:bodyPr wrap="square" rtlCol="0">
            <a:spAutoFit/>
          </a:bodyPr>
          <a:lstStyle/>
          <a:p>
            <a:pPr>
              <a:spcAft>
                <a:spcPts val="600"/>
              </a:spcAft>
            </a:pPr>
            <a:r>
              <a:rPr lang="en-GB" sz="2200" b="1" dirty="0"/>
              <a:t>Starter:  Brainstorm everything you know about cannabis, including other names for it.</a:t>
            </a:r>
          </a:p>
          <a:p>
            <a:pPr>
              <a:spcAft>
                <a:spcPts val="600"/>
              </a:spcAft>
            </a:pPr>
            <a:endParaRPr lang="en-GB" sz="2200" b="1" dirty="0"/>
          </a:p>
          <a:p>
            <a:pPr>
              <a:spcAft>
                <a:spcPts val="600"/>
              </a:spcAft>
            </a:pPr>
            <a:endParaRPr lang="en-GB" sz="2200" b="1" dirty="0"/>
          </a:p>
          <a:p>
            <a:pPr>
              <a:spcAft>
                <a:spcPts val="600"/>
              </a:spcAft>
            </a:pPr>
            <a:endParaRPr lang="en-GB" sz="2200" b="1" dirty="0"/>
          </a:p>
          <a:p>
            <a:pPr>
              <a:spcAft>
                <a:spcPts val="600"/>
              </a:spcAft>
            </a:pPr>
            <a:endParaRPr lang="en-GB" sz="2200" b="1" dirty="0"/>
          </a:p>
          <a:p>
            <a:pPr>
              <a:spcAft>
                <a:spcPts val="600"/>
              </a:spcAft>
            </a:pPr>
            <a:endParaRPr lang="en-GB" sz="2200" b="1" dirty="0"/>
          </a:p>
          <a:p>
            <a:pPr>
              <a:spcAft>
                <a:spcPts val="600"/>
              </a:spcAft>
            </a:pPr>
            <a:endParaRPr lang="en-GB" sz="2200" b="1" dirty="0"/>
          </a:p>
          <a:p>
            <a:pPr>
              <a:spcAft>
                <a:spcPts val="600"/>
              </a:spcAft>
            </a:pPr>
            <a:endParaRPr lang="en-GB" sz="2200" b="1" dirty="0"/>
          </a:p>
        </p:txBody>
      </p:sp>
      <p:pic>
        <p:nvPicPr>
          <p:cNvPr id="7" name="Picture 6">
            <a:extLst>
              <a:ext uri="{FF2B5EF4-FFF2-40B4-BE49-F238E27FC236}">
                <a16:creationId xmlns:a16="http://schemas.microsoft.com/office/drawing/2014/main" id="{C6C97D2F-EEAE-4B8B-89A1-F421447F0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749" y="3552465"/>
            <a:ext cx="835874" cy="1040508"/>
          </a:xfrm>
          <a:prstGeom prst="rect">
            <a:avLst/>
          </a:prstGeom>
        </p:spPr>
      </p:pic>
      <p:sp>
        <p:nvSpPr>
          <p:cNvPr id="8" name="TextBox 7">
            <a:extLst>
              <a:ext uri="{FF2B5EF4-FFF2-40B4-BE49-F238E27FC236}">
                <a16:creationId xmlns:a16="http://schemas.microsoft.com/office/drawing/2014/main" id="{FD672038-A0EA-46AF-B9D6-3CE2E0DA7EB0}"/>
              </a:ext>
            </a:extLst>
          </p:cNvPr>
          <p:cNvSpPr txBox="1"/>
          <p:nvPr/>
        </p:nvSpPr>
        <p:spPr>
          <a:xfrm>
            <a:off x="9938771" y="4644380"/>
            <a:ext cx="1291550" cy="369332"/>
          </a:xfrm>
          <a:prstGeom prst="rect">
            <a:avLst/>
          </a:prstGeom>
          <a:noFill/>
        </p:spPr>
        <p:txBody>
          <a:bodyPr wrap="square" rtlCol="0">
            <a:spAutoFit/>
          </a:bodyPr>
          <a:lstStyle/>
          <a:p>
            <a:pPr algn="ctr"/>
            <a:r>
              <a:rPr lang="en-GB" b="1" dirty="0"/>
              <a:t>5 minutes</a:t>
            </a:r>
          </a:p>
        </p:txBody>
      </p:sp>
      <p:sp>
        <p:nvSpPr>
          <p:cNvPr id="11" name="Slide Number Placeholder 10">
            <a:extLst>
              <a:ext uri="{FF2B5EF4-FFF2-40B4-BE49-F238E27FC236}">
                <a16:creationId xmlns:a16="http://schemas.microsoft.com/office/drawing/2014/main" id="{67D86A9D-FE36-4305-90FC-2381A08C8E95}"/>
              </a:ext>
            </a:extLst>
          </p:cNvPr>
          <p:cNvSpPr>
            <a:spLocks noGrp="1"/>
          </p:cNvSpPr>
          <p:nvPr>
            <p:ph type="sldNum" sz="quarter" idx="12"/>
          </p:nvPr>
        </p:nvSpPr>
        <p:spPr/>
        <p:txBody>
          <a:bodyPr/>
          <a:lstStyle/>
          <a:p>
            <a:fld id="{D9A90762-97D7-49DC-8F83-B017C849E511}" type="slidenum">
              <a:rPr lang="en-GB" smtClean="0"/>
              <a:pPr/>
              <a:t>24</a:t>
            </a:fld>
            <a:endParaRPr lang="en-GB"/>
          </a:p>
        </p:txBody>
      </p:sp>
      <p:pic>
        <p:nvPicPr>
          <p:cNvPr id="9" name="Picture 2" descr="https://cdn.shopify.com/s/files/1/0255/4661/files/Passionate_life_large.png?v=1472417752"/>
          <p:cNvPicPr>
            <a:picLocks noChangeAspect="1" noChangeArrowheads="1"/>
          </p:cNvPicPr>
          <p:nvPr/>
        </p:nvPicPr>
        <p:blipFill>
          <a:blip r:embed="rId3" cstate="print"/>
          <a:srcRect/>
          <a:stretch>
            <a:fillRect/>
          </a:stretch>
        </p:blipFill>
        <p:spPr bwMode="auto">
          <a:xfrm>
            <a:off x="8940800" y="385716"/>
            <a:ext cx="2989943" cy="2952569"/>
          </a:xfrm>
          <a:prstGeom prst="rect">
            <a:avLst/>
          </a:prstGeom>
          <a:noFill/>
        </p:spPr>
      </p:pic>
      <p:pic>
        <p:nvPicPr>
          <p:cNvPr id="10" name="Picture 9">
            <a:extLst>
              <a:ext uri="{FF2B5EF4-FFF2-40B4-BE49-F238E27FC236}">
                <a16:creationId xmlns:a16="http://schemas.microsoft.com/office/drawing/2014/main" id="{933516E4-4A39-47AE-815A-4BA5A4757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48" y="107591"/>
            <a:ext cx="1262929" cy="1012799"/>
          </a:xfrm>
          <a:prstGeom prst="rect">
            <a:avLst/>
          </a:prstGeom>
        </p:spPr>
      </p:pic>
      <p:sp>
        <p:nvSpPr>
          <p:cNvPr id="13" name="Title 1">
            <a:extLst>
              <a:ext uri="{FF2B5EF4-FFF2-40B4-BE49-F238E27FC236}">
                <a16:creationId xmlns:a16="http://schemas.microsoft.com/office/drawing/2014/main" id="{DAE1A581-A045-40D4-9045-46DC623037F9}"/>
              </a:ext>
            </a:extLst>
          </p:cNvPr>
          <p:cNvSpPr txBox="1">
            <a:spLocks/>
          </p:cNvSpPr>
          <p:nvPr/>
        </p:nvSpPr>
        <p:spPr>
          <a:xfrm>
            <a:off x="942038" y="121893"/>
            <a:ext cx="7864337" cy="1740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endParaRPr lang="en-GB" sz="2800" b="1" dirty="0">
              <a:latin typeface="Comic Sans MS" panose="030F0702030302020204" pitchFamily="66" charset="0"/>
            </a:endParaRPr>
          </a:p>
        </p:txBody>
      </p:sp>
      <p:pic>
        <p:nvPicPr>
          <p:cNvPr id="14" name="Picture 13">
            <a:extLst>
              <a:ext uri="{FF2B5EF4-FFF2-40B4-BE49-F238E27FC236}">
                <a16:creationId xmlns:a16="http://schemas.microsoft.com/office/drawing/2014/main" id="{66E237F0-716C-45F8-AC48-623E407C850A}"/>
              </a:ext>
            </a:extLst>
          </p:cNvPr>
          <p:cNvPicPr>
            <a:picLocks noChangeAspect="1"/>
          </p:cNvPicPr>
          <p:nvPr/>
        </p:nvPicPr>
        <p:blipFill>
          <a:blip r:embed="rId5"/>
          <a:stretch>
            <a:fillRect/>
          </a:stretch>
        </p:blipFill>
        <p:spPr>
          <a:xfrm>
            <a:off x="9595273" y="5441623"/>
            <a:ext cx="2596727" cy="914889"/>
          </a:xfrm>
          <a:prstGeom prst="rect">
            <a:avLst/>
          </a:prstGeom>
        </p:spPr>
      </p:pic>
      <p:sp>
        <p:nvSpPr>
          <p:cNvPr id="15" name="TextBox 14">
            <a:extLst>
              <a:ext uri="{FF2B5EF4-FFF2-40B4-BE49-F238E27FC236}">
                <a16:creationId xmlns:a16="http://schemas.microsoft.com/office/drawing/2014/main" id="{24EEC343-D4CC-4451-B2CD-A7125C8B21BA}"/>
              </a:ext>
            </a:extLst>
          </p:cNvPr>
          <p:cNvSpPr txBox="1"/>
          <p:nvPr/>
        </p:nvSpPr>
        <p:spPr>
          <a:xfrm>
            <a:off x="9996783" y="5714299"/>
            <a:ext cx="1895448" cy="307777"/>
          </a:xfrm>
          <a:prstGeom prst="rect">
            <a:avLst/>
          </a:prstGeom>
          <a:noFill/>
        </p:spPr>
        <p:txBody>
          <a:bodyPr wrap="square" rtlCol="0">
            <a:spAutoFit/>
          </a:bodyPr>
          <a:lstStyle/>
          <a:p>
            <a:pPr algn="r"/>
            <a:r>
              <a:rPr lang="en-GB" sz="1400" dirty="0">
                <a:latin typeface="Bradley Hand ITC" panose="03070402050302030203" pitchFamily="66" charset="0"/>
              </a:rPr>
              <a:t>Rachel Symons</a:t>
            </a:r>
          </a:p>
        </p:txBody>
      </p:sp>
      <p:sp>
        <p:nvSpPr>
          <p:cNvPr id="2" name="Rectangle 1">
            <a:extLst>
              <a:ext uri="{FF2B5EF4-FFF2-40B4-BE49-F238E27FC236}">
                <a16:creationId xmlns:a16="http://schemas.microsoft.com/office/drawing/2014/main" id="{5AB3C1B9-3E7F-4CE6-B8B1-C8D2B0795300}"/>
              </a:ext>
            </a:extLst>
          </p:cNvPr>
          <p:cNvSpPr/>
          <p:nvPr/>
        </p:nvSpPr>
        <p:spPr>
          <a:xfrm>
            <a:off x="1152940" y="608597"/>
            <a:ext cx="7787860" cy="461665"/>
          </a:xfrm>
          <a:prstGeom prst="rect">
            <a:avLst/>
          </a:prstGeom>
        </p:spPr>
        <p:txBody>
          <a:bodyPr wrap="square">
            <a:spAutoFit/>
          </a:bodyPr>
          <a:lstStyle/>
          <a:p>
            <a:pPr>
              <a:spcAft>
                <a:spcPts val="1200"/>
              </a:spcAft>
            </a:pPr>
            <a:r>
              <a:rPr lang="en-GB" sz="2400" b="1" dirty="0">
                <a:latin typeface="Comic Sans MS" panose="030F0702030302020204" pitchFamily="66" charset="0"/>
              </a:rPr>
              <a:t>Lesson Two: Cannabis Confusion</a:t>
            </a:r>
          </a:p>
        </p:txBody>
      </p:sp>
      <p:sp>
        <p:nvSpPr>
          <p:cNvPr id="3" name="TextBox 2">
            <a:extLst>
              <a:ext uri="{FF2B5EF4-FFF2-40B4-BE49-F238E27FC236}">
                <a16:creationId xmlns:a16="http://schemas.microsoft.com/office/drawing/2014/main" id="{FF9334B5-D491-4626-9824-0A8742E8DD67}"/>
              </a:ext>
            </a:extLst>
          </p:cNvPr>
          <p:cNvSpPr txBox="1"/>
          <p:nvPr/>
        </p:nvSpPr>
        <p:spPr>
          <a:xfrm>
            <a:off x="438240" y="1358049"/>
            <a:ext cx="8368135" cy="1323439"/>
          </a:xfrm>
          <a:prstGeom prst="rect">
            <a:avLst/>
          </a:prstGeom>
          <a:noFill/>
        </p:spPr>
        <p:txBody>
          <a:bodyPr wrap="square" rtlCol="0">
            <a:spAutoFit/>
          </a:bodyPr>
          <a:lstStyle/>
          <a:p>
            <a:r>
              <a:rPr lang="en-GB" sz="2000" b="1" dirty="0"/>
              <a:t>Learning Objectives:</a:t>
            </a:r>
          </a:p>
          <a:p>
            <a:pPr marL="342900" indent="-342900">
              <a:buAutoNum type="arabicPeriod"/>
            </a:pPr>
            <a:r>
              <a:rPr lang="en-GB" sz="2000" dirty="0"/>
              <a:t>To understand the difference between medicinal and recreational cannabis.</a:t>
            </a:r>
          </a:p>
          <a:p>
            <a:pPr marL="342900" indent="-342900">
              <a:buAutoNum type="arabicPeriod"/>
            </a:pPr>
            <a:r>
              <a:rPr lang="en-GB" sz="2000" dirty="0"/>
              <a:t>To understand how the impact cannabis can have on the developing brain.</a:t>
            </a:r>
          </a:p>
          <a:p>
            <a:pPr marL="342900" indent="-342900">
              <a:buAutoNum type="arabicPeriod"/>
            </a:pPr>
            <a:r>
              <a:rPr lang="en-GB" sz="2000" dirty="0"/>
              <a:t>To recognise common misconceptions about cannabis.</a:t>
            </a:r>
          </a:p>
        </p:txBody>
      </p:sp>
      <p:sp>
        <p:nvSpPr>
          <p:cNvPr id="5" name="Oval 4">
            <a:extLst>
              <a:ext uri="{FF2B5EF4-FFF2-40B4-BE49-F238E27FC236}">
                <a16:creationId xmlns:a16="http://schemas.microsoft.com/office/drawing/2014/main" id="{BD75FD97-7AC9-4884-B64E-C2F7F6E166F6}"/>
              </a:ext>
            </a:extLst>
          </p:cNvPr>
          <p:cNvSpPr/>
          <p:nvPr/>
        </p:nvSpPr>
        <p:spPr>
          <a:xfrm>
            <a:off x="3486273" y="4574720"/>
            <a:ext cx="1762539" cy="99944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Cannabis</a:t>
            </a:r>
            <a:endParaRPr lang="en-GB" b="1" dirty="0"/>
          </a:p>
        </p:txBody>
      </p:sp>
      <p:cxnSp>
        <p:nvCxnSpPr>
          <p:cNvPr id="12" name="Straight Connector 11">
            <a:extLst>
              <a:ext uri="{FF2B5EF4-FFF2-40B4-BE49-F238E27FC236}">
                <a16:creationId xmlns:a16="http://schemas.microsoft.com/office/drawing/2014/main" id="{3427FB15-27E0-4B80-AFD1-8462D22B3648}"/>
              </a:ext>
            </a:extLst>
          </p:cNvPr>
          <p:cNvCxnSpPr>
            <a:cxnSpLocks/>
          </p:cNvCxnSpPr>
          <p:nvPr/>
        </p:nvCxnSpPr>
        <p:spPr>
          <a:xfrm flipV="1">
            <a:off x="4991528" y="4349092"/>
            <a:ext cx="406112" cy="33915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05D278-DED9-40DA-8117-C9B58EF671E1}"/>
              </a:ext>
            </a:extLst>
          </p:cNvPr>
          <p:cNvCxnSpPr>
            <a:cxnSpLocks/>
          </p:cNvCxnSpPr>
          <p:nvPr/>
        </p:nvCxnSpPr>
        <p:spPr>
          <a:xfrm>
            <a:off x="5153565" y="5301488"/>
            <a:ext cx="488150" cy="2063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808214-27FD-4B29-B2F8-7F1F168AE49F}"/>
              </a:ext>
            </a:extLst>
          </p:cNvPr>
          <p:cNvCxnSpPr>
            <a:cxnSpLocks/>
          </p:cNvCxnSpPr>
          <p:nvPr/>
        </p:nvCxnSpPr>
        <p:spPr>
          <a:xfrm flipV="1">
            <a:off x="3169920" y="5394343"/>
            <a:ext cx="514567" cy="22704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E70155C-32C5-4345-A22C-4DD565A2D180}"/>
              </a:ext>
            </a:extLst>
          </p:cNvPr>
          <p:cNvSpPr txBox="1"/>
          <p:nvPr/>
        </p:nvSpPr>
        <p:spPr>
          <a:xfrm>
            <a:off x="5467949" y="4111361"/>
            <a:ext cx="1378226" cy="369332"/>
          </a:xfrm>
          <a:prstGeom prst="rect">
            <a:avLst/>
          </a:prstGeom>
          <a:noFill/>
        </p:spPr>
        <p:txBody>
          <a:bodyPr wrap="square" rtlCol="0">
            <a:spAutoFit/>
          </a:bodyPr>
          <a:lstStyle/>
          <a:p>
            <a:r>
              <a:rPr lang="en-GB" dirty="0"/>
              <a:t>Weed</a:t>
            </a:r>
          </a:p>
        </p:txBody>
      </p:sp>
      <p:sp>
        <p:nvSpPr>
          <p:cNvPr id="22" name="TextBox 21">
            <a:extLst>
              <a:ext uri="{FF2B5EF4-FFF2-40B4-BE49-F238E27FC236}">
                <a16:creationId xmlns:a16="http://schemas.microsoft.com/office/drawing/2014/main" id="{81959779-8E49-450E-9F6F-E189A482FDB6}"/>
              </a:ext>
            </a:extLst>
          </p:cNvPr>
          <p:cNvSpPr txBox="1"/>
          <p:nvPr/>
        </p:nvSpPr>
        <p:spPr>
          <a:xfrm>
            <a:off x="2384094" y="5530774"/>
            <a:ext cx="1378226" cy="369332"/>
          </a:xfrm>
          <a:prstGeom prst="rect">
            <a:avLst/>
          </a:prstGeom>
          <a:noFill/>
        </p:spPr>
        <p:txBody>
          <a:bodyPr wrap="square" rtlCol="0">
            <a:spAutoFit/>
          </a:bodyPr>
          <a:lstStyle/>
          <a:p>
            <a:r>
              <a:rPr lang="en-GB" dirty="0"/>
              <a:t>Stoned</a:t>
            </a:r>
          </a:p>
        </p:txBody>
      </p:sp>
      <p:sp>
        <p:nvSpPr>
          <p:cNvPr id="23" name="TextBox 22">
            <a:extLst>
              <a:ext uri="{FF2B5EF4-FFF2-40B4-BE49-F238E27FC236}">
                <a16:creationId xmlns:a16="http://schemas.microsoft.com/office/drawing/2014/main" id="{AE0EB086-1CF4-4408-A852-E0E642090C09}"/>
              </a:ext>
            </a:extLst>
          </p:cNvPr>
          <p:cNvSpPr txBox="1"/>
          <p:nvPr/>
        </p:nvSpPr>
        <p:spPr>
          <a:xfrm>
            <a:off x="5598295" y="5472352"/>
            <a:ext cx="1861831" cy="369332"/>
          </a:xfrm>
          <a:prstGeom prst="rect">
            <a:avLst/>
          </a:prstGeom>
          <a:noFill/>
        </p:spPr>
        <p:txBody>
          <a:bodyPr wrap="square" rtlCol="0">
            <a:spAutoFit/>
          </a:bodyPr>
          <a:lstStyle/>
          <a:p>
            <a:r>
              <a:rPr lang="en-GB" dirty="0"/>
              <a:t>Used for epilepsy</a:t>
            </a:r>
          </a:p>
        </p:txBody>
      </p:sp>
    </p:spTree>
    <p:extLst>
      <p:ext uri="{BB962C8B-B14F-4D97-AF65-F5344CB8AC3E}">
        <p14:creationId xmlns:p14="http://schemas.microsoft.com/office/powerpoint/2010/main" val="131163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0CAA92-A8EE-4FCF-BCE9-D87B1AD46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313" y="196189"/>
            <a:ext cx="2062478" cy="2946396"/>
          </a:xfrm>
          <a:prstGeom prst="rect">
            <a:avLst/>
          </a:prstGeom>
        </p:spPr>
      </p:pic>
      <p:sp>
        <p:nvSpPr>
          <p:cNvPr id="6" name="TextBox 5">
            <a:extLst>
              <a:ext uri="{FF2B5EF4-FFF2-40B4-BE49-F238E27FC236}">
                <a16:creationId xmlns:a16="http://schemas.microsoft.com/office/drawing/2014/main" id="{62057696-8B7B-4475-9ED1-EF3547134D7A}"/>
              </a:ext>
            </a:extLst>
          </p:cNvPr>
          <p:cNvSpPr txBox="1"/>
          <p:nvPr/>
        </p:nvSpPr>
        <p:spPr>
          <a:xfrm>
            <a:off x="291548" y="235945"/>
            <a:ext cx="6467060" cy="461665"/>
          </a:xfrm>
          <a:prstGeom prst="rect">
            <a:avLst/>
          </a:prstGeom>
          <a:noFill/>
        </p:spPr>
        <p:txBody>
          <a:bodyPr wrap="square" rtlCol="0">
            <a:spAutoFit/>
          </a:bodyPr>
          <a:lstStyle/>
          <a:p>
            <a:r>
              <a:rPr lang="en-GB" sz="2400" dirty="0">
                <a:latin typeface="Arial Black" panose="020B0A04020102020204" pitchFamily="34" charset="0"/>
              </a:rPr>
              <a:t>An egg’s just an egg, isn’t it?</a:t>
            </a:r>
          </a:p>
        </p:txBody>
      </p:sp>
      <p:sp>
        <p:nvSpPr>
          <p:cNvPr id="7" name="TextBox 6">
            <a:extLst>
              <a:ext uri="{FF2B5EF4-FFF2-40B4-BE49-F238E27FC236}">
                <a16:creationId xmlns:a16="http://schemas.microsoft.com/office/drawing/2014/main" id="{F02E82F7-1B32-4CE5-AC4A-D293F25FE33B}"/>
              </a:ext>
            </a:extLst>
          </p:cNvPr>
          <p:cNvSpPr txBox="1"/>
          <p:nvPr/>
        </p:nvSpPr>
        <p:spPr>
          <a:xfrm>
            <a:off x="291547" y="889407"/>
            <a:ext cx="8322365" cy="1377172"/>
          </a:xfrm>
          <a:prstGeom prst="rect">
            <a:avLst/>
          </a:prstGeom>
          <a:noFill/>
        </p:spPr>
        <p:txBody>
          <a:bodyPr wrap="square" rtlCol="0">
            <a:spAutoFit/>
          </a:bodyPr>
          <a:lstStyle/>
          <a:p>
            <a:pPr>
              <a:lnSpc>
                <a:spcPct val="130000"/>
              </a:lnSpc>
            </a:pPr>
            <a:r>
              <a:rPr lang="en-GB" sz="2200" dirty="0"/>
              <a:t>Look at an egg – it’s quite simply an egg isn’t it?  And, one egg is pretty similar to another, right? You might not like them, and they might smell a bit, but you can eat them without too much worry can’t you?</a:t>
            </a:r>
          </a:p>
        </p:txBody>
      </p:sp>
      <p:sp>
        <p:nvSpPr>
          <p:cNvPr id="8" name="TextBox 7">
            <a:extLst>
              <a:ext uri="{FF2B5EF4-FFF2-40B4-BE49-F238E27FC236}">
                <a16:creationId xmlns:a16="http://schemas.microsoft.com/office/drawing/2014/main" id="{28CEEA65-BE74-4478-841D-D7FDDFE3F856}"/>
              </a:ext>
            </a:extLst>
          </p:cNvPr>
          <p:cNvSpPr txBox="1"/>
          <p:nvPr/>
        </p:nvSpPr>
        <p:spPr>
          <a:xfrm>
            <a:off x="291547" y="2520128"/>
            <a:ext cx="7987672" cy="430887"/>
          </a:xfrm>
          <a:prstGeom prst="rect">
            <a:avLst/>
          </a:prstGeom>
          <a:noFill/>
        </p:spPr>
        <p:txBody>
          <a:bodyPr wrap="square" rtlCol="0">
            <a:spAutoFit/>
          </a:bodyPr>
          <a:lstStyle/>
          <a:p>
            <a:r>
              <a:rPr lang="en-GB" sz="2200" dirty="0"/>
              <a:t>Whilst an egg is quite simple, you can split it into 3 separate parts:</a:t>
            </a:r>
          </a:p>
        </p:txBody>
      </p:sp>
      <p:sp>
        <p:nvSpPr>
          <p:cNvPr id="9" name="TextBox 8">
            <a:extLst>
              <a:ext uri="{FF2B5EF4-FFF2-40B4-BE49-F238E27FC236}">
                <a16:creationId xmlns:a16="http://schemas.microsoft.com/office/drawing/2014/main" id="{985C689C-5F70-4CA6-81EE-33E463ECD176}"/>
              </a:ext>
            </a:extLst>
          </p:cNvPr>
          <p:cNvSpPr txBox="1"/>
          <p:nvPr/>
        </p:nvSpPr>
        <p:spPr>
          <a:xfrm>
            <a:off x="4572000" y="3334382"/>
            <a:ext cx="7093582" cy="3137654"/>
          </a:xfrm>
          <a:prstGeom prst="rect">
            <a:avLst/>
          </a:prstGeom>
          <a:noFill/>
        </p:spPr>
        <p:txBody>
          <a:bodyPr wrap="square" rtlCol="0">
            <a:spAutoFit/>
          </a:bodyPr>
          <a:lstStyle/>
          <a:p>
            <a:pPr marL="342900" indent="-342900">
              <a:lnSpc>
                <a:spcPct val="130000"/>
              </a:lnSpc>
              <a:buAutoNum type="arabicPeriod"/>
            </a:pPr>
            <a:r>
              <a:rPr lang="en-GB" sz="2200" b="1" dirty="0"/>
              <a:t>The Egg Shell</a:t>
            </a:r>
          </a:p>
          <a:p>
            <a:pPr lvl="1">
              <a:lnSpc>
                <a:spcPct val="130000"/>
              </a:lnSpc>
            </a:pPr>
            <a:r>
              <a:rPr lang="en-GB" sz="2200" dirty="0"/>
              <a:t>This is a vital part of the egg, it protects it, and, well, can you imagine how messy it would be if eggs didn’t have a shell? But you wouldn’t want to eat that part, right? I mean it probably wouldn’t do you too much harm but ever ended up with a small bit in some scrambled egg? Not nice.  </a:t>
            </a:r>
          </a:p>
        </p:txBody>
      </p:sp>
      <p:pic>
        <p:nvPicPr>
          <p:cNvPr id="1027" name="Picture 3" descr="Image result for egg shell">
            <a:extLst>
              <a:ext uri="{FF2B5EF4-FFF2-40B4-BE49-F238E27FC236}">
                <a16:creationId xmlns:a16="http://schemas.microsoft.com/office/drawing/2014/main" id="{853628B2-68B5-4684-AFB2-0DDC877F60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7" t="5800" r="4865" b="6108"/>
          <a:stretch/>
        </p:blipFill>
        <p:spPr bwMode="auto">
          <a:xfrm>
            <a:off x="258518" y="3429000"/>
            <a:ext cx="4350791" cy="276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15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057696-8B7B-4475-9ED1-EF3547134D7A}"/>
              </a:ext>
            </a:extLst>
          </p:cNvPr>
          <p:cNvSpPr txBox="1"/>
          <p:nvPr/>
        </p:nvSpPr>
        <p:spPr>
          <a:xfrm>
            <a:off x="291548" y="235945"/>
            <a:ext cx="6467060" cy="461665"/>
          </a:xfrm>
          <a:prstGeom prst="rect">
            <a:avLst/>
          </a:prstGeom>
          <a:noFill/>
        </p:spPr>
        <p:txBody>
          <a:bodyPr wrap="square" rtlCol="0">
            <a:spAutoFit/>
          </a:bodyPr>
          <a:lstStyle/>
          <a:p>
            <a:r>
              <a:rPr lang="en-GB" sz="2400" dirty="0">
                <a:latin typeface="Arial Black" panose="020B0A04020102020204" pitchFamily="34" charset="0"/>
              </a:rPr>
              <a:t>An egg’s just an egg, isn’t it?</a:t>
            </a:r>
          </a:p>
        </p:txBody>
      </p:sp>
      <p:sp>
        <p:nvSpPr>
          <p:cNvPr id="9" name="TextBox 8">
            <a:extLst>
              <a:ext uri="{FF2B5EF4-FFF2-40B4-BE49-F238E27FC236}">
                <a16:creationId xmlns:a16="http://schemas.microsoft.com/office/drawing/2014/main" id="{985C689C-5F70-4CA6-81EE-33E463ECD176}"/>
              </a:ext>
            </a:extLst>
          </p:cNvPr>
          <p:cNvSpPr txBox="1"/>
          <p:nvPr/>
        </p:nvSpPr>
        <p:spPr>
          <a:xfrm>
            <a:off x="291548" y="808269"/>
            <a:ext cx="8402286" cy="3053015"/>
          </a:xfrm>
          <a:prstGeom prst="rect">
            <a:avLst/>
          </a:prstGeom>
          <a:noFill/>
        </p:spPr>
        <p:txBody>
          <a:bodyPr wrap="square" rtlCol="0">
            <a:spAutoFit/>
          </a:bodyPr>
          <a:lstStyle/>
          <a:p>
            <a:pPr marL="288000" indent="-288000">
              <a:lnSpc>
                <a:spcPct val="110000"/>
              </a:lnSpc>
              <a:buAutoNum type="arabicPeriod" startAt="2"/>
            </a:pPr>
            <a:r>
              <a:rPr lang="en-GB" sz="2200" b="1" dirty="0"/>
              <a:t>The Egg White</a:t>
            </a:r>
          </a:p>
          <a:p>
            <a:pPr marL="288000" lvl="1">
              <a:lnSpc>
                <a:spcPct val="110000"/>
              </a:lnSpc>
            </a:pPr>
            <a:r>
              <a:rPr lang="en-GB" sz="2200" dirty="0"/>
              <a:t>It’s quite hard to separate an egg, but if you’re a cook, sometimes you have to. The egg white is the ‘snotty’ looking part when it isn’t cooked which turns white when you heat it up.  The egg white contains quite a bit of protein.</a:t>
            </a:r>
          </a:p>
          <a:p>
            <a:pPr marL="288000" lvl="1">
              <a:lnSpc>
                <a:spcPct val="110000"/>
              </a:lnSpc>
            </a:pPr>
            <a:r>
              <a:rPr lang="en-GB" sz="2200" dirty="0"/>
              <a:t>Egg whites can be whisked up, with sugar, to make meringue, but even if you get a small bit of yolk in it, the meringue will not form properly and will be ruined.</a:t>
            </a:r>
          </a:p>
        </p:txBody>
      </p:sp>
      <p:sp>
        <p:nvSpPr>
          <p:cNvPr id="10" name="TextBox 9">
            <a:extLst>
              <a:ext uri="{FF2B5EF4-FFF2-40B4-BE49-F238E27FC236}">
                <a16:creationId xmlns:a16="http://schemas.microsoft.com/office/drawing/2014/main" id="{D798DB77-E7AE-4285-8250-2F36E632F67B}"/>
              </a:ext>
            </a:extLst>
          </p:cNvPr>
          <p:cNvSpPr txBox="1"/>
          <p:nvPr/>
        </p:nvSpPr>
        <p:spPr>
          <a:xfrm>
            <a:off x="2420216" y="3876336"/>
            <a:ext cx="7256260" cy="2680606"/>
          </a:xfrm>
          <a:prstGeom prst="rect">
            <a:avLst/>
          </a:prstGeom>
          <a:noFill/>
        </p:spPr>
        <p:txBody>
          <a:bodyPr wrap="square" rtlCol="0">
            <a:spAutoFit/>
          </a:bodyPr>
          <a:lstStyle/>
          <a:p>
            <a:pPr marL="288000" indent="-288000">
              <a:lnSpc>
                <a:spcPct val="110000"/>
              </a:lnSpc>
              <a:buFont typeface="+mj-lt"/>
              <a:buAutoNum type="arabicPeriod" startAt="3"/>
            </a:pPr>
            <a:r>
              <a:rPr lang="en-GB" sz="2200" b="1" dirty="0"/>
              <a:t>The Egg Yolk</a:t>
            </a:r>
          </a:p>
          <a:p>
            <a:pPr marL="288000" lvl="1">
              <a:lnSpc>
                <a:spcPct val="110000"/>
              </a:lnSpc>
            </a:pPr>
            <a:r>
              <a:rPr lang="en-GB" sz="2200" dirty="0"/>
              <a:t>The egg yolk is the rich tasty part of the egg – the happier the chicken, the larger, more yellow and tasty the egg yolk. The yolk contains more vitamins and nutrients than the white.</a:t>
            </a:r>
          </a:p>
          <a:p>
            <a:pPr marL="288000" lvl="1">
              <a:lnSpc>
                <a:spcPct val="110000"/>
              </a:lnSpc>
            </a:pPr>
            <a:r>
              <a:rPr lang="en-GB" sz="2200" dirty="0"/>
              <a:t>Egg yolks are used to make custard and mayonnaise (although, not together – yuck!).</a:t>
            </a:r>
          </a:p>
        </p:txBody>
      </p:sp>
      <p:pic>
        <p:nvPicPr>
          <p:cNvPr id="3" name="Picture 2">
            <a:extLst>
              <a:ext uri="{FF2B5EF4-FFF2-40B4-BE49-F238E27FC236}">
                <a16:creationId xmlns:a16="http://schemas.microsoft.com/office/drawing/2014/main" id="{14EF8D4F-133A-4926-8D55-F863381773EB}"/>
              </a:ext>
            </a:extLst>
          </p:cNvPr>
          <p:cNvPicPr>
            <a:picLocks noChangeAspect="1"/>
          </p:cNvPicPr>
          <p:nvPr/>
        </p:nvPicPr>
        <p:blipFill rotWithShape="1">
          <a:blip r:embed="rId2">
            <a:extLst>
              <a:ext uri="{28A0092B-C50C-407E-A947-70E740481C1C}">
                <a14:useLocalDpi xmlns:a14="http://schemas.microsoft.com/office/drawing/2010/main" val="0"/>
              </a:ext>
            </a:extLst>
          </a:blip>
          <a:srcRect l="22682" t="3738" r="19690" b="6456"/>
          <a:stretch/>
        </p:blipFill>
        <p:spPr>
          <a:xfrm>
            <a:off x="8787516" y="239474"/>
            <a:ext cx="3226293" cy="3351866"/>
          </a:xfrm>
          <a:prstGeom prst="rect">
            <a:avLst/>
          </a:prstGeom>
        </p:spPr>
      </p:pic>
      <p:pic>
        <p:nvPicPr>
          <p:cNvPr id="11" name="Picture 10">
            <a:extLst>
              <a:ext uri="{FF2B5EF4-FFF2-40B4-BE49-F238E27FC236}">
                <a16:creationId xmlns:a16="http://schemas.microsoft.com/office/drawing/2014/main" id="{2D2BC112-4137-4982-B246-AEA8A823C3AE}"/>
              </a:ext>
            </a:extLst>
          </p:cNvPr>
          <p:cNvPicPr>
            <a:picLocks noChangeAspect="1"/>
          </p:cNvPicPr>
          <p:nvPr/>
        </p:nvPicPr>
        <p:blipFill rotWithShape="1">
          <a:blip r:embed="rId3">
            <a:extLst>
              <a:ext uri="{28A0092B-C50C-407E-A947-70E740481C1C}">
                <a14:useLocalDpi xmlns:a14="http://schemas.microsoft.com/office/drawing/2010/main" val="0"/>
              </a:ext>
            </a:extLst>
          </a:blip>
          <a:srcRect l="11951" t="25026" r="33895" b="29436"/>
          <a:stretch/>
        </p:blipFill>
        <p:spPr>
          <a:xfrm>
            <a:off x="333583" y="4286195"/>
            <a:ext cx="2086633" cy="2270747"/>
          </a:xfrm>
          <a:prstGeom prst="rect">
            <a:avLst/>
          </a:prstGeom>
        </p:spPr>
      </p:pic>
      <p:pic>
        <p:nvPicPr>
          <p:cNvPr id="13" name="Picture 12">
            <a:extLst>
              <a:ext uri="{FF2B5EF4-FFF2-40B4-BE49-F238E27FC236}">
                <a16:creationId xmlns:a16="http://schemas.microsoft.com/office/drawing/2014/main" id="{9F34E633-3A7C-416A-8385-06D0E2294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476" y="4286195"/>
            <a:ext cx="2337333" cy="2193684"/>
          </a:xfrm>
          <a:prstGeom prst="rect">
            <a:avLst/>
          </a:prstGeom>
        </p:spPr>
      </p:pic>
    </p:spTree>
    <p:extLst>
      <p:ext uri="{BB962C8B-B14F-4D97-AF65-F5344CB8AC3E}">
        <p14:creationId xmlns:p14="http://schemas.microsoft.com/office/powerpoint/2010/main" val="3686367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29AF2A-9E97-4647-B891-670FE35A5EF7}"/>
              </a:ext>
            </a:extLst>
          </p:cNvPr>
          <p:cNvSpPr txBox="1"/>
          <p:nvPr/>
        </p:nvSpPr>
        <p:spPr>
          <a:xfrm>
            <a:off x="291548" y="235945"/>
            <a:ext cx="3458817" cy="461665"/>
          </a:xfrm>
          <a:prstGeom prst="rect">
            <a:avLst/>
          </a:prstGeom>
          <a:noFill/>
        </p:spPr>
        <p:txBody>
          <a:bodyPr wrap="square" rtlCol="0">
            <a:spAutoFit/>
          </a:bodyPr>
          <a:lstStyle/>
          <a:p>
            <a:r>
              <a:rPr lang="en-GB" sz="2400" dirty="0">
                <a:latin typeface="Arial Black" panose="020B0A04020102020204" pitchFamily="34" charset="0"/>
              </a:rPr>
              <a:t>But so what?</a:t>
            </a:r>
          </a:p>
        </p:txBody>
      </p:sp>
      <p:sp>
        <p:nvSpPr>
          <p:cNvPr id="4" name="TextBox 3">
            <a:extLst>
              <a:ext uri="{FF2B5EF4-FFF2-40B4-BE49-F238E27FC236}">
                <a16:creationId xmlns:a16="http://schemas.microsoft.com/office/drawing/2014/main" id="{B8CAE829-E21C-4E9D-B827-09C25C2F784B}"/>
              </a:ext>
            </a:extLst>
          </p:cNvPr>
          <p:cNvSpPr txBox="1"/>
          <p:nvPr/>
        </p:nvSpPr>
        <p:spPr>
          <a:xfrm>
            <a:off x="291548" y="740486"/>
            <a:ext cx="7752522" cy="1429622"/>
          </a:xfrm>
          <a:prstGeom prst="rect">
            <a:avLst/>
          </a:prstGeom>
          <a:noFill/>
        </p:spPr>
        <p:txBody>
          <a:bodyPr wrap="square" rtlCol="0">
            <a:spAutoFit/>
          </a:bodyPr>
          <a:lstStyle/>
          <a:p>
            <a:pPr>
              <a:lnSpc>
                <a:spcPct val="110000"/>
              </a:lnSpc>
            </a:pPr>
            <a:r>
              <a:rPr lang="en-GB" sz="2000" dirty="0"/>
              <a:t>We can all agree that there are different parts to eggs, all of which have different purposes.  The same is true with cannabis. </a:t>
            </a:r>
          </a:p>
          <a:p>
            <a:pPr>
              <a:lnSpc>
                <a:spcPct val="110000"/>
              </a:lnSpc>
            </a:pPr>
            <a:r>
              <a:rPr lang="en-GB" sz="2000" dirty="0"/>
              <a:t>In the news, there has been a lot of talk of medicinal cannabis being used for things such as epilepsy, arthritis an even cancer. </a:t>
            </a:r>
          </a:p>
        </p:txBody>
      </p:sp>
      <p:pic>
        <p:nvPicPr>
          <p:cNvPr id="6" name="Picture 5">
            <a:extLst>
              <a:ext uri="{FF2B5EF4-FFF2-40B4-BE49-F238E27FC236}">
                <a16:creationId xmlns:a16="http://schemas.microsoft.com/office/drawing/2014/main" id="{0014616B-32CE-4432-92FD-DBECC6089556}"/>
              </a:ext>
            </a:extLst>
          </p:cNvPr>
          <p:cNvPicPr>
            <a:picLocks noChangeAspect="1"/>
          </p:cNvPicPr>
          <p:nvPr/>
        </p:nvPicPr>
        <p:blipFill rotWithShape="1">
          <a:blip r:embed="rId2">
            <a:extLst>
              <a:ext uri="{28A0092B-C50C-407E-A947-70E740481C1C}">
                <a14:useLocalDpi xmlns:a14="http://schemas.microsoft.com/office/drawing/2010/main" val="0"/>
              </a:ext>
            </a:extLst>
          </a:blip>
          <a:srcRect l="22717" t="12938" r="23658" b="39115"/>
          <a:stretch/>
        </p:blipFill>
        <p:spPr>
          <a:xfrm rot="748812">
            <a:off x="8508846" y="381177"/>
            <a:ext cx="3159194" cy="1588889"/>
          </a:xfrm>
          <a:prstGeom prst="rect">
            <a:avLst/>
          </a:prstGeom>
        </p:spPr>
      </p:pic>
      <p:pic>
        <p:nvPicPr>
          <p:cNvPr id="10" name="Picture 9">
            <a:extLst>
              <a:ext uri="{FF2B5EF4-FFF2-40B4-BE49-F238E27FC236}">
                <a16:creationId xmlns:a16="http://schemas.microsoft.com/office/drawing/2014/main" id="{3CF07018-9CB4-40BF-97AA-D4E06F596D64}"/>
              </a:ext>
            </a:extLst>
          </p:cNvPr>
          <p:cNvPicPr>
            <a:picLocks noChangeAspect="1"/>
          </p:cNvPicPr>
          <p:nvPr/>
        </p:nvPicPr>
        <p:blipFill rotWithShape="1">
          <a:blip r:embed="rId3">
            <a:extLst>
              <a:ext uri="{28A0092B-C50C-407E-A947-70E740481C1C}">
                <a14:useLocalDpi xmlns:a14="http://schemas.microsoft.com/office/drawing/2010/main" val="0"/>
              </a:ext>
            </a:extLst>
          </a:blip>
          <a:srcRect r="22261"/>
          <a:stretch/>
        </p:blipFill>
        <p:spPr>
          <a:xfrm>
            <a:off x="406535" y="3124200"/>
            <a:ext cx="4735307" cy="3185756"/>
          </a:xfrm>
          <a:prstGeom prst="rect">
            <a:avLst/>
          </a:prstGeom>
        </p:spPr>
      </p:pic>
      <p:sp>
        <p:nvSpPr>
          <p:cNvPr id="11" name="TextBox 10">
            <a:extLst>
              <a:ext uri="{FF2B5EF4-FFF2-40B4-BE49-F238E27FC236}">
                <a16:creationId xmlns:a16="http://schemas.microsoft.com/office/drawing/2014/main" id="{C0D51AD1-8DF3-4435-BC08-B0E1CC6E991A}"/>
              </a:ext>
            </a:extLst>
          </p:cNvPr>
          <p:cNvSpPr txBox="1"/>
          <p:nvPr/>
        </p:nvSpPr>
        <p:spPr>
          <a:xfrm>
            <a:off x="5141842" y="2292648"/>
            <a:ext cx="6831834" cy="4565352"/>
          </a:xfrm>
          <a:prstGeom prst="rect">
            <a:avLst/>
          </a:prstGeom>
          <a:noFill/>
        </p:spPr>
        <p:txBody>
          <a:bodyPr wrap="square" rtlCol="0">
            <a:spAutoFit/>
          </a:bodyPr>
          <a:lstStyle/>
          <a:p>
            <a:pPr>
              <a:lnSpc>
                <a:spcPct val="110000"/>
              </a:lnSpc>
            </a:pPr>
            <a:r>
              <a:rPr lang="en-GB" sz="2000" dirty="0"/>
              <a:t>Whilst there is a growing argument for medicinal cannabis and you can now buy weak versions of it from chemists/ health food shops, this part of cannabis is very different to the cannabis bought and used for recreational purposes.</a:t>
            </a:r>
          </a:p>
          <a:p>
            <a:pPr>
              <a:lnSpc>
                <a:spcPct val="110000"/>
              </a:lnSpc>
            </a:pPr>
            <a:r>
              <a:rPr lang="en-GB" sz="2000" dirty="0"/>
              <a:t>Just like an egg has different components, so does cannabis, the main being THC and CBD.</a:t>
            </a:r>
          </a:p>
          <a:p>
            <a:pPr>
              <a:lnSpc>
                <a:spcPct val="110000"/>
              </a:lnSpc>
            </a:pPr>
            <a:r>
              <a:rPr lang="en-GB" sz="2000" dirty="0"/>
              <a:t>THC = Recreational (high) part of cannabis.</a:t>
            </a:r>
          </a:p>
          <a:p>
            <a:pPr>
              <a:lnSpc>
                <a:spcPct val="110000"/>
              </a:lnSpc>
            </a:pPr>
            <a:r>
              <a:rPr lang="en-GB" sz="2000" dirty="0"/>
              <a:t>CBD = Medicinal component of cannabis.</a:t>
            </a:r>
          </a:p>
          <a:p>
            <a:pPr>
              <a:lnSpc>
                <a:spcPct val="110000"/>
              </a:lnSpc>
              <a:spcAft>
                <a:spcPts val="800"/>
              </a:spcAft>
            </a:pPr>
            <a:r>
              <a:rPr lang="en-GB" sz="2000" dirty="0"/>
              <a:t>In other words – they are not the same thing!!</a:t>
            </a:r>
          </a:p>
          <a:p>
            <a:r>
              <a:rPr lang="en-GB" b="1" i="1" dirty="0"/>
              <a:t>Recreational cannabis is controlled as a class B drug under the Misuse of Drugs Act. The maximum sentence for possession is 5 years and a fine or both. For possession with intent to supply the maximum sentence is 14 years or a fine or both </a:t>
            </a:r>
          </a:p>
          <a:p>
            <a:pPr algn="r"/>
            <a:r>
              <a:rPr lang="en-GB" sz="1400" i="1" dirty="0"/>
              <a:t>(</a:t>
            </a:r>
            <a:r>
              <a:rPr lang="en-GB" sz="1400" i="1" dirty="0" err="1"/>
              <a:t>Drugwise</a:t>
            </a:r>
            <a:r>
              <a:rPr lang="en-GB" sz="1400" i="1" dirty="0"/>
              <a:t>, n.d.). </a:t>
            </a:r>
          </a:p>
        </p:txBody>
      </p:sp>
      <p:sp>
        <p:nvSpPr>
          <p:cNvPr id="12" name="TextBox 11">
            <a:extLst>
              <a:ext uri="{FF2B5EF4-FFF2-40B4-BE49-F238E27FC236}">
                <a16:creationId xmlns:a16="http://schemas.microsoft.com/office/drawing/2014/main" id="{F4438106-4370-4A6B-BB97-2A0F6475F0C2}"/>
              </a:ext>
            </a:extLst>
          </p:cNvPr>
          <p:cNvSpPr txBox="1"/>
          <p:nvPr/>
        </p:nvSpPr>
        <p:spPr>
          <a:xfrm>
            <a:off x="536712" y="2650437"/>
            <a:ext cx="1736035" cy="430887"/>
          </a:xfrm>
          <a:prstGeom prst="rect">
            <a:avLst/>
          </a:prstGeom>
          <a:noFill/>
        </p:spPr>
        <p:txBody>
          <a:bodyPr wrap="square" rtlCol="0">
            <a:spAutoFit/>
          </a:bodyPr>
          <a:lstStyle/>
          <a:p>
            <a:r>
              <a:rPr lang="en-GB" sz="2200" b="1" i="1" dirty="0"/>
              <a:t>Recreational</a:t>
            </a:r>
          </a:p>
        </p:txBody>
      </p:sp>
      <p:sp>
        <p:nvSpPr>
          <p:cNvPr id="13" name="TextBox 12">
            <a:extLst>
              <a:ext uri="{FF2B5EF4-FFF2-40B4-BE49-F238E27FC236}">
                <a16:creationId xmlns:a16="http://schemas.microsoft.com/office/drawing/2014/main" id="{60927E0D-D599-4B49-BF32-8A8AE7BD3371}"/>
              </a:ext>
            </a:extLst>
          </p:cNvPr>
          <p:cNvSpPr txBox="1"/>
          <p:nvPr/>
        </p:nvSpPr>
        <p:spPr>
          <a:xfrm>
            <a:off x="3299791" y="2650436"/>
            <a:ext cx="1736035" cy="430887"/>
          </a:xfrm>
          <a:prstGeom prst="rect">
            <a:avLst/>
          </a:prstGeom>
          <a:noFill/>
        </p:spPr>
        <p:txBody>
          <a:bodyPr wrap="square" rtlCol="0">
            <a:spAutoFit/>
          </a:bodyPr>
          <a:lstStyle/>
          <a:p>
            <a:r>
              <a:rPr lang="en-GB" sz="2200" b="1" i="1" dirty="0"/>
              <a:t>Medicinal</a:t>
            </a:r>
          </a:p>
        </p:txBody>
      </p:sp>
      <p:sp>
        <p:nvSpPr>
          <p:cNvPr id="3" name="TextBox 2">
            <a:extLst>
              <a:ext uri="{FF2B5EF4-FFF2-40B4-BE49-F238E27FC236}">
                <a16:creationId xmlns:a16="http://schemas.microsoft.com/office/drawing/2014/main" id="{6DB40666-480B-47AB-80AC-7BA4548E531A}"/>
              </a:ext>
            </a:extLst>
          </p:cNvPr>
          <p:cNvSpPr txBox="1"/>
          <p:nvPr/>
        </p:nvSpPr>
        <p:spPr>
          <a:xfrm>
            <a:off x="291548" y="5618922"/>
            <a:ext cx="2199861" cy="369332"/>
          </a:xfrm>
          <a:prstGeom prst="rect">
            <a:avLst/>
          </a:prstGeom>
          <a:noFill/>
        </p:spPr>
        <p:txBody>
          <a:bodyPr wrap="square" rtlCol="0">
            <a:spAutoFit/>
          </a:bodyPr>
          <a:lstStyle/>
          <a:p>
            <a:r>
              <a:rPr lang="en-GB" dirty="0"/>
              <a:t>tetrahydrocannabinol</a:t>
            </a:r>
          </a:p>
        </p:txBody>
      </p:sp>
      <p:sp>
        <p:nvSpPr>
          <p:cNvPr id="5" name="Rectangle 4">
            <a:extLst>
              <a:ext uri="{FF2B5EF4-FFF2-40B4-BE49-F238E27FC236}">
                <a16:creationId xmlns:a16="http://schemas.microsoft.com/office/drawing/2014/main" id="{E1ED4818-764E-4BC8-ACE5-F09E9C7B4333}"/>
              </a:ext>
            </a:extLst>
          </p:cNvPr>
          <p:cNvSpPr/>
          <p:nvPr/>
        </p:nvSpPr>
        <p:spPr>
          <a:xfrm>
            <a:off x="3533019" y="5632174"/>
            <a:ext cx="1269578" cy="369332"/>
          </a:xfrm>
          <a:prstGeom prst="rect">
            <a:avLst/>
          </a:prstGeom>
        </p:spPr>
        <p:txBody>
          <a:bodyPr wrap="none">
            <a:spAutoFit/>
          </a:bodyPr>
          <a:lstStyle/>
          <a:p>
            <a:r>
              <a:rPr lang="en-GB" dirty="0">
                <a:solidFill>
                  <a:srgbClr val="212B32"/>
                </a:solidFill>
                <a:latin typeface="Frutiger W01"/>
              </a:rPr>
              <a:t>cannabidiol</a:t>
            </a:r>
            <a:endParaRPr lang="en-GB" dirty="0"/>
          </a:p>
        </p:txBody>
      </p:sp>
    </p:spTree>
    <p:extLst>
      <p:ext uri="{BB962C8B-B14F-4D97-AF65-F5344CB8AC3E}">
        <p14:creationId xmlns:p14="http://schemas.microsoft.com/office/powerpoint/2010/main" val="380648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AFBA07-2FD4-464C-B6D3-7A6FC147EA5E}"/>
              </a:ext>
            </a:extLst>
          </p:cNvPr>
          <p:cNvPicPr>
            <a:picLocks noChangeAspect="1"/>
          </p:cNvPicPr>
          <p:nvPr/>
        </p:nvPicPr>
        <p:blipFill rotWithShape="1">
          <a:blip r:embed="rId2">
            <a:extLst>
              <a:ext uri="{28A0092B-C50C-407E-A947-70E740481C1C}">
                <a14:useLocalDpi xmlns:a14="http://schemas.microsoft.com/office/drawing/2010/main" val="0"/>
              </a:ext>
            </a:extLst>
          </a:blip>
          <a:srcRect r="22261"/>
          <a:stretch/>
        </p:blipFill>
        <p:spPr>
          <a:xfrm>
            <a:off x="4021288" y="621076"/>
            <a:ext cx="3563038" cy="2506582"/>
          </a:xfrm>
          <a:prstGeom prst="rect">
            <a:avLst/>
          </a:prstGeom>
        </p:spPr>
      </p:pic>
      <p:sp>
        <p:nvSpPr>
          <p:cNvPr id="3" name="TextBox 2">
            <a:extLst>
              <a:ext uri="{FF2B5EF4-FFF2-40B4-BE49-F238E27FC236}">
                <a16:creationId xmlns:a16="http://schemas.microsoft.com/office/drawing/2014/main" id="{ACCD5793-A7E4-4522-AEBF-843BE959EB14}"/>
              </a:ext>
            </a:extLst>
          </p:cNvPr>
          <p:cNvSpPr txBox="1"/>
          <p:nvPr/>
        </p:nvSpPr>
        <p:spPr>
          <a:xfrm>
            <a:off x="4053503" y="194229"/>
            <a:ext cx="1464615" cy="369332"/>
          </a:xfrm>
          <a:prstGeom prst="rect">
            <a:avLst/>
          </a:prstGeom>
          <a:noFill/>
        </p:spPr>
        <p:txBody>
          <a:bodyPr wrap="square" rtlCol="0">
            <a:spAutoFit/>
          </a:bodyPr>
          <a:lstStyle/>
          <a:p>
            <a:r>
              <a:rPr lang="en-GB" b="1" i="1" dirty="0"/>
              <a:t>Recreational</a:t>
            </a:r>
          </a:p>
        </p:txBody>
      </p:sp>
      <p:sp>
        <p:nvSpPr>
          <p:cNvPr id="4" name="TextBox 3">
            <a:extLst>
              <a:ext uri="{FF2B5EF4-FFF2-40B4-BE49-F238E27FC236}">
                <a16:creationId xmlns:a16="http://schemas.microsoft.com/office/drawing/2014/main" id="{ECC8C4A4-1A66-4E5D-905E-BF748A3B1381}"/>
              </a:ext>
            </a:extLst>
          </p:cNvPr>
          <p:cNvSpPr txBox="1"/>
          <p:nvPr/>
        </p:nvSpPr>
        <p:spPr>
          <a:xfrm>
            <a:off x="6119711" y="222987"/>
            <a:ext cx="1305589" cy="369332"/>
          </a:xfrm>
          <a:prstGeom prst="rect">
            <a:avLst/>
          </a:prstGeom>
          <a:noFill/>
        </p:spPr>
        <p:txBody>
          <a:bodyPr wrap="square" rtlCol="0">
            <a:spAutoFit/>
          </a:bodyPr>
          <a:lstStyle/>
          <a:p>
            <a:r>
              <a:rPr lang="en-GB" b="1" i="1" dirty="0"/>
              <a:t>Medicinal</a:t>
            </a:r>
          </a:p>
        </p:txBody>
      </p:sp>
      <p:sp>
        <p:nvSpPr>
          <p:cNvPr id="5" name="TextBox 4">
            <a:extLst>
              <a:ext uri="{FF2B5EF4-FFF2-40B4-BE49-F238E27FC236}">
                <a16:creationId xmlns:a16="http://schemas.microsoft.com/office/drawing/2014/main" id="{4239AC3F-ECA0-4905-8787-A49ABB9F3A58}"/>
              </a:ext>
            </a:extLst>
          </p:cNvPr>
          <p:cNvSpPr txBox="1"/>
          <p:nvPr/>
        </p:nvSpPr>
        <p:spPr>
          <a:xfrm>
            <a:off x="159025" y="630583"/>
            <a:ext cx="3935121" cy="2862322"/>
          </a:xfrm>
          <a:prstGeom prst="rect">
            <a:avLst/>
          </a:prstGeom>
          <a:noFill/>
        </p:spPr>
        <p:txBody>
          <a:bodyPr wrap="square" rtlCol="0">
            <a:spAutoFit/>
          </a:bodyPr>
          <a:lstStyle/>
          <a:p>
            <a:r>
              <a:rPr lang="en-GB" b="1" i="1" dirty="0"/>
              <a:t>THC</a:t>
            </a:r>
          </a:p>
          <a:p>
            <a:r>
              <a:rPr lang="en-GB" dirty="0"/>
              <a:t>The THC part of cannabis is the bit that gets you high, it is the reason people smoke it.  The thing is drug dealers know this, and therefore they’ve engineered cannabis to be higher in THC so that it is more potent. However, one of the negative parts of THC is that it can cause psychosis (we’ll examine this more later). </a:t>
            </a:r>
          </a:p>
        </p:txBody>
      </p:sp>
      <p:sp>
        <p:nvSpPr>
          <p:cNvPr id="6" name="TextBox 5">
            <a:extLst>
              <a:ext uri="{FF2B5EF4-FFF2-40B4-BE49-F238E27FC236}">
                <a16:creationId xmlns:a16="http://schemas.microsoft.com/office/drawing/2014/main" id="{2F73F470-541E-4AA9-88E8-DA4EB6B5C760}"/>
              </a:ext>
            </a:extLst>
          </p:cNvPr>
          <p:cNvSpPr txBox="1"/>
          <p:nvPr/>
        </p:nvSpPr>
        <p:spPr>
          <a:xfrm>
            <a:off x="7630036" y="254350"/>
            <a:ext cx="4270417" cy="3139321"/>
          </a:xfrm>
          <a:prstGeom prst="rect">
            <a:avLst/>
          </a:prstGeom>
          <a:noFill/>
        </p:spPr>
        <p:txBody>
          <a:bodyPr wrap="square" rtlCol="0">
            <a:spAutoFit/>
          </a:bodyPr>
          <a:lstStyle/>
          <a:p>
            <a:r>
              <a:rPr lang="en-GB" b="1" i="1" dirty="0"/>
              <a:t>CBD</a:t>
            </a:r>
          </a:p>
          <a:p>
            <a:r>
              <a:rPr lang="en-GB" dirty="0"/>
              <a:t>CBD is the ‘good’ part of cannabis, it is the bit that eases muscles and appears to be effective on epilepsy and other illnesses.</a:t>
            </a:r>
          </a:p>
          <a:p>
            <a:r>
              <a:rPr lang="en-GB" dirty="0"/>
              <a:t>Crucially, CBD is also an anti-psychotic (it prevents </a:t>
            </a:r>
            <a:r>
              <a:rPr lang="en-GB" dirty="0" err="1"/>
              <a:t>pscyhosis</a:t>
            </a:r>
            <a:r>
              <a:rPr lang="en-GB" dirty="0"/>
              <a:t>).  Traditionally THC and CBD have been pretty equal balancing out the risk of psychosis. However, as the amount of THC has increased, so the amount of CBD has decreased, creating greater risk of psychosis.</a:t>
            </a:r>
          </a:p>
        </p:txBody>
      </p:sp>
      <p:sp>
        <p:nvSpPr>
          <p:cNvPr id="7" name="TextBox 6">
            <a:extLst>
              <a:ext uri="{FF2B5EF4-FFF2-40B4-BE49-F238E27FC236}">
                <a16:creationId xmlns:a16="http://schemas.microsoft.com/office/drawing/2014/main" id="{0457DD18-AE81-4FC0-964A-BC822D8E4351}"/>
              </a:ext>
            </a:extLst>
          </p:cNvPr>
          <p:cNvSpPr txBox="1"/>
          <p:nvPr/>
        </p:nvSpPr>
        <p:spPr>
          <a:xfrm>
            <a:off x="159025" y="156254"/>
            <a:ext cx="3458817" cy="461665"/>
          </a:xfrm>
          <a:prstGeom prst="rect">
            <a:avLst/>
          </a:prstGeom>
          <a:noFill/>
        </p:spPr>
        <p:txBody>
          <a:bodyPr wrap="square" rtlCol="0">
            <a:spAutoFit/>
          </a:bodyPr>
          <a:lstStyle/>
          <a:p>
            <a:r>
              <a:rPr lang="en-GB" sz="2400" dirty="0">
                <a:latin typeface="Arial Black" panose="020B0A04020102020204" pitchFamily="34" charset="0"/>
              </a:rPr>
              <a:t>THC vs CBD</a:t>
            </a:r>
          </a:p>
        </p:txBody>
      </p:sp>
      <p:sp>
        <p:nvSpPr>
          <p:cNvPr id="8" name="TextBox 7">
            <a:extLst>
              <a:ext uri="{FF2B5EF4-FFF2-40B4-BE49-F238E27FC236}">
                <a16:creationId xmlns:a16="http://schemas.microsoft.com/office/drawing/2014/main" id="{0237936F-6A1A-49E3-8D30-121BC3C5F828}"/>
              </a:ext>
            </a:extLst>
          </p:cNvPr>
          <p:cNvSpPr txBox="1"/>
          <p:nvPr/>
        </p:nvSpPr>
        <p:spPr>
          <a:xfrm>
            <a:off x="236895" y="4993585"/>
            <a:ext cx="5565912" cy="1477328"/>
          </a:xfrm>
          <a:prstGeom prst="rect">
            <a:avLst/>
          </a:prstGeom>
          <a:noFill/>
        </p:spPr>
        <p:txBody>
          <a:bodyPr wrap="square" rtlCol="0">
            <a:spAutoFit/>
          </a:bodyPr>
          <a:lstStyle/>
          <a:p>
            <a:r>
              <a:rPr lang="en-GB" dirty="0"/>
              <a:t>This meant that any potential psychosis was offset by the CBD.</a:t>
            </a:r>
          </a:p>
          <a:p>
            <a:r>
              <a:rPr lang="en-GB" dirty="0"/>
              <a:t>Today in England the strength of </a:t>
            </a:r>
            <a:r>
              <a:rPr lang="en-GB" b="1" dirty="0"/>
              <a:t>THC is about 16% </a:t>
            </a:r>
            <a:r>
              <a:rPr lang="en-GB" dirty="0"/>
              <a:t>but the strength of CBD is much reduced. Some of the newer strains of weed have as much as </a:t>
            </a:r>
            <a:r>
              <a:rPr lang="en-GB" b="1" dirty="0"/>
              <a:t>40% THC but no CBD.</a:t>
            </a:r>
          </a:p>
        </p:txBody>
      </p:sp>
      <p:pic>
        <p:nvPicPr>
          <p:cNvPr id="10" name="Picture 9">
            <a:extLst>
              <a:ext uri="{FF2B5EF4-FFF2-40B4-BE49-F238E27FC236}">
                <a16:creationId xmlns:a16="http://schemas.microsoft.com/office/drawing/2014/main" id="{000ABFDF-4854-4152-88E3-F0E58F9E391C}"/>
              </a:ext>
            </a:extLst>
          </p:cNvPr>
          <p:cNvPicPr>
            <a:picLocks noChangeAspect="1"/>
          </p:cNvPicPr>
          <p:nvPr/>
        </p:nvPicPr>
        <p:blipFill rotWithShape="1">
          <a:blip r:embed="rId3">
            <a:extLst>
              <a:ext uri="{28A0092B-C50C-407E-A947-70E740481C1C}">
                <a14:useLocalDpi xmlns:a14="http://schemas.microsoft.com/office/drawing/2010/main" val="0"/>
              </a:ext>
            </a:extLst>
          </a:blip>
          <a:srcRect l="16600" t="18050" r="16732" b="33876"/>
          <a:stretch/>
        </p:blipFill>
        <p:spPr>
          <a:xfrm>
            <a:off x="291547" y="3571562"/>
            <a:ext cx="3061252" cy="1343366"/>
          </a:xfrm>
          <a:prstGeom prst="rect">
            <a:avLst/>
          </a:prstGeom>
        </p:spPr>
      </p:pic>
      <p:sp>
        <p:nvSpPr>
          <p:cNvPr id="11" name="Rectangle 10">
            <a:extLst>
              <a:ext uri="{FF2B5EF4-FFF2-40B4-BE49-F238E27FC236}">
                <a16:creationId xmlns:a16="http://schemas.microsoft.com/office/drawing/2014/main" id="{1182F828-8732-4379-9635-9920283B31AA}"/>
              </a:ext>
            </a:extLst>
          </p:cNvPr>
          <p:cNvSpPr/>
          <p:nvPr/>
        </p:nvSpPr>
        <p:spPr>
          <a:xfrm>
            <a:off x="3385959" y="3216082"/>
            <a:ext cx="2471500" cy="1754326"/>
          </a:xfrm>
          <a:prstGeom prst="rect">
            <a:avLst/>
          </a:prstGeom>
        </p:spPr>
        <p:txBody>
          <a:bodyPr wrap="square">
            <a:spAutoFit/>
          </a:bodyPr>
          <a:lstStyle/>
          <a:p>
            <a:r>
              <a:rPr lang="en-GB" dirty="0"/>
              <a:t>Traditionally, in the 1960s cannabis contained equal amounts of </a:t>
            </a:r>
            <a:r>
              <a:rPr lang="en-GB" b="1" dirty="0"/>
              <a:t>THC and CDB – about 3% </a:t>
            </a:r>
            <a:r>
              <a:rPr lang="en-GB" dirty="0"/>
              <a:t>potency for both. </a:t>
            </a:r>
          </a:p>
        </p:txBody>
      </p:sp>
      <p:sp>
        <p:nvSpPr>
          <p:cNvPr id="12" name="TextBox 11">
            <a:extLst>
              <a:ext uri="{FF2B5EF4-FFF2-40B4-BE49-F238E27FC236}">
                <a16:creationId xmlns:a16="http://schemas.microsoft.com/office/drawing/2014/main" id="{38C90A5E-1B9C-417A-95D7-38D2CB89119B}"/>
              </a:ext>
            </a:extLst>
          </p:cNvPr>
          <p:cNvSpPr txBox="1"/>
          <p:nvPr/>
        </p:nvSpPr>
        <p:spPr>
          <a:xfrm>
            <a:off x="5890619" y="3429000"/>
            <a:ext cx="6009834" cy="3308598"/>
          </a:xfrm>
          <a:prstGeom prst="rect">
            <a:avLst/>
          </a:prstGeom>
          <a:noFill/>
          <a:ln w="28575">
            <a:solidFill>
              <a:srgbClr val="C00000"/>
            </a:solidFill>
          </a:ln>
        </p:spPr>
        <p:txBody>
          <a:bodyPr wrap="square" rtlCol="0">
            <a:spAutoFit/>
          </a:bodyPr>
          <a:lstStyle/>
          <a:p>
            <a:pPr>
              <a:spcAft>
                <a:spcPts val="1200"/>
              </a:spcAft>
            </a:pPr>
            <a:r>
              <a:rPr lang="en-GB" sz="2000" dirty="0"/>
              <a:t>All this means that anyone who uses cannabis today is at far greater risk of having a psychotic experience than someone in the 60s. Marijuana actually doubles the risk of a psychotic episode and users are six times more likely to develop schizophrenia. </a:t>
            </a:r>
            <a:r>
              <a:rPr lang="en-GB" sz="1400" i="1" dirty="0"/>
              <a:t>(Jensen &amp; Nutt 2014)</a:t>
            </a:r>
          </a:p>
          <a:p>
            <a:r>
              <a:rPr lang="en-GB" sz="2000" dirty="0"/>
              <a:t>What is worse is that because the teenage brain is still developing, adolescents are at greater risk of experiencing permanent changes in their brain which can affect adult brain functions and behaviour. </a:t>
            </a:r>
          </a:p>
          <a:p>
            <a:pPr algn="r"/>
            <a:r>
              <a:rPr lang="en-GB" sz="1400" i="1" dirty="0"/>
              <a:t>(</a:t>
            </a:r>
            <a:r>
              <a:rPr lang="en-GB" sz="1400" i="1" dirty="0" err="1"/>
              <a:t>Rubino</a:t>
            </a:r>
            <a:r>
              <a:rPr lang="en-GB" sz="1400" i="1" dirty="0"/>
              <a:t> &amp;</a:t>
            </a:r>
            <a:r>
              <a:rPr lang="en-GB" sz="1400" i="1" dirty="0" err="1"/>
              <a:t>Parolaro</a:t>
            </a:r>
            <a:r>
              <a:rPr lang="en-GB" sz="1400" i="1" dirty="0"/>
              <a:t>, 2008)</a:t>
            </a:r>
          </a:p>
        </p:txBody>
      </p:sp>
      <p:sp>
        <p:nvSpPr>
          <p:cNvPr id="13" name="TextBox 12">
            <a:extLst>
              <a:ext uri="{FF2B5EF4-FFF2-40B4-BE49-F238E27FC236}">
                <a16:creationId xmlns:a16="http://schemas.microsoft.com/office/drawing/2014/main" id="{B8CBF6C7-B1D4-41AC-85FC-AE3D63506803}"/>
              </a:ext>
            </a:extLst>
          </p:cNvPr>
          <p:cNvSpPr txBox="1"/>
          <p:nvPr/>
        </p:nvSpPr>
        <p:spPr>
          <a:xfrm>
            <a:off x="3220278" y="6501920"/>
            <a:ext cx="2331885" cy="307777"/>
          </a:xfrm>
          <a:prstGeom prst="rect">
            <a:avLst/>
          </a:prstGeom>
          <a:noFill/>
        </p:spPr>
        <p:txBody>
          <a:bodyPr wrap="square" rtlCol="0">
            <a:spAutoFit/>
          </a:bodyPr>
          <a:lstStyle/>
          <a:p>
            <a:pPr algn="r"/>
            <a:r>
              <a:rPr lang="en-GB" sz="1400" i="1" dirty="0"/>
              <a:t>(Murray &amp; Di Forti, 2016)</a:t>
            </a:r>
          </a:p>
        </p:txBody>
      </p:sp>
      <p:sp>
        <p:nvSpPr>
          <p:cNvPr id="14" name="TextBox 13">
            <a:extLst>
              <a:ext uri="{FF2B5EF4-FFF2-40B4-BE49-F238E27FC236}">
                <a16:creationId xmlns:a16="http://schemas.microsoft.com/office/drawing/2014/main" id="{9B380010-5C77-477B-AAA9-3B28E4F73218}"/>
              </a:ext>
            </a:extLst>
          </p:cNvPr>
          <p:cNvSpPr txBox="1"/>
          <p:nvPr/>
        </p:nvSpPr>
        <p:spPr>
          <a:xfrm>
            <a:off x="9874867" y="3085894"/>
            <a:ext cx="2331885" cy="307777"/>
          </a:xfrm>
          <a:prstGeom prst="rect">
            <a:avLst/>
          </a:prstGeom>
          <a:noFill/>
        </p:spPr>
        <p:txBody>
          <a:bodyPr wrap="square" rtlCol="0">
            <a:spAutoFit/>
          </a:bodyPr>
          <a:lstStyle/>
          <a:p>
            <a:pPr algn="r"/>
            <a:r>
              <a:rPr lang="en-GB" sz="1400" i="1" dirty="0"/>
              <a:t>(Murray &amp; Di Forti, 2016)</a:t>
            </a:r>
          </a:p>
        </p:txBody>
      </p:sp>
    </p:spTree>
    <p:extLst>
      <p:ext uri="{BB962C8B-B14F-4D97-AF65-F5344CB8AC3E}">
        <p14:creationId xmlns:p14="http://schemas.microsoft.com/office/powerpoint/2010/main" val="406497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57645-59E6-4F49-9979-1A6A63DE29E5}"/>
              </a:ext>
            </a:extLst>
          </p:cNvPr>
          <p:cNvSpPr txBox="1"/>
          <p:nvPr/>
        </p:nvSpPr>
        <p:spPr>
          <a:xfrm>
            <a:off x="291548" y="235945"/>
            <a:ext cx="3458817" cy="461665"/>
          </a:xfrm>
          <a:prstGeom prst="rect">
            <a:avLst/>
          </a:prstGeom>
          <a:noFill/>
        </p:spPr>
        <p:txBody>
          <a:bodyPr wrap="square" rtlCol="0">
            <a:spAutoFit/>
          </a:bodyPr>
          <a:lstStyle/>
          <a:p>
            <a:r>
              <a:rPr lang="en-GB" sz="2400" dirty="0">
                <a:latin typeface="Arial Black" panose="020B0A04020102020204" pitchFamily="34" charset="0"/>
              </a:rPr>
              <a:t>What is psychosis?</a:t>
            </a:r>
          </a:p>
        </p:txBody>
      </p:sp>
      <p:sp>
        <p:nvSpPr>
          <p:cNvPr id="3" name="TextBox 2">
            <a:extLst>
              <a:ext uri="{FF2B5EF4-FFF2-40B4-BE49-F238E27FC236}">
                <a16:creationId xmlns:a16="http://schemas.microsoft.com/office/drawing/2014/main" id="{4CFAEDF6-F1E3-4805-A6DB-886BE4607CDC}"/>
              </a:ext>
            </a:extLst>
          </p:cNvPr>
          <p:cNvSpPr txBox="1"/>
          <p:nvPr/>
        </p:nvSpPr>
        <p:spPr>
          <a:xfrm>
            <a:off x="291548" y="724114"/>
            <a:ext cx="7326794" cy="5786199"/>
          </a:xfrm>
          <a:prstGeom prst="rect">
            <a:avLst/>
          </a:prstGeom>
          <a:noFill/>
          <a:ln>
            <a:solidFill>
              <a:srgbClr val="C00000"/>
            </a:solidFill>
          </a:ln>
        </p:spPr>
        <p:txBody>
          <a:bodyPr wrap="square" rtlCol="0">
            <a:spAutoFit/>
          </a:bodyPr>
          <a:lstStyle/>
          <a:p>
            <a:r>
              <a:rPr lang="en-GB" dirty="0"/>
              <a:t>Psychosis is when you experience the world differently from other people, or ‘lose touch with reality’.</a:t>
            </a:r>
          </a:p>
          <a:p>
            <a:r>
              <a:rPr lang="en-GB" dirty="0"/>
              <a:t>You may have </a:t>
            </a:r>
            <a:r>
              <a:rPr lang="en-GB" b="1" dirty="0"/>
              <a:t>hallucinations</a:t>
            </a:r>
            <a:r>
              <a:rPr lang="en-GB" dirty="0"/>
              <a:t>, these can be:</a:t>
            </a:r>
          </a:p>
          <a:p>
            <a:pPr marL="742950" lvl="1" indent="-285750">
              <a:buFont typeface="Arial" panose="020B0604020202020204" pitchFamily="34" charset="0"/>
              <a:buChar char="•"/>
            </a:pPr>
            <a:r>
              <a:rPr lang="en-GB" dirty="0"/>
              <a:t>Visual – you see things that other people can not see</a:t>
            </a:r>
          </a:p>
          <a:p>
            <a:pPr marL="742950" lvl="1" indent="-285750">
              <a:buFont typeface="Arial" panose="020B0604020202020204" pitchFamily="34" charset="0"/>
              <a:buChar char="•"/>
            </a:pPr>
            <a:r>
              <a:rPr lang="en-GB" dirty="0"/>
              <a:t>Auditory – you hear things that other people can’t</a:t>
            </a:r>
          </a:p>
          <a:p>
            <a:pPr marL="742950" lvl="1" indent="-285750">
              <a:buFont typeface="Arial" panose="020B0604020202020204" pitchFamily="34" charset="0"/>
              <a:buChar char="•"/>
            </a:pPr>
            <a:r>
              <a:rPr lang="en-GB" dirty="0"/>
              <a:t>Olfactory / taste – you smell or taste things that are not there.</a:t>
            </a:r>
          </a:p>
          <a:p>
            <a:pPr marL="742950" lvl="1" indent="-285750">
              <a:spcAft>
                <a:spcPts val="1200"/>
              </a:spcAft>
              <a:buFont typeface="Arial" panose="020B0604020202020204" pitchFamily="34" charset="0"/>
              <a:buChar char="•"/>
            </a:pPr>
            <a:r>
              <a:rPr lang="en-GB" dirty="0"/>
              <a:t>Tactile – you feel strange sensations, for example, insects crawling on your skin.</a:t>
            </a:r>
          </a:p>
          <a:p>
            <a:r>
              <a:rPr lang="en-GB" dirty="0"/>
              <a:t>Some people have </a:t>
            </a:r>
            <a:r>
              <a:rPr lang="en-GB" b="1" dirty="0"/>
              <a:t>delusions</a:t>
            </a:r>
          </a:p>
          <a:p>
            <a:r>
              <a:rPr lang="en-GB" dirty="0"/>
              <a:t>These are unshakeable thoughts or beliefs that are different from those of people around them, and which can’t be proven to be true.  For example</a:t>
            </a:r>
          </a:p>
          <a:p>
            <a:pPr marL="742950" lvl="1" indent="-285750">
              <a:buFont typeface="Arial" panose="020B0604020202020204" pitchFamily="34" charset="0"/>
              <a:buChar char="•"/>
            </a:pPr>
            <a:r>
              <a:rPr lang="en-GB" dirty="0"/>
              <a:t>Someone is trying to kill you</a:t>
            </a:r>
          </a:p>
          <a:p>
            <a:pPr marL="742950" lvl="1" indent="-285750">
              <a:buFont typeface="Arial" panose="020B0604020202020204" pitchFamily="34" charset="0"/>
              <a:buChar char="•"/>
            </a:pPr>
            <a:r>
              <a:rPr lang="en-GB" dirty="0"/>
              <a:t>You are the King/ Queen of England and own all the country.</a:t>
            </a:r>
          </a:p>
          <a:p>
            <a:pPr marL="742950" lvl="1" indent="-285750">
              <a:buFont typeface="Arial" panose="020B0604020202020204" pitchFamily="34" charset="0"/>
              <a:buChar char="•"/>
            </a:pPr>
            <a:r>
              <a:rPr lang="en-GB" dirty="0"/>
              <a:t>You have a strange illness that is killing you for which there is no evidence.</a:t>
            </a:r>
          </a:p>
          <a:p>
            <a:pPr lvl="1" algn="r"/>
            <a:r>
              <a:rPr lang="en-GB" b="1" i="1" dirty="0"/>
              <a:t>Click on the image to find out more</a:t>
            </a:r>
            <a:r>
              <a:rPr lang="en-GB" i="1" dirty="0"/>
              <a:t>.</a:t>
            </a:r>
          </a:p>
          <a:p>
            <a:r>
              <a:rPr lang="en-GB" b="1" dirty="0"/>
              <a:t>Disorganised thought and speech</a:t>
            </a:r>
          </a:p>
          <a:p>
            <a:r>
              <a:rPr lang="en-GB" dirty="0"/>
              <a:t>This is why your mind is racing so you have lots of different thoughts very quickly changing the conversation topic very quickly as your mind jumps from one thing to another.</a:t>
            </a:r>
            <a:endParaRPr lang="en-GB" sz="1400" dirty="0"/>
          </a:p>
        </p:txBody>
      </p:sp>
      <p:pic>
        <p:nvPicPr>
          <p:cNvPr id="5" name="Picture 4">
            <a:hlinkClick r:id="rId2"/>
            <a:extLst>
              <a:ext uri="{FF2B5EF4-FFF2-40B4-BE49-F238E27FC236}">
                <a16:creationId xmlns:a16="http://schemas.microsoft.com/office/drawing/2014/main" id="{473C76F8-2C42-4069-9F29-92EEA70B5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71" y="3324892"/>
            <a:ext cx="3932581" cy="2949436"/>
          </a:xfrm>
          <a:prstGeom prst="rect">
            <a:avLst/>
          </a:prstGeom>
        </p:spPr>
      </p:pic>
      <p:sp>
        <p:nvSpPr>
          <p:cNvPr id="6" name="TextBox 5">
            <a:extLst>
              <a:ext uri="{FF2B5EF4-FFF2-40B4-BE49-F238E27FC236}">
                <a16:creationId xmlns:a16="http://schemas.microsoft.com/office/drawing/2014/main" id="{5157277F-9BC4-4F04-B819-51B0DBC6888D}"/>
              </a:ext>
            </a:extLst>
          </p:cNvPr>
          <p:cNvSpPr txBox="1"/>
          <p:nvPr/>
        </p:nvSpPr>
        <p:spPr>
          <a:xfrm>
            <a:off x="4536384" y="6184613"/>
            <a:ext cx="3067878" cy="307777"/>
          </a:xfrm>
          <a:prstGeom prst="rect">
            <a:avLst/>
          </a:prstGeom>
          <a:noFill/>
        </p:spPr>
        <p:txBody>
          <a:bodyPr wrap="square" rtlCol="0">
            <a:spAutoFit/>
          </a:bodyPr>
          <a:lstStyle/>
          <a:p>
            <a:pPr algn="r"/>
            <a:r>
              <a:rPr lang="en-GB" sz="1400" i="1" dirty="0"/>
              <a:t>(Mind, n.d.)</a:t>
            </a:r>
          </a:p>
        </p:txBody>
      </p:sp>
      <p:sp>
        <p:nvSpPr>
          <p:cNvPr id="7" name="TextBox 6">
            <a:extLst>
              <a:ext uri="{FF2B5EF4-FFF2-40B4-BE49-F238E27FC236}">
                <a16:creationId xmlns:a16="http://schemas.microsoft.com/office/drawing/2014/main" id="{EDAF38AF-3892-4B85-85C6-408949F7BDDB}"/>
              </a:ext>
            </a:extLst>
          </p:cNvPr>
          <p:cNvSpPr txBox="1"/>
          <p:nvPr/>
        </p:nvSpPr>
        <p:spPr>
          <a:xfrm>
            <a:off x="7785652" y="109060"/>
            <a:ext cx="4267199" cy="3293209"/>
          </a:xfrm>
          <a:prstGeom prst="rect">
            <a:avLst/>
          </a:prstGeom>
          <a:noFill/>
        </p:spPr>
        <p:txBody>
          <a:bodyPr wrap="square" rtlCol="0">
            <a:spAutoFit/>
          </a:bodyPr>
          <a:lstStyle/>
          <a:p>
            <a:pPr>
              <a:spcAft>
                <a:spcPts val="1200"/>
              </a:spcAft>
            </a:pPr>
            <a:r>
              <a:rPr lang="en-GB" dirty="0"/>
              <a:t>People can have a one off psychotic episode, for example as a result of smoking weed, which goes away, once they sober up. </a:t>
            </a:r>
          </a:p>
          <a:p>
            <a:pPr>
              <a:spcAft>
                <a:spcPts val="1200"/>
              </a:spcAft>
            </a:pPr>
            <a:r>
              <a:rPr lang="en-GB" dirty="0"/>
              <a:t>However, if you have one psychotic episode, you are at greater risk of more if you continue to use cannabis. For some people, using cannabis may trigger a lifetime of having such episodes.  People who have frequent episodes are diagnosed with schizophrenia. </a:t>
            </a:r>
          </a:p>
        </p:txBody>
      </p:sp>
      <p:sp>
        <p:nvSpPr>
          <p:cNvPr id="8" name="TextBox 7">
            <a:extLst>
              <a:ext uri="{FF2B5EF4-FFF2-40B4-BE49-F238E27FC236}">
                <a16:creationId xmlns:a16="http://schemas.microsoft.com/office/drawing/2014/main" id="{1EBE80E4-E1D4-4296-9623-38527C603BED}"/>
              </a:ext>
            </a:extLst>
          </p:cNvPr>
          <p:cNvSpPr txBox="1"/>
          <p:nvPr/>
        </p:nvSpPr>
        <p:spPr>
          <a:xfrm>
            <a:off x="8832574" y="6464212"/>
            <a:ext cx="3067878" cy="307777"/>
          </a:xfrm>
          <a:prstGeom prst="rect">
            <a:avLst/>
          </a:prstGeom>
          <a:noFill/>
        </p:spPr>
        <p:txBody>
          <a:bodyPr wrap="square" rtlCol="0">
            <a:spAutoFit/>
          </a:bodyPr>
          <a:lstStyle/>
          <a:p>
            <a:pPr algn="r"/>
            <a:r>
              <a:rPr lang="en-GB" sz="1400" i="1" dirty="0"/>
              <a:t>(Mind, 2016)</a:t>
            </a:r>
          </a:p>
        </p:txBody>
      </p:sp>
      <p:sp>
        <p:nvSpPr>
          <p:cNvPr id="4" name="Rectangle 3">
            <a:extLst>
              <a:ext uri="{FF2B5EF4-FFF2-40B4-BE49-F238E27FC236}">
                <a16:creationId xmlns:a16="http://schemas.microsoft.com/office/drawing/2014/main" id="{C04138A7-52ED-42C2-89F3-B1B229B63FF1}"/>
              </a:ext>
            </a:extLst>
          </p:cNvPr>
          <p:cNvSpPr/>
          <p:nvPr/>
        </p:nvSpPr>
        <p:spPr>
          <a:xfrm>
            <a:off x="7815472" y="6233314"/>
            <a:ext cx="3401252" cy="276999"/>
          </a:xfrm>
          <a:prstGeom prst="rect">
            <a:avLst/>
          </a:prstGeom>
        </p:spPr>
        <p:txBody>
          <a:bodyPr wrap="none">
            <a:spAutoFit/>
          </a:bodyPr>
          <a:lstStyle/>
          <a:p>
            <a:r>
              <a:rPr lang="en-GB" sz="1200" i="1" dirty="0">
                <a:hlinkClick r:id="rId2"/>
              </a:rPr>
              <a:t>https://www.youtube.com/watch?v=KYW86kX3Ea8</a:t>
            </a:r>
            <a:r>
              <a:rPr lang="en-GB" sz="1200" i="1" dirty="0"/>
              <a:t> </a:t>
            </a:r>
          </a:p>
        </p:txBody>
      </p:sp>
    </p:spTree>
    <p:extLst>
      <p:ext uri="{BB962C8B-B14F-4D97-AF65-F5344CB8AC3E}">
        <p14:creationId xmlns:p14="http://schemas.microsoft.com/office/powerpoint/2010/main" val="249096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CDB833-A821-444C-AD7A-211FFE85F4AC}"/>
              </a:ext>
            </a:extLst>
          </p:cNvPr>
          <p:cNvSpPr txBox="1"/>
          <p:nvPr/>
        </p:nvSpPr>
        <p:spPr>
          <a:xfrm>
            <a:off x="573206" y="464024"/>
            <a:ext cx="7219072" cy="400110"/>
          </a:xfrm>
          <a:prstGeom prst="rect">
            <a:avLst/>
          </a:prstGeom>
          <a:noFill/>
        </p:spPr>
        <p:txBody>
          <a:bodyPr wrap="square" rtlCol="0">
            <a:spAutoFit/>
          </a:bodyPr>
          <a:lstStyle/>
          <a:p>
            <a:r>
              <a:rPr lang="en-GB" sz="2000" dirty="0">
                <a:latin typeface="Arial Black" panose="020B0A04020102020204" pitchFamily="34" charset="0"/>
              </a:rPr>
              <a:t>Lesson 1: The teenage brain and addiction.</a:t>
            </a:r>
            <a:endParaRPr lang="en-GB" dirty="0"/>
          </a:p>
        </p:txBody>
      </p:sp>
      <p:graphicFrame>
        <p:nvGraphicFramePr>
          <p:cNvPr id="5" name="Table 4">
            <a:extLst>
              <a:ext uri="{FF2B5EF4-FFF2-40B4-BE49-F238E27FC236}">
                <a16:creationId xmlns:a16="http://schemas.microsoft.com/office/drawing/2014/main" id="{110A5131-C026-4CCF-B7D3-44764F93E582}"/>
              </a:ext>
            </a:extLst>
          </p:cNvPr>
          <p:cNvGraphicFramePr>
            <a:graphicFrameLocks noGrp="1"/>
          </p:cNvGraphicFramePr>
          <p:nvPr>
            <p:extLst>
              <p:ext uri="{D42A27DB-BD31-4B8C-83A1-F6EECF244321}">
                <p14:modId xmlns:p14="http://schemas.microsoft.com/office/powerpoint/2010/main" val="3514836128"/>
              </p:ext>
            </p:extLst>
          </p:nvPr>
        </p:nvGraphicFramePr>
        <p:xfrm>
          <a:off x="573206" y="1069073"/>
          <a:ext cx="10617959" cy="5148294"/>
        </p:xfrm>
        <a:graphic>
          <a:graphicData uri="http://schemas.openxmlformats.org/drawingml/2006/table">
            <a:tbl>
              <a:tblPr firstRow="1" bandRow="1">
                <a:tableStyleId>{5C22544A-7EE6-4342-B048-85BDC9FD1C3A}</a:tableStyleId>
              </a:tblPr>
              <a:tblGrid>
                <a:gridCol w="592985">
                  <a:extLst>
                    <a:ext uri="{9D8B030D-6E8A-4147-A177-3AD203B41FA5}">
                      <a16:colId xmlns:a16="http://schemas.microsoft.com/office/drawing/2014/main" val="1032866568"/>
                    </a:ext>
                  </a:extLst>
                </a:gridCol>
                <a:gridCol w="899092">
                  <a:extLst>
                    <a:ext uri="{9D8B030D-6E8A-4147-A177-3AD203B41FA5}">
                      <a16:colId xmlns:a16="http://schemas.microsoft.com/office/drawing/2014/main" val="942254359"/>
                    </a:ext>
                  </a:extLst>
                </a:gridCol>
                <a:gridCol w="9125882">
                  <a:extLst>
                    <a:ext uri="{9D8B030D-6E8A-4147-A177-3AD203B41FA5}">
                      <a16:colId xmlns:a16="http://schemas.microsoft.com/office/drawing/2014/main" val="2277348157"/>
                    </a:ext>
                  </a:extLst>
                </a:gridCol>
              </a:tblGrid>
              <a:tr h="416880">
                <a:tc>
                  <a:txBody>
                    <a:bodyPr/>
                    <a:lstStyle/>
                    <a:p>
                      <a:r>
                        <a:rPr lang="en-GB" sz="1600" dirty="0"/>
                        <a:t>Slide</a:t>
                      </a:r>
                    </a:p>
                  </a:txBody>
                  <a:tcPr/>
                </a:tc>
                <a:tc>
                  <a:txBody>
                    <a:bodyPr/>
                    <a:lstStyle/>
                    <a:p>
                      <a:r>
                        <a:rPr lang="en-GB" sz="1600" dirty="0"/>
                        <a:t>Time</a:t>
                      </a:r>
                    </a:p>
                  </a:txBody>
                  <a:tcPr/>
                </a:tc>
                <a:tc>
                  <a:txBody>
                    <a:bodyPr/>
                    <a:lstStyle/>
                    <a:p>
                      <a:r>
                        <a:rPr lang="en-GB" sz="1600" dirty="0"/>
                        <a:t>Activity</a:t>
                      </a:r>
                    </a:p>
                  </a:txBody>
                  <a:tcPr/>
                </a:tc>
                <a:extLst>
                  <a:ext uri="{0D108BD9-81ED-4DB2-BD59-A6C34878D82A}">
                    <a16:rowId xmlns:a16="http://schemas.microsoft.com/office/drawing/2014/main" val="2843991019"/>
                  </a:ext>
                </a:extLst>
              </a:tr>
              <a:tr h="349753">
                <a:tc>
                  <a:txBody>
                    <a:bodyPr/>
                    <a:lstStyle/>
                    <a:p>
                      <a:r>
                        <a:rPr lang="en-GB" sz="1600" dirty="0"/>
                        <a:t>19</a:t>
                      </a:r>
                    </a:p>
                  </a:txBody>
                  <a:tcPr/>
                </a:tc>
                <a:tc>
                  <a:txBody>
                    <a:bodyPr/>
                    <a:lstStyle/>
                    <a:p>
                      <a:r>
                        <a:rPr lang="en-GB" sz="1600" dirty="0"/>
                        <a:t>10 min</a:t>
                      </a:r>
                    </a:p>
                  </a:txBody>
                  <a:tcPr/>
                </a:tc>
                <a:tc>
                  <a:txBody>
                    <a:bodyPr/>
                    <a:lstStyle/>
                    <a:p>
                      <a:r>
                        <a:rPr lang="en-GB" sz="1600" b="0" dirty="0"/>
                        <a:t>Mirror Clapping – </a:t>
                      </a:r>
                      <a:r>
                        <a:rPr lang="en-GB" sz="1600" b="1" dirty="0"/>
                        <a:t>full instructions are on the slide</a:t>
                      </a:r>
                      <a:r>
                        <a:rPr lang="en-GB" sz="1600" b="0" dirty="0"/>
                        <a:t>.</a:t>
                      </a:r>
                    </a:p>
                    <a:p>
                      <a:r>
                        <a:rPr lang="en-GB" sz="1600" b="0" dirty="0"/>
                        <a:t>Class to stand up in a circle. Aim of the game is for 1 person to face the other and clap their own hands at the exact same time as the person next to them – that person turns round and repeats with the next person – the clap goes round the circle.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 first person (teacher) faces the person on the left of him/ her. They each clap their own hands (not the other person’s) but they try to synchronise the clap so it happens at the same time and sounds like 1 clap. No talking is allowed, so this requires body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This person then turns and looks at the person to their left and they try to get a synchronised clap. (</a:t>
                      </a:r>
                      <a:r>
                        <a:rPr lang="en-GB" sz="1600" b="1" i="1" dirty="0"/>
                        <a:t>Teacher – if they are way out – don’t let them off – have them try again.</a:t>
                      </a:r>
                      <a:r>
                        <a:rPr lang="en-GB" sz="1600" dirty="0"/>
                        <a:t>) The clap then continues going round the circle 2 or 3 times.  (</a:t>
                      </a:r>
                      <a:r>
                        <a:rPr lang="en-GB" sz="1600" b="1" i="1" dirty="0"/>
                        <a:t>Teacher – once pupils have got the hang of it, try to get the group to speed up</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Once everyone is clear about the task. </a:t>
                      </a:r>
                      <a:r>
                        <a:rPr lang="en-GB" sz="1600" b="1" i="1" dirty="0"/>
                        <a:t>Teacher introduces two claps</a:t>
                      </a:r>
                      <a:r>
                        <a:rPr lang="en-GB" sz="1600" dirty="0"/>
                        <a:t>, which again have to be done synchronised with the partner (this means watching body language to see if the other person is going to clap again).  When somebody gives two claps, the clap changes direction and goes the other way around the circle.</a:t>
                      </a:r>
                    </a:p>
                    <a:p>
                      <a:r>
                        <a:rPr lang="en-GB" sz="1600" b="0" dirty="0"/>
                        <a:t>No talking allowed to get the clap synchronised – must be done based on body language. </a:t>
                      </a:r>
                    </a:p>
                  </a:txBody>
                  <a:tcPr/>
                </a:tc>
                <a:extLst>
                  <a:ext uri="{0D108BD9-81ED-4DB2-BD59-A6C34878D82A}">
                    <a16:rowId xmlns:a16="http://schemas.microsoft.com/office/drawing/2014/main" val="728216437"/>
                  </a:ext>
                </a:extLst>
              </a:tr>
              <a:tr h="349753">
                <a:tc>
                  <a:txBody>
                    <a:bodyPr/>
                    <a:lstStyle/>
                    <a:p>
                      <a:r>
                        <a:rPr lang="en-GB" sz="1600" dirty="0"/>
                        <a:t>20</a:t>
                      </a:r>
                    </a:p>
                  </a:txBody>
                  <a:tcPr/>
                </a:tc>
                <a:tc>
                  <a:txBody>
                    <a:bodyPr/>
                    <a:lstStyle/>
                    <a:p>
                      <a:r>
                        <a:rPr lang="en-GB" sz="1600" dirty="0"/>
                        <a:t>10 min</a:t>
                      </a:r>
                    </a:p>
                  </a:txBody>
                  <a:tcPr/>
                </a:tc>
                <a:tc>
                  <a:txBody>
                    <a:bodyPr/>
                    <a:lstStyle/>
                    <a:p>
                      <a:r>
                        <a:rPr lang="en-GB" sz="1600" dirty="0"/>
                        <a:t>Read through the information, then click on picture to watch the link. Discuss pupil’s reaction.</a:t>
                      </a:r>
                    </a:p>
                  </a:txBody>
                  <a:tcPr/>
                </a:tc>
                <a:extLst>
                  <a:ext uri="{0D108BD9-81ED-4DB2-BD59-A6C34878D82A}">
                    <a16:rowId xmlns:a16="http://schemas.microsoft.com/office/drawing/2014/main" val="3481856289"/>
                  </a:ext>
                </a:extLst>
              </a:tr>
              <a:tr h="388781">
                <a:tc>
                  <a:txBody>
                    <a:bodyPr/>
                    <a:lstStyle/>
                    <a:p>
                      <a:r>
                        <a:rPr lang="en-GB" sz="1600" dirty="0"/>
                        <a:t>21</a:t>
                      </a:r>
                    </a:p>
                  </a:txBody>
                  <a:tcPr/>
                </a:tc>
                <a:tc>
                  <a:txBody>
                    <a:bodyPr/>
                    <a:lstStyle/>
                    <a:p>
                      <a:r>
                        <a:rPr lang="en-GB" sz="1600" dirty="0"/>
                        <a:t>5 min</a:t>
                      </a:r>
                    </a:p>
                  </a:txBody>
                  <a:tcPr/>
                </a:tc>
                <a:tc>
                  <a:txBody>
                    <a:bodyPr/>
                    <a:lstStyle/>
                    <a:p>
                      <a:r>
                        <a:rPr lang="en-GB" sz="1600" dirty="0"/>
                        <a:t>Plenary, write a short paragraph (4 or 5 sentences) explaining why teenagers are at high risk of addiction.</a:t>
                      </a:r>
                    </a:p>
                  </a:txBody>
                  <a:tcPr/>
                </a:tc>
                <a:extLst>
                  <a:ext uri="{0D108BD9-81ED-4DB2-BD59-A6C34878D82A}">
                    <a16:rowId xmlns:a16="http://schemas.microsoft.com/office/drawing/2014/main" val="3372226210"/>
                  </a:ext>
                </a:extLst>
              </a:tr>
            </a:tbl>
          </a:graphicData>
        </a:graphic>
      </p:graphicFrame>
      <p:sp>
        <p:nvSpPr>
          <p:cNvPr id="6" name="Slide Number Placeholder 5">
            <a:extLst>
              <a:ext uri="{FF2B5EF4-FFF2-40B4-BE49-F238E27FC236}">
                <a16:creationId xmlns:a16="http://schemas.microsoft.com/office/drawing/2014/main" id="{6A4A16E9-698E-46B5-98EB-4704FA8C018B}"/>
              </a:ext>
            </a:extLst>
          </p:cNvPr>
          <p:cNvSpPr>
            <a:spLocks noGrp="1"/>
          </p:cNvSpPr>
          <p:nvPr>
            <p:ph type="sldNum" sz="quarter" idx="12"/>
          </p:nvPr>
        </p:nvSpPr>
        <p:spPr/>
        <p:txBody>
          <a:bodyPr/>
          <a:lstStyle/>
          <a:p>
            <a:fld id="{A7FAADD0-5DAE-472D-995C-E8B43BDD57E6}" type="slidenum">
              <a:rPr lang="en-GB" smtClean="0"/>
              <a:pPr/>
              <a:t>3</a:t>
            </a:fld>
            <a:endParaRPr lang="en-GB"/>
          </a:p>
        </p:txBody>
      </p:sp>
    </p:spTree>
    <p:extLst>
      <p:ext uri="{BB962C8B-B14F-4D97-AF65-F5344CB8AC3E}">
        <p14:creationId xmlns:p14="http://schemas.microsoft.com/office/powerpoint/2010/main" val="24241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01AAB7-FD92-48D5-859C-0FD248F3D3BA}"/>
              </a:ext>
            </a:extLst>
          </p:cNvPr>
          <p:cNvSpPr txBox="1"/>
          <p:nvPr/>
        </p:nvSpPr>
        <p:spPr>
          <a:xfrm>
            <a:off x="291548" y="235945"/>
            <a:ext cx="3458817" cy="400110"/>
          </a:xfrm>
          <a:prstGeom prst="rect">
            <a:avLst/>
          </a:prstGeom>
          <a:noFill/>
        </p:spPr>
        <p:txBody>
          <a:bodyPr wrap="square" rtlCol="0">
            <a:spAutoFit/>
          </a:bodyPr>
          <a:lstStyle/>
          <a:p>
            <a:r>
              <a:rPr lang="en-GB" sz="2000" dirty="0">
                <a:latin typeface="Arial Black" panose="020B0A04020102020204" pitchFamily="34" charset="0"/>
              </a:rPr>
              <a:t>Discussion Task</a:t>
            </a:r>
          </a:p>
        </p:txBody>
      </p:sp>
      <p:sp>
        <p:nvSpPr>
          <p:cNvPr id="3" name="TextBox 2">
            <a:extLst>
              <a:ext uri="{FF2B5EF4-FFF2-40B4-BE49-F238E27FC236}">
                <a16:creationId xmlns:a16="http://schemas.microsoft.com/office/drawing/2014/main" id="{6B54B8D6-0361-44B6-9370-CEDA5D3ABBBF}"/>
              </a:ext>
            </a:extLst>
          </p:cNvPr>
          <p:cNvSpPr txBox="1"/>
          <p:nvPr/>
        </p:nvSpPr>
        <p:spPr>
          <a:xfrm>
            <a:off x="364435" y="636055"/>
            <a:ext cx="11463130" cy="1938992"/>
          </a:xfrm>
          <a:prstGeom prst="rect">
            <a:avLst/>
          </a:prstGeom>
          <a:noFill/>
          <a:ln w="19050">
            <a:solidFill>
              <a:srgbClr val="C00000"/>
            </a:solidFill>
          </a:ln>
        </p:spPr>
        <p:txBody>
          <a:bodyPr wrap="square" rtlCol="0">
            <a:spAutoFit/>
          </a:bodyPr>
          <a:lstStyle/>
          <a:p>
            <a:pPr marL="285750" indent="-285750">
              <a:buFont typeface="Arial" panose="020B0604020202020204" pitchFamily="34" charset="0"/>
              <a:buChar char="•"/>
            </a:pPr>
            <a:r>
              <a:rPr lang="en-GB" sz="2000" dirty="0"/>
              <a:t>You are going to discuss any of the brainteasers shown on this slide. </a:t>
            </a:r>
          </a:p>
          <a:p>
            <a:pPr marL="285750" indent="-285750">
              <a:buFont typeface="Arial" panose="020B0604020202020204" pitchFamily="34" charset="0"/>
              <a:buChar char="•"/>
            </a:pPr>
            <a:r>
              <a:rPr lang="en-GB" sz="2000" dirty="0"/>
              <a:t>Whilst you are discussing, your teacher is going to stick a post-it note on your head (</a:t>
            </a:r>
            <a:r>
              <a:rPr lang="en-GB" sz="2000" b="1" dirty="0"/>
              <a:t>DO NOT LOOK AT IT</a:t>
            </a:r>
            <a:r>
              <a:rPr lang="en-GB" sz="2000" dirty="0"/>
              <a:t>), it will tell the others how to treat you during the discussion.</a:t>
            </a:r>
          </a:p>
          <a:p>
            <a:pPr marL="285750" indent="-285750">
              <a:buFont typeface="Arial" panose="020B0604020202020204" pitchFamily="34" charset="0"/>
              <a:buChar char="•"/>
            </a:pPr>
            <a:r>
              <a:rPr lang="en-GB" sz="2000" dirty="0"/>
              <a:t>Whilst you are discussing the brain teasers, treat the other members of the group by the instruction on their post-it and try and work out what your post-it says by how the others are treating you. </a:t>
            </a:r>
          </a:p>
          <a:p>
            <a:pPr lvl="1"/>
            <a:r>
              <a:rPr lang="en-GB" sz="2000" dirty="0"/>
              <a:t>e.g. if the post-it note said ignore me, then you would ignore the person’s suggestions.</a:t>
            </a:r>
          </a:p>
        </p:txBody>
      </p:sp>
      <p:sp>
        <p:nvSpPr>
          <p:cNvPr id="4" name="Rectangle 3">
            <a:extLst>
              <a:ext uri="{FF2B5EF4-FFF2-40B4-BE49-F238E27FC236}">
                <a16:creationId xmlns:a16="http://schemas.microsoft.com/office/drawing/2014/main" id="{2B52FFE1-DB92-4E88-B6F2-83D1AE13802E}"/>
              </a:ext>
            </a:extLst>
          </p:cNvPr>
          <p:cNvSpPr/>
          <p:nvPr/>
        </p:nvSpPr>
        <p:spPr>
          <a:xfrm rot="21017533">
            <a:off x="234969" y="3062298"/>
            <a:ext cx="6573079" cy="1631216"/>
          </a:xfrm>
          <a:prstGeom prst="rect">
            <a:avLst/>
          </a:prstGeom>
        </p:spPr>
        <p:txBody>
          <a:bodyPr wrap="square">
            <a:spAutoFit/>
          </a:bodyPr>
          <a:lstStyle/>
          <a:p>
            <a:r>
              <a:rPr lang="en-GB" sz="2000" dirty="0">
                <a:solidFill>
                  <a:srgbClr val="303030"/>
                </a:solidFill>
                <a:latin typeface="Roboto"/>
              </a:rPr>
              <a:t>A man condemned to death has the option of picking one of the mentioned three rooms. The first room is a furnace filled with flames. The second has armed men with loaded guns, while the third has lions starving for years. Which one should the man choose?</a:t>
            </a:r>
            <a:endParaRPr lang="en-GB" sz="2000" dirty="0"/>
          </a:p>
        </p:txBody>
      </p:sp>
      <p:sp>
        <p:nvSpPr>
          <p:cNvPr id="5" name="Rectangle 4">
            <a:extLst>
              <a:ext uri="{FF2B5EF4-FFF2-40B4-BE49-F238E27FC236}">
                <a16:creationId xmlns:a16="http://schemas.microsoft.com/office/drawing/2014/main" id="{D2114250-0ECE-46E7-8FF0-00167C27519F}"/>
              </a:ext>
            </a:extLst>
          </p:cNvPr>
          <p:cNvSpPr/>
          <p:nvPr/>
        </p:nvSpPr>
        <p:spPr>
          <a:xfrm rot="437685">
            <a:off x="5911690" y="4423619"/>
            <a:ext cx="6096000" cy="1015663"/>
          </a:xfrm>
          <a:prstGeom prst="rect">
            <a:avLst/>
          </a:prstGeom>
        </p:spPr>
        <p:txBody>
          <a:bodyPr>
            <a:spAutoFit/>
          </a:bodyPr>
          <a:lstStyle/>
          <a:p>
            <a:r>
              <a:rPr lang="en-GB" sz="2000" dirty="0">
                <a:solidFill>
                  <a:srgbClr val="303030"/>
                </a:solidFill>
                <a:latin typeface="Roboto"/>
              </a:rPr>
              <a:t>Your parents have six sons including you and each son has one sister. How many people are in the family?</a:t>
            </a:r>
            <a:endParaRPr lang="en-GB" sz="2000" dirty="0"/>
          </a:p>
        </p:txBody>
      </p:sp>
      <p:sp>
        <p:nvSpPr>
          <p:cNvPr id="6" name="Rectangle 5">
            <a:extLst>
              <a:ext uri="{FF2B5EF4-FFF2-40B4-BE49-F238E27FC236}">
                <a16:creationId xmlns:a16="http://schemas.microsoft.com/office/drawing/2014/main" id="{B031C678-7413-4A98-9318-464803837CD1}"/>
              </a:ext>
            </a:extLst>
          </p:cNvPr>
          <p:cNvSpPr/>
          <p:nvPr/>
        </p:nvSpPr>
        <p:spPr>
          <a:xfrm>
            <a:off x="7401339" y="3025051"/>
            <a:ext cx="4426226" cy="1015663"/>
          </a:xfrm>
          <a:prstGeom prst="rect">
            <a:avLst/>
          </a:prstGeom>
        </p:spPr>
        <p:txBody>
          <a:bodyPr wrap="square">
            <a:spAutoFit/>
          </a:bodyPr>
          <a:lstStyle/>
          <a:p>
            <a:r>
              <a:rPr lang="en-GB" sz="2000" dirty="0">
                <a:solidFill>
                  <a:srgbClr val="303030"/>
                </a:solidFill>
                <a:latin typeface="Roboto"/>
              </a:rPr>
              <a:t>What has a mouth, but cannot eat; moves, but has no legs; and has a bank, but cannot put money in it?</a:t>
            </a:r>
            <a:endParaRPr lang="en-GB" sz="2000" dirty="0"/>
          </a:p>
        </p:txBody>
      </p:sp>
      <p:sp>
        <p:nvSpPr>
          <p:cNvPr id="7" name="Rectangle 6">
            <a:extLst>
              <a:ext uri="{FF2B5EF4-FFF2-40B4-BE49-F238E27FC236}">
                <a16:creationId xmlns:a16="http://schemas.microsoft.com/office/drawing/2014/main" id="{395ED2C3-5620-4468-A9CD-958C7D529548}"/>
              </a:ext>
            </a:extLst>
          </p:cNvPr>
          <p:cNvSpPr/>
          <p:nvPr/>
        </p:nvSpPr>
        <p:spPr>
          <a:xfrm>
            <a:off x="1140448" y="5262587"/>
            <a:ext cx="4386414" cy="1323439"/>
          </a:xfrm>
          <a:prstGeom prst="rect">
            <a:avLst/>
          </a:prstGeom>
        </p:spPr>
        <p:txBody>
          <a:bodyPr wrap="square">
            <a:spAutoFit/>
          </a:bodyPr>
          <a:lstStyle/>
          <a:p>
            <a:r>
              <a:rPr lang="en-GB" sz="2000" dirty="0">
                <a:solidFill>
                  <a:srgbClr val="303030"/>
                </a:solidFill>
                <a:latin typeface="Roboto"/>
              </a:rPr>
              <a:t>A boy is walking down the road with a doctor. While the boy is the doctor’s son, the doctor is not the boy’s father. Then who is the doctor?</a:t>
            </a:r>
            <a:endParaRPr lang="en-GB" sz="2000" dirty="0"/>
          </a:p>
        </p:txBody>
      </p:sp>
      <p:sp>
        <p:nvSpPr>
          <p:cNvPr id="9" name="Rectangle 8">
            <a:extLst>
              <a:ext uri="{FF2B5EF4-FFF2-40B4-BE49-F238E27FC236}">
                <a16:creationId xmlns:a16="http://schemas.microsoft.com/office/drawing/2014/main" id="{5E5ACAB9-0734-49B7-8870-52B26F8E4C7A}"/>
              </a:ext>
            </a:extLst>
          </p:cNvPr>
          <p:cNvSpPr/>
          <p:nvPr/>
        </p:nvSpPr>
        <p:spPr>
          <a:xfrm>
            <a:off x="6461019" y="5574999"/>
            <a:ext cx="4757881" cy="707886"/>
          </a:xfrm>
          <a:prstGeom prst="rect">
            <a:avLst/>
          </a:prstGeom>
        </p:spPr>
        <p:txBody>
          <a:bodyPr wrap="square">
            <a:spAutoFit/>
          </a:bodyPr>
          <a:lstStyle/>
          <a:p>
            <a:r>
              <a:rPr lang="en-GB" sz="2000" dirty="0">
                <a:solidFill>
                  <a:srgbClr val="303030"/>
                </a:solidFill>
                <a:latin typeface="Roboto"/>
              </a:rPr>
              <a:t>A man pushes his car to a hotel and tells its owner that he is bankrupt. Why?</a:t>
            </a:r>
          </a:p>
        </p:txBody>
      </p:sp>
      <p:sp>
        <p:nvSpPr>
          <p:cNvPr id="10" name="TextBox 9">
            <a:extLst>
              <a:ext uri="{FF2B5EF4-FFF2-40B4-BE49-F238E27FC236}">
                <a16:creationId xmlns:a16="http://schemas.microsoft.com/office/drawing/2014/main" id="{C16E5483-2F95-48E7-994A-A9B9998C6BAF}"/>
              </a:ext>
            </a:extLst>
          </p:cNvPr>
          <p:cNvSpPr txBox="1"/>
          <p:nvPr/>
        </p:nvSpPr>
        <p:spPr>
          <a:xfrm>
            <a:off x="8998226" y="6423907"/>
            <a:ext cx="2829339" cy="307777"/>
          </a:xfrm>
          <a:prstGeom prst="rect">
            <a:avLst/>
          </a:prstGeom>
          <a:noFill/>
        </p:spPr>
        <p:txBody>
          <a:bodyPr wrap="square" rtlCol="0">
            <a:spAutoFit/>
          </a:bodyPr>
          <a:lstStyle/>
          <a:p>
            <a:pPr algn="r"/>
            <a:r>
              <a:rPr lang="en-GB" sz="1400" i="1" dirty="0"/>
              <a:t>(Icebreaker Ideas, 2016)</a:t>
            </a:r>
          </a:p>
        </p:txBody>
      </p:sp>
    </p:spTree>
    <p:extLst>
      <p:ext uri="{BB962C8B-B14F-4D97-AF65-F5344CB8AC3E}">
        <p14:creationId xmlns:p14="http://schemas.microsoft.com/office/powerpoint/2010/main" val="412904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54B8D6-0361-44B6-9370-CEDA5D3ABBBF}"/>
              </a:ext>
            </a:extLst>
          </p:cNvPr>
          <p:cNvSpPr txBox="1"/>
          <p:nvPr/>
        </p:nvSpPr>
        <p:spPr>
          <a:xfrm>
            <a:off x="337931" y="272890"/>
            <a:ext cx="4830417" cy="1938992"/>
          </a:xfrm>
          <a:prstGeom prst="rect">
            <a:avLst/>
          </a:prstGeom>
          <a:noFill/>
          <a:ln w="19050">
            <a:solidFill>
              <a:srgbClr val="C00000"/>
            </a:solidFill>
          </a:ln>
        </p:spPr>
        <p:txBody>
          <a:bodyPr wrap="square" rtlCol="0">
            <a:spAutoFit/>
          </a:bodyPr>
          <a:lstStyle/>
          <a:p>
            <a:r>
              <a:rPr lang="en-GB" sz="2000" b="1" dirty="0"/>
              <a:t>How did you find the task?</a:t>
            </a:r>
          </a:p>
          <a:p>
            <a:pPr marL="285750" indent="-285750">
              <a:buFont typeface="Arial" panose="020B0604020202020204" pitchFamily="34" charset="0"/>
              <a:buChar char="•"/>
            </a:pPr>
            <a:r>
              <a:rPr lang="en-GB" sz="2000" dirty="0"/>
              <a:t>Act like I know everything</a:t>
            </a:r>
          </a:p>
          <a:p>
            <a:pPr marL="285750" indent="-285750">
              <a:buFont typeface="Arial" panose="020B0604020202020204" pitchFamily="34" charset="0"/>
              <a:buChar char="•"/>
            </a:pPr>
            <a:r>
              <a:rPr lang="en-GB" sz="2000" dirty="0"/>
              <a:t>Agree with what I say to shut me up</a:t>
            </a:r>
          </a:p>
          <a:p>
            <a:pPr marL="285750" indent="-285750">
              <a:buFont typeface="Arial" panose="020B0604020202020204" pitchFamily="34" charset="0"/>
              <a:buChar char="•"/>
            </a:pPr>
            <a:r>
              <a:rPr lang="en-GB" sz="2000" dirty="0"/>
              <a:t>Ignore me because I’m always wrong</a:t>
            </a:r>
          </a:p>
          <a:p>
            <a:pPr marL="285750" indent="-285750">
              <a:buFont typeface="Arial" panose="020B0604020202020204" pitchFamily="34" charset="0"/>
              <a:buChar char="•"/>
            </a:pPr>
            <a:r>
              <a:rPr lang="en-GB" sz="2000" dirty="0"/>
              <a:t>Get annoyed with me when I try to talk</a:t>
            </a:r>
          </a:p>
          <a:p>
            <a:pPr marL="285750" indent="-285750">
              <a:buFont typeface="Arial" panose="020B0604020202020204" pitchFamily="34" charset="0"/>
              <a:buChar char="•"/>
            </a:pPr>
            <a:r>
              <a:rPr lang="en-GB" sz="2000" dirty="0"/>
              <a:t>Act like I’m always talking too loud</a:t>
            </a:r>
          </a:p>
        </p:txBody>
      </p:sp>
      <p:sp>
        <p:nvSpPr>
          <p:cNvPr id="4" name="Rectangle 3">
            <a:extLst>
              <a:ext uri="{FF2B5EF4-FFF2-40B4-BE49-F238E27FC236}">
                <a16:creationId xmlns:a16="http://schemas.microsoft.com/office/drawing/2014/main" id="{2B52FFE1-DB92-4E88-B6F2-83D1AE13802E}"/>
              </a:ext>
            </a:extLst>
          </p:cNvPr>
          <p:cNvSpPr/>
          <p:nvPr/>
        </p:nvSpPr>
        <p:spPr>
          <a:xfrm rot="21017533">
            <a:off x="234969" y="2568216"/>
            <a:ext cx="6573079" cy="2246769"/>
          </a:xfrm>
          <a:prstGeom prst="rect">
            <a:avLst/>
          </a:prstGeom>
        </p:spPr>
        <p:txBody>
          <a:bodyPr wrap="square">
            <a:spAutoFit/>
          </a:bodyPr>
          <a:lstStyle/>
          <a:p>
            <a:r>
              <a:rPr lang="en-GB" sz="2000" dirty="0">
                <a:solidFill>
                  <a:srgbClr val="303030"/>
                </a:solidFill>
                <a:latin typeface="Roboto"/>
              </a:rPr>
              <a:t>A man condemned to death has the option of picking one of the mentioned three rooms. The first room is a furnace filled with flames. The second has armed men with loaded guns, while the third has lions starving for years. Which one should the man choose?</a:t>
            </a:r>
          </a:p>
          <a:p>
            <a:r>
              <a:rPr lang="en-GB" sz="2000" b="1" i="1" dirty="0">
                <a:solidFill>
                  <a:srgbClr val="303030"/>
                </a:solidFill>
              </a:rPr>
              <a:t>The third one – the lions would be dead if they had been starving for years.</a:t>
            </a:r>
            <a:endParaRPr lang="en-GB" sz="2000" b="1" i="1" dirty="0"/>
          </a:p>
        </p:txBody>
      </p:sp>
      <p:sp>
        <p:nvSpPr>
          <p:cNvPr id="5" name="Rectangle 4">
            <a:extLst>
              <a:ext uri="{FF2B5EF4-FFF2-40B4-BE49-F238E27FC236}">
                <a16:creationId xmlns:a16="http://schemas.microsoft.com/office/drawing/2014/main" id="{D2114250-0ECE-46E7-8FF0-00167C27519F}"/>
              </a:ext>
            </a:extLst>
          </p:cNvPr>
          <p:cNvSpPr/>
          <p:nvPr/>
        </p:nvSpPr>
        <p:spPr>
          <a:xfrm>
            <a:off x="6898518" y="2675937"/>
            <a:ext cx="4997433" cy="1938992"/>
          </a:xfrm>
          <a:prstGeom prst="rect">
            <a:avLst/>
          </a:prstGeom>
        </p:spPr>
        <p:txBody>
          <a:bodyPr wrap="square">
            <a:spAutoFit/>
          </a:bodyPr>
          <a:lstStyle/>
          <a:p>
            <a:r>
              <a:rPr lang="en-GB" sz="2000" dirty="0">
                <a:solidFill>
                  <a:srgbClr val="303030"/>
                </a:solidFill>
                <a:latin typeface="Roboto"/>
              </a:rPr>
              <a:t>Your parents have six sons including you and each son has one sister. How many people are in the family?</a:t>
            </a:r>
          </a:p>
          <a:p>
            <a:r>
              <a:rPr lang="en-GB" sz="2000" b="1" i="1" dirty="0"/>
              <a:t>Nine. Two parents, six sons, and one daughter. All of them have one sister (not six sisters).</a:t>
            </a:r>
          </a:p>
        </p:txBody>
      </p:sp>
      <p:sp>
        <p:nvSpPr>
          <p:cNvPr id="6" name="Rectangle 5">
            <a:extLst>
              <a:ext uri="{FF2B5EF4-FFF2-40B4-BE49-F238E27FC236}">
                <a16:creationId xmlns:a16="http://schemas.microsoft.com/office/drawing/2014/main" id="{B031C678-7413-4A98-9318-464803837CD1}"/>
              </a:ext>
            </a:extLst>
          </p:cNvPr>
          <p:cNvSpPr/>
          <p:nvPr/>
        </p:nvSpPr>
        <p:spPr>
          <a:xfrm>
            <a:off x="6612914" y="612457"/>
            <a:ext cx="4997433" cy="1323439"/>
          </a:xfrm>
          <a:prstGeom prst="rect">
            <a:avLst/>
          </a:prstGeom>
        </p:spPr>
        <p:txBody>
          <a:bodyPr wrap="square">
            <a:spAutoFit/>
          </a:bodyPr>
          <a:lstStyle/>
          <a:p>
            <a:r>
              <a:rPr lang="en-GB" sz="2000" dirty="0">
                <a:solidFill>
                  <a:srgbClr val="303030"/>
                </a:solidFill>
                <a:latin typeface="Roboto"/>
              </a:rPr>
              <a:t>What has a mouth, but cannot eat; moves, but has no legs; and has a bank, but cannot put money in it?</a:t>
            </a:r>
          </a:p>
          <a:p>
            <a:r>
              <a:rPr lang="en-GB" sz="2000" b="1" i="1" dirty="0">
                <a:solidFill>
                  <a:srgbClr val="303030"/>
                </a:solidFill>
              </a:rPr>
              <a:t>A River</a:t>
            </a:r>
            <a:endParaRPr lang="en-GB" sz="2000" b="1" i="1" dirty="0"/>
          </a:p>
        </p:txBody>
      </p:sp>
      <p:sp>
        <p:nvSpPr>
          <p:cNvPr id="7" name="Rectangle 6">
            <a:extLst>
              <a:ext uri="{FF2B5EF4-FFF2-40B4-BE49-F238E27FC236}">
                <a16:creationId xmlns:a16="http://schemas.microsoft.com/office/drawing/2014/main" id="{395ED2C3-5620-4468-A9CD-958C7D529548}"/>
              </a:ext>
            </a:extLst>
          </p:cNvPr>
          <p:cNvSpPr/>
          <p:nvPr/>
        </p:nvSpPr>
        <p:spPr>
          <a:xfrm>
            <a:off x="1952983" y="4953894"/>
            <a:ext cx="4386414" cy="1631216"/>
          </a:xfrm>
          <a:prstGeom prst="rect">
            <a:avLst/>
          </a:prstGeom>
        </p:spPr>
        <p:txBody>
          <a:bodyPr wrap="square">
            <a:spAutoFit/>
          </a:bodyPr>
          <a:lstStyle/>
          <a:p>
            <a:r>
              <a:rPr lang="en-GB" sz="2000" dirty="0">
                <a:solidFill>
                  <a:srgbClr val="303030"/>
                </a:solidFill>
                <a:latin typeface="Roboto"/>
              </a:rPr>
              <a:t>A boy is walking down the road with a doctor. While the boy is the doctor’s son, the doctor is not the boy’s father. Then who is the doctor?</a:t>
            </a:r>
          </a:p>
          <a:p>
            <a:r>
              <a:rPr lang="en-GB" sz="2000" b="1" i="1" dirty="0"/>
              <a:t>The boy’s mother</a:t>
            </a:r>
          </a:p>
        </p:txBody>
      </p:sp>
      <p:sp>
        <p:nvSpPr>
          <p:cNvPr id="9" name="Rectangle 8">
            <a:extLst>
              <a:ext uri="{FF2B5EF4-FFF2-40B4-BE49-F238E27FC236}">
                <a16:creationId xmlns:a16="http://schemas.microsoft.com/office/drawing/2014/main" id="{9618AD77-A21F-458F-9345-AAB8A3D95FF2}"/>
              </a:ext>
            </a:extLst>
          </p:cNvPr>
          <p:cNvSpPr/>
          <p:nvPr/>
        </p:nvSpPr>
        <p:spPr>
          <a:xfrm rot="548274">
            <a:off x="6919649" y="5142930"/>
            <a:ext cx="4757881" cy="1015663"/>
          </a:xfrm>
          <a:prstGeom prst="rect">
            <a:avLst/>
          </a:prstGeom>
        </p:spPr>
        <p:txBody>
          <a:bodyPr wrap="square">
            <a:spAutoFit/>
          </a:bodyPr>
          <a:lstStyle/>
          <a:p>
            <a:r>
              <a:rPr lang="en-GB" sz="2000" dirty="0">
                <a:solidFill>
                  <a:srgbClr val="303030"/>
                </a:solidFill>
                <a:latin typeface="Roboto"/>
              </a:rPr>
              <a:t>A man pushes his car to a hotel and tells its owner that he is bankrupt. Why?</a:t>
            </a:r>
          </a:p>
          <a:p>
            <a:r>
              <a:rPr lang="en-GB" sz="2000" b="1" i="1" dirty="0">
                <a:solidFill>
                  <a:srgbClr val="303030"/>
                </a:solidFill>
              </a:rPr>
              <a:t>He is playing Monopoly</a:t>
            </a:r>
            <a:endParaRPr lang="en-GB" sz="2000" b="1" i="1" dirty="0"/>
          </a:p>
        </p:txBody>
      </p:sp>
      <p:sp>
        <p:nvSpPr>
          <p:cNvPr id="10" name="TextBox 9">
            <a:extLst>
              <a:ext uri="{FF2B5EF4-FFF2-40B4-BE49-F238E27FC236}">
                <a16:creationId xmlns:a16="http://schemas.microsoft.com/office/drawing/2014/main" id="{818572DD-64EF-43B8-86D5-3463141DB70E}"/>
              </a:ext>
            </a:extLst>
          </p:cNvPr>
          <p:cNvSpPr txBox="1"/>
          <p:nvPr/>
        </p:nvSpPr>
        <p:spPr>
          <a:xfrm>
            <a:off x="8998226" y="6423907"/>
            <a:ext cx="2829339" cy="307777"/>
          </a:xfrm>
          <a:prstGeom prst="rect">
            <a:avLst/>
          </a:prstGeom>
          <a:noFill/>
        </p:spPr>
        <p:txBody>
          <a:bodyPr wrap="square" rtlCol="0">
            <a:spAutoFit/>
          </a:bodyPr>
          <a:lstStyle/>
          <a:p>
            <a:pPr algn="r"/>
            <a:r>
              <a:rPr lang="en-GB" sz="1400" i="1" dirty="0"/>
              <a:t>(Icebreaker Ideas, 2016)</a:t>
            </a:r>
          </a:p>
        </p:txBody>
      </p:sp>
    </p:spTree>
    <p:extLst>
      <p:ext uri="{BB962C8B-B14F-4D97-AF65-F5344CB8AC3E}">
        <p14:creationId xmlns:p14="http://schemas.microsoft.com/office/powerpoint/2010/main" val="4267235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AB427-C95D-44F5-970B-17914EDFF069}"/>
              </a:ext>
            </a:extLst>
          </p:cNvPr>
          <p:cNvSpPr txBox="1"/>
          <p:nvPr/>
        </p:nvSpPr>
        <p:spPr>
          <a:xfrm>
            <a:off x="2007892" y="2422564"/>
            <a:ext cx="8514334" cy="3385542"/>
          </a:xfrm>
          <a:prstGeom prst="rect">
            <a:avLst/>
          </a:prstGeom>
          <a:noFill/>
        </p:spPr>
        <p:txBody>
          <a:bodyPr wrap="square" rtlCol="0">
            <a:spAutoFit/>
          </a:bodyPr>
          <a:lstStyle/>
          <a:p>
            <a:pPr marL="342900" indent="-342900">
              <a:spcAft>
                <a:spcPts val="1200"/>
              </a:spcAft>
              <a:buFont typeface="+mj-lt"/>
              <a:buAutoNum type="arabicPeriod"/>
            </a:pPr>
            <a:r>
              <a:rPr lang="en-GB" sz="2200" dirty="0"/>
              <a:t>Smoking cannabis makes you stupid</a:t>
            </a:r>
          </a:p>
          <a:p>
            <a:pPr marL="342900" indent="-342900">
              <a:spcAft>
                <a:spcPts val="1200"/>
              </a:spcAft>
              <a:buFont typeface="+mj-lt"/>
              <a:buAutoNum type="arabicPeriod"/>
            </a:pPr>
            <a:r>
              <a:rPr lang="en-GB" sz="2200" dirty="0"/>
              <a:t>Cannabis makes you better at thinking deeply about yourself</a:t>
            </a:r>
          </a:p>
          <a:p>
            <a:pPr marL="342900" indent="-342900">
              <a:spcAft>
                <a:spcPts val="1200"/>
              </a:spcAft>
              <a:buFont typeface="+mj-lt"/>
              <a:buAutoNum type="arabicPeriod"/>
            </a:pPr>
            <a:r>
              <a:rPr lang="en-GB" sz="2200" dirty="0"/>
              <a:t>Cannabis isn’t addictive</a:t>
            </a:r>
          </a:p>
          <a:p>
            <a:pPr marL="342900" indent="-342900">
              <a:spcAft>
                <a:spcPts val="1200"/>
              </a:spcAft>
              <a:buFont typeface="+mj-lt"/>
              <a:buAutoNum type="arabicPeriod"/>
            </a:pPr>
            <a:r>
              <a:rPr lang="en-GB" sz="2200" dirty="0"/>
              <a:t>Cannabis has more cancer causing chemicals than tobacco</a:t>
            </a:r>
          </a:p>
          <a:p>
            <a:pPr marL="342900" indent="-342900">
              <a:spcAft>
                <a:spcPts val="1200"/>
              </a:spcAft>
              <a:buFont typeface="+mj-lt"/>
              <a:buAutoNum type="arabicPeriod"/>
            </a:pPr>
            <a:r>
              <a:rPr lang="en-GB" sz="2200" dirty="0"/>
              <a:t>Cannabis helps you relax</a:t>
            </a:r>
          </a:p>
          <a:p>
            <a:pPr marL="342900" indent="-342900">
              <a:spcAft>
                <a:spcPts val="1200"/>
              </a:spcAft>
              <a:buFont typeface="+mj-lt"/>
              <a:buAutoNum type="arabicPeriod"/>
            </a:pPr>
            <a:r>
              <a:rPr lang="en-GB" sz="2200" dirty="0"/>
              <a:t>Cannabis has a greater effect on adults than adolescents</a:t>
            </a:r>
          </a:p>
          <a:p>
            <a:pPr marL="342900" indent="-342900">
              <a:spcAft>
                <a:spcPts val="1200"/>
              </a:spcAft>
              <a:buFont typeface="+mj-lt"/>
              <a:buAutoNum type="arabicPeriod"/>
            </a:pPr>
            <a:r>
              <a:rPr lang="en-GB" sz="2200" dirty="0"/>
              <a:t>You can trust your dealer – they wouldn’t sell bad stuff.</a:t>
            </a:r>
          </a:p>
        </p:txBody>
      </p:sp>
      <p:sp>
        <p:nvSpPr>
          <p:cNvPr id="3" name="TextBox 2">
            <a:extLst>
              <a:ext uri="{FF2B5EF4-FFF2-40B4-BE49-F238E27FC236}">
                <a16:creationId xmlns:a16="http://schemas.microsoft.com/office/drawing/2014/main" id="{DC01CBE6-52AA-4844-A2A5-8777400BF266}"/>
              </a:ext>
            </a:extLst>
          </p:cNvPr>
          <p:cNvSpPr txBox="1"/>
          <p:nvPr/>
        </p:nvSpPr>
        <p:spPr>
          <a:xfrm>
            <a:off x="462258" y="278480"/>
            <a:ext cx="3458817" cy="461665"/>
          </a:xfrm>
          <a:prstGeom prst="rect">
            <a:avLst/>
          </a:prstGeom>
          <a:noFill/>
        </p:spPr>
        <p:txBody>
          <a:bodyPr wrap="square" rtlCol="0">
            <a:spAutoFit/>
          </a:bodyPr>
          <a:lstStyle/>
          <a:p>
            <a:r>
              <a:rPr lang="en-GB" sz="2400" dirty="0">
                <a:latin typeface="Arial Black" panose="020B0A04020102020204" pitchFamily="34" charset="0"/>
              </a:rPr>
              <a:t>True or False?</a:t>
            </a:r>
          </a:p>
        </p:txBody>
      </p:sp>
      <p:pic>
        <p:nvPicPr>
          <p:cNvPr id="4" name="Picture 3">
            <a:extLst>
              <a:ext uri="{FF2B5EF4-FFF2-40B4-BE49-F238E27FC236}">
                <a16:creationId xmlns:a16="http://schemas.microsoft.com/office/drawing/2014/main" id="{E9AFEE3E-FD36-42B0-8592-C79C55A29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978" y="2085327"/>
            <a:ext cx="1160922" cy="1007803"/>
          </a:xfrm>
          <a:prstGeom prst="rect">
            <a:avLst/>
          </a:prstGeom>
        </p:spPr>
      </p:pic>
      <p:pic>
        <p:nvPicPr>
          <p:cNvPr id="5" name="Picture 4">
            <a:extLst>
              <a:ext uri="{FF2B5EF4-FFF2-40B4-BE49-F238E27FC236}">
                <a16:creationId xmlns:a16="http://schemas.microsoft.com/office/drawing/2014/main" id="{E8754818-E4A2-4CC8-B040-9AD5460F4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7" y="4917849"/>
            <a:ext cx="1177635" cy="1161933"/>
          </a:xfrm>
          <a:prstGeom prst="rect">
            <a:avLst/>
          </a:prstGeom>
        </p:spPr>
      </p:pic>
      <p:pic>
        <p:nvPicPr>
          <p:cNvPr id="8" name="Picture 7">
            <a:extLst>
              <a:ext uri="{FF2B5EF4-FFF2-40B4-BE49-F238E27FC236}">
                <a16:creationId xmlns:a16="http://schemas.microsoft.com/office/drawing/2014/main" id="{AF458D65-F9A4-41EF-90C7-39752715A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7572" y="4917849"/>
            <a:ext cx="1160922" cy="1161933"/>
          </a:xfrm>
          <a:prstGeom prst="rect">
            <a:avLst/>
          </a:prstGeom>
        </p:spPr>
      </p:pic>
      <p:pic>
        <p:nvPicPr>
          <p:cNvPr id="9" name="Picture 8">
            <a:extLst>
              <a:ext uri="{FF2B5EF4-FFF2-40B4-BE49-F238E27FC236}">
                <a16:creationId xmlns:a16="http://schemas.microsoft.com/office/drawing/2014/main" id="{3A5F0238-B584-478E-B790-C73C3649E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87" y="1978771"/>
            <a:ext cx="1113089" cy="1114058"/>
          </a:xfrm>
          <a:prstGeom prst="rect">
            <a:avLst/>
          </a:prstGeom>
        </p:spPr>
      </p:pic>
      <p:sp>
        <p:nvSpPr>
          <p:cNvPr id="6" name="TextBox 5">
            <a:extLst>
              <a:ext uri="{FF2B5EF4-FFF2-40B4-BE49-F238E27FC236}">
                <a16:creationId xmlns:a16="http://schemas.microsoft.com/office/drawing/2014/main" id="{7168B5C7-3949-4C88-900A-CD10614F2B1F}"/>
              </a:ext>
            </a:extLst>
          </p:cNvPr>
          <p:cNvSpPr txBox="1"/>
          <p:nvPr/>
        </p:nvSpPr>
        <p:spPr>
          <a:xfrm>
            <a:off x="2007892" y="818739"/>
            <a:ext cx="8156714" cy="1446550"/>
          </a:xfrm>
          <a:prstGeom prst="rect">
            <a:avLst/>
          </a:prstGeom>
          <a:noFill/>
          <a:ln w="19050">
            <a:solidFill>
              <a:srgbClr val="C00000"/>
            </a:solidFill>
          </a:ln>
        </p:spPr>
        <p:txBody>
          <a:bodyPr wrap="square" rtlCol="0">
            <a:spAutoFit/>
          </a:bodyPr>
          <a:lstStyle/>
          <a:p>
            <a:r>
              <a:rPr lang="en-GB" sz="2200" b="1" dirty="0"/>
              <a:t>Task:</a:t>
            </a:r>
          </a:p>
          <a:p>
            <a:r>
              <a:rPr lang="en-GB" sz="2200" dirty="0"/>
              <a:t>In your books write down the questions below</a:t>
            </a:r>
            <a:r>
              <a:rPr lang="en-GB" sz="2200" b="1" dirty="0"/>
              <a:t>. Leave half a page after each question so that you can make notes later.</a:t>
            </a:r>
            <a:r>
              <a:rPr lang="en-GB" sz="2200" dirty="0"/>
              <a:t> Think about the answer to each question.</a:t>
            </a:r>
            <a:endParaRPr lang="en-GB" sz="2200" b="1" dirty="0"/>
          </a:p>
        </p:txBody>
      </p:sp>
      <p:sp>
        <p:nvSpPr>
          <p:cNvPr id="7" name="TextBox 6">
            <a:extLst>
              <a:ext uri="{FF2B5EF4-FFF2-40B4-BE49-F238E27FC236}">
                <a16:creationId xmlns:a16="http://schemas.microsoft.com/office/drawing/2014/main" id="{BA9BD1AC-DBAF-407A-B40E-02420D3BA832}"/>
              </a:ext>
            </a:extLst>
          </p:cNvPr>
          <p:cNvSpPr txBox="1"/>
          <p:nvPr/>
        </p:nvSpPr>
        <p:spPr>
          <a:xfrm>
            <a:off x="2007892" y="6039261"/>
            <a:ext cx="8156714" cy="707886"/>
          </a:xfrm>
          <a:prstGeom prst="rect">
            <a:avLst/>
          </a:prstGeom>
          <a:noFill/>
        </p:spPr>
        <p:txBody>
          <a:bodyPr wrap="square" rtlCol="0">
            <a:spAutoFit/>
          </a:bodyPr>
          <a:lstStyle/>
          <a:p>
            <a:pPr algn="ctr"/>
            <a:r>
              <a:rPr lang="en-GB" sz="2000" b="1" dirty="0"/>
              <a:t>As we go through the answers use the space you have left to make some notes, so you remember for next lesson.</a:t>
            </a:r>
          </a:p>
        </p:txBody>
      </p:sp>
      <p:pic>
        <p:nvPicPr>
          <p:cNvPr id="10" name="Picture 9">
            <a:extLst>
              <a:ext uri="{FF2B5EF4-FFF2-40B4-BE49-F238E27FC236}">
                <a16:creationId xmlns:a16="http://schemas.microsoft.com/office/drawing/2014/main" id="{632718D2-E15C-4551-B678-838BB65701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686" y="624080"/>
            <a:ext cx="835874" cy="1040508"/>
          </a:xfrm>
          <a:prstGeom prst="rect">
            <a:avLst/>
          </a:prstGeom>
        </p:spPr>
      </p:pic>
      <p:sp>
        <p:nvSpPr>
          <p:cNvPr id="11" name="TextBox 10">
            <a:extLst>
              <a:ext uri="{FF2B5EF4-FFF2-40B4-BE49-F238E27FC236}">
                <a16:creationId xmlns:a16="http://schemas.microsoft.com/office/drawing/2014/main" id="{9F10F69C-2DAA-4C29-98EB-7CB94386B100}"/>
              </a:ext>
            </a:extLst>
          </p:cNvPr>
          <p:cNvSpPr txBox="1"/>
          <p:nvPr/>
        </p:nvSpPr>
        <p:spPr>
          <a:xfrm>
            <a:off x="10482708" y="1715995"/>
            <a:ext cx="1291550" cy="369332"/>
          </a:xfrm>
          <a:prstGeom prst="rect">
            <a:avLst/>
          </a:prstGeom>
          <a:noFill/>
        </p:spPr>
        <p:txBody>
          <a:bodyPr wrap="square" rtlCol="0">
            <a:spAutoFit/>
          </a:bodyPr>
          <a:lstStyle/>
          <a:p>
            <a:pPr algn="ctr"/>
            <a:r>
              <a:rPr lang="en-GB" b="1" dirty="0"/>
              <a:t>5 minutes</a:t>
            </a:r>
          </a:p>
        </p:txBody>
      </p:sp>
    </p:spTree>
    <p:extLst>
      <p:ext uri="{BB962C8B-B14F-4D97-AF65-F5344CB8AC3E}">
        <p14:creationId xmlns:p14="http://schemas.microsoft.com/office/powerpoint/2010/main" val="4147139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1CBE6-52AA-4844-A2A5-8777400BF266}"/>
              </a:ext>
            </a:extLst>
          </p:cNvPr>
          <p:cNvSpPr txBox="1"/>
          <p:nvPr/>
        </p:nvSpPr>
        <p:spPr>
          <a:xfrm>
            <a:off x="475264" y="242619"/>
            <a:ext cx="3458817" cy="461665"/>
          </a:xfrm>
          <a:prstGeom prst="rect">
            <a:avLst/>
          </a:prstGeom>
          <a:noFill/>
        </p:spPr>
        <p:txBody>
          <a:bodyPr wrap="square" rtlCol="0">
            <a:spAutoFit/>
          </a:bodyPr>
          <a:lstStyle/>
          <a:p>
            <a:r>
              <a:rPr lang="en-GB" sz="2400" dirty="0">
                <a:latin typeface="Arial Black" panose="020B0A04020102020204" pitchFamily="34" charset="0"/>
              </a:rPr>
              <a:t>True or False?</a:t>
            </a:r>
          </a:p>
        </p:txBody>
      </p:sp>
      <p:sp>
        <p:nvSpPr>
          <p:cNvPr id="4" name="Rectangle 3">
            <a:extLst>
              <a:ext uri="{FF2B5EF4-FFF2-40B4-BE49-F238E27FC236}">
                <a16:creationId xmlns:a16="http://schemas.microsoft.com/office/drawing/2014/main" id="{FFF93E9E-80B6-4E68-8103-1DC15B1B0166}"/>
              </a:ext>
            </a:extLst>
          </p:cNvPr>
          <p:cNvSpPr/>
          <p:nvPr/>
        </p:nvSpPr>
        <p:spPr>
          <a:xfrm>
            <a:off x="530086" y="804148"/>
            <a:ext cx="9501809" cy="3323987"/>
          </a:xfrm>
          <a:prstGeom prst="rect">
            <a:avLst/>
          </a:prstGeom>
        </p:spPr>
        <p:txBody>
          <a:bodyPr wrap="square">
            <a:spAutoFit/>
          </a:bodyPr>
          <a:lstStyle/>
          <a:p>
            <a:pPr marL="342900" indent="-342900">
              <a:spcAft>
                <a:spcPts val="1200"/>
              </a:spcAft>
              <a:buFont typeface="+mj-lt"/>
              <a:buAutoNum type="arabicPeriod"/>
            </a:pPr>
            <a:r>
              <a:rPr lang="en-GB" sz="2000" b="1" dirty="0"/>
              <a:t>Smoking cannabis makes you stupid</a:t>
            </a:r>
          </a:p>
          <a:p>
            <a:pPr>
              <a:spcAft>
                <a:spcPts val="1200"/>
              </a:spcAft>
            </a:pPr>
            <a:r>
              <a:rPr lang="en-GB" sz="2000" dirty="0"/>
              <a:t>Adolescents who smoke pot have been shown to have smaller brain volume with increased </a:t>
            </a:r>
            <a:r>
              <a:rPr lang="en-GB" sz="2000" b="1" dirty="0"/>
              <a:t>damage to the pre-frontal cortex </a:t>
            </a:r>
            <a:r>
              <a:rPr lang="en-GB" sz="2000" dirty="0"/>
              <a:t>(the thinking part of the brain) when compared to non-users. Cannabis interferes with the pathways to the prefrontal cortex which is where most ‘thinking’ takes place and it can cause problems with memory. Because this part of the teenage brain is still developing</a:t>
            </a:r>
            <a:r>
              <a:rPr lang="en-GB" sz="2000" b="1" dirty="0"/>
              <a:t>, cannabis has a greater impact with memory problems lasting for longer than in adults.</a:t>
            </a:r>
            <a:r>
              <a:rPr lang="en-GB" sz="2000" dirty="0"/>
              <a:t>  For teenagers who regularly use, this can become a long term problem. Several studies have shown that </a:t>
            </a:r>
            <a:r>
              <a:rPr lang="en-GB" sz="2000" b="1" dirty="0"/>
              <a:t>adolescents who smoke cannabis have a lower IQ than those who don’t</a:t>
            </a:r>
            <a:r>
              <a:rPr lang="en-GB" sz="2000" dirty="0"/>
              <a:t>, worse that even when they stop using the drug the IQ doesn’t recover </a:t>
            </a:r>
            <a:r>
              <a:rPr lang="en-GB" sz="1400" i="1" dirty="0"/>
              <a:t>(Meier, Caspi, Ambler, Harrington, </a:t>
            </a:r>
            <a:r>
              <a:rPr lang="en-GB" sz="1400" i="1" dirty="0" err="1"/>
              <a:t>Houts</a:t>
            </a:r>
            <a:r>
              <a:rPr lang="en-GB" sz="1400" i="1" dirty="0"/>
              <a:t>, Keefe... &amp; Moffitt, 2012)</a:t>
            </a:r>
            <a:r>
              <a:rPr lang="en-GB" sz="2000" dirty="0"/>
              <a:t>.</a:t>
            </a:r>
            <a:r>
              <a:rPr lang="en-GB" sz="1400" i="1" dirty="0"/>
              <a:t> </a:t>
            </a:r>
          </a:p>
        </p:txBody>
      </p:sp>
      <p:sp>
        <p:nvSpPr>
          <p:cNvPr id="6" name="Rectangle 5">
            <a:extLst>
              <a:ext uri="{FF2B5EF4-FFF2-40B4-BE49-F238E27FC236}">
                <a16:creationId xmlns:a16="http://schemas.microsoft.com/office/drawing/2014/main" id="{FBED2BA9-6B76-400F-9CE7-C218D641D7E2}"/>
              </a:ext>
            </a:extLst>
          </p:cNvPr>
          <p:cNvSpPr/>
          <p:nvPr/>
        </p:nvSpPr>
        <p:spPr>
          <a:xfrm>
            <a:off x="3326297" y="4452370"/>
            <a:ext cx="8691562" cy="2092881"/>
          </a:xfrm>
          <a:prstGeom prst="rect">
            <a:avLst/>
          </a:prstGeom>
        </p:spPr>
        <p:txBody>
          <a:bodyPr wrap="square">
            <a:spAutoFit/>
          </a:bodyPr>
          <a:lstStyle/>
          <a:p>
            <a:pPr marL="342900" indent="-342900">
              <a:spcAft>
                <a:spcPts val="1200"/>
              </a:spcAft>
              <a:buAutoNum type="arabicPeriod" startAt="2"/>
            </a:pPr>
            <a:r>
              <a:rPr lang="en-GB" sz="2000" b="1" dirty="0"/>
              <a:t>Cannabis makes you better at thinking deeply about yourself. </a:t>
            </a:r>
          </a:p>
          <a:p>
            <a:pPr>
              <a:spcAft>
                <a:spcPts val="1200"/>
              </a:spcAft>
            </a:pPr>
            <a:r>
              <a:rPr lang="en-GB" sz="2000" b="1" dirty="0"/>
              <a:t>Cannabis interferes with the part of your brain that helps you reflect and notice errors or mistakes that you make. </a:t>
            </a:r>
            <a:r>
              <a:rPr lang="en-GB" sz="2000" dirty="0"/>
              <a:t>This is something also found in people who suffer from schizophrenia. In addition, people who smoke regularly have less ‘white matter’ (thinking part of the brain) than those who don’t, this too is seen in people who suffer with psychosis.</a:t>
            </a:r>
          </a:p>
        </p:txBody>
      </p:sp>
      <p:sp>
        <p:nvSpPr>
          <p:cNvPr id="7" name="Rectangle 6">
            <a:extLst>
              <a:ext uri="{FF2B5EF4-FFF2-40B4-BE49-F238E27FC236}">
                <a16:creationId xmlns:a16="http://schemas.microsoft.com/office/drawing/2014/main" id="{97D0A432-9940-4922-AC9E-C8B360F8F019}"/>
              </a:ext>
            </a:extLst>
          </p:cNvPr>
          <p:cNvSpPr/>
          <p:nvPr/>
        </p:nvSpPr>
        <p:spPr>
          <a:xfrm>
            <a:off x="10540292" y="3244334"/>
            <a:ext cx="759503" cy="369332"/>
          </a:xfrm>
          <a:prstGeom prst="rect">
            <a:avLst/>
          </a:prstGeom>
        </p:spPr>
        <p:txBody>
          <a:bodyPr wrap="none">
            <a:spAutoFit/>
          </a:bodyPr>
          <a:lstStyle/>
          <a:p>
            <a:r>
              <a:rPr lang="en-GB" dirty="0">
                <a:latin typeface="Arial Black" panose="020B0A04020102020204" pitchFamily="34" charset="0"/>
              </a:rPr>
              <a:t>True</a:t>
            </a:r>
          </a:p>
        </p:txBody>
      </p:sp>
      <p:sp>
        <p:nvSpPr>
          <p:cNvPr id="8" name="Rectangle 7">
            <a:extLst>
              <a:ext uri="{FF2B5EF4-FFF2-40B4-BE49-F238E27FC236}">
                <a16:creationId xmlns:a16="http://schemas.microsoft.com/office/drawing/2014/main" id="{02B99DA7-B05F-4119-9A19-4D407AF1A7EB}"/>
              </a:ext>
            </a:extLst>
          </p:cNvPr>
          <p:cNvSpPr/>
          <p:nvPr/>
        </p:nvSpPr>
        <p:spPr>
          <a:xfrm>
            <a:off x="1323405" y="6132767"/>
            <a:ext cx="858377" cy="369332"/>
          </a:xfrm>
          <a:prstGeom prst="rect">
            <a:avLst/>
          </a:prstGeom>
        </p:spPr>
        <p:txBody>
          <a:bodyPr wrap="none">
            <a:spAutoFit/>
          </a:bodyPr>
          <a:lstStyle/>
          <a:p>
            <a:r>
              <a:rPr lang="en-GB" dirty="0">
                <a:latin typeface="Arial Black" panose="020B0A04020102020204" pitchFamily="34" charset="0"/>
              </a:rPr>
              <a:t>False</a:t>
            </a:r>
          </a:p>
        </p:txBody>
      </p:sp>
      <p:pic>
        <p:nvPicPr>
          <p:cNvPr id="9" name="Picture 8">
            <a:extLst>
              <a:ext uri="{FF2B5EF4-FFF2-40B4-BE49-F238E27FC236}">
                <a16:creationId xmlns:a16="http://schemas.microsoft.com/office/drawing/2014/main" id="{B840214C-71F6-462C-98D8-80448D7A1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895" y="1446981"/>
            <a:ext cx="1985963" cy="1724025"/>
          </a:xfrm>
          <a:prstGeom prst="rect">
            <a:avLst/>
          </a:prstGeom>
        </p:spPr>
      </p:pic>
      <p:pic>
        <p:nvPicPr>
          <p:cNvPr id="13" name="Picture 12">
            <a:extLst>
              <a:ext uri="{FF2B5EF4-FFF2-40B4-BE49-F238E27FC236}">
                <a16:creationId xmlns:a16="http://schemas.microsoft.com/office/drawing/2014/main" id="{F20018BD-D8AE-4ABE-A049-0EAFB9380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78" y="4184836"/>
            <a:ext cx="1816477" cy="1792258"/>
          </a:xfrm>
          <a:prstGeom prst="rect">
            <a:avLst/>
          </a:prstGeom>
        </p:spPr>
      </p:pic>
      <p:sp>
        <p:nvSpPr>
          <p:cNvPr id="10" name="TextBox 9">
            <a:extLst>
              <a:ext uri="{FF2B5EF4-FFF2-40B4-BE49-F238E27FC236}">
                <a16:creationId xmlns:a16="http://schemas.microsoft.com/office/drawing/2014/main" id="{D3DB91BB-E155-4141-A3DA-68B57BE9B35A}"/>
              </a:ext>
            </a:extLst>
          </p:cNvPr>
          <p:cNvSpPr txBox="1"/>
          <p:nvPr/>
        </p:nvSpPr>
        <p:spPr>
          <a:xfrm>
            <a:off x="9016292" y="6317433"/>
            <a:ext cx="3048000" cy="307777"/>
          </a:xfrm>
          <a:prstGeom prst="rect">
            <a:avLst/>
          </a:prstGeom>
          <a:noFill/>
        </p:spPr>
        <p:txBody>
          <a:bodyPr wrap="square" rtlCol="0">
            <a:spAutoFit/>
          </a:bodyPr>
          <a:lstStyle/>
          <a:p>
            <a:pPr algn="r"/>
            <a:r>
              <a:rPr lang="en-GB" sz="1400" i="1" dirty="0"/>
              <a:t>(Jensen &amp; Nutt 2014)</a:t>
            </a:r>
          </a:p>
        </p:txBody>
      </p:sp>
    </p:spTree>
    <p:extLst>
      <p:ext uri="{BB962C8B-B14F-4D97-AF65-F5344CB8AC3E}">
        <p14:creationId xmlns:p14="http://schemas.microsoft.com/office/powerpoint/2010/main" val="3894332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F9EDD-136B-429C-89BD-3AA585D64CCC}"/>
              </a:ext>
            </a:extLst>
          </p:cNvPr>
          <p:cNvSpPr txBox="1"/>
          <p:nvPr/>
        </p:nvSpPr>
        <p:spPr>
          <a:xfrm>
            <a:off x="2258977" y="4457342"/>
            <a:ext cx="9588466" cy="2092881"/>
          </a:xfrm>
          <a:prstGeom prst="rect">
            <a:avLst/>
          </a:prstGeom>
          <a:noFill/>
        </p:spPr>
        <p:txBody>
          <a:bodyPr wrap="square" rtlCol="0">
            <a:spAutoFit/>
          </a:bodyPr>
          <a:lstStyle/>
          <a:p>
            <a:pPr marL="457200" indent="-457200">
              <a:spcAft>
                <a:spcPts val="1200"/>
              </a:spcAft>
              <a:buAutoNum type="arabicPeriod" startAt="4"/>
            </a:pPr>
            <a:r>
              <a:rPr lang="en-GB" sz="2000" b="1" dirty="0"/>
              <a:t>Cannabis has more cancer causing chemicals than tobacco.</a:t>
            </a:r>
          </a:p>
          <a:p>
            <a:pPr>
              <a:spcAft>
                <a:spcPts val="1200"/>
              </a:spcAft>
            </a:pPr>
            <a:r>
              <a:rPr lang="en-GB" sz="2000" b="1" dirty="0"/>
              <a:t>Tar and carbon monoxide are three to five times higher in cannabis than in tobacco and has 50% to 70% more cancer causing chemicals. </a:t>
            </a:r>
            <a:r>
              <a:rPr lang="en-GB" sz="2000" dirty="0"/>
              <a:t>Because people who smoke pot hold it in their lungs for longer than people who smoke tobacco, it causes greater damage and increases the damage caused by the tobacco. Smoking pot in a bong does not stop you inhaling these dangerous chemicals as they do no dissolve in water.</a:t>
            </a:r>
          </a:p>
        </p:txBody>
      </p:sp>
      <p:sp>
        <p:nvSpPr>
          <p:cNvPr id="6" name="Rectangle 5">
            <a:extLst>
              <a:ext uri="{FF2B5EF4-FFF2-40B4-BE49-F238E27FC236}">
                <a16:creationId xmlns:a16="http://schemas.microsoft.com/office/drawing/2014/main" id="{DCE77010-58B0-448E-9925-E05E342B2555}"/>
              </a:ext>
            </a:extLst>
          </p:cNvPr>
          <p:cNvSpPr/>
          <p:nvPr/>
        </p:nvSpPr>
        <p:spPr>
          <a:xfrm>
            <a:off x="251792" y="144435"/>
            <a:ext cx="10602780" cy="4708981"/>
          </a:xfrm>
          <a:prstGeom prst="rect">
            <a:avLst/>
          </a:prstGeom>
        </p:spPr>
        <p:txBody>
          <a:bodyPr wrap="square">
            <a:spAutoFit/>
          </a:bodyPr>
          <a:lstStyle/>
          <a:p>
            <a:pPr marL="457200" indent="-457200">
              <a:spcAft>
                <a:spcPts val="1200"/>
              </a:spcAft>
              <a:buAutoNum type="arabicPeriod" startAt="3"/>
            </a:pPr>
            <a:r>
              <a:rPr lang="en-GB" sz="2000" b="1" dirty="0"/>
              <a:t>Cannabis isn’t addictive. </a:t>
            </a:r>
          </a:p>
          <a:p>
            <a:pPr>
              <a:spcAft>
                <a:spcPts val="1200"/>
              </a:spcAft>
            </a:pPr>
            <a:r>
              <a:rPr lang="en-GB" sz="2000" dirty="0"/>
              <a:t>In the limbic brain, there is a small part called the </a:t>
            </a:r>
            <a:r>
              <a:rPr lang="en-GB" sz="2000" b="1" dirty="0"/>
              <a:t>amygdala</a:t>
            </a:r>
            <a:r>
              <a:rPr lang="en-GB" sz="2000" dirty="0"/>
              <a:t> – it is this part that helps govern our emotions and keeps a look out for potential threats to spark the fight, flight or freeze reaction; as part of this, it recognises things that are new or different as something new might be a threat. </a:t>
            </a:r>
            <a:r>
              <a:rPr lang="en-GB" sz="2000" b="1" dirty="0"/>
              <a:t>When this part of the brain becomes flooded with THC, it becomes over active, so things that are normal, become heightened,</a:t>
            </a:r>
            <a:r>
              <a:rPr lang="en-GB" sz="2000" dirty="0"/>
              <a:t> which is why some smokers experience colours or tastes more vividly than usual. </a:t>
            </a:r>
            <a:r>
              <a:rPr lang="en-GB" sz="2000" b="1" dirty="0"/>
              <a:t>Once this part of the brain has been overactivated, it takes more than normal amounts of stimulation to become activated and interested in things again</a:t>
            </a:r>
            <a:r>
              <a:rPr lang="en-GB" sz="2000" dirty="0"/>
              <a:t>, which can lead to the brain ‘needing’ more pot to stimulate it. </a:t>
            </a:r>
          </a:p>
          <a:p>
            <a:pPr>
              <a:spcAft>
                <a:spcPts val="1200"/>
              </a:spcAft>
            </a:pPr>
            <a:r>
              <a:rPr lang="en-GB" sz="2000" b="1" dirty="0"/>
              <a:t>Early teen users are twice as likely to become addicted compared to those who try it after the age of 16.</a:t>
            </a:r>
            <a:r>
              <a:rPr lang="en-GB" sz="2000" dirty="0"/>
              <a:t> About 17% of teenagers will become addicted, this rises to as high as 50% for those who use daily </a:t>
            </a:r>
            <a:r>
              <a:rPr lang="en-GB" sz="1400" i="1" dirty="0"/>
              <a:t>(Cannabis Skunk Sense, 2015)</a:t>
            </a:r>
            <a:r>
              <a:rPr lang="en-GB" sz="2000" dirty="0"/>
              <a:t>. In addition, changes that cannabis makes to the developing brain can increase addict-ability, meaning increased likelihood of becoming addicted to other substances as well.</a:t>
            </a:r>
          </a:p>
        </p:txBody>
      </p:sp>
      <p:sp>
        <p:nvSpPr>
          <p:cNvPr id="7" name="Rectangle 6">
            <a:extLst>
              <a:ext uri="{FF2B5EF4-FFF2-40B4-BE49-F238E27FC236}">
                <a16:creationId xmlns:a16="http://schemas.microsoft.com/office/drawing/2014/main" id="{972FFC74-240A-45DE-AF4A-65F54E67FD38}"/>
              </a:ext>
            </a:extLst>
          </p:cNvPr>
          <p:cNvSpPr/>
          <p:nvPr/>
        </p:nvSpPr>
        <p:spPr>
          <a:xfrm>
            <a:off x="835137" y="6344233"/>
            <a:ext cx="759503" cy="369332"/>
          </a:xfrm>
          <a:prstGeom prst="rect">
            <a:avLst/>
          </a:prstGeom>
        </p:spPr>
        <p:txBody>
          <a:bodyPr wrap="none">
            <a:spAutoFit/>
          </a:bodyPr>
          <a:lstStyle/>
          <a:p>
            <a:r>
              <a:rPr lang="en-GB" dirty="0">
                <a:latin typeface="Arial Black" panose="020B0A04020102020204" pitchFamily="34" charset="0"/>
              </a:rPr>
              <a:t>True</a:t>
            </a:r>
          </a:p>
        </p:txBody>
      </p:sp>
      <p:sp>
        <p:nvSpPr>
          <p:cNvPr id="8" name="Rectangle 7">
            <a:extLst>
              <a:ext uri="{FF2B5EF4-FFF2-40B4-BE49-F238E27FC236}">
                <a16:creationId xmlns:a16="http://schemas.microsoft.com/office/drawing/2014/main" id="{5A7EDE0C-0A87-427F-A872-068A7D809F6D}"/>
              </a:ext>
            </a:extLst>
          </p:cNvPr>
          <p:cNvSpPr/>
          <p:nvPr/>
        </p:nvSpPr>
        <p:spPr>
          <a:xfrm>
            <a:off x="10854572" y="3429000"/>
            <a:ext cx="858377" cy="369332"/>
          </a:xfrm>
          <a:prstGeom prst="rect">
            <a:avLst/>
          </a:prstGeom>
        </p:spPr>
        <p:txBody>
          <a:bodyPr wrap="none">
            <a:spAutoFit/>
          </a:bodyPr>
          <a:lstStyle/>
          <a:p>
            <a:r>
              <a:rPr lang="en-GB" dirty="0">
                <a:latin typeface="Arial Black" panose="020B0A04020102020204" pitchFamily="34" charset="0"/>
              </a:rPr>
              <a:t>False</a:t>
            </a:r>
          </a:p>
        </p:txBody>
      </p:sp>
      <p:pic>
        <p:nvPicPr>
          <p:cNvPr id="9" name="Picture 8">
            <a:extLst>
              <a:ext uri="{FF2B5EF4-FFF2-40B4-BE49-F238E27FC236}">
                <a16:creationId xmlns:a16="http://schemas.microsoft.com/office/drawing/2014/main" id="{A73D3A44-670A-4F11-84B1-5B1C327E5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82" y="5049078"/>
            <a:ext cx="1543595" cy="1340003"/>
          </a:xfrm>
          <a:prstGeom prst="rect">
            <a:avLst/>
          </a:prstGeom>
        </p:spPr>
      </p:pic>
      <p:pic>
        <p:nvPicPr>
          <p:cNvPr id="10" name="Picture 9">
            <a:extLst>
              <a:ext uri="{FF2B5EF4-FFF2-40B4-BE49-F238E27FC236}">
                <a16:creationId xmlns:a16="http://schemas.microsoft.com/office/drawing/2014/main" id="{B8C585D3-6951-4BB3-8AF5-C6FBE817F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1010" y="1791448"/>
            <a:ext cx="1434074" cy="1414954"/>
          </a:xfrm>
          <a:prstGeom prst="rect">
            <a:avLst/>
          </a:prstGeom>
        </p:spPr>
      </p:pic>
      <p:sp>
        <p:nvSpPr>
          <p:cNvPr id="11" name="TextBox 10">
            <a:extLst>
              <a:ext uri="{FF2B5EF4-FFF2-40B4-BE49-F238E27FC236}">
                <a16:creationId xmlns:a16="http://schemas.microsoft.com/office/drawing/2014/main" id="{650B0CB0-D36B-4F36-82BB-DB4F32BAC796}"/>
              </a:ext>
            </a:extLst>
          </p:cNvPr>
          <p:cNvSpPr txBox="1"/>
          <p:nvPr/>
        </p:nvSpPr>
        <p:spPr>
          <a:xfrm>
            <a:off x="8799443" y="6375010"/>
            <a:ext cx="3048000" cy="307777"/>
          </a:xfrm>
          <a:prstGeom prst="rect">
            <a:avLst/>
          </a:prstGeom>
          <a:noFill/>
        </p:spPr>
        <p:txBody>
          <a:bodyPr wrap="square" rtlCol="0">
            <a:spAutoFit/>
          </a:bodyPr>
          <a:lstStyle/>
          <a:p>
            <a:pPr algn="r"/>
            <a:r>
              <a:rPr lang="en-GB" sz="1400" i="1" dirty="0"/>
              <a:t>(Jensen &amp; Nutt 2014)</a:t>
            </a:r>
          </a:p>
        </p:txBody>
      </p:sp>
      <p:sp>
        <p:nvSpPr>
          <p:cNvPr id="12" name="TextBox 11">
            <a:extLst>
              <a:ext uri="{FF2B5EF4-FFF2-40B4-BE49-F238E27FC236}">
                <a16:creationId xmlns:a16="http://schemas.microsoft.com/office/drawing/2014/main" id="{3A2ABBD2-E011-4FED-AC85-6ECC5EE26D7B}"/>
              </a:ext>
            </a:extLst>
          </p:cNvPr>
          <p:cNvSpPr txBox="1"/>
          <p:nvPr/>
        </p:nvSpPr>
        <p:spPr>
          <a:xfrm>
            <a:off x="8892208" y="4469774"/>
            <a:ext cx="3048000" cy="307777"/>
          </a:xfrm>
          <a:prstGeom prst="rect">
            <a:avLst/>
          </a:prstGeom>
          <a:noFill/>
        </p:spPr>
        <p:txBody>
          <a:bodyPr wrap="square" rtlCol="0">
            <a:spAutoFit/>
          </a:bodyPr>
          <a:lstStyle/>
          <a:p>
            <a:pPr algn="r"/>
            <a:r>
              <a:rPr lang="en-GB" sz="1400" i="1" dirty="0"/>
              <a:t>(Jensen &amp; Nutt 2014)</a:t>
            </a:r>
          </a:p>
        </p:txBody>
      </p:sp>
    </p:spTree>
    <p:extLst>
      <p:ext uri="{BB962C8B-B14F-4D97-AF65-F5344CB8AC3E}">
        <p14:creationId xmlns:p14="http://schemas.microsoft.com/office/powerpoint/2010/main" val="2582100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469E7-C9ED-42BD-8FBF-C99D2D6BA4AE}"/>
              </a:ext>
            </a:extLst>
          </p:cNvPr>
          <p:cNvSpPr/>
          <p:nvPr/>
        </p:nvSpPr>
        <p:spPr>
          <a:xfrm>
            <a:off x="2623931" y="3950237"/>
            <a:ext cx="8858747" cy="2400657"/>
          </a:xfrm>
          <a:prstGeom prst="rect">
            <a:avLst/>
          </a:prstGeom>
        </p:spPr>
        <p:txBody>
          <a:bodyPr wrap="square">
            <a:spAutoFit/>
          </a:bodyPr>
          <a:lstStyle/>
          <a:p>
            <a:pPr marL="342900" indent="-342900">
              <a:spcAft>
                <a:spcPts val="1200"/>
              </a:spcAft>
              <a:buAutoNum type="arabicPeriod" startAt="6"/>
            </a:pPr>
            <a:r>
              <a:rPr lang="en-GB" sz="2000" b="1" dirty="0"/>
              <a:t>Cannabis has a greater effect on adults than adolescents.</a:t>
            </a:r>
          </a:p>
          <a:p>
            <a:pPr>
              <a:spcAft>
                <a:spcPts val="1200"/>
              </a:spcAft>
            </a:pPr>
            <a:r>
              <a:rPr lang="en-GB" sz="2000" b="1" dirty="0"/>
              <a:t>Because teenager brains are still developing, especially the thinking part, the frontal and prefrontal cortex, it has a greater and longer lasting effects</a:t>
            </a:r>
            <a:r>
              <a:rPr lang="en-GB" sz="2000" dirty="0"/>
              <a:t>, in some cases, causing permanent changes.  Whilst your parents or someone older may have smoked when they were younger and turned out fine, the </a:t>
            </a:r>
            <a:r>
              <a:rPr lang="en-GB" sz="2000" b="1" dirty="0"/>
              <a:t>cannabis being smoked today is far more potent and therefore dangerous than the cannabis smoked, even 10 years ago. </a:t>
            </a:r>
          </a:p>
        </p:txBody>
      </p:sp>
      <p:sp>
        <p:nvSpPr>
          <p:cNvPr id="3" name="Rectangle 2">
            <a:extLst>
              <a:ext uri="{FF2B5EF4-FFF2-40B4-BE49-F238E27FC236}">
                <a16:creationId xmlns:a16="http://schemas.microsoft.com/office/drawing/2014/main" id="{764CD3D0-A4D9-458E-B59F-05AA229EDA08}"/>
              </a:ext>
            </a:extLst>
          </p:cNvPr>
          <p:cNvSpPr/>
          <p:nvPr/>
        </p:nvSpPr>
        <p:spPr>
          <a:xfrm>
            <a:off x="463826" y="705889"/>
            <a:ext cx="8555384" cy="2708434"/>
          </a:xfrm>
          <a:prstGeom prst="rect">
            <a:avLst/>
          </a:prstGeom>
        </p:spPr>
        <p:txBody>
          <a:bodyPr wrap="square">
            <a:spAutoFit/>
          </a:bodyPr>
          <a:lstStyle/>
          <a:p>
            <a:pPr marL="342900" indent="-342900">
              <a:spcAft>
                <a:spcPts val="1200"/>
              </a:spcAft>
              <a:buAutoNum type="arabicPeriod" startAt="5"/>
            </a:pPr>
            <a:r>
              <a:rPr lang="en-GB" sz="2000" b="1" dirty="0"/>
              <a:t>Cannabis helps you relax.</a:t>
            </a:r>
          </a:p>
          <a:p>
            <a:pPr>
              <a:spcAft>
                <a:spcPts val="1200"/>
              </a:spcAft>
            </a:pPr>
            <a:r>
              <a:rPr lang="en-GB" sz="2000" b="1" dirty="0"/>
              <a:t>For some people</a:t>
            </a:r>
            <a:r>
              <a:rPr lang="en-GB" sz="2000" dirty="0"/>
              <a:t>, experiencing senses in a heightened way </a:t>
            </a:r>
            <a:r>
              <a:rPr lang="en-GB" sz="2000" b="1" dirty="0"/>
              <a:t>can help them for get their troubles and relax</a:t>
            </a:r>
            <a:r>
              <a:rPr lang="en-GB" sz="2000" dirty="0"/>
              <a:t>.  </a:t>
            </a:r>
            <a:r>
              <a:rPr lang="en-GB" sz="2000" b="1" dirty="0"/>
              <a:t>For other people </a:t>
            </a:r>
            <a:r>
              <a:rPr lang="en-GB" sz="2000" dirty="0"/>
              <a:t>though, especially those susceptible to psychosis, </a:t>
            </a:r>
            <a:r>
              <a:rPr lang="en-GB" sz="2000" b="1" dirty="0"/>
              <a:t>it can increase anxiety, making them more paranoid </a:t>
            </a:r>
            <a:r>
              <a:rPr lang="en-GB" sz="2000" dirty="0"/>
              <a:t>and give them delusional beliefs which are unshakeable.  In addition, research has shown that people who used cannabis from a young age had a </a:t>
            </a:r>
            <a:r>
              <a:rPr lang="en-GB" sz="2000" b="1" dirty="0"/>
              <a:t>50% increase in the likelihood of suffering from clinical (long lasting) depression </a:t>
            </a:r>
            <a:r>
              <a:rPr lang="en-GB" sz="2000" dirty="0"/>
              <a:t>when they were older. </a:t>
            </a:r>
          </a:p>
        </p:txBody>
      </p:sp>
      <p:sp>
        <p:nvSpPr>
          <p:cNvPr id="4" name="Rectangle 3">
            <a:extLst>
              <a:ext uri="{FF2B5EF4-FFF2-40B4-BE49-F238E27FC236}">
                <a16:creationId xmlns:a16="http://schemas.microsoft.com/office/drawing/2014/main" id="{A38209C6-C872-44BA-95F0-A63921EC7D8A}"/>
              </a:ext>
            </a:extLst>
          </p:cNvPr>
          <p:cNvSpPr/>
          <p:nvPr/>
        </p:nvSpPr>
        <p:spPr>
          <a:xfrm>
            <a:off x="819822" y="5967445"/>
            <a:ext cx="858377" cy="369332"/>
          </a:xfrm>
          <a:prstGeom prst="rect">
            <a:avLst/>
          </a:prstGeom>
        </p:spPr>
        <p:txBody>
          <a:bodyPr wrap="none">
            <a:spAutoFit/>
          </a:bodyPr>
          <a:lstStyle/>
          <a:p>
            <a:r>
              <a:rPr lang="en-GB" dirty="0">
                <a:latin typeface="Arial Black" panose="020B0A04020102020204" pitchFamily="34" charset="0"/>
              </a:rPr>
              <a:t>False</a:t>
            </a:r>
          </a:p>
        </p:txBody>
      </p:sp>
      <p:sp>
        <p:nvSpPr>
          <p:cNvPr id="5" name="Rectangle 4">
            <a:extLst>
              <a:ext uri="{FF2B5EF4-FFF2-40B4-BE49-F238E27FC236}">
                <a16:creationId xmlns:a16="http://schemas.microsoft.com/office/drawing/2014/main" id="{8EABB0F1-EEEE-48FD-8D8B-C15AF20294D9}"/>
              </a:ext>
            </a:extLst>
          </p:cNvPr>
          <p:cNvSpPr/>
          <p:nvPr/>
        </p:nvSpPr>
        <p:spPr>
          <a:xfrm>
            <a:off x="9342783" y="2594542"/>
            <a:ext cx="2139895" cy="369332"/>
          </a:xfrm>
          <a:prstGeom prst="rect">
            <a:avLst/>
          </a:prstGeom>
        </p:spPr>
        <p:txBody>
          <a:bodyPr wrap="square">
            <a:spAutoFit/>
          </a:bodyPr>
          <a:lstStyle/>
          <a:p>
            <a:r>
              <a:rPr lang="en-GB" dirty="0">
                <a:latin typeface="Arial Black" panose="020B0A04020102020204" pitchFamily="34" charset="0"/>
              </a:rPr>
              <a:t>True and False</a:t>
            </a:r>
          </a:p>
        </p:txBody>
      </p:sp>
      <p:pic>
        <p:nvPicPr>
          <p:cNvPr id="7" name="Picture 6">
            <a:extLst>
              <a:ext uri="{FF2B5EF4-FFF2-40B4-BE49-F238E27FC236}">
                <a16:creationId xmlns:a16="http://schemas.microsoft.com/office/drawing/2014/main" id="{813D8DE1-24E4-48D5-89D5-3CD679E09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1365025"/>
            <a:ext cx="1357942" cy="1178837"/>
          </a:xfrm>
          <a:prstGeom prst="rect">
            <a:avLst/>
          </a:prstGeom>
        </p:spPr>
      </p:pic>
      <p:pic>
        <p:nvPicPr>
          <p:cNvPr id="8" name="Picture 7">
            <a:extLst>
              <a:ext uri="{FF2B5EF4-FFF2-40B4-BE49-F238E27FC236}">
                <a16:creationId xmlns:a16="http://schemas.microsoft.com/office/drawing/2014/main" id="{376C7107-71B5-4168-A195-454DA6333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08" y="3950237"/>
            <a:ext cx="1816477" cy="1792258"/>
          </a:xfrm>
          <a:prstGeom prst="rect">
            <a:avLst/>
          </a:prstGeom>
        </p:spPr>
      </p:pic>
      <p:pic>
        <p:nvPicPr>
          <p:cNvPr id="9" name="Picture 8">
            <a:extLst>
              <a:ext uri="{FF2B5EF4-FFF2-40B4-BE49-F238E27FC236}">
                <a16:creationId xmlns:a16="http://schemas.microsoft.com/office/drawing/2014/main" id="{54DCB3BA-AAEB-4259-A40E-74158B84B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6732" y="1414070"/>
            <a:ext cx="1095353" cy="1080748"/>
          </a:xfrm>
          <a:prstGeom prst="rect">
            <a:avLst/>
          </a:prstGeom>
        </p:spPr>
      </p:pic>
      <p:sp>
        <p:nvSpPr>
          <p:cNvPr id="10" name="TextBox 9">
            <a:extLst>
              <a:ext uri="{FF2B5EF4-FFF2-40B4-BE49-F238E27FC236}">
                <a16:creationId xmlns:a16="http://schemas.microsoft.com/office/drawing/2014/main" id="{16C07C3A-539D-4B56-A6AD-FB8A857C9539}"/>
              </a:ext>
            </a:extLst>
          </p:cNvPr>
          <p:cNvSpPr txBox="1"/>
          <p:nvPr/>
        </p:nvSpPr>
        <p:spPr>
          <a:xfrm>
            <a:off x="8888730" y="6350894"/>
            <a:ext cx="3048000" cy="307777"/>
          </a:xfrm>
          <a:prstGeom prst="rect">
            <a:avLst/>
          </a:prstGeom>
          <a:noFill/>
        </p:spPr>
        <p:txBody>
          <a:bodyPr wrap="square" rtlCol="0">
            <a:spAutoFit/>
          </a:bodyPr>
          <a:lstStyle/>
          <a:p>
            <a:pPr algn="r"/>
            <a:r>
              <a:rPr lang="en-GB" sz="1400" i="1" dirty="0"/>
              <a:t>(Jensen &amp; Nutt 2014)</a:t>
            </a:r>
          </a:p>
        </p:txBody>
      </p:sp>
    </p:spTree>
    <p:extLst>
      <p:ext uri="{BB962C8B-B14F-4D97-AF65-F5344CB8AC3E}">
        <p14:creationId xmlns:p14="http://schemas.microsoft.com/office/powerpoint/2010/main" val="212142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452D5C-CB36-4A56-AE98-3A65C06FD820}"/>
              </a:ext>
            </a:extLst>
          </p:cNvPr>
          <p:cNvSpPr/>
          <p:nvPr/>
        </p:nvSpPr>
        <p:spPr>
          <a:xfrm>
            <a:off x="225286" y="202012"/>
            <a:ext cx="11370365" cy="1477328"/>
          </a:xfrm>
          <a:prstGeom prst="rect">
            <a:avLst/>
          </a:prstGeom>
        </p:spPr>
        <p:txBody>
          <a:bodyPr wrap="square">
            <a:spAutoFit/>
          </a:bodyPr>
          <a:lstStyle/>
          <a:p>
            <a:pPr marL="342900" indent="-342900">
              <a:spcAft>
                <a:spcPts val="1200"/>
              </a:spcAft>
              <a:buAutoNum type="arabicPeriod" startAt="7"/>
            </a:pPr>
            <a:r>
              <a:rPr lang="en-GB" sz="2000" b="1" dirty="0"/>
              <a:t>You can trust your dealer – they wouldn’t sell bad stuff.</a:t>
            </a:r>
          </a:p>
          <a:p>
            <a:pPr>
              <a:spcAft>
                <a:spcPts val="1200"/>
              </a:spcAft>
            </a:pPr>
            <a:r>
              <a:rPr lang="en-GB" sz="2000" dirty="0"/>
              <a:t>Many people believe that they can trust their dealer – they may know them as a friend,  may have sat with them and shared a spliff and s/he may be a very nice person. However think about the journey illegal drugs go on before reaching the local dealer.</a:t>
            </a:r>
          </a:p>
        </p:txBody>
      </p:sp>
      <p:sp>
        <p:nvSpPr>
          <p:cNvPr id="3" name="Rectangle 2">
            <a:extLst>
              <a:ext uri="{FF2B5EF4-FFF2-40B4-BE49-F238E27FC236}">
                <a16:creationId xmlns:a16="http://schemas.microsoft.com/office/drawing/2014/main" id="{6C6E2577-91AD-43C9-A2A3-A92F843088C6}"/>
              </a:ext>
            </a:extLst>
          </p:cNvPr>
          <p:cNvSpPr/>
          <p:nvPr/>
        </p:nvSpPr>
        <p:spPr>
          <a:xfrm>
            <a:off x="225286" y="1643231"/>
            <a:ext cx="10157795" cy="1200329"/>
          </a:xfrm>
          <a:prstGeom prst="rect">
            <a:avLst/>
          </a:prstGeom>
        </p:spPr>
        <p:txBody>
          <a:bodyPr wrap="square">
            <a:spAutoFit/>
          </a:bodyPr>
          <a:lstStyle/>
          <a:p>
            <a:pPr fontAlgn="base"/>
            <a:r>
              <a:rPr lang="en-GB" b="1" dirty="0">
                <a:solidFill>
                  <a:srgbClr val="2D261F"/>
                </a:solidFill>
                <a:latin typeface="DaxPro Wide"/>
              </a:rPr>
              <a:t>Cannabis</a:t>
            </a:r>
            <a:endParaRPr lang="en-GB" dirty="0">
              <a:solidFill>
                <a:srgbClr val="2D261F"/>
              </a:solidFill>
              <a:latin typeface="DaxPro Wide"/>
            </a:endParaRPr>
          </a:p>
          <a:p>
            <a:pPr fontAlgn="base"/>
            <a:r>
              <a:rPr lang="en-GB" dirty="0">
                <a:solidFill>
                  <a:srgbClr val="2D261F"/>
                </a:solidFill>
                <a:latin typeface="Calibri" panose="020F0502020204030204" pitchFamily="34" charset="0"/>
              </a:rPr>
              <a:t>Cannabis is the most commonly used drug in the UK and the industry is work about £1billion a year.  The National Crime Agency estimates that 270 tonnes of cannabis is needed to satisfy annual UK user demand. Most cannabis in the UK is imported from countries like Afghanistan, Morocco and South Africa.  </a:t>
            </a:r>
          </a:p>
        </p:txBody>
      </p:sp>
      <p:sp>
        <p:nvSpPr>
          <p:cNvPr id="4" name="Rectangle 3">
            <a:extLst>
              <a:ext uri="{FF2B5EF4-FFF2-40B4-BE49-F238E27FC236}">
                <a16:creationId xmlns:a16="http://schemas.microsoft.com/office/drawing/2014/main" id="{DBA2ECCF-7C96-43BD-93CC-8643D8FC3359}"/>
              </a:ext>
            </a:extLst>
          </p:cNvPr>
          <p:cNvSpPr/>
          <p:nvPr/>
        </p:nvSpPr>
        <p:spPr>
          <a:xfrm>
            <a:off x="2080591" y="2818032"/>
            <a:ext cx="9515060" cy="1754326"/>
          </a:xfrm>
          <a:prstGeom prst="rect">
            <a:avLst/>
          </a:prstGeom>
        </p:spPr>
        <p:txBody>
          <a:bodyPr wrap="square">
            <a:spAutoFit/>
          </a:bodyPr>
          <a:lstStyle/>
          <a:p>
            <a:pPr fontAlgn="base"/>
            <a:r>
              <a:rPr lang="en-GB" b="1" dirty="0">
                <a:solidFill>
                  <a:srgbClr val="2D261F"/>
                </a:solidFill>
                <a:latin typeface="DaxPro Wide"/>
              </a:rPr>
              <a:t>UK distribution</a:t>
            </a:r>
            <a:endParaRPr lang="en-GB" dirty="0">
              <a:solidFill>
                <a:srgbClr val="2D261F"/>
              </a:solidFill>
              <a:latin typeface="DaxPro Wide"/>
            </a:endParaRPr>
          </a:p>
          <a:p>
            <a:pPr fontAlgn="base"/>
            <a:r>
              <a:rPr lang="en-GB" dirty="0">
                <a:solidFill>
                  <a:srgbClr val="2D261F"/>
                </a:solidFill>
                <a:latin typeface="Calibri" panose="020F0502020204030204" pitchFamily="34" charset="0"/>
              </a:rPr>
              <a:t>Once the drugs get into the UK, they are sent to major cities like London, Liverpool and Birmingham; they are then sent onto smaller cities and towns before being sold in bulk to a dealer who then sell to local dealers. That means a LOT of people handle the drugs before they are sold to individuals through local dealers. As the drugs go through each stage, there is the potential for them to be ‘cut’ with other substances to increase the profit made by each person in the chain. </a:t>
            </a:r>
          </a:p>
        </p:txBody>
      </p:sp>
      <p:sp>
        <p:nvSpPr>
          <p:cNvPr id="5" name="Rectangle 4">
            <a:extLst>
              <a:ext uri="{FF2B5EF4-FFF2-40B4-BE49-F238E27FC236}">
                <a16:creationId xmlns:a16="http://schemas.microsoft.com/office/drawing/2014/main" id="{80D2B37A-134F-45BA-B4FC-2ECA5399194C}"/>
              </a:ext>
            </a:extLst>
          </p:cNvPr>
          <p:cNvSpPr/>
          <p:nvPr/>
        </p:nvSpPr>
        <p:spPr>
          <a:xfrm>
            <a:off x="225286" y="4559843"/>
            <a:ext cx="9157253" cy="1477328"/>
          </a:xfrm>
          <a:prstGeom prst="rect">
            <a:avLst/>
          </a:prstGeom>
        </p:spPr>
        <p:txBody>
          <a:bodyPr wrap="square">
            <a:spAutoFit/>
          </a:bodyPr>
          <a:lstStyle/>
          <a:p>
            <a:pPr fontAlgn="base"/>
            <a:r>
              <a:rPr lang="en-GB" b="1" dirty="0">
                <a:solidFill>
                  <a:srgbClr val="2D261F"/>
                </a:solidFill>
                <a:latin typeface="DaxPro Wide"/>
              </a:rPr>
              <a:t>Cutting Agents</a:t>
            </a:r>
            <a:endParaRPr lang="en-GB" dirty="0">
              <a:solidFill>
                <a:srgbClr val="2D261F"/>
              </a:solidFill>
              <a:latin typeface="DaxPro Wide"/>
            </a:endParaRPr>
          </a:p>
          <a:p>
            <a:pPr fontAlgn="base">
              <a:spcAft>
                <a:spcPts val="1200"/>
              </a:spcAft>
            </a:pPr>
            <a:r>
              <a:rPr lang="en-GB" dirty="0">
                <a:solidFill>
                  <a:srgbClr val="2D261F"/>
                </a:solidFill>
                <a:latin typeface="Calibri" panose="020F0502020204030204" pitchFamily="34" charset="0"/>
              </a:rPr>
              <a:t>Powdered drugs are often cut with substances like paracetamol or chalk; weed, with herbs, for example oregano. In 2011/2010, street drugs actually only contained 8 to 20% of the drug it was being sold as. This is extremely dangerous as the cutting agents may be damaging to health (e.g. rat poison), or if a purer version of the drug is sold, the individual can easily overdose. </a:t>
            </a:r>
          </a:p>
        </p:txBody>
      </p:sp>
      <p:sp>
        <p:nvSpPr>
          <p:cNvPr id="6" name="Rectangle 5">
            <a:extLst>
              <a:ext uri="{FF2B5EF4-FFF2-40B4-BE49-F238E27FC236}">
                <a16:creationId xmlns:a16="http://schemas.microsoft.com/office/drawing/2014/main" id="{710FC993-FCD1-496B-A593-3D6DDA1CE730}"/>
              </a:ext>
            </a:extLst>
          </p:cNvPr>
          <p:cNvSpPr/>
          <p:nvPr/>
        </p:nvSpPr>
        <p:spPr>
          <a:xfrm>
            <a:off x="357811" y="6100445"/>
            <a:ext cx="9024728" cy="646331"/>
          </a:xfrm>
          <a:prstGeom prst="rect">
            <a:avLst/>
          </a:prstGeom>
        </p:spPr>
        <p:txBody>
          <a:bodyPr wrap="square">
            <a:spAutoFit/>
          </a:bodyPr>
          <a:lstStyle/>
          <a:p>
            <a:pPr algn="ctr" fontAlgn="base"/>
            <a:r>
              <a:rPr lang="en-GB" b="1" dirty="0">
                <a:solidFill>
                  <a:srgbClr val="2D261F"/>
                </a:solidFill>
                <a:latin typeface="Calibri" panose="020F0502020204030204" pitchFamily="34" charset="0"/>
              </a:rPr>
              <a:t>Regardless of how well you know the dealer, they can never be 100% of the product they’re selling, it’s impossible.</a:t>
            </a:r>
          </a:p>
        </p:txBody>
      </p:sp>
      <p:sp>
        <p:nvSpPr>
          <p:cNvPr id="7" name="TextBox 6">
            <a:extLst>
              <a:ext uri="{FF2B5EF4-FFF2-40B4-BE49-F238E27FC236}">
                <a16:creationId xmlns:a16="http://schemas.microsoft.com/office/drawing/2014/main" id="{98D66E8B-E011-4022-922F-B40FECDFE62E}"/>
              </a:ext>
            </a:extLst>
          </p:cNvPr>
          <p:cNvSpPr txBox="1"/>
          <p:nvPr/>
        </p:nvSpPr>
        <p:spPr>
          <a:xfrm>
            <a:off x="7089911" y="5914920"/>
            <a:ext cx="2292628" cy="307777"/>
          </a:xfrm>
          <a:prstGeom prst="rect">
            <a:avLst/>
          </a:prstGeom>
          <a:noFill/>
        </p:spPr>
        <p:txBody>
          <a:bodyPr wrap="square" rtlCol="0">
            <a:spAutoFit/>
          </a:bodyPr>
          <a:lstStyle/>
          <a:p>
            <a:r>
              <a:rPr lang="en-GB" sz="1400" i="1" dirty="0"/>
              <a:t>(National Crime Agency, n.d.)</a:t>
            </a:r>
          </a:p>
        </p:txBody>
      </p:sp>
      <p:pic>
        <p:nvPicPr>
          <p:cNvPr id="9" name="Picture 8">
            <a:extLst>
              <a:ext uri="{FF2B5EF4-FFF2-40B4-BE49-F238E27FC236}">
                <a16:creationId xmlns:a16="http://schemas.microsoft.com/office/drawing/2014/main" id="{FE3AA72C-90A1-4E96-BD28-175F060EE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4417" y="1319559"/>
            <a:ext cx="1802297" cy="1802297"/>
          </a:xfrm>
          <a:prstGeom prst="rect">
            <a:avLst/>
          </a:prstGeom>
        </p:spPr>
      </p:pic>
      <p:pic>
        <p:nvPicPr>
          <p:cNvPr id="11" name="Picture 10">
            <a:extLst>
              <a:ext uri="{FF2B5EF4-FFF2-40B4-BE49-F238E27FC236}">
                <a16:creationId xmlns:a16="http://schemas.microsoft.com/office/drawing/2014/main" id="{B199EC64-F2A0-4BBA-8008-B1719F54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11" y="2896577"/>
            <a:ext cx="1571017" cy="1571017"/>
          </a:xfrm>
          <a:prstGeom prst="rect">
            <a:avLst/>
          </a:prstGeom>
        </p:spPr>
      </p:pic>
      <p:pic>
        <p:nvPicPr>
          <p:cNvPr id="13" name="Picture 12">
            <a:extLst>
              <a:ext uri="{FF2B5EF4-FFF2-40B4-BE49-F238E27FC236}">
                <a16:creationId xmlns:a16="http://schemas.microsoft.com/office/drawing/2014/main" id="{FE810994-59BD-4A3E-9AE9-51776F1DB683}"/>
              </a:ext>
            </a:extLst>
          </p:cNvPr>
          <p:cNvPicPr>
            <a:picLocks noChangeAspect="1"/>
          </p:cNvPicPr>
          <p:nvPr/>
        </p:nvPicPr>
        <p:blipFill rotWithShape="1">
          <a:blip r:embed="rId4">
            <a:extLst>
              <a:ext uri="{28A0092B-C50C-407E-A947-70E740481C1C}">
                <a14:useLocalDpi xmlns:a14="http://schemas.microsoft.com/office/drawing/2010/main" val="0"/>
              </a:ext>
            </a:extLst>
          </a:blip>
          <a:srcRect t="36829"/>
          <a:stretch/>
        </p:blipFill>
        <p:spPr>
          <a:xfrm>
            <a:off x="9382539" y="4741598"/>
            <a:ext cx="2537799" cy="1603155"/>
          </a:xfrm>
          <a:prstGeom prst="rect">
            <a:avLst/>
          </a:prstGeom>
        </p:spPr>
      </p:pic>
      <p:sp>
        <p:nvSpPr>
          <p:cNvPr id="14" name="TextBox 13">
            <a:extLst>
              <a:ext uri="{FF2B5EF4-FFF2-40B4-BE49-F238E27FC236}">
                <a16:creationId xmlns:a16="http://schemas.microsoft.com/office/drawing/2014/main" id="{0C527970-651D-40DA-ACAC-23FD6DBBEC4C}"/>
              </a:ext>
            </a:extLst>
          </p:cNvPr>
          <p:cNvSpPr txBox="1"/>
          <p:nvPr/>
        </p:nvSpPr>
        <p:spPr>
          <a:xfrm>
            <a:off x="10098159" y="6340331"/>
            <a:ext cx="2040832" cy="307777"/>
          </a:xfrm>
          <a:prstGeom prst="rect">
            <a:avLst/>
          </a:prstGeom>
          <a:noFill/>
        </p:spPr>
        <p:txBody>
          <a:bodyPr wrap="square" rtlCol="0">
            <a:spAutoFit/>
          </a:bodyPr>
          <a:lstStyle/>
          <a:p>
            <a:r>
              <a:rPr lang="en-GB" sz="1400" i="1" dirty="0"/>
              <a:t>(Sunrise House, n.d.)</a:t>
            </a:r>
          </a:p>
        </p:txBody>
      </p:sp>
      <p:sp>
        <p:nvSpPr>
          <p:cNvPr id="12" name="TextBox 11">
            <a:extLst>
              <a:ext uri="{FF2B5EF4-FFF2-40B4-BE49-F238E27FC236}">
                <a16:creationId xmlns:a16="http://schemas.microsoft.com/office/drawing/2014/main" id="{61EECBAF-535B-458E-9100-E8777255930D}"/>
              </a:ext>
            </a:extLst>
          </p:cNvPr>
          <p:cNvSpPr txBox="1"/>
          <p:nvPr/>
        </p:nvSpPr>
        <p:spPr>
          <a:xfrm>
            <a:off x="8275985" y="2721703"/>
            <a:ext cx="2292628" cy="307777"/>
          </a:xfrm>
          <a:prstGeom prst="rect">
            <a:avLst/>
          </a:prstGeom>
          <a:noFill/>
        </p:spPr>
        <p:txBody>
          <a:bodyPr wrap="square" rtlCol="0">
            <a:spAutoFit/>
          </a:bodyPr>
          <a:lstStyle/>
          <a:p>
            <a:r>
              <a:rPr lang="en-GB" sz="1400" i="1" dirty="0"/>
              <a:t>(National Crime Agency, n.d.)</a:t>
            </a:r>
          </a:p>
        </p:txBody>
      </p:sp>
      <p:sp>
        <p:nvSpPr>
          <p:cNvPr id="15" name="TextBox 14">
            <a:extLst>
              <a:ext uri="{FF2B5EF4-FFF2-40B4-BE49-F238E27FC236}">
                <a16:creationId xmlns:a16="http://schemas.microsoft.com/office/drawing/2014/main" id="{F55ACE65-188B-4C9F-A23B-3B430EE2DC75}"/>
              </a:ext>
            </a:extLst>
          </p:cNvPr>
          <p:cNvSpPr txBox="1"/>
          <p:nvPr/>
        </p:nvSpPr>
        <p:spPr>
          <a:xfrm>
            <a:off x="9534302" y="4402957"/>
            <a:ext cx="2292628" cy="307777"/>
          </a:xfrm>
          <a:prstGeom prst="rect">
            <a:avLst/>
          </a:prstGeom>
          <a:noFill/>
        </p:spPr>
        <p:txBody>
          <a:bodyPr wrap="square" rtlCol="0">
            <a:spAutoFit/>
          </a:bodyPr>
          <a:lstStyle/>
          <a:p>
            <a:r>
              <a:rPr lang="en-GB" sz="1400" i="1" dirty="0"/>
              <a:t>(National Crime Agency, n.d.)</a:t>
            </a:r>
          </a:p>
        </p:txBody>
      </p:sp>
    </p:spTree>
    <p:extLst>
      <p:ext uri="{BB962C8B-B14F-4D97-AF65-F5344CB8AC3E}">
        <p14:creationId xmlns:p14="http://schemas.microsoft.com/office/powerpoint/2010/main" val="3378627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D7BE-C3A1-40CC-AAB8-7CED18E1F34F}"/>
              </a:ext>
            </a:extLst>
          </p:cNvPr>
          <p:cNvSpPr txBox="1">
            <a:spLocks/>
          </p:cNvSpPr>
          <p:nvPr/>
        </p:nvSpPr>
        <p:spPr>
          <a:xfrm>
            <a:off x="384310" y="249171"/>
            <a:ext cx="3167273"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800" b="1" dirty="0">
                <a:latin typeface="Arial Black" panose="020B0A04020102020204" pitchFamily="34" charset="0"/>
              </a:rPr>
              <a:t>To finish …</a:t>
            </a:r>
          </a:p>
        </p:txBody>
      </p:sp>
      <p:sp>
        <p:nvSpPr>
          <p:cNvPr id="3" name="TextBox 2">
            <a:extLst>
              <a:ext uri="{FF2B5EF4-FFF2-40B4-BE49-F238E27FC236}">
                <a16:creationId xmlns:a16="http://schemas.microsoft.com/office/drawing/2014/main" id="{B5EB0D5F-0F90-45D0-98B3-FE9168893DE9}"/>
              </a:ext>
            </a:extLst>
          </p:cNvPr>
          <p:cNvSpPr txBox="1"/>
          <p:nvPr/>
        </p:nvSpPr>
        <p:spPr>
          <a:xfrm>
            <a:off x="384310" y="809609"/>
            <a:ext cx="10986055" cy="461665"/>
          </a:xfrm>
          <a:prstGeom prst="rect">
            <a:avLst/>
          </a:prstGeom>
          <a:noFill/>
        </p:spPr>
        <p:txBody>
          <a:bodyPr wrap="square" rtlCol="0">
            <a:spAutoFit/>
          </a:bodyPr>
          <a:lstStyle/>
          <a:p>
            <a:r>
              <a:rPr lang="en-GB" sz="2400" dirty="0"/>
              <a:t>What have you learnt?</a:t>
            </a:r>
            <a:endParaRPr lang="en-GB" sz="2400" b="1" dirty="0"/>
          </a:p>
        </p:txBody>
      </p:sp>
      <p:pic>
        <p:nvPicPr>
          <p:cNvPr id="9" name="Picture 8">
            <a:extLst>
              <a:ext uri="{FF2B5EF4-FFF2-40B4-BE49-F238E27FC236}">
                <a16:creationId xmlns:a16="http://schemas.microsoft.com/office/drawing/2014/main" id="{141BC1FC-3571-4AA7-8F4B-30AC79CAB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63" y="1370047"/>
            <a:ext cx="1330305" cy="1900435"/>
          </a:xfrm>
          <a:prstGeom prst="rect">
            <a:avLst/>
          </a:prstGeom>
        </p:spPr>
      </p:pic>
      <p:pic>
        <p:nvPicPr>
          <p:cNvPr id="10" name="Picture 9">
            <a:extLst>
              <a:ext uri="{FF2B5EF4-FFF2-40B4-BE49-F238E27FC236}">
                <a16:creationId xmlns:a16="http://schemas.microsoft.com/office/drawing/2014/main" id="{028665D6-2E45-4589-ACE5-643BB505C22A}"/>
              </a:ext>
            </a:extLst>
          </p:cNvPr>
          <p:cNvPicPr>
            <a:picLocks noChangeAspect="1"/>
          </p:cNvPicPr>
          <p:nvPr/>
        </p:nvPicPr>
        <p:blipFill>
          <a:blip r:embed="rId3"/>
          <a:stretch>
            <a:fillRect/>
          </a:stretch>
        </p:blipFill>
        <p:spPr>
          <a:xfrm>
            <a:off x="4234493" y="249171"/>
            <a:ext cx="3723013" cy="2810782"/>
          </a:xfrm>
          <a:prstGeom prst="rect">
            <a:avLst/>
          </a:prstGeom>
        </p:spPr>
      </p:pic>
      <p:pic>
        <p:nvPicPr>
          <p:cNvPr id="12" name="Picture 11">
            <a:extLst>
              <a:ext uri="{FF2B5EF4-FFF2-40B4-BE49-F238E27FC236}">
                <a16:creationId xmlns:a16="http://schemas.microsoft.com/office/drawing/2014/main" id="{A8626750-DC34-4CBC-A235-9F1D81B7B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816" y="3085391"/>
            <a:ext cx="3032421" cy="2274316"/>
          </a:xfrm>
          <a:prstGeom prst="rect">
            <a:avLst/>
          </a:prstGeom>
        </p:spPr>
      </p:pic>
      <p:pic>
        <p:nvPicPr>
          <p:cNvPr id="13" name="Picture 2" descr="Image result for teenage brain">
            <a:extLst>
              <a:ext uri="{FF2B5EF4-FFF2-40B4-BE49-F238E27FC236}">
                <a16:creationId xmlns:a16="http://schemas.microsoft.com/office/drawing/2014/main" id="{134B8F29-70F3-494C-867E-5E9DD9AEE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06" y="4222549"/>
            <a:ext cx="1840762" cy="2030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92A41D7-C039-42B4-891E-70DBDE29F6DF}"/>
              </a:ext>
            </a:extLst>
          </p:cNvPr>
          <p:cNvPicPr>
            <a:picLocks noChangeAspect="1"/>
          </p:cNvPicPr>
          <p:nvPr/>
        </p:nvPicPr>
        <p:blipFill rotWithShape="1">
          <a:blip r:embed="rId6">
            <a:extLst>
              <a:ext uri="{28A0092B-C50C-407E-A947-70E740481C1C}">
                <a14:useLocalDpi xmlns:a14="http://schemas.microsoft.com/office/drawing/2010/main" val="0"/>
              </a:ext>
            </a:extLst>
          </a:blip>
          <a:srcRect l="18569" t="7827" r="18243" b="10203"/>
          <a:stretch/>
        </p:blipFill>
        <p:spPr>
          <a:xfrm>
            <a:off x="4527112" y="4674755"/>
            <a:ext cx="1987826" cy="1934074"/>
          </a:xfrm>
          <a:prstGeom prst="rect">
            <a:avLst/>
          </a:prstGeom>
        </p:spPr>
      </p:pic>
      <p:cxnSp>
        <p:nvCxnSpPr>
          <p:cNvPr id="18" name="Straight Arrow Connector 17">
            <a:extLst>
              <a:ext uri="{FF2B5EF4-FFF2-40B4-BE49-F238E27FC236}">
                <a16:creationId xmlns:a16="http://schemas.microsoft.com/office/drawing/2014/main" id="{5E6EBF95-EEA4-4738-ACF6-271451579049}"/>
              </a:ext>
            </a:extLst>
          </p:cNvPr>
          <p:cNvCxnSpPr>
            <a:cxnSpLocks/>
          </p:cNvCxnSpPr>
          <p:nvPr/>
        </p:nvCxnSpPr>
        <p:spPr>
          <a:xfrm flipV="1">
            <a:off x="2596460" y="1970688"/>
            <a:ext cx="1432201" cy="443484"/>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D09188-7978-43B9-80BE-12E4D3672140}"/>
              </a:ext>
            </a:extLst>
          </p:cNvPr>
          <p:cNvCxnSpPr>
            <a:cxnSpLocks/>
          </p:cNvCxnSpPr>
          <p:nvPr/>
        </p:nvCxnSpPr>
        <p:spPr>
          <a:xfrm flipH="1" flipV="1">
            <a:off x="2607599" y="5167329"/>
            <a:ext cx="1706974" cy="216802"/>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B97064-65CC-4E9C-9AFF-899CDD27D9DA}"/>
              </a:ext>
            </a:extLst>
          </p:cNvPr>
          <p:cNvCxnSpPr>
            <a:cxnSpLocks/>
          </p:cNvCxnSpPr>
          <p:nvPr/>
        </p:nvCxnSpPr>
        <p:spPr>
          <a:xfrm flipH="1">
            <a:off x="6727477" y="4982817"/>
            <a:ext cx="1446308" cy="36902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0A3D74-FAB1-420D-976E-30D5D6691240}"/>
              </a:ext>
            </a:extLst>
          </p:cNvPr>
          <p:cNvCxnSpPr>
            <a:cxnSpLocks/>
          </p:cNvCxnSpPr>
          <p:nvPr/>
        </p:nvCxnSpPr>
        <p:spPr>
          <a:xfrm>
            <a:off x="8173785" y="1370047"/>
            <a:ext cx="1235258" cy="76235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48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CDB833-A821-444C-AD7A-211FFE85F4AC}"/>
              </a:ext>
            </a:extLst>
          </p:cNvPr>
          <p:cNvSpPr txBox="1"/>
          <p:nvPr/>
        </p:nvSpPr>
        <p:spPr>
          <a:xfrm>
            <a:off x="238538" y="177424"/>
            <a:ext cx="6132394" cy="400110"/>
          </a:xfrm>
          <a:prstGeom prst="rect">
            <a:avLst/>
          </a:prstGeom>
          <a:noFill/>
        </p:spPr>
        <p:txBody>
          <a:bodyPr wrap="square" rtlCol="0">
            <a:spAutoFit/>
          </a:bodyPr>
          <a:lstStyle/>
          <a:p>
            <a:r>
              <a:rPr lang="en-GB" sz="2000" dirty="0">
                <a:latin typeface="Arial Black" panose="020B0A04020102020204" pitchFamily="34" charset="0"/>
              </a:rPr>
              <a:t>Lesson 3: Good Golly it’s Molly</a:t>
            </a:r>
            <a:endParaRPr lang="en-GB" dirty="0"/>
          </a:p>
        </p:txBody>
      </p:sp>
      <p:graphicFrame>
        <p:nvGraphicFramePr>
          <p:cNvPr id="5" name="Table 4">
            <a:extLst>
              <a:ext uri="{FF2B5EF4-FFF2-40B4-BE49-F238E27FC236}">
                <a16:creationId xmlns:a16="http://schemas.microsoft.com/office/drawing/2014/main" id="{110A5131-C026-4CCF-B7D3-44764F93E582}"/>
              </a:ext>
            </a:extLst>
          </p:cNvPr>
          <p:cNvGraphicFramePr>
            <a:graphicFrameLocks noGrp="1"/>
          </p:cNvGraphicFramePr>
          <p:nvPr>
            <p:extLst>
              <p:ext uri="{D42A27DB-BD31-4B8C-83A1-F6EECF244321}">
                <p14:modId xmlns:p14="http://schemas.microsoft.com/office/powerpoint/2010/main" val="3787918549"/>
              </p:ext>
            </p:extLst>
          </p:nvPr>
        </p:nvGraphicFramePr>
        <p:xfrm>
          <a:off x="437347" y="2836547"/>
          <a:ext cx="11317306" cy="3297240"/>
        </p:xfrm>
        <a:graphic>
          <a:graphicData uri="http://schemas.openxmlformats.org/drawingml/2006/table">
            <a:tbl>
              <a:tblPr firstRow="1" bandRow="1">
                <a:tableStyleId>{5C22544A-7EE6-4342-B048-85BDC9FD1C3A}</a:tableStyleId>
              </a:tblPr>
              <a:tblGrid>
                <a:gridCol w="596323">
                  <a:extLst>
                    <a:ext uri="{9D8B030D-6E8A-4147-A177-3AD203B41FA5}">
                      <a16:colId xmlns:a16="http://schemas.microsoft.com/office/drawing/2014/main" val="1032866568"/>
                    </a:ext>
                  </a:extLst>
                </a:gridCol>
                <a:gridCol w="702365">
                  <a:extLst>
                    <a:ext uri="{9D8B030D-6E8A-4147-A177-3AD203B41FA5}">
                      <a16:colId xmlns:a16="http://schemas.microsoft.com/office/drawing/2014/main" val="942254359"/>
                    </a:ext>
                  </a:extLst>
                </a:gridCol>
                <a:gridCol w="10018618">
                  <a:extLst>
                    <a:ext uri="{9D8B030D-6E8A-4147-A177-3AD203B41FA5}">
                      <a16:colId xmlns:a16="http://schemas.microsoft.com/office/drawing/2014/main" val="2277348157"/>
                    </a:ext>
                  </a:extLst>
                </a:gridCol>
              </a:tblGrid>
              <a:tr h="416880">
                <a:tc>
                  <a:txBody>
                    <a:bodyPr/>
                    <a:lstStyle/>
                    <a:p>
                      <a:r>
                        <a:rPr lang="en-GB" sz="1400" dirty="0"/>
                        <a:t>Slide</a:t>
                      </a:r>
                    </a:p>
                  </a:txBody>
                  <a:tcPr/>
                </a:tc>
                <a:tc>
                  <a:txBody>
                    <a:bodyPr/>
                    <a:lstStyle/>
                    <a:p>
                      <a:r>
                        <a:rPr lang="en-GB" sz="1500" dirty="0"/>
                        <a:t>Time</a:t>
                      </a:r>
                    </a:p>
                  </a:txBody>
                  <a:tcPr/>
                </a:tc>
                <a:tc>
                  <a:txBody>
                    <a:bodyPr/>
                    <a:lstStyle/>
                    <a:p>
                      <a:r>
                        <a:rPr lang="en-GB" sz="1500" dirty="0"/>
                        <a:t>Activity</a:t>
                      </a:r>
                    </a:p>
                  </a:txBody>
                  <a:tcPr/>
                </a:tc>
                <a:extLst>
                  <a:ext uri="{0D108BD9-81ED-4DB2-BD59-A6C34878D82A}">
                    <a16:rowId xmlns:a16="http://schemas.microsoft.com/office/drawing/2014/main" val="2843991019"/>
                  </a:ext>
                </a:extLst>
              </a:tr>
              <a:tr h="349753">
                <a:tc>
                  <a:txBody>
                    <a:bodyPr/>
                    <a:lstStyle/>
                    <a:p>
                      <a:r>
                        <a:rPr lang="en-GB" sz="1500" dirty="0"/>
                        <a:t>39</a:t>
                      </a:r>
                    </a:p>
                  </a:txBody>
                  <a:tcPr/>
                </a:tc>
                <a:tc>
                  <a:txBody>
                    <a:bodyPr/>
                    <a:lstStyle/>
                    <a:p>
                      <a:r>
                        <a:rPr lang="en-GB" sz="1500" dirty="0"/>
                        <a:t>10 min</a:t>
                      </a:r>
                    </a:p>
                  </a:txBody>
                  <a:tcPr/>
                </a:tc>
                <a:tc>
                  <a:txBody>
                    <a:bodyPr/>
                    <a:lstStyle/>
                    <a:p>
                      <a:r>
                        <a:rPr lang="en-GB" sz="1500" dirty="0"/>
                        <a:t>Settling/</a:t>
                      </a:r>
                      <a:r>
                        <a:rPr lang="en-GB" sz="1500" baseline="0" dirty="0"/>
                        <a:t> register activity.  Individually write a short paragraph about the differences between THC an CBD (remind pupils of notes written previous lesson). Spend 5 mins Q&amp;A points from last lesson.</a:t>
                      </a:r>
                      <a:endParaRPr lang="en-GB" sz="1500" dirty="0"/>
                    </a:p>
                  </a:txBody>
                  <a:tcPr/>
                </a:tc>
                <a:extLst>
                  <a:ext uri="{0D108BD9-81ED-4DB2-BD59-A6C34878D82A}">
                    <a16:rowId xmlns:a16="http://schemas.microsoft.com/office/drawing/2014/main" val="3481856289"/>
                  </a:ext>
                </a:extLst>
              </a:tr>
              <a:tr h="388781">
                <a:tc>
                  <a:txBody>
                    <a:bodyPr/>
                    <a:lstStyle/>
                    <a:p>
                      <a:r>
                        <a:rPr lang="en-GB" sz="1500" dirty="0"/>
                        <a:t>40-42</a:t>
                      </a:r>
                    </a:p>
                  </a:txBody>
                  <a:tcPr/>
                </a:tc>
                <a:tc>
                  <a:txBody>
                    <a:bodyPr/>
                    <a:lstStyle/>
                    <a:p>
                      <a:r>
                        <a:rPr lang="en-GB" sz="1500" dirty="0"/>
                        <a:t>15 min</a:t>
                      </a:r>
                    </a:p>
                  </a:txBody>
                  <a:tcPr/>
                </a:tc>
                <a:tc>
                  <a:txBody>
                    <a:bodyPr/>
                    <a:lstStyle/>
                    <a:p>
                      <a:r>
                        <a:rPr lang="en-GB" sz="1500" b="1" dirty="0"/>
                        <a:t>Print slides 40 – 42 </a:t>
                      </a:r>
                      <a:r>
                        <a:rPr lang="en-GB" sz="1500" b="0" dirty="0"/>
                        <a:t>(1 between 2 should be enough – they will need access to the information in order to complete the later task but won’t all need to look at the same sheet at the same time) </a:t>
                      </a:r>
                      <a:endParaRPr lang="en-GB" sz="1500" b="1" dirty="0"/>
                    </a:p>
                    <a:p>
                      <a:r>
                        <a:rPr lang="en-GB" sz="1500" b="0" dirty="0"/>
                        <a:t>Read through slides, watch the 2 clips and discuss pupil reactions. When looking at news item (slide 42) remind pupils of ‘conformity waiting room’ clip from 1</a:t>
                      </a:r>
                      <a:r>
                        <a:rPr lang="en-GB" sz="1500" b="0" baseline="30000" dirty="0"/>
                        <a:t>st</a:t>
                      </a:r>
                      <a:r>
                        <a:rPr lang="en-GB" sz="1500" b="0" dirty="0"/>
                        <a:t> lesson, and how easy it would be to take a drug in a setting where everybody else is taking it. </a:t>
                      </a:r>
                    </a:p>
                  </a:txBody>
                  <a:tcPr/>
                </a:tc>
                <a:extLst>
                  <a:ext uri="{0D108BD9-81ED-4DB2-BD59-A6C34878D82A}">
                    <a16:rowId xmlns:a16="http://schemas.microsoft.com/office/drawing/2014/main" val="3372226210"/>
                  </a:ext>
                </a:extLst>
              </a:tr>
              <a:tr h="548417">
                <a:tc>
                  <a:txBody>
                    <a:bodyPr/>
                    <a:lstStyle/>
                    <a:p>
                      <a:r>
                        <a:rPr lang="en-GB" sz="1500" dirty="0"/>
                        <a:t>43</a:t>
                      </a:r>
                    </a:p>
                  </a:txBody>
                  <a:tcPr/>
                </a:tc>
                <a:tc>
                  <a:txBody>
                    <a:bodyPr/>
                    <a:lstStyle/>
                    <a:p>
                      <a:r>
                        <a:rPr lang="en-GB" sz="1500" dirty="0"/>
                        <a:t>25 min</a:t>
                      </a:r>
                    </a:p>
                  </a:txBody>
                  <a:tcPr/>
                </a:tc>
                <a:tc>
                  <a:txBody>
                    <a:bodyPr/>
                    <a:lstStyle/>
                    <a:p>
                      <a:r>
                        <a:rPr lang="en-GB" sz="1500" b="0" dirty="0"/>
                        <a:t>Remind pupils of notes on cannabis written the previous lesson. Use those notes and the information from today’s lesson to complete one of the tasks.</a:t>
                      </a:r>
                    </a:p>
                  </a:txBody>
                  <a:tcPr/>
                </a:tc>
                <a:extLst>
                  <a:ext uri="{0D108BD9-81ED-4DB2-BD59-A6C34878D82A}">
                    <a16:rowId xmlns:a16="http://schemas.microsoft.com/office/drawing/2014/main" val="1496036352"/>
                  </a:ext>
                </a:extLst>
              </a:tr>
              <a:tr h="548417">
                <a:tc>
                  <a:txBody>
                    <a:bodyPr/>
                    <a:lstStyle/>
                    <a:p>
                      <a:r>
                        <a:rPr lang="en-GB" sz="1500" dirty="0"/>
                        <a:t>44</a:t>
                      </a:r>
                    </a:p>
                  </a:txBody>
                  <a:tcPr/>
                </a:tc>
                <a:tc>
                  <a:txBody>
                    <a:bodyPr/>
                    <a:lstStyle/>
                    <a:p>
                      <a:r>
                        <a:rPr lang="en-GB" sz="1500" dirty="0"/>
                        <a:t>10 min</a:t>
                      </a:r>
                    </a:p>
                  </a:txBody>
                  <a:tcPr/>
                </a:tc>
                <a:tc>
                  <a:txBody>
                    <a:bodyPr/>
                    <a:lstStyle/>
                    <a:p>
                      <a:r>
                        <a:rPr lang="en-GB" sz="1500" b="1" dirty="0"/>
                        <a:t>Print slide 44</a:t>
                      </a:r>
                      <a:r>
                        <a:rPr lang="en-GB" sz="1500" b="0" dirty="0"/>
                        <a:t> (1 each to take home)</a:t>
                      </a:r>
                    </a:p>
                    <a:p>
                      <a:r>
                        <a:rPr lang="en-GB" sz="1500" b="0" dirty="0"/>
                        <a:t>Read through and discuss slide ensuring pupils have understood. </a:t>
                      </a:r>
                      <a:endParaRPr lang="en-GB" sz="1500" b="1" dirty="0"/>
                    </a:p>
                  </a:txBody>
                  <a:tcPr/>
                </a:tc>
                <a:extLst>
                  <a:ext uri="{0D108BD9-81ED-4DB2-BD59-A6C34878D82A}">
                    <a16:rowId xmlns:a16="http://schemas.microsoft.com/office/drawing/2014/main" val="2284379815"/>
                  </a:ext>
                </a:extLst>
              </a:tr>
            </a:tbl>
          </a:graphicData>
        </a:graphic>
      </p:graphicFrame>
      <p:sp>
        <p:nvSpPr>
          <p:cNvPr id="6" name="Slide Number Placeholder 5">
            <a:extLst>
              <a:ext uri="{FF2B5EF4-FFF2-40B4-BE49-F238E27FC236}">
                <a16:creationId xmlns:a16="http://schemas.microsoft.com/office/drawing/2014/main" id="{6A4A16E9-698E-46B5-98EB-4704FA8C018B}"/>
              </a:ext>
            </a:extLst>
          </p:cNvPr>
          <p:cNvSpPr>
            <a:spLocks noGrp="1"/>
          </p:cNvSpPr>
          <p:nvPr>
            <p:ph type="sldNum" sz="quarter" idx="12"/>
          </p:nvPr>
        </p:nvSpPr>
        <p:spPr/>
        <p:txBody>
          <a:bodyPr/>
          <a:lstStyle/>
          <a:p>
            <a:fld id="{A7FAADD0-5DAE-472D-995C-E8B43BDD57E6}" type="slidenum">
              <a:rPr lang="en-GB" smtClean="0"/>
              <a:pPr/>
              <a:t>38</a:t>
            </a:fld>
            <a:endParaRPr lang="en-GB"/>
          </a:p>
        </p:txBody>
      </p:sp>
      <p:sp>
        <p:nvSpPr>
          <p:cNvPr id="7" name="TextBox 6">
            <a:extLst>
              <a:ext uri="{FF2B5EF4-FFF2-40B4-BE49-F238E27FC236}">
                <a16:creationId xmlns:a16="http://schemas.microsoft.com/office/drawing/2014/main" id="{F8B443A7-D468-4DDB-A52A-C0A76F947671}"/>
              </a:ext>
            </a:extLst>
          </p:cNvPr>
          <p:cNvSpPr txBox="1"/>
          <p:nvPr/>
        </p:nvSpPr>
        <p:spPr>
          <a:xfrm>
            <a:off x="238538" y="568169"/>
            <a:ext cx="9144001" cy="923330"/>
          </a:xfrm>
          <a:prstGeom prst="rect">
            <a:avLst/>
          </a:prstGeom>
          <a:noFill/>
        </p:spPr>
        <p:txBody>
          <a:bodyPr wrap="square" rtlCol="0">
            <a:spAutoFit/>
          </a:bodyPr>
          <a:lstStyle/>
          <a:p>
            <a:r>
              <a:rPr lang="en-GB" dirty="0"/>
              <a:t>This lesson will examine the  physical and mental health dangers of MDMA (Molly or Ecstasy) before asking pupils to bring together their understanding from the unit to complete a task of their choosing.</a:t>
            </a:r>
          </a:p>
        </p:txBody>
      </p:sp>
      <p:sp>
        <p:nvSpPr>
          <p:cNvPr id="2" name="TextBox 1">
            <a:extLst>
              <a:ext uri="{FF2B5EF4-FFF2-40B4-BE49-F238E27FC236}">
                <a16:creationId xmlns:a16="http://schemas.microsoft.com/office/drawing/2014/main" id="{A19352F3-07A0-429A-BFE4-2D981483E0FE}"/>
              </a:ext>
            </a:extLst>
          </p:cNvPr>
          <p:cNvSpPr txBox="1"/>
          <p:nvPr/>
        </p:nvSpPr>
        <p:spPr>
          <a:xfrm>
            <a:off x="9382539" y="352898"/>
            <a:ext cx="2385107" cy="1754326"/>
          </a:xfrm>
          <a:prstGeom prst="rect">
            <a:avLst/>
          </a:prstGeom>
          <a:noFill/>
          <a:ln>
            <a:solidFill>
              <a:schemeClr val="tx1"/>
            </a:solidFill>
          </a:ln>
        </p:spPr>
        <p:txBody>
          <a:bodyPr wrap="square" rtlCol="0">
            <a:spAutoFit/>
          </a:bodyPr>
          <a:lstStyle/>
          <a:p>
            <a:r>
              <a:rPr lang="en-GB" b="1" dirty="0"/>
              <a:t>Resources</a:t>
            </a:r>
          </a:p>
          <a:p>
            <a:r>
              <a:rPr lang="en-GB" b="1" dirty="0"/>
              <a:t>Print slides 40 – 42 </a:t>
            </a:r>
            <a:r>
              <a:rPr lang="en-GB" dirty="0"/>
              <a:t>(1 between 2 should be enough</a:t>
            </a:r>
          </a:p>
          <a:p>
            <a:r>
              <a:rPr lang="en-GB" b="1" dirty="0"/>
              <a:t>Slide 44</a:t>
            </a:r>
            <a:r>
              <a:rPr lang="en-GB" dirty="0"/>
              <a:t> (1 each to take home)</a:t>
            </a:r>
            <a:endParaRPr lang="en-GB" b="1" dirty="0"/>
          </a:p>
        </p:txBody>
      </p:sp>
      <p:sp>
        <p:nvSpPr>
          <p:cNvPr id="8" name="TextBox 7">
            <a:extLst>
              <a:ext uri="{FF2B5EF4-FFF2-40B4-BE49-F238E27FC236}">
                <a16:creationId xmlns:a16="http://schemas.microsoft.com/office/drawing/2014/main" id="{C8E667F1-3126-4790-88CC-C8227BD176F9}"/>
              </a:ext>
            </a:extLst>
          </p:cNvPr>
          <p:cNvSpPr txBox="1"/>
          <p:nvPr/>
        </p:nvSpPr>
        <p:spPr>
          <a:xfrm>
            <a:off x="291404" y="1491499"/>
            <a:ext cx="8534401" cy="1200329"/>
          </a:xfrm>
          <a:prstGeom prst="rect">
            <a:avLst/>
          </a:prstGeom>
          <a:noFill/>
        </p:spPr>
        <p:txBody>
          <a:bodyPr wrap="square" rtlCol="0">
            <a:spAutoFit/>
          </a:bodyPr>
          <a:lstStyle/>
          <a:p>
            <a:r>
              <a:rPr lang="en-GB" b="1" dirty="0"/>
              <a:t>Learning Objectives:</a:t>
            </a:r>
          </a:p>
          <a:p>
            <a:pPr marL="342900" indent="-342900">
              <a:buAutoNum type="arabicPeriod"/>
            </a:pPr>
            <a:r>
              <a:rPr lang="en-GB" dirty="0"/>
              <a:t>To recap knowledge of the dangers of cannabis</a:t>
            </a:r>
          </a:p>
          <a:p>
            <a:pPr marL="342900" indent="-342900">
              <a:buAutoNum type="arabicPeriod"/>
            </a:pPr>
            <a:r>
              <a:rPr lang="en-GB" dirty="0"/>
              <a:t>To understand the impact MDMA (Molly) has on the teenage brain.</a:t>
            </a:r>
          </a:p>
          <a:p>
            <a:pPr marL="342900" indent="-342900">
              <a:buAutoNum type="arabicPeriod"/>
            </a:pPr>
            <a:r>
              <a:rPr lang="en-GB" dirty="0"/>
              <a:t>To demonstrate knowledge of the unit by completing a task of own choosing. </a:t>
            </a:r>
          </a:p>
        </p:txBody>
      </p:sp>
    </p:spTree>
    <p:extLst>
      <p:ext uri="{BB962C8B-B14F-4D97-AF65-F5344CB8AC3E}">
        <p14:creationId xmlns:p14="http://schemas.microsoft.com/office/powerpoint/2010/main" val="1218408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7D2B95-39E3-47BD-B90D-10BDDF8851D1}"/>
              </a:ext>
            </a:extLst>
          </p:cNvPr>
          <p:cNvSpPr txBox="1"/>
          <p:nvPr/>
        </p:nvSpPr>
        <p:spPr>
          <a:xfrm>
            <a:off x="715430" y="2642602"/>
            <a:ext cx="4259372" cy="3623171"/>
          </a:xfrm>
          <a:prstGeom prst="rect">
            <a:avLst/>
          </a:prstGeom>
          <a:noFill/>
          <a:ln w="28575">
            <a:solidFill>
              <a:schemeClr val="accent6"/>
            </a:solidFill>
          </a:ln>
        </p:spPr>
        <p:txBody>
          <a:bodyPr wrap="square" rtlCol="0">
            <a:spAutoFit/>
          </a:bodyPr>
          <a:lstStyle/>
          <a:p>
            <a:pPr>
              <a:lnSpc>
                <a:spcPct val="120000"/>
              </a:lnSpc>
              <a:spcAft>
                <a:spcPts val="1200"/>
              </a:spcAft>
            </a:pPr>
            <a:r>
              <a:rPr lang="en-GB" sz="2200" b="1" dirty="0"/>
              <a:t>Starter:</a:t>
            </a:r>
          </a:p>
          <a:p>
            <a:pPr>
              <a:lnSpc>
                <a:spcPct val="120000"/>
              </a:lnSpc>
              <a:spcAft>
                <a:spcPts val="1200"/>
              </a:spcAft>
            </a:pPr>
            <a:r>
              <a:rPr lang="en-GB" sz="2200" b="1" dirty="0"/>
              <a:t>Think back to last lesson. Write a short paragraph (4 to 6 sentences) about the difference between THC and CBD in cannabis.</a:t>
            </a:r>
          </a:p>
          <a:p>
            <a:pPr>
              <a:lnSpc>
                <a:spcPct val="120000"/>
              </a:lnSpc>
              <a:spcAft>
                <a:spcPts val="1200"/>
              </a:spcAft>
            </a:pPr>
            <a:r>
              <a:rPr lang="en-GB" sz="2200" b="1" i="1" dirty="0"/>
              <a:t>If you were off last lesson, write a short paragraph about what you know of the dangers of cannabis.</a:t>
            </a:r>
          </a:p>
        </p:txBody>
      </p:sp>
      <p:pic>
        <p:nvPicPr>
          <p:cNvPr id="7" name="Picture 6">
            <a:extLst>
              <a:ext uri="{FF2B5EF4-FFF2-40B4-BE49-F238E27FC236}">
                <a16:creationId xmlns:a16="http://schemas.microsoft.com/office/drawing/2014/main" id="{C6C97D2F-EEAE-4B8B-89A1-F421447F0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749" y="3552465"/>
            <a:ext cx="835874" cy="1040508"/>
          </a:xfrm>
          <a:prstGeom prst="rect">
            <a:avLst/>
          </a:prstGeom>
        </p:spPr>
      </p:pic>
      <p:sp>
        <p:nvSpPr>
          <p:cNvPr id="8" name="TextBox 7">
            <a:extLst>
              <a:ext uri="{FF2B5EF4-FFF2-40B4-BE49-F238E27FC236}">
                <a16:creationId xmlns:a16="http://schemas.microsoft.com/office/drawing/2014/main" id="{FD672038-A0EA-46AF-B9D6-3CE2E0DA7EB0}"/>
              </a:ext>
            </a:extLst>
          </p:cNvPr>
          <p:cNvSpPr txBox="1"/>
          <p:nvPr/>
        </p:nvSpPr>
        <p:spPr>
          <a:xfrm>
            <a:off x="9938771" y="4644380"/>
            <a:ext cx="1291550" cy="369332"/>
          </a:xfrm>
          <a:prstGeom prst="rect">
            <a:avLst/>
          </a:prstGeom>
          <a:noFill/>
        </p:spPr>
        <p:txBody>
          <a:bodyPr wrap="square" rtlCol="0">
            <a:spAutoFit/>
          </a:bodyPr>
          <a:lstStyle/>
          <a:p>
            <a:pPr algn="ctr"/>
            <a:r>
              <a:rPr lang="en-GB" b="1" dirty="0"/>
              <a:t>5 minutes</a:t>
            </a:r>
          </a:p>
        </p:txBody>
      </p:sp>
      <p:sp>
        <p:nvSpPr>
          <p:cNvPr id="11" name="Slide Number Placeholder 10">
            <a:extLst>
              <a:ext uri="{FF2B5EF4-FFF2-40B4-BE49-F238E27FC236}">
                <a16:creationId xmlns:a16="http://schemas.microsoft.com/office/drawing/2014/main" id="{67D86A9D-FE36-4305-90FC-2381A08C8E95}"/>
              </a:ext>
            </a:extLst>
          </p:cNvPr>
          <p:cNvSpPr>
            <a:spLocks noGrp="1"/>
          </p:cNvSpPr>
          <p:nvPr>
            <p:ph type="sldNum" sz="quarter" idx="12"/>
          </p:nvPr>
        </p:nvSpPr>
        <p:spPr/>
        <p:txBody>
          <a:bodyPr/>
          <a:lstStyle/>
          <a:p>
            <a:fld id="{D9A90762-97D7-49DC-8F83-B017C849E511}" type="slidenum">
              <a:rPr lang="en-GB" smtClean="0"/>
              <a:pPr/>
              <a:t>39</a:t>
            </a:fld>
            <a:endParaRPr lang="en-GB"/>
          </a:p>
        </p:txBody>
      </p:sp>
      <p:pic>
        <p:nvPicPr>
          <p:cNvPr id="9" name="Picture 2" descr="https://cdn.shopify.com/s/files/1/0255/4661/files/Passionate_life_large.png?v=1472417752"/>
          <p:cNvPicPr>
            <a:picLocks noChangeAspect="1" noChangeArrowheads="1"/>
          </p:cNvPicPr>
          <p:nvPr/>
        </p:nvPicPr>
        <p:blipFill>
          <a:blip r:embed="rId3" cstate="print"/>
          <a:srcRect/>
          <a:stretch>
            <a:fillRect/>
          </a:stretch>
        </p:blipFill>
        <p:spPr bwMode="auto">
          <a:xfrm>
            <a:off x="8940800" y="385716"/>
            <a:ext cx="2989943" cy="2952569"/>
          </a:xfrm>
          <a:prstGeom prst="rect">
            <a:avLst/>
          </a:prstGeom>
          <a:noFill/>
        </p:spPr>
      </p:pic>
      <p:pic>
        <p:nvPicPr>
          <p:cNvPr id="10" name="Picture 9">
            <a:extLst>
              <a:ext uri="{FF2B5EF4-FFF2-40B4-BE49-F238E27FC236}">
                <a16:creationId xmlns:a16="http://schemas.microsoft.com/office/drawing/2014/main" id="{933516E4-4A39-47AE-815A-4BA5A4757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48" y="107591"/>
            <a:ext cx="1262929" cy="1012799"/>
          </a:xfrm>
          <a:prstGeom prst="rect">
            <a:avLst/>
          </a:prstGeom>
        </p:spPr>
      </p:pic>
      <p:sp>
        <p:nvSpPr>
          <p:cNvPr id="13" name="Title 1">
            <a:extLst>
              <a:ext uri="{FF2B5EF4-FFF2-40B4-BE49-F238E27FC236}">
                <a16:creationId xmlns:a16="http://schemas.microsoft.com/office/drawing/2014/main" id="{DAE1A581-A045-40D4-9045-46DC623037F9}"/>
              </a:ext>
            </a:extLst>
          </p:cNvPr>
          <p:cNvSpPr txBox="1">
            <a:spLocks/>
          </p:cNvSpPr>
          <p:nvPr/>
        </p:nvSpPr>
        <p:spPr>
          <a:xfrm>
            <a:off x="942038" y="121893"/>
            <a:ext cx="7864337" cy="1740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endParaRPr lang="en-GB" sz="2800" b="1" dirty="0">
              <a:latin typeface="Comic Sans MS" panose="030F0702030302020204" pitchFamily="66" charset="0"/>
            </a:endParaRPr>
          </a:p>
        </p:txBody>
      </p:sp>
      <p:pic>
        <p:nvPicPr>
          <p:cNvPr id="14" name="Picture 13">
            <a:extLst>
              <a:ext uri="{FF2B5EF4-FFF2-40B4-BE49-F238E27FC236}">
                <a16:creationId xmlns:a16="http://schemas.microsoft.com/office/drawing/2014/main" id="{66E237F0-716C-45F8-AC48-623E407C850A}"/>
              </a:ext>
            </a:extLst>
          </p:cNvPr>
          <p:cNvPicPr>
            <a:picLocks noChangeAspect="1"/>
          </p:cNvPicPr>
          <p:nvPr/>
        </p:nvPicPr>
        <p:blipFill>
          <a:blip r:embed="rId5"/>
          <a:stretch>
            <a:fillRect/>
          </a:stretch>
        </p:blipFill>
        <p:spPr>
          <a:xfrm>
            <a:off x="9595273" y="5557395"/>
            <a:ext cx="2596727" cy="914889"/>
          </a:xfrm>
          <a:prstGeom prst="rect">
            <a:avLst/>
          </a:prstGeom>
        </p:spPr>
      </p:pic>
      <p:sp>
        <p:nvSpPr>
          <p:cNvPr id="15" name="TextBox 14">
            <a:extLst>
              <a:ext uri="{FF2B5EF4-FFF2-40B4-BE49-F238E27FC236}">
                <a16:creationId xmlns:a16="http://schemas.microsoft.com/office/drawing/2014/main" id="{24EEC343-D4CC-4451-B2CD-A7125C8B21BA}"/>
              </a:ext>
            </a:extLst>
          </p:cNvPr>
          <p:cNvSpPr txBox="1"/>
          <p:nvPr/>
        </p:nvSpPr>
        <p:spPr>
          <a:xfrm>
            <a:off x="10071993" y="5802080"/>
            <a:ext cx="1895448" cy="307777"/>
          </a:xfrm>
          <a:prstGeom prst="rect">
            <a:avLst/>
          </a:prstGeom>
          <a:noFill/>
        </p:spPr>
        <p:txBody>
          <a:bodyPr wrap="square" rtlCol="0">
            <a:spAutoFit/>
          </a:bodyPr>
          <a:lstStyle/>
          <a:p>
            <a:pPr algn="r"/>
            <a:r>
              <a:rPr lang="en-GB" sz="1400" dirty="0">
                <a:latin typeface="Bradley Hand ITC" panose="03070402050302030203" pitchFamily="66" charset="0"/>
              </a:rPr>
              <a:t>Rachel Symons</a:t>
            </a:r>
          </a:p>
        </p:txBody>
      </p:sp>
      <p:sp>
        <p:nvSpPr>
          <p:cNvPr id="2" name="Rectangle 1">
            <a:extLst>
              <a:ext uri="{FF2B5EF4-FFF2-40B4-BE49-F238E27FC236}">
                <a16:creationId xmlns:a16="http://schemas.microsoft.com/office/drawing/2014/main" id="{5AB3C1B9-3E7F-4CE6-B8B1-C8D2B0795300}"/>
              </a:ext>
            </a:extLst>
          </p:cNvPr>
          <p:cNvSpPr/>
          <p:nvPr/>
        </p:nvSpPr>
        <p:spPr>
          <a:xfrm>
            <a:off x="1152940" y="608597"/>
            <a:ext cx="7787860" cy="461665"/>
          </a:xfrm>
          <a:prstGeom prst="rect">
            <a:avLst/>
          </a:prstGeom>
        </p:spPr>
        <p:txBody>
          <a:bodyPr wrap="square">
            <a:spAutoFit/>
          </a:bodyPr>
          <a:lstStyle/>
          <a:p>
            <a:pPr>
              <a:spcAft>
                <a:spcPts val="1200"/>
              </a:spcAft>
            </a:pPr>
            <a:r>
              <a:rPr lang="en-GB" sz="2400" b="1" dirty="0">
                <a:latin typeface="Comic Sans MS" panose="030F0702030302020204" pitchFamily="66" charset="0"/>
              </a:rPr>
              <a:t>Lesson Three: Good Golly, it’s Molly</a:t>
            </a:r>
          </a:p>
        </p:txBody>
      </p:sp>
      <p:sp>
        <p:nvSpPr>
          <p:cNvPr id="3" name="TextBox 2">
            <a:extLst>
              <a:ext uri="{FF2B5EF4-FFF2-40B4-BE49-F238E27FC236}">
                <a16:creationId xmlns:a16="http://schemas.microsoft.com/office/drawing/2014/main" id="{FF9334B5-D491-4626-9824-0A8742E8DD67}"/>
              </a:ext>
            </a:extLst>
          </p:cNvPr>
          <p:cNvSpPr txBox="1"/>
          <p:nvPr/>
        </p:nvSpPr>
        <p:spPr>
          <a:xfrm>
            <a:off x="438240" y="1106855"/>
            <a:ext cx="8502560" cy="1400383"/>
          </a:xfrm>
          <a:prstGeom prst="rect">
            <a:avLst/>
          </a:prstGeom>
          <a:noFill/>
        </p:spPr>
        <p:txBody>
          <a:bodyPr wrap="square" rtlCol="0">
            <a:spAutoFit/>
          </a:bodyPr>
          <a:lstStyle/>
          <a:p>
            <a:pPr>
              <a:spcAft>
                <a:spcPts val="600"/>
              </a:spcAft>
            </a:pPr>
            <a:r>
              <a:rPr lang="en-GB" sz="2000" b="1" dirty="0"/>
              <a:t>Learning Objectives:</a:t>
            </a:r>
          </a:p>
          <a:p>
            <a:pPr marL="342900" indent="-342900">
              <a:buAutoNum type="arabicPeriod"/>
            </a:pPr>
            <a:r>
              <a:rPr lang="en-GB" sz="2000" dirty="0"/>
              <a:t>To recap knowledge of the dangers of cannabis</a:t>
            </a:r>
          </a:p>
          <a:p>
            <a:pPr marL="342900" indent="-342900">
              <a:buAutoNum type="arabicPeriod"/>
            </a:pPr>
            <a:r>
              <a:rPr lang="en-GB" sz="2000" dirty="0"/>
              <a:t>To understand the impact MDMA (Molly) has on the teenage brain.</a:t>
            </a:r>
          </a:p>
          <a:p>
            <a:pPr marL="342900" indent="-342900">
              <a:buAutoNum type="arabicPeriod"/>
            </a:pPr>
            <a:r>
              <a:rPr lang="en-GB" sz="2000" dirty="0"/>
              <a:t>To demonstrate knowledge of the unit by completing a task of own choosing. </a:t>
            </a:r>
          </a:p>
        </p:txBody>
      </p:sp>
      <p:pic>
        <p:nvPicPr>
          <p:cNvPr id="20" name="Picture 19">
            <a:extLst>
              <a:ext uri="{FF2B5EF4-FFF2-40B4-BE49-F238E27FC236}">
                <a16:creationId xmlns:a16="http://schemas.microsoft.com/office/drawing/2014/main" id="{9DC85416-5508-48DC-9271-64E77DBA9D04}"/>
              </a:ext>
            </a:extLst>
          </p:cNvPr>
          <p:cNvPicPr>
            <a:picLocks noChangeAspect="1"/>
          </p:cNvPicPr>
          <p:nvPr/>
        </p:nvPicPr>
        <p:blipFill>
          <a:blip r:embed="rId6"/>
          <a:stretch>
            <a:fillRect/>
          </a:stretch>
        </p:blipFill>
        <p:spPr>
          <a:xfrm>
            <a:off x="5423531" y="2975948"/>
            <a:ext cx="3723013" cy="2810782"/>
          </a:xfrm>
          <a:prstGeom prst="rect">
            <a:avLst/>
          </a:prstGeom>
        </p:spPr>
      </p:pic>
    </p:spTree>
    <p:extLst>
      <p:ext uri="{BB962C8B-B14F-4D97-AF65-F5344CB8AC3E}">
        <p14:creationId xmlns:p14="http://schemas.microsoft.com/office/powerpoint/2010/main" val="392823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7D2B95-39E3-47BD-B90D-10BDDF8851D1}"/>
              </a:ext>
            </a:extLst>
          </p:cNvPr>
          <p:cNvSpPr txBox="1"/>
          <p:nvPr/>
        </p:nvSpPr>
        <p:spPr>
          <a:xfrm>
            <a:off x="548118" y="3197830"/>
            <a:ext cx="8258257" cy="3262432"/>
          </a:xfrm>
          <a:prstGeom prst="rect">
            <a:avLst/>
          </a:prstGeom>
          <a:noFill/>
          <a:ln w="28575">
            <a:solidFill>
              <a:schemeClr val="accent6"/>
            </a:solidFill>
          </a:ln>
        </p:spPr>
        <p:txBody>
          <a:bodyPr wrap="square" rtlCol="0">
            <a:spAutoFit/>
          </a:bodyPr>
          <a:lstStyle/>
          <a:p>
            <a:pPr>
              <a:spcAft>
                <a:spcPts val="600"/>
              </a:spcAft>
            </a:pPr>
            <a:r>
              <a:rPr lang="en-GB" sz="2200" b="1" dirty="0"/>
              <a:t>Starter:  In pairs discuss and write down the answers to the questions below: </a:t>
            </a:r>
          </a:p>
          <a:p>
            <a:pPr marL="457200" indent="-457200">
              <a:spcAft>
                <a:spcPts val="600"/>
              </a:spcAft>
              <a:buAutoNum type="arabicPeriod"/>
            </a:pPr>
            <a:r>
              <a:rPr lang="en-GB" sz="2200" dirty="0"/>
              <a:t>What is addiction?</a:t>
            </a:r>
          </a:p>
          <a:p>
            <a:pPr marL="342900" indent="-342900">
              <a:spcAft>
                <a:spcPts val="600"/>
              </a:spcAft>
              <a:buAutoNum type="arabicPeriod"/>
            </a:pPr>
            <a:r>
              <a:rPr lang="en-GB" sz="2200" dirty="0"/>
              <a:t>How does addictive behaviour differ from ‘normal’ behaviour?</a:t>
            </a:r>
          </a:p>
          <a:p>
            <a:pPr marL="342900" indent="-342900">
              <a:spcAft>
                <a:spcPts val="600"/>
              </a:spcAft>
              <a:buAutoNum type="arabicPeriod"/>
            </a:pPr>
            <a:r>
              <a:rPr lang="en-GB" sz="2200" dirty="0"/>
              <a:t>List 5 examples of things people can become addicted to?</a:t>
            </a:r>
          </a:p>
          <a:p>
            <a:pPr marL="342900" indent="-342900">
              <a:spcAft>
                <a:spcPts val="600"/>
              </a:spcAft>
              <a:buAutoNum type="arabicPeriod"/>
            </a:pPr>
            <a:r>
              <a:rPr lang="en-GB" sz="2200" dirty="0"/>
              <a:t>What sort of things help lead to addiction?</a:t>
            </a:r>
          </a:p>
          <a:p>
            <a:pPr marL="342900" indent="-342900">
              <a:spcAft>
                <a:spcPts val="600"/>
              </a:spcAft>
              <a:buAutoNum type="arabicPeriod"/>
            </a:pPr>
            <a:r>
              <a:rPr lang="en-GB" sz="2200" dirty="0"/>
              <a:t>If someone was worried about being addicted to something, who could they talk to?</a:t>
            </a:r>
          </a:p>
        </p:txBody>
      </p:sp>
      <p:pic>
        <p:nvPicPr>
          <p:cNvPr id="7" name="Picture 6">
            <a:extLst>
              <a:ext uri="{FF2B5EF4-FFF2-40B4-BE49-F238E27FC236}">
                <a16:creationId xmlns:a16="http://schemas.microsoft.com/office/drawing/2014/main" id="{C6C97D2F-EEAE-4B8B-89A1-F421447F0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749" y="3552465"/>
            <a:ext cx="835874" cy="1040508"/>
          </a:xfrm>
          <a:prstGeom prst="rect">
            <a:avLst/>
          </a:prstGeom>
        </p:spPr>
      </p:pic>
      <p:sp>
        <p:nvSpPr>
          <p:cNvPr id="8" name="TextBox 7">
            <a:extLst>
              <a:ext uri="{FF2B5EF4-FFF2-40B4-BE49-F238E27FC236}">
                <a16:creationId xmlns:a16="http://schemas.microsoft.com/office/drawing/2014/main" id="{FD672038-A0EA-46AF-B9D6-3CE2E0DA7EB0}"/>
              </a:ext>
            </a:extLst>
          </p:cNvPr>
          <p:cNvSpPr txBox="1"/>
          <p:nvPr/>
        </p:nvSpPr>
        <p:spPr>
          <a:xfrm>
            <a:off x="9938771" y="4644380"/>
            <a:ext cx="1291550" cy="369332"/>
          </a:xfrm>
          <a:prstGeom prst="rect">
            <a:avLst/>
          </a:prstGeom>
          <a:noFill/>
        </p:spPr>
        <p:txBody>
          <a:bodyPr wrap="square" rtlCol="0">
            <a:spAutoFit/>
          </a:bodyPr>
          <a:lstStyle/>
          <a:p>
            <a:pPr algn="ctr"/>
            <a:r>
              <a:rPr lang="en-GB" b="1" dirty="0"/>
              <a:t>7 minutes</a:t>
            </a:r>
          </a:p>
        </p:txBody>
      </p:sp>
      <p:sp>
        <p:nvSpPr>
          <p:cNvPr id="11" name="Slide Number Placeholder 10">
            <a:extLst>
              <a:ext uri="{FF2B5EF4-FFF2-40B4-BE49-F238E27FC236}">
                <a16:creationId xmlns:a16="http://schemas.microsoft.com/office/drawing/2014/main" id="{67D86A9D-FE36-4305-90FC-2381A08C8E95}"/>
              </a:ext>
            </a:extLst>
          </p:cNvPr>
          <p:cNvSpPr>
            <a:spLocks noGrp="1"/>
          </p:cNvSpPr>
          <p:nvPr>
            <p:ph type="sldNum" sz="quarter" idx="12"/>
          </p:nvPr>
        </p:nvSpPr>
        <p:spPr/>
        <p:txBody>
          <a:bodyPr/>
          <a:lstStyle/>
          <a:p>
            <a:fld id="{D9A90762-97D7-49DC-8F83-B017C849E511}" type="slidenum">
              <a:rPr lang="en-GB" smtClean="0"/>
              <a:pPr/>
              <a:t>4</a:t>
            </a:fld>
            <a:endParaRPr lang="en-GB"/>
          </a:p>
        </p:txBody>
      </p:sp>
      <p:pic>
        <p:nvPicPr>
          <p:cNvPr id="9" name="Picture 2" descr="https://cdn.shopify.com/s/files/1/0255/4661/files/Passionate_life_large.png?v=1472417752"/>
          <p:cNvPicPr>
            <a:picLocks noChangeAspect="1" noChangeArrowheads="1"/>
          </p:cNvPicPr>
          <p:nvPr/>
        </p:nvPicPr>
        <p:blipFill>
          <a:blip r:embed="rId3" cstate="print"/>
          <a:srcRect/>
          <a:stretch>
            <a:fillRect/>
          </a:stretch>
        </p:blipFill>
        <p:spPr bwMode="auto">
          <a:xfrm>
            <a:off x="8940800" y="385716"/>
            <a:ext cx="2989943" cy="2952569"/>
          </a:xfrm>
          <a:prstGeom prst="rect">
            <a:avLst/>
          </a:prstGeom>
          <a:noFill/>
        </p:spPr>
      </p:pic>
      <p:pic>
        <p:nvPicPr>
          <p:cNvPr id="10" name="Picture 9">
            <a:extLst>
              <a:ext uri="{FF2B5EF4-FFF2-40B4-BE49-F238E27FC236}">
                <a16:creationId xmlns:a16="http://schemas.microsoft.com/office/drawing/2014/main" id="{933516E4-4A39-47AE-815A-4BA5A4757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48" y="107591"/>
            <a:ext cx="1262929" cy="1012799"/>
          </a:xfrm>
          <a:prstGeom prst="rect">
            <a:avLst/>
          </a:prstGeom>
        </p:spPr>
      </p:pic>
      <p:sp>
        <p:nvSpPr>
          <p:cNvPr id="13" name="Title 1">
            <a:extLst>
              <a:ext uri="{FF2B5EF4-FFF2-40B4-BE49-F238E27FC236}">
                <a16:creationId xmlns:a16="http://schemas.microsoft.com/office/drawing/2014/main" id="{DAE1A581-A045-40D4-9045-46DC623037F9}"/>
              </a:ext>
            </a:extLst>
          </p:cNvPr>
          <p:cNvSpPr txBox="1">
            <a:spLocks/>
          </p:cNvSpPr>
          <p:nvPr/>
        </p:nvSpPr>
        <p:spPr>
          <a:xfrm>
            <a:off x="942038" y="121893"/>
            <a:ext cx="7864337" cy="1740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endParaRPr lang="en-GB" sz="2800" b="1" dirty="0">
              <a:latin typeface="Comic Sans MS" panose="030F0702030302020204" pitchFamily="66" charset="0"/>
            </a:endParaRPr>
          </a:p>
        </p:txBody>
      </p:sp>
      <p:pic>
        <p:nvPicPr>
          <p:cNvPr id="14" name="Picture 13">
            <a:extLst>
              <a:ext uri="{FF2B5EF4-FFF2-40B4-BE49-F238E27FC236}">
                <a16:creationId xmlns:a16="http://schemas.microsoft.com/office/drawing/2014/main" id="{66E237F0-716C-45F8-AC48-623E407C850A}"/>
              </a:ext>
            </a:extLst>
          </p:cNvPr>
          <p:cNvPicPr>
            <a:picLocks noChangeAspect="1"/>
          </p:cNvPicPr>
          <p:nvPr/>
        </p:nvPicPr>
        <p:blipFill>
          <a:blip r:embed="rId5"/>
          <a:stretch>
            <a:fillRect/>
          </a:stretch>
        </p:blipFill>
        <p:spPr>
          <a:xfrm>
            <a:off x="9462051" y="5338647"/>
            <a:ext cx="2596727" cy="914889"/>
          </a:xfrm>
          <a:prstGeom prst="rect">
            <a:avLst/>
          </a:prstGeom>
        </p:spPr>
      </p:pic>
      <p:sp>
        <p:nvSpPr>
          <p:cNvPr id="15" name="TextBox 14">
            <a:extLst>
              <a:ext uri="{FF2B5EF4-FFF2-40B4-BE49-F238E27FC236}">
                <a16:creationId xmlns:a16="http://schemas.microsoft.com/office/drawing/2014/main" id="{24EEC343-D4CC-4451-B2CD-A7125C8B21BA}"/>
              </a:ext>
            </a:extLst>
          </p:cNvPr>
          <p:cNvSpPr txBox="1"/>
          <p:nvPr/>
        </p:nvSpPr>
        <p:spPr>
          <a:xfrm>
            <a:off x="9982200" y="6120277"/>
            <a:ext cx="1895448" cy="307777"/>
          </a:xfrm>
          <a:prstGeom prst="rect">
            <a:avLst/>
          </a:prstGeom>
          <a:noFill/>
        </p:spPr>
        <p:txBody>
          <a:bodyPr wrap="square" rtlCol="0">
            <a:spAutoFit/>
          </a:bodyPr>
          <a:lstStyle/>
          <a:p>
            <a:pPr algn="r"/>
            <a:r>
              <a:rPr lang="en-GB" sz="1400" dirty="0">
                <a:latin typeface="Bradley Hand ITC" panose="03070402050302030203" pitchFamily="66" charset="0"/>
              </a:rPr>
              <a:t>Rachel Symons</a:t>
            </a:r>
          </a:p>
        </p:txBody>
      </p:sp>
      <p:sp>
        <p:nvSpPr>
          <p:cNvPr id="2" name="Rectangle 1">
            <a:extLst>
              <a:ext uri="{FF2B5EF4-FFF2-40B4-BE49-F238E27FC236}">
                <a16:creationId xmlns:a16="http://schemas.microsoft.com/office/drawing/2014/main" id="{5AB3C1B9-3E7F-4CE6-B8B1-C8D2B0795300}"/>
              </a:ext>
            </a:extLst>
          </p:cNvPr>
          <p:cNvSpPr/>
          <p:nvPr/>
        </p:nvSpPr>
        <p:spPr>
          <a:xfrm>
            <a:off x="1152940" y="608597"/>
            <a:ext cx="7787860" cy="461665"/>
          </a:xfrm>
          <a:prstGeom prst="rect">
            <a:avLst/>
          </a:prstGeom>
        </p:spPr>
        <p:txBody>
          <a:bodyPr wrap="square">
            <a:spAutoFit/>
          </a:bodyPr>
          <a:lstStyle/>
          <a:p>
            <a:pPr>
              <a:spcAft>
                <a:spcPts val="1200"/>
              </a:spcAft>
            </a:pPr>
            <a:r>
              <a:rPr lang="en-GB" sz="2400" b="1" dirty="0">
                <a:latin typeface="Comic Sans MS" panose="030F0702030302020204" pitchFamily="66" charset="0"/>
              </a:rPr>
              <a:t>Lesson One: The teenage brain and addiction.</a:t>
            </a:r>
          </a:p>
        </p:txBody>
      </p:sp>
      <p:sp>
        <p:nvSpPr>
          <p:cNvPr id="3" name="TextBox 2">
            <a:extLst>
              <a:ext uri="{FF2B5EF4-FFF2-40B4-BE49-F238E27FC236}">
                <a16:creationId xmlns:a16="http://schemas.microsoft.com/office/drawing/2014/main" id="{FF9334B5-D491-4626-9824-0A8742E8DD67}"/>
              </a:ext>
            </a:extLst>
          </p:cNvPr>
          <p:cNvSpPr txBox="1"/>
          <p:nvPr/>
        </p:nvSpPr>
        <p:spPr>
          <a:xfrm>
            <a:off x="438240" y="1106855"/>
            <a:ext cx="8368135" cy="1754326"/>
          </a:xfrm>
          <a:prstGeom prst="rect">
            <a:avLst/>
          </a:prstGeom>
          <a:noFill/>
        </p:spPr>
        <p:txBody>
          <a:bodyPr wrap="square" rtlCol="0">
            <a:spAutoFit/>
          </a:bodyPr>
          <a:lstStyle/>
          <a:p>
            <a:r>
              <a:rPr lang="en-GB" b="1" dirty="0"/>
              <a:t>Learning Objectives:</a:t>
            </a:r>
          </a:p>
          <a:p>
            <a:pPr marL="342900" indent="-342900">
              <a:buAutoNum type="arabicPeriod"/>
            </a:pPr>
            <a:r>
              <a:rPr lang="en-GB" dirty="0"/>
              <a:t>To understand what the term ‘addiction’ means.</a:t>
            </a:r>
          </a:p>
          <a:p>
            <a:pPr marL="342900" indent="-342900">
              <a:buAutoNum type="arabicPeriod"/>
            </a:pPr>
            <a:r>
              <a:rPr lang="en-GB" dirty="0"/>
              <a:t>To understand how the development of the brain makes teenagers more susceptible to addiction.</a:t>
            </a:r>
          </a:p>
          <a:p>
            <a:pPr marL="342900" indent="-342900">
              <a:buAutoNum type="arabicPeriod"/>
            </a:pPr>
            <a:r>
              <a:rPr lang="en-GB" dirty="0"/>
              <a:t>To recognise why people behave differently in a group and the impact this could have on the choices they make.</a:t>
            </a:r>
          </a:p>
        </p:txBody>
      </p:sp>
    </p:spTree>
    <p:extLst>
      <p:ext uri="{BB962C8B-B14F-4D97-AF65-F5344CB8AC3E}">
        <p14:creationId xmlns:p14="http://schemas.microsoft.com/office/powerpoint/2010/main" val="1581258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E7BDE-1843-4C44-9921-A055306C7D53}"/>
              </a:ext>
            </a:extLst>
          </p:cNvPr>
          <p:cNvSpPr txBox="1"/>
          <p:nvPr/>
        </p:nvSpPr>
        <p:spPr>
          <a:xfrm>
            <a:off x="212036" y="228072"/>
            <a:ext cx="3458817" cy="461665"/>
          </a:xfrm>
          <a:prstGeom prst="rect">
            <a:avLst/>
          </a:prstGeom>
          <a:noFill/>
        </p:spPr>
        <p:txBody>
          <a:bodyPr wrap="square" rtlCol="0">
            <a:spAutoFit/>
          </a:bodyPr>
          <a:lstStyle/>
          <a:p>
            <a:r>
              <a:rPr lang="en-GB" sz="2400" dirty="0">
                <a:latin typeface="Arial Black" panose="020B0A04020102020204" pitchFamily="34" charset="0"/>
              </a:rPr>
              <a:t>What about Molly?</a:t>
            </a:r>
          </a:p>
        </p:txBody>
      </p:sp>
      <p:sp>
        <p:nvSpPr>
          <p:cNvPr id="3" name="TextBox 2">
            <a:extLst>
              <a:ext uri="{FF2B5EF4-FFF2-40B4-BE49-F238E27FC236}">
                <a16:creationId xmlns:a16="http://schemas.microsoft.com/office/drawing/2014/main" id="{526C7BA1-E9BA-4817-99F2-D6D5E4B7CA78}"/>
              </a:ext>
            </a:extLst>
          </p:cNvPr>
          <p:cNvSpPr txBox="1"/>
          <p:nvPr/>
        </p:nvSpPr>
        <p:spPr>
          <a:xfrm>
            <a:off x="2157180" y="640978"/>
            <a:ext cx="9743274" cy="677108"/>
          </a:xfrm>
          <a:prstGeom prst="rect">
            <a:avLst/>
          </a:prstGeom>
          <a:noFill/>
        </p:spPr>
        <p:txBody>
          <a:bodyPr wrap="square" rtlCol="0">
            <a:spAutoFit/>
          </a:bodyPr>
          <a:lstStyle/>
          <a:p>
            <a:r>
              <a:rPr lang="en-GB" sz="1900" dirty="0"/>
              <a:t>Molly is also known as </a:t>
            </a:r>
            <a:r>
              <a:rPr lang="en-GB" sz="1900" b="1" dirty="0"/>
              <a:t>ecstasy</a:t>
            </a:r>
            <a:r>
              <a:rPr lang="en-GB" sz="1900" dirty="0"/>
              <a:t> (sold in pills) or </a:t>
            </a:r>
            <a:r>
              <a:rPr lang="en-GB" sz="1900" b="1" dirty="0"/>
              <a:t>MDMA</a:t>
            </a:r>
            <a:r>
              <a:rPr lang="en-GB" sz="1900" dirty="0"/>
              <a:t> (sold as a powder), Mandy or MD. It is a stimulant and mild hallucinogen.</a:t>
            </a:r>
          </a:p>
        </p:txBody>
      </p:sp>
      <p:pic>
        <p:nvPicPr>
          <p:cNvPr id="5" name="Picture 4">
            <a:extLst>
              <a:ext uri="{FF2B5EF4-FFF2-40B4-BE49-F238E27FC236}">
                <a16:creationId xmlns:a16="http://schemas.microsoft.com/office/drawing/2014/main" id="{1916D8BE-290E-4462-A8CB-8F0D1C84C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88" y="689738"/>
            <a:ext cx="1849840" cy="1549880"/>
          </a:xfrm>
          <a:prstGeom prst="rect">
            <a:avLst/>
          </a:prstGeom>
        </p:spPr>
      </p:pic>
      <p:sp>
        <p:nvSpPr>
          <p:cNvPr id="4" name="Rectangle 3">
            <a:extLst>
              <a:ext uri="{FF2B5EF4-FFF2-40B4-BE49-F238E27FC236}">
                <a16:creationId xmlns:a16="http://schemas.microsoft.com/office/drawing/2014/main" id="{9EB83B51-2CF5-4F5C-86AA-1AB87A5F0926}"/>
              </a:ext>
            </a:extLst>
          </p:cNvPr>
          <p:cNvSpPr/>
          <p:nvPr/>
        </p:nvSpPr>
        <p:spPr>
          <a:xfrm>
            <a:off x="257257" y="2502094"/>
            <a:ext cx="3922642" cy="4093428"/>
          </a:xfrm>
          <a:prstGeom prst="rect">
            <a:avLst/>
          </a:prstGeom>
          <a:ln>
            <a:solidFill>
              <a:srgbClr val="7030A0"/>
            </a:solidFill>
          </a:ln>
        </p:spPr>
        <p:txBody>
          <a:bodyPr wrap="square">
            <a:spAutoFit/>
          </a:bodyPr>
          <a:lstStyle/>
          <a:p>
            <a:r>
              <a:rPr lang="en-GB" sz="2000" dirty="0"/>
              <a:t>Ecstasy or MDMA is a </a:t>
            </a:r>
            <a:r>
              <a:rPr lang="en-GB" sz="2000" b="1" dirty="0"/>
              <a:t>Class A drug</a:t>
            </a:r>
            <a:r>
              <a:rPr lang="en-GB" sz="2000" dirty="0"/>
              <a:t>, which means:</a:t>
            </a:r>
          </a:p>
          <a:p>
            <a:pPr marL="285750" indent="-285750">
              <a:buFont typeface="Arial" panose="020B0604020202020204" pitchFamily="34" charset="0"/>
              <a:buChar char="•"/>
            </a:pPr>
            <a:r>
              <a:rPr lang="en-GB" sz="2000" dirty="0"/>
              <a:t>There is no medicinal use for ecstasy or MDMA.</a:t>
            </a:r>
          </a:p>
          <a:p>
            <a:pPr marL="285750" indent="-285750">
              <a:buFont typeface="Arial" panose="020B0604020202020204" pitchFamily="34" charset="0"/>
              <a:buChar char="•"/>
            </a:pPr>
            <a:r>
              <a:rPr lang="en-GB" sz="2000" dirty="0"/>
              <a:t>It's illegal to have for yourself, give away or sell.</a:t>
            </a:r>
          </a:p>
          <a:p>
            <a:pPr marL="285750" indent="-285750">
              <a:buFont typeface="Arial" panose="020B0604020202020204" pitchFamily="34" charset="0"/>
              <a:buChar char="•"/>
            </a:pPr>
            <a:r>
              <a:rPr lang="en-GB" sz="2000" dirty="0"/>
              <a:t>Possession can get you up to 7 years in prison, an unlimited fine or both.</a:t>
            </a:r>
          </a:p>
          <a:p>
            <a:pPr marL="285750" indent="-285750">
              <a:buFont typeface="Arial" panose="020B0604020202020204" pitchFamily="34" charset="0"/>
              <a:buChar char="•"/>
            </a:pPr>
            <a:r>
              <a:rPr lang="en-GB" sz="2000" dirty="0"/>
              <a:t>Supplying someone else, even your friends, can get you life in prison, an unlimited fine or both.</a:t>
            </a:r>
          </a:p>
          <a:p>
            <a:pPr marL="285750" indent="-285750">
              <a:buFont typeface="Arial" panose="020B0604020202020204" pitchFamily="34" charset="0"/>
              <a:buChar char="•"/>
            </a:pPr>
            <a:endParaRPr lang="en-GB" sz="2000" dirty="0"/>
          </a:p>
        </p:txBody>
      </p:sp>
      <p:sp>
        <p:nvSpPr>
          <p:cNvPr id="8" name="TextBox 7">
            <a:extLst>
              <a:ext uri="{FF2B5EF4-FFF2-40B4-BE49-F238E27FC236}">
                <a16:creationId xmlns:a16="http://schemas.microsoft.com/office/drawing/2014/main" id="{452C799B-D69D-487D-934E-75393AB4E8B3}"/>
              </a:ext>
            </a:extLst>
          </p:cNvPr>
          <p:cNvSpPr txBox="1"/>
          <p:nvPr/>
        </p:nvSpPr>
        <p:spPr>
          <a:xfrm>
            <a:off x="3021497" y="6251641"/>
            <a:ext cx="1298712" cy="307777"/>
          </a:xfrm>
          <a:prstGeom prst="rect">
            <a:avLst/>
          </a:prstGeom>
          <a:noFill/>
        </p:spPr>
        <p:txBody>
          <a:bodyPr wrap="square" rtlCol="0">
            <a:spAutoFit/>
          </a:bodyPr>
          <a:lstStyle/>
          <a:p>
            <a:r>
              <a:rPr lang="en-GB" sz="1400" i="1" dirty="0"/>
              <a:t>(Frank, n.d.)</a:t>
            </a:r>
          </a:p>
        </p:txBody>
      </p:sp>
      <p:sp>
        <p:nvSpPr>
          <p:cNvPr id="9" name="Rectangle 8">
            <a:extLst>
              <a:ext uri="{FF2B5EF4-FFF2-40B4-BE49-F238E27FC236}">
                <a16:creationId xmlns:a16="http://schemas.microsoft.com/office/drawing/2014/main" id="{C4F3F7E5-1C76-47A2-9C10-184F0E615614}"/>
              </a:ext>
            </a:extLst>
          </p:cNvPr>
          <p:cNvSpPr/>
          <p:nvPr/>
        </p:nvSpPr>
        <p:spPr>
          <a:xfrm>
            <a:off x="2157180" y="1223954"/>
            <a:ext cx="9870328" cy="969496"/>
          </a:xfrm>
          <a:prstGeom prst="rect">
            <a:avLst/>
          </a:prstGeom>
        </p:spPr>
        <p:txBody>
          <a:bodyPr wrap="square">
            <a:spAutoFit/>
          </a:bodyPr>
          <a:lstStyle/>
          <a:p>
            <a:r>
              <a:rPr lang="en-GB" sz="1900" b="1" dirty="0"/>
              <a:t>Stimulant</a:t>
            </a:r>
            <a:r>
              <a:rPr lang="en-GB" sz="1900" dirty="0"/>
              <a:t> -   increases heart rate and blood pressure which increases energy levels. </a:t>
            </a:r>
          </a:p>
          <a:p>
            <a:r>
              <a:rPr lang="en-GB" sz="1900" b="1" dirty="0"/>
              <a:t>Hallucinogen</a:t>
            </a:r>
            <a:r>
              <a:rPr lang="en-GB" sz="1900" dirty="0"/>
              <a:t> – distorts your senses (you see and hear things differently to normal) and distorts your perception of time</a:t>
            </a:r>
          </a:p>
        </p:txBody>
      </p:sp>
      <p:sp>
        <p:nvSpPr>
          <p:cNvPr id="13" name="TextBox 12">
            <a:extLst>
              <a:ext uri="{FF2B5EF4-FFF2-40B4-BE49-F238E27FC236}">
                <a16:creationId xmlns:a16="http://schemas.microsoft.com/office/drawing/2014/main" id="{44ED0BD1-95FC-43BA-B4C4-4593151FA0E8}"/>
              </a:ext>
            </a:extLst>
          </p:cNvPr>
          <p:cNvSpPr txBox="1"/>
          <p:nvPr/>
        </p:nvSpPr>
        <p:spPr>
          <a:xfrm>
            <a:off x="4333461" y="2094290"/>
            <a:ext cx="7195929" cy="2246769"/>
          </a:xfrm>
          <a:prstGeom prst="rect">
            <a:avLst/>
          </a:prstGeom>
          <a:noFill/>
        </p:spPr>
        <p:txBody>
          <a:bodyPr wrap="square" rtlCol="0">
            <a:spAutoFit/>
          </a:bodyPr>
          <a:lstStyle/>
          <a:p>
            <a:r>
              <a:rPr lang="en-GB" sz="2000" b="1" dirty="0"/>
              <a:t>How it works: </a:t>
            </a:r>
          </a:p>
          <a:p>
            <a:r>
              <a:rPr lang="en-GB" sz="2000" dirty="0"/>
              <a:t>MDMA makes you feel really good about yourself and people/ things around you. It does this by working on two chemicals in your brain: </a:t>
            </a:r>
          </a:p>
          <a:p>
            <a:r>
              <a:rPr lang="en-GB" sz="2000" b="1" dirty="0"/>
              <a:t>Dopamine:</a:t>
            </a:r>
            <a:r>
              <a:rPr lang="en-GB" sz="2000" dirty="0"/>
              <a:t> MDMA activates the dopamine reward system which makes you feel good but which also makes it highly addictive.</a:t>
            </a:r>
          </a:p>
          <a:p>
            <a:r>
              <a:rPr lang="en-GB" sz="2000" b="1" dirty="0"/>
              <a:t>Serotonin:</a:t>
            </a:r>
            <a:r>
              <a:rPr lang="en-GB" sz="2000" dirty="0"/>
              <a:t> Molly releases large amounts of stored serotonin. </a:t>
            </a:r>
          </a:p>
        </p:txBody>
      </p:sp>
      <p:sp>
        <p:nvSpPr>
          <p:cNvPr id="14" name="Rectangle 13">
            <a:extLst>
              <a:ext uri="{FF2B5EF4-FFF2-40B4-BE49-F238E27FC236}">
                <a16:creationId xmlns:a16="http://schemas.microsoft.com/office/drawing/2014/main" id="{37FCF6A5-9FB9-4045-A9D4-12A8DE1BB519}"/>
              </a:ext>
            </a:extLst>
          </p:cNvPr>
          <p:cNvSpPr/>
          <p:nvPr/>
        </p:nvSpPr>
        <p:spPr>
          <a:xfrm>
            <a:off x="4333461" y="4287198"/>
            <a:ext cx="4492487" cy="2308324"/>
          </a:xfrm>
          <a:prstGeom prst="rect">
            <a:avLst/>
          </a:prstGeom>
        </p:spPr>
        <p:txBody>
          <a:bodyPr wrap="square">
            <a:spAutoFit/>
          </a:bodyPr>
          <a:lstStyle/>
          <a:p>
            <a:r>
              <a:rPr lang="en-GB" dirty="0"/>
              <a:t>Serotonin improves your mood, creates feelings of emotional closeness and increased empathy.  (This is why it’s often taken as a drug to enhance sex). The problem is, because it uses your stores of serotonin, you feel very low afterwards because your body needs to reproduce more. </a:t>
            </a:r>
            <a:r>
              <a:rPr lang="en-GB" b="1" i="1" dirty="0"/>
              <a:t>Click on the picture to find out more.</a:t>
            </a:r>
          </a:p>
        </p:txBody>
      </p:sp>
      <p:pic>
        <p:nvPicPr>
          <p:cNvPr id="16" name="Picture 15">
            <a:hlinkClick r:id="rId3"/>
            <a:extLst>
              <a:ext uri="{FF2B5EF4-FFF2-40B4-BE49-F238E27FC236}">
                <a16:creationId xmlns:a16="http://schemas.microsoft.com/office/drawing/2014/main" id="{B5DC561E-CBF2-4A66-B309-113A8D3A9AD3}"/>
              </a:ext>
            </a:extLst>
          </p:cNvPr>
          <p:cNvPicPr>
            <a:picLocks noChangeAspect="1"/>
          </p:cNvPicPr>
          <p:nvPr/>
        </p:nvPicPr>
        <p:blipFill rotWithShape="1">
          <a:blip r:embed="rId4">
            <a:extLst>
              <a:ext uri="{28A0092B-C50C-407E-A947-70E740481C1C}">
                <a14:useLocalDpi xmlns:a14="http://schemas.microsoft.com/office/drawing/2010/main" val="0"/>
              </a:ext>
            </a:extLst>
          </a:blip>
          <a:srcRect l="4726"/>
          <a:stretch/>
        </p:blipFill>
        <p:spPr>
          <a:xfrm>
            <a:off x="8825948" y="4341059"/>
            <a:ext cx="3108795" cy="1835426"/>
          </a:xfrm>
          <a:prstGeom prst="rect">
            <a:avLst/>
          </a:prstGeom>
        </p:spPr>
      </p:pic>
      <p:sp>
        <p:nvSpPr>
          <p:cNvPr id="17" name="TextBox 16">
            <a:extLst>
              <a:ext uri="{FF2B5EF4-FFF2-40B4-BE49-F238E27FC236}">
                <a16:creationId xmlns:a16="http://schemas.microsoft.com/office/drawing/2014/main" id="{DC3A56C0-6DCF-4CC1-B648-179F29EA0B0D}"/>
              </a:ext>
            </a:extLst>
          </p:cNvPr>
          <p:cNvSpPr txBox="1"/>
          <p:nvPr/>
        </p:nvSpPr>
        <p:spPr>
          <a:xfrm>
            <a:off x="9342783" y="6395662"/>
            <a:ext cx="2591960" cy="307777"/>
          </a:xfrm>
          <a:prstGeom prst="rect">
            <a:avLst/>
          </a:prstGeom>
          <a:noFill/>
        </p:spPr>
        <p:txBody>
          <a:bodyPr wrap="square" rtlCol="0">
            <a:spAutoFit/>
          </a:bodyPr>
          <a:lstStyle/>
          <a:p>
            <a:pPr algn="r"/>
            <a:r>
              <a:rPr lang="en-GB" sz="1400" i="1" dirty="0"/>
              <a:t>(Thought Café, 2016)</a:t>
            </a:r>
          </a:p>
        </p:txBody>
      </p:sp>
      <p:sp>
        <p:nvSpPr>
          <p:cNvPr id="12" name="TextBox 11">
            <a:extLst>
              <a:ext uri="{FF2B5EF4-FFF2-40B4-BE49-F238E27FC236}">
                <a16:creationId xmlns:a16="http://schemas.microsoft.com/office/drawing/2014/main" id="{8CE34EE5-280C-4CFC-BADB-241672440E85}"/>
              </a:ext>
            </a:extLst>
          </p:cNvPr>
          <p:cNvSpPr txBox="1"/>
          <p:nvPr/>
        </p:nvSpPr>
        <p:spPr>
          <a:xfrm>
            <a:off x="7540488" y="6334779"/>
            <a:ext cx="1298712" cy="307777"/>
          </a:xfrm>
          <a:prstGeom prst="rect">
            <a:avLst/>
          </a:prstGeom>
          <a:noFill/>
        </p:spPr>
        <p:txBody>
          <a:bodyPr wrap="square" rtlCol="0">
            <a:spAutoFit/>
          </a:bodyPr>
          <a:lstStyle/>
          <a:p>
            <a:r>
              <a:rPr lang="en-GB" sz="1400" i="1" dirty="0"/>
              <a:t>(Frank, n.d.)</a:t>
            </a:r>
          </a:p>
        </p:txBody>
      </p:sp>
      <p:sp>
        <p:nvSpPr>
          <p:cNvPr id="6" name="Rectangle 5">
            <a:extLst>
              <a:ext uri="{FF2B5EF4-FFF2-40B4-BE49-F238E27FC236}">
                <a16:creationId xmlns:a16="http://schemas.microsoft.com/office/drawing/2014/main" id="{F8E84E18-8A10-4B46-B950-9F843B43A446}"/>
              </a:ext>
            </a:extLst>
          </p:cNvPr>
          <p:cNvSpPr/>
          <p:nvPr/>
        </p:nvSpPr>
        <p:spPr>
          <a:xfrm>
            <a:off x="8664342" y="6176485"/>
            <a:ext cx="3496663" cy="276999"/>
          </a:xfrm>
          <a:prstGeom prst="rect">
            <a:avLst/>
          </a:prstGeom>
        </p:spPr>
        <p:txBody>
          <a:bodyPr wrap="none">
            <a:spAutoFit/>
          </a:bodyPr>
          <a:lstStyle/>
          <a:p>
            <a:r>
              <a:rPr lang="en-GB" sz="1200" dirty="0">
                <a:hlinkClick r:id="rId3"/>
              </a:rPr>
              <a:t>https://www.youtube.com/watch?v=d8Uw4Hkh1OA</a:t>
            </a:r>
            <a:r>
              <a:rPr lang="en-GB" sz="1200" dirty="0"/>
              <a:t> </a:t>
            </a:r>
          </a:p>
        </p:txBody>
      </p:sp>
    </p:spTree>
    <p:extLst>
      <p:ext uri="{BB962C8B-B14F-4D97-AF65-F5344CB8AC3E}">
        <p14:creationId xmlns:p14="http://schemas.microsoft.com/office/powerpoint/2010/main" val="52819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E7BDE-1843-4C44-9921-A055306C7D53}"/>
              </a:ext>
            </a:extLst>
          </p:cNvPr>
          <p:cNvSpPr txBox="1"/>
          <p:nvPr/>
        </p:nvSpPr>
        <p:spPr>
          <a:xfrm>
            <a:off x="424069" y="271481"/>
            <a:ext cx="5671931" cy="461665"/>
          </a:xfrm>
          <a:prstGeom prst="rect">
            <a:avLst/>
          </a:prstGeom>
          <a:noFill/>
        </p:spPr>
        <p:txBody>
          <a:bodyPr wrap="square" rtlCol="0">
            <a:spAutoFit/>
          </a:bodyPr>
          <a:lstStyle/>
          <a:p>
            <a:r>
              <a:rPr lang="en-GB" sz="2400" dirty="0">
                <a:latin typeface="Arial Black" panose="020B0A04020102020204" pitchFamily="34" charset="0"/>
              </a:rPr>
              <a:t>Long term effects on the brain</a:t>
            </a:r>
          </a:p>
        </p:txBody>
      </p:sp>
      <p:pic>
        <p:nvPicPr>
          <p:cNvPr id="5" name="Picture 4">
            <a:extLst>
              <a:ext uri="{FF2B5EF4-FFF2-40B4-BE49-F238E27FC236}">
                <a16:creationId xmlns:a16="http://schemas.microsoft.com/office/drawing/2014/main" id="{1916D8BE-290E-4462-A8CB-8F0D1C84C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8" y="751124"/>
            <a:ext cx="2222195" cy="1796299"/>
          </a:xfrm>
          <a:prstGeom prst="rect">
            <a:avLst/>
          </a:prstGeom>
        </p:spPr>
      </p:pic>
      <p:sp>
        <p:nvSpPr>
          <p:cNvPr id="7" name="TextBox 6">
            <a:extLst>
              <a:ext uri="{FF2B5EF4-FFF2-40B4-BE49-F238E27FC236}">
                <a16:creationId xmlns:a16="http://schemas.microsoft.com/office/drawing/2014/main" id="{360C47FD-3D94-4180-BB25-2D0A117D4019}"/>
              </a:ext>
            </a:extLst>
          </p:cNvPr>
          <p:cNvSpPr txBox="1"/>
          <p:nvPr/>
        </p:nvSpPr>
        <p:spPr>
          <a:xfrm>
            <a:off x="301354" y="2629640"/>
            <a:ext cx="8545461" cy="2785378"/>
          </a:xfrm>
          <a:prstGeom prst="rect">
            <a:avLst/>
          </a:prstGeom>
          <a:noFill/>
        </p:spPr>
        <p:txBody>
          <a:bodyPr wrap="square" rtlCol="0">
            <a:spAutoFit/>
          </a:bodyPr>
          <a:lstStyle/>
          <a:p>
            <a:pPr>
              <a:spcAft>
                <a:spcPts val="800"/>
              </a:spcAft>
            </a:pPr>
            <a:r>
              <a:rPr lang="en-GB" sz="2000" b="1" dirty="0"/>
              <a:t>Same old problem</a:t>
            </a:r>
          </a:p>
          <a:p>
            <a:pPr>
              <a:spcAft>
                <a:spcPts val="600"/>
              </a:spcAft>
            </a:pPr>
            <a:r>
              <a:rPr lang="en-GB" sz="2000" dirty="0"/>
              <a:t>For teenagers the situation is even worse; because the brain is still developing, it can cause </a:t>
            </a:r>
            <a:r>
              <a:rPr lang="en-GB" sz="2000" b="1" dirty="0"/>
              <a:t>long term issues with depression and memory</a:t>
            </a:r>
            <a:r>
              <a:rPr lang="en-GB" sz="2000" dirty="0"/>
              <a:t>. The drug also has a greater effect on the teenage brain’s dopamine reward system with research showing the teenage brain:</a:t>
            </a:r>
          </a:p>
          <a:p>
            <a:pPr marL="342900" indent="-342900">
              <a:buFont typeface="Arial" panose="020B0604020202020204" pitchFamily="34" charset="0"/>
              <a:buChar char="•"/>
            </a:pPr>
            <a:r>
              <a:rPr lang="en-GB" sz="2000" dirty="0"/>
              <a:t>is activated by lower amounts of the drug</a:t>
            </a:r>
          </a:p>
          <a:p>
            <a:pPr marL="342900" indent="-342900">
              <a:buFont typeface="Arial" panose="020B0604020202020204" pitchFamily="34" charset="0"/>
              <a:buChar char="•"/>
            </a:pPr>
            <a:r>
              <a:rPr lang="en-GB" sz="2000" dirty="0"/>
              <a:t>is more motivated to get it</a:t>
            </a:r>
          </a:p>
          <a:p>
            <a:endParaRPr lang="en-GB" sz="2000" dirty="0"/>
          </a:p>
        </p:txBody>
      </p:sp>
      <p:pic>
        <p:nvPicPr>
          <p:cNvPr id="8" name="Picture 2" descr="Image result for teenage brain">
            <a:extLst>
              <a:ext uri="{FF2B5EF4-FFF2-40B4-BE49-F238E27FC236}">
                <a16:creationId xmlns:a16="http://schemas.microsoft.com/office/drawing/2014/main" id="{A6FE1D41-0D67-4C5A-8F57-B176358FD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881" y="3104449"/>
            <a:ext cx="2041407" cy="22519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7EA839-DF7B-4874-AC8C-AB046DED0A0E}"/>
              </a:ext>
            </a:extLst>
          </p:cNvPr>
          <p:cNvSpPr txBox="1"/>
          <p:nvPr/>
        </p:nvSpPr>
        <p:spPr>
          <a:xfrm>
            <a:off x="10511964" y="5048598"/>
            <a:ext cx="1680036" cy="307777"/>
          </a:xfrm>
          <a:prstGeom prst="rect">
            <a:avLst/>
          </a:prstGeom>
          <a:noFill/>
        </p:spPr>
        <p:txBody>
          <a:bodyPr wrap="square" rtlCol="0">
            <a:spAutoFit/>
          </a:bodyPr>
          <a:lstStyle/>
          <a:p>
            <a:pPr algn="r"/>
            <a:r>
              <a:rPr lang="en-GB" sz="1400" i="1" dirty="0"/>
              <a:t>(Halton Region, n.d.) </a:t>
            </a:r>
          </a:p>
        </p:txBody>
      </p:sp>
      <p:sp>
        <p:nvSpPr>
          <p:cNvPr id="10" name="TextBox 9">
            <a:extLst>
              <a:ext uri="{FF2B5EF4-FFF2-40B4-BE49-F238E27FC236}">
                <a16:creationId xmlns:a16="http://schemas.microsoft.com/office/drawing/2014/main" id="{AC9B56F0-F694-45E8-98FC-FCF2FC3D2413}"/>
              </a:ext>
            </a:extLst>
          </p:cNvPr>
          <p:cNvSpPr txBox="1"/>
          <p:nvPr/>
        </p:nvSpPr>
        <p:spPr>
          <a:xfrm>
            <a:off x="2481603" y="751124"/>
            <a:ext cx="9409043" cy="1938992"/>
          </a:xfrm>
          <a:prstGeom prst="rect">
            <a:avLst/>
          </a:prstGeom>
          <a:noFill/>
        </p:spPr>
        <p:txBody>
          <a:bodyPr wrap="square" rtlCol="0">
            <a:spAutoFit/>
          </a:bodyPr>
          <a:lstStyle/>
          <a:p>
            <a:r>
              <a:rPr lang="en-GB" sz="2000" dirty="0"/>
              <a:t>In the short term, when serotonin levels drop, users feel a ‘come down’  where they feel irritable and anxious.  </a:t>
            </a:r>
            <a:r>
              <a:rPr lang="en-GB" sz="2000" b="1" dirty="0"/>
              <a:t>Serotonin is essential to regulate our mood </a:t>
            </a:r>
            <a:r>
              <a:rPr lang="en-GB" sz="2000" dirty="0"/>
              <a:t>and is linked to ‘working’ or ‘short term’ memory (remembering what you’re doing, why you went in that room etc), </a:t>
            </a:r>
            <a:r>
              <a:rPr lang="en-GB" sz="2000" b="1" dirty="0"/>
              <a:t>people who don’t produce enough serotonin often suffer with depression </a:t>
            </a:r>
            <a:r>
              <a:rPr lang="en-GB" sz="2000" dirty="0"/>
              <a:t>(most anti-depressant drugs work on the serotonin levels in the brain). It also impacts on their memory, which is not good if you’re a school and studying for exams.</a:t>
            </a:r>
          </a:p>
        </p:txBody>
      </p:sp>
      <p:sp>
        <p:nvSpPr>
          <p:cNvPr id="11" name="TextBox 10">
            <a:extLst>
              <a:ext uri="{FF2B5EF4-FFF2-40B4-BE49-F238E27FC236}">
                <a16:creationId xmlns:a16="http://schemas.microsoft.com/office/drawing/2014/main" id="{881A0003-4EA5-454F-A56B-DA7D6177F6EE}"/>
              </a:ext>
            </a:extLst>
          </p:cNvPr>
          <p:cNvSpPr txBox="1"/>
          <p:nvPr/>
        </p:nvSpPr>
        <p:spPr>
          <a:xfrm>
            <a:off x="7186124" y="5100004"/>
            <a:ext cx="2025392" cy="307777"/>
          </a:xfrm>
          <a:prstGeom prst="rect">
            <a:avLst/>
          </a:prstGeom>
          <a:noFill/>
        </p:spPr>
        <p:txBody>
          <a:bodyPr wrap="square" rtlCol="0">
            <a:spAutoFit/>
          </a:bodyPr>
          <a:lstStyle/>
          <a:p>
            <a:r>
              <a:rPr lang="en-GB" sz="1400" i="1" dirty="0"/>
              <a:t>(Jensen &amp; Nutt 2014)</a:t>
            </a:r>
          </a:p>
        </p:txBody>
      </p:sp>
      <p:sp>
        <p:nvSpPr>
          <p:cNvPr id="12" name="TextBox 11">
            <a:extLst>
              <a:ext uri="{FF2B5EF4-FFF2-40B4-BE49-F238E27FC236}">
                <a16:creationId xmlns:a16="http://schemas.microsoft.com/office/drawing/2014/main" id="{5F7724FE-D699-451C-A06E-6DACCE89696B}"/>
              </a:ext>
            </a:extLst>
          </p:cNvPr>
          <p:cNvSpPr txBox="1"/>
          <p:nvPr/>
        </p:nvSpPr>
        <p:spPr>
          <a:xfrm>
            <a:off x="9865254" y="2582659"/>
            <a:ext cx="2025392" cy="307777"/>
          </a:xfrm>
          <a:prstGeom prst="rect">
            <a:avLst/>
          </a:prstGeom>
          <a:noFill/>
        </p:spPr>
        <p:txBody>
          <a:bodyPr wrap="square" rtlCol="0">
            <a:spAutoFit/>
          </a:bodyPr>
          <a:lstStyle/>
          <a:p>
            <a:pPr algn="r"/>
            <a:r>
              <a:rPr lang="en-GB" sz="1400" i="1" dirty="0"/>
              <a:t>(Jensen &amp; Nutt 2014)</a:t>
            </a:r>
          </a:p>
        </p:txBody>
      </p:sp>
      <p:sp>
        <p:nvSpPr>
          <p:cNvPr id="6" name="Rectangle 5">
            <a:extLst>
              <a:ext uri="{FF2B5EF4-FFF2-40B4-BE49-F238E27FC236}">
                <a16:creationId xmlns:a16="http://schemas.microsoft.com/office/drawing/2014/main" id="{00AA9857-EE9A-4137-9499-C07927BF47CB}"/>
              </a:ext>
            </a:extLst>
          </p:cNvPr>
          <p:cNvSpPr/>
          <p:nvPr/>
        </p:nvSpPr>
        <p:spPr>
          <a:xfrm>
            <a:off x="5567126" y="4421584"/>
            <a:ext cx="3539618" cy="646331"/>
          </a:xfrm>
          <a:prstGeom prst="rect">
            <a:avLst/>
          </a:prstGeom>
        </p:spPr>
        <p:txBody>
          <a:bodyPr wrap="square">
            <a:spAutoFit/>
          </a:bodyPr>
          <a:lstStyle/>
          <a:p>
            <a:r>
              <a:rPr lang="en-GB" dirty="0"/>
              <a:t>this means they become </a:t>
            </a:r>
            <a:r>
              <a:rPr lang="en-GB" b="1" dirty="0"/>
              <a:t>addicted faster and harder than adults</a:t>
            </a:r>
            <a:r>
              <a:rPr lang="en-GB" dirty="0"/>
              <a:t>.</a:t>
            </a:r>
          </a:p>
        </p:txBody>
      </p:sp>
      <p:sp>
        <p:nvSpPr>
          <p:cNvPr id="13" name="Right Brace 12">
            <a:extLst>
              <a:ext uri="{FF2B5EF4-FFF2-40B4-BE49-F238E27FC236}">
                <a16:creationId xmlns:a16="http://schemas.microsoft.com/office/drawing/2014/main" id="{50B4F7CA-266B-45D0-B59C-64D4A0F9CBD7}"/>
              </a:ext>
            </a:extLst>
          </p:cNvPr>
          <p:cNvSpPr/>
          <p:nvPr/>
        </p:nvSpPr>
        <p:spPr>
          <a:xfrm>
            <a:off x="5074206" y="4362549"/>
            <a:ext cx="198783" cy="796545"/>
          </a:xfrm>
          <a:prstGeom prst="rightBrace">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4" name="Picture 13">
            <a:extLst>
              <a:ext uri="{FF2B5EF4-FFF2-40B4-BE49-F238E27FC236}">
                <a16:creationId xmlns:a16="http://schemas.microsoft.com/office/drawing/2014/main" id="{68E8C4A2-C36F-42C8-8EC7-F93032CA41E9}"/>
              </a:ext>
            </a:extLst>
          </p:cNvPr>
          <p:cNvPicPr>
            <a:picLocks noChangeAspect="1"/>
          </p:cNvPicPr>
          <p:nvPr/>
        </p:nvPicPr>
        <p:blipFill rotWithShape="1">
          <a:blip r:embed="rId4">
            <a:extLst>
              <a:ext uri="{28A0092B-C50C-407E-A947-70E740481C1C}">
                <a14:useLocalDpi xmlns:a14="http://schemas.microsoft.com/office/drawing/2010/main" val="0"/>
              </a:ext>
            </a:extLst>
          </a:blip>
          <a:srcRect t="36829"/>
          <a:stretch/>
        </p:blipFill>
        <p:spPr>
          <a:xfrm>
            <a:off x="301354" y="5195080"/>
            <a:ext cx="1860639" cy="1175385"/>
          </a:xfrm>
          <a:prstGeom prst="rect">
            <a:avLst/>
          </a:prstGeom>
        </p:spPr>
      </p:pic>
      <p:sp>
        <p:nvSpPr>
          <p:cNvPr id="15" name="TextBox 14">
            <a:extLst>
              <a:ext uri="{FF2B5EF4-FFF2-40B4-BE49-F238E27FC236}">
                <a16:creationId xmlns:a16="http://schemas.microsoft.com/office/drawing/2014/main" id="{D6B966B3-BD99-4357-A592-3A816F0BA8B8}"/>
              </a:ext>
            </a:extLst>
          </p:cNvPr>
          <p:cNvSpPr txBox="1"/>
          <p:nvPr/>
        </p:nvSpPr>
        <p:spPr>
          <a:xfrm>
            <a:off x="612912" y="6432630"/>
            <a:ext cx="2040832" cy="307777"/>
          </a:xfrm>
          <a:prstGeom prst="rect">
            <a:avLst/>
          </a:prstGeom>
          <a:noFill/>
        </p:spPr>
        <p:txBody>
          <a:bodyPr wrap="square" rtlCol="0">
            <a:spAutoFit/>
          </a:bodyPr>
          <a:lstStyle/>
          <a:p>
            <a:r>
              <a:rPr lang="en-GB" sz="1400" i="1" dirty="0"/>
              <a:t>(Sunrise House, n.d.)</a:t>
            </a:r>
          </a:p>
        </p:txBody>
      </p:sp>
      <p:sp>
        <p:nvSpPr>
          <p:cNvPr id="16" name="TextBox 15">
            <a:extLst>
              <a:ext uri="{FF2B5EF4-FFF2-40B4-BE49-F238E27FC236}">
                <a16:creationId xmlns:a16="http://schemas.microsoft.com/office/drawing/2014/main" id="{1276B7DF-3701-43CA-811E-DCA6F227489E}"/>
              </a:ext>
            </a:extLst>
          </p:cNvPr>
          <p:cNvSpPr txBox="1"/>
          <p:nvPr/>
        </p:nvSpPr>
        <p:spPr>
          <a:xfrm>
            <a:off x="2299519" y="5388464"/>
            <a:ext cx="9591127" cy="1200329"/>
          </a:xfrm>
          <a:prstGeom prst="rect">
            <a:avLst/>
          </a:prstGeom>
          <a:noFill/>
        </p:spPr>
        <p:txBody>
          <a:bodyPr wrap="square" rtlCol="0">
            <a:spAutoFit/>
          </a:bodyPr>
          <a:lstStyle/>
          <a:p>
            <a:r>
              <a:rPr lang="en-GB" dirty="0"/>
              <a:t>Because MDMA  is a powder (or powder pressed into a tablet), it means there is very high probability that it has been cut with something on its journey to the local dealer. This is dangerous because:</a:t>
            </a:r>
          </a:p>
          <a:p>
            <a:pPr marL="285750" indent="-285750">
              <a:buFont typeface="Arial" panose="020B0604020202020204" pitchFamily="34" charset="0"/>
              <a:buChar char="•"/>
            </a:pPr>
            <a:r>
              <a:rPr lang="en-GB" dirty="0"/>
              <a:t>You don’t know what it has been cut with and you may have a bad reaction.</a:t>
            </a:r>
          </a:p>
          <a:p>
            <a:pPr marL="285750" indent="-285750">
              <a:buFont typeface="Arial" panose="020B0604020202020204" pitchFamily="34" charset="0"/>
              <a:buChar char="•"/>
            </a:pPr>
            <a:r>
              <a:rPr lang="en-GB" dirty="0"/>
              <a:t>The drug might be purer than you’re used to causing you to take too much.</a:t>
            </a:r>
          </a:p>
        </p:txBody>
      </p:sp>
    </p:spTree>
    <p:extLst>
      <p:ext uri="{BB962C8B-B14F-4D97-AF65-F5344CB8AC3E}">
        <p14:creationId xmlns:p14="http://schemas.microsoft.com/office/powerpoint/2010/main" val="3132748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E7BDE-1843-4C44-9921-A055306C7D53}"/>
              </a:ext>
            </a:extLst>
          </p:cNvPr>
          <p:cNvSpPr txBox="1"/>
          <p:nvPr/>
        </p:nvSpPr>
        <p:spPr>
          <a:xfrm>
            <a:off x="212036" y="228072"/>
            <a:ext cx="4306955" cy="461665"/>
          </a:xfrm>
          <a:prstGeom prst="rect">
            <a:avLst/>
          </a:prstGeom>
          <a:noFill/>
        </p:spPr>
        <p:txBody>
          <a:bodyPr wrap="square" rtlCol="0">
            <a:spAutoFit/>
          </a:bodyPr>
          <a:lstStyle/>
          <a:p>
            <a:r>
              <a:rPr lang="en-GB" sz="2400" dirty="0">
                <a:latin typeface="Arial Black" panose="020B0A04020102020204" pitchFamily="34" charset="0"/>
              </a:rPr>
              <a:t>Physical health risks</a:t>
            </a:r>
          </a:p>
        </p:txBody>
      </p:sp>
      <p:pic>
        <p:nvPicPr>
          <p:cNvPr id="5" name="Picture 4">
            <a:extLst>
              <a:ext uri="{FF2B5EF4-FFF2-40B4-BE49-F238E27FC236}">
                <a16:creationId xmlns:a16="http://schemas.microsoft.com/office/drawing/2014/main" id="{1916D8BE-290E-4462-A8CB-8F0D1C84C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00" y="754813"/>
            <a:ext cx="1585144" cy="1328106"/>
          </a:xfrm>
          <a:prstGeom prst="rect">
            <a:avLst/>
          </a:prstGeom>
        </p:spPr>
      </p:pic>
      <p:sp>
        <p:nvSpPr>
          <p:cNvPr id="6" name="Rectangle 5">
            <a:extLst>
              <a:ext uri="{FF2B5EF4-FFF2-40B4-BE49-F238E27FC236}">
                <a16:creationId xmlns:a16="http://schemas.microsoft.com/office/drawing/2014/main" id="{215C170C-AA74-4765-98F5-1566FA421319}"/>
              </a:ext>
            </a:extLst>
          </p:cNvPr>
          <p:cNvSpPr/>
          <p:nvPr/>
        </p:nvSpPr>
        <p:spPr>
          <a:xfrm>
            <a:off x="356300" y="2082919"/>
            <a:ext cx="6075859" cy="4324261"/>
          </a:xfrm>
          <a:prstGeom prst="rect">
            <a:avLst/>
          </a:prstGeom>
        </p:spPr>
        <p:txBody>
          <a:bodyPr wrap="square">
            <a:spAutoFit/>
          </a:bodyPr>
          <a:lstStyle/>
          <a:p>
            <a:pPr marL="285750" indent="-285750">
              <a:spcAft>
                <a:spcPts val="600"/>
              </a:spcAft>
              <a:buFont typeface="Arial" panose="020B0604020202020204" pitchFamily="34" charset="0"/>
              <a:buChar char="•"/>
            </a:pPr>
            <a:r>
              <a:rPr lang="en-GB" sz="2000" dirty="0"/>
              <a:t>The strength of ecstasy/ MDMA is unpredictable because it is often cut with other substances, which means you can easily take too much by mistake.</a:t>
            </a:r>
          </a:p>
          <a:p>
            <a:pPr marL="285750" indent="-285750">
              <a:spcAft>
                <a:spcPts val="600"/>
              </a:spcAft>
              <a:buFont typeface="Arial" panose="020B0604020202020204" pitchFamily="34" charset="0"/>
              <a:buChar char="•"/>
            </a:pPr>
            <a:r>
              <a:rPr lang="en-GB" sz="2000" dirty="0"/>
              <a:t>It has been linked to liver, kidney and heart problems. </a:t>
            </a:r>
          </a:p>
          <a:p>
            <a:pPr marL="285750" indent="-285750">
              <a:spcAft>
                <a:spcPts val="600"/>
              </a:spcAft>
              <a:buFont typeface="Arial" panose="020B0604020202020204" pitchFamily="34" charset="0"/>
              <a:buChar char="•"/>
            </a:pPr>
            <a:r>
              <a:rPr lang="en-GB" sz="2000" dirty="0"/>
              <a:t>Ecstasy raises the body's temperature. If you add that to the fact it’s often used as dance drug in clubs to help people keep going for longer, there is a real chance of overheating and dehydration. </a:t>
            </a:r>
          </a:p>
          <a:p>
            <a:pPr marL="285750" indent="-285750">
              <a:spcAft>
                <a:spcPts val="600"/>
              </a:spcAft>
              <a:buFont typeface="Arial" panose="020B0604020202020204" pitchFamily="34" charset="0"/>
              <a:buChar char="•"/>
            </a:pPr>
            <a:r>
              <a:rPr lang="en-GB" sz="2000" dirty="0"/>
              <a:t>It is important people using it take regular breaks from the dance floor to cool down and have a drink. If you are with someone who has used it, it’s important to encourage this because, they might not realise how overheated/ dehydrated they are becoming. </a:t>
            </a:r>
          </a:p>
        </p:txBody>
      </p:sp>
      <p:sp>
        <p:nvSpPr>
          <p:cNvPr id="7" name="Rectangle 6">
            <a:extLst>
              <a:ext uri="{FF2B5EF4-FFF2-40B4-BE49-F238E27FC236}">
                <a16:creationId xmlns:a16="http://schemas.microsoft.com/office/drawing/2014/main" id="{1A02DFF5-4BFD-470E-B982-C7F4875BAFA1}"/>
              </a:ext>
            </a:extLst>
          </p:cNvPr>
          <p:cNvSpPr/>
          <p:nvPr/>
        </p:nvSpPr>
        <p:spPr>
          <a:xfrm>
            <a:off x="6432159" y="1450210"/>
            <a:ext cx="5400517" cy="2554545"/>
          </a:xfrm>
          <a:prstGeom prst="rect">
            <a:avLst/>
          </a:prstGeom>
        </p:spPr>
        <p:txBody>
          <a:bodyPr wrap="square">
            <a:spAutoFit/>
          </a:bodyPr>
          <a:lstStyle/>
          <a:p>
            <a:pPr marL="285750" indent="-285750">
              <a:buFont typeface="Arial" panose="020B0604020202020204" pitchFamily="34" charset="0"/>
              <a:buChar char="•"/>
            </a:pPr>
            <a:r>
              <a:rPr lang="en-GB" sz="2000" dirty="0"/>
              <a:t>Ecstasy can also release a hormone which stops you being able to make urine. This means it’s also easy to drink too much as your body can’t get rid of it, this can be as dangerous as not drinking enough.</a:t>
            </a:r>
          </a:p>
          <a:p>
            <a:pPr marL="285750" indent="-285750">
              <a:buFont typeface="Arial" panose="020B0604020202020204" pitchFamily="34" charset="0"/>
              <a:buChar char="•"/>
            </a:pPr>
            <a:r>
              <a:rPr lang="en-GB" sz="2000" dirty="0"/>
              <a:t>Someone who has had ecstasy should sip no more than 1 pint of water (or other non-alcoholic drink) an hour. </a:t>
            </a:r>
          </a:p>
        </p:txBody>
      </p:sp>
      <p:sp>
        <p:nvSpPr>
          <p:cNvPr id="8" name="TextBox 7">
            <a:extLst>
              <a:ext uri="{FF2B5EF4-FFF2-40B4-BE49-F238E27FC236}">
                <a16:creationId xmlns:a16="http://schemas.microsoft.com/office/drawing/2014/main" id="{452C799B-D69D-487D-934E-75393AB4E8B3}"/>
              </a:ext>
            </a:extLst>
          </p:cNvPr>
          <p:cNvSpPr txBox="1"/>
          <p:nvPr/>
        </p:nvSpPr>
        <p:spPr>
          <a:xfrm>
            <a:off x="9765335" y="3673469"/>
            <a:ext cx="2067341" cy="307777"/>
          </a:xfrm>
          <a:prstGeom prst="rect">
            <a:avLst/>
          </a:prstGeom>
          <a:noFill/>
        </p:spPr>
        <p:txBody>
          <a:bodyPr wrap="square" rtlCol="0">
            <a:spAutoFit/>
          </a:bodyPr>
          <a:lstStyle/>
          <a:p>
            <a:pPr algn="r"/>
            <a:r>
              <a:rPr lang="en-GB" sz="1400" i="1" dirty="0"/>
              <a:t>(Frank, n.d.)</a:t>
            </a:r>
          </a:p>
        </p:txBody>
      </p:sp>
      <p:sp>
        <p:nvSpPr>
          <p:cNvPr id="9" name="Rectangle 8">
            <a:extLst>
              <a:ext uri="{FF2B5EF4-FFF2-40B4-BE49-F238E27FC236}">
                <a16:creationId xmlns:a16="http://schemas.microsoft.com/office/drawing/2014/main" id="{24895D1F-63BD-488C-8C09-53D4917A43D3}"/>
              </a:ext>
            </a:extLst>
          </p:cNvPr>
          <p:cNvSpPr/>
          <p:nvPr/>
        </p:nvSpPr>
        <p:spPr>
          <a:xfrm>
            <a:off x="1941443" y="705579"/>
            <a:ext cx="9891233" cy="1107996"/>
          </a:xfrm>
          <a:prstGeom prst="rect">
            <a:avLst/>
          </a:prstGeom>
        </p:spPr>
        <p:txBody>
          <a:bodyPr wrap="square">
            <a:spAutoFit/>
          </a:bodyPr>
          <a:lstStyle/>
          <a:p>
            <a:r>
              <a:rPr lang="en-GB" sz="2200" i="1" dirty="0"/>
              <a:t>Because it speeds up the heart and blood pressure and it impacts on the brain it is especially dangerous to anyone who has a heart condition, blood pressure problems, epilepsy or asthma.</a:t>
            </a:r>
          </a:p>
        </p:txBody>
      </p:sp>
      <p:pic>
        <p:nvPicPr>
          <p:cNvPr id="11" name="Picture 10">
            <a:hlinkClick r:id="rId3"/>
            <a:extLst>
              <a:ext uri="{FF2B5EF4-FFF2-40B4-BE49-F238E27FC236}">
                <a16:creationId xmlns:a16="http://schemas.microsoft.com/office/drawing/2014/main" id="{AE91E957-810C-49F1-9100-7F497A8E24FA}"/>
              </a:ext>
            </a:extLst>
          </p:cNvPr>
          <p:cNvPicPr>
            <a:picLocks noChangeAspect="1"/>
          </p:cNvPicPr>
          <p:nvPr/>
        </p:nvPicPr>
        <p:blipFill rotWithShape="1">
          <a:blip r:embed="rId4">
            <a:extLst>
              <a:ext uri="{28A0092B-C50C-407E-A947-70E740481C1C}">
                <a14:useLocalDpi xmlns:a14="http://schemas.microsoft.com/office/drawing/2010/main" val="0"/>
              </a:ext>
            </a:extLst>
          </a:blip>
          <a:srcRect l="6141" t="13588" r="5737" b="15143"/>
          <a:stretch/>
        </p:blipFill>
        <p:spPr>
          <a:xfrm>
            <a:off x="7690736" y="4004755"/>
            <a:ext cx="3777696" cy="2291388"/>
          </a:xfrm>
          <a:prstGeom prst="rect">
            <a:avLst/>
          </a:prstGeom>
        </p:spPr>
      </p:pic>
      <p:sp>
        <p:nvSpPr>
          <p:cNvPr id="13" name="TextBox 12">
            <a:extLst>
              <a:ext uri="{FF2B5EF4-FFF2-40B4-BE49-F238E27FC236}">
                <a16:creationId xmlns:a16="http://schemas.microsoft.com/office/drawing/2014/main" id="{2D74A0CA-0DCB-42F9-A0B8-EA285FAB1D39}"/>
              </a:ext>
            </a:extLst>
          </p:cNvPr>
          <p:cNvSpPr txBox="1"/>
          <p:nvPr/>
        </p:nvSpPr>
        <p:spPr>
          <a:xfrm>
            <a:off x="6692348" y="4376382"/>
            <a:ext cx="998388" cy="1477328"/>
          </a:xfrm>
          <a:prstGeom prst="rect">
            <a:avLst/>
          </a:prstGeom>
          <a:noFill/>
        </p:spPr>
        <p:txBody>
          <a:bodyPr wrap="square" rtlCol="0">
            <a:spAutoFit/>
          </a:bodyPr>
          <a:lstStyle/>
          <a:p>
            <a:r>
              <a:rPr lang="en-GB" i="1" dirty="0"/>
              <a:t>Click on picture to hear news story</a:t>
            </a:r>
          </a:p>
        </p:txBody>
      </p:sp>
      <p:sp>
        <p:nvSpPr>
          <p:cNvPr id="14" name="TextBox 13">
            <a:extLst>
              <a:ext uri="{FF2B5EF4-FFF2-40B4-BE49-F238E27FC236}">
                <a16:creationId xmlns:a16="http://schemas.microsoft.com/office/drawing/2014/main" id="{BE523DBA-1A03-4E99-8629-713B186FBDD3}"/>
              </a:ext>
            </a:extLst>
          </p:cNvPr>
          <p:cNvSpPr txBox="1"/>
          <p:nvPr/>
        </p:nvSpPr>
        <p:spPr>
          <a:xfrm>
            <a:off x="9823645" y="6508374"/>
            <a:ext cx="1693245" cy="307777"/>
          </a:xfrm>
          <a:prstGeom prst="rect">
            <a:avLst/>
          </a:prstGeom>
          <a:noFill/>
        </p:spPr>
        <p:txBody>
          <a:bodyPr wrap="square" rtlCol="0">
            <a:spAutoFit/>
          </a:bodyPr>
          <a:lstStyle/>
          <a:p>
            <a:pPr algn="r"/>
            <a:r>
              <a:rPr lang="en-GB" sz="1400" i="1" dirty="0"/>
              <a:t>(Five News, 2016)</a:t>
            </a:r>
          </a:p>
        </p:txBody>
      </p:sp>
      <p:sp>
        <p:nvSpPr>
          <p:cNvPr id="3" name="Rectangle 2">
            <a:extLst>
              <a:ext uri="{FF2B5EF4-FFF2-40B4-BE49-F238E27FC236}">
                <a16:creationId xmlns:a16="http://schemas.microsoft.com/office/drawing/2014/main" id="{157F5807-A956-4419-87A8-7AC0B0EB3072}"/>
              </a:ext>
            </a:extLst>
          </p:cNvPr>
          <p:cNvSpPr/>
          <p:nvPr/>
        </p:nvSpPr>
        <p:spPr>
          <a:xfrm>
            <a:off x="7690736" y="6326351"/>
            <a:ext cx="3256661" cy="276999"/>
          </a:xfrm>
          <a:prstGeom prst="rect">
            <a:avLst/>
          </a:prstGeom>
        </p:spPr>
        <p:txBody>
          <a:bodyPr wrap="none">
            <a:spAutoFit/>
          </a:bodyPr>
          <a:lstStyle/>
          <a:p>
            <a:r>
              <a:rPr lang="en-GB" sz="1200" dirty="0">
                <a:hlinkClick r:id="rId3"/>
              </a:rPr>
              <a:t>https://www.youtube.com/watch?v=ypLt9jKiV4c</a:t>
            </a:r>
            <a:r>
              <a:rPr lang="en-GB" sz="1200" dirty="0"/>
              <a:t> </a:t>
            </a:r>
          </a:p>
        </p:txBody>
      </p:sp>
    </p:spTree>
    <p:extLst>
      <p:ext uri="{BB962C8B-B14F-4D97-AF65-F5344CB8AC3E}">
        <p14:creationId xmlns:p14="http://schemas.microsoft.com/office/powerpoint/2010/main" val="3566036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D7BE-C3A1-40CC-AAB8-7CED18E1F34F}"/>
              </a:ext>
            </a:extLst>
          </p:cNvPr>
          <p:cNvSpPr txBox="1">
            <a:spLocks/>
          </p:cNvSpPr>
          <p:nvPr/>
        </p:nvSpPr>
        <p:spPr>
          <a:xfrm>
            <a:off x="246838" y="80452"/>
            <a:ext cx="3167273" cy="560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GB" sz="2400" b="1" dirty="0">
                <a:solidFill>
                  <a:srgbClr val="7030A0"/>
                </a:solidFill>
                <a:latin typeface="Arial Black" panose="020B0A04020102020204" pitchFamily="34" charset="0"/>
              </a:rPr>
              <a:t>Task</a:t>
            </a:r>
          </a:p>
        </p:txBody>
      </p:sp>
      <p:pic>
        <p:nvPicPr>
          <p:cNvPr id="9" name="Picture 8">
            <a:extLst>
              <a:ext uri="{FF2B5EF4-FFF2-40B4-BE49-F238E27FC236}">
                <a16:creationId xmlns:a16="http://schemas.microsoft.com/office/drawing/2014/main" id="{141BC1FC-3571-4AA7-8F4B-30AC79CAB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18" y="2124618"/>
            <a:ext cx="925689" cy="1322412"/>
          </a:xfrm>
          <a:prstGeom prst="rect">
            <a:avLst/>
          </a:prstGeom>
        </p:spPr>
      </p:pic>
      <p:pic>
        <p:nvPicPr>
          <p:cNvPr id="10" name="Picture 9">
            <a:extLst>
              <a:ext uri="{FF2B5EF4-FFF2-40B4-BE49-F238E27FC236}">
                <a16:creationId xmlns:a16="http://schemas.microsoft.com/office/drawing/2014/main" id="{028665D6-2E45-4589-ACE5-643BB505C22A}"/>
              </a:ext>
            </a:extLst>
          </p:cNvPr>
          <p:cNvPicPr>
            <a:picLocks noChangeAspect="1"/>
          </p:cNvPicPr>
          <p:nvPr/>
        </p:nvPicPr>
        <p:blipFill>
          <a:blip r:embed="rId3"/>
          <a:stretch>
            <a:fillRect/>
          </a:stretch>
        </p:blipFill>
        <p:spPr>
          <a:xfrm>
            <a:off x="5250979" y="360671"/>
            <a:ext cx="2224097" cy="1679137"/>
          </a:xfrm>
          <a:prstGeom prst="rect">
            <a:avLst/>
          </a:prstGeom>
        </p:spPr>
      </p:pic>
      <p:pic>
        <p:nvPicPr>
          <p:cNvPr id="12" name="Picture 11">
            <a:extLst>
              <a:ext uri="{FF2B5EF4-FFF2-40B4-BE49-F238E27FC236}">
                <a16:creationId xmlns:a16="http://schemas.microsoft.com/office/drawing/2014/main" id="{A8626750-DC34-4CBC-A235-9F1D81B7B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469" y="710750"/>
            <a:ext cx="2010642" cy="1507982"/>
          </a:xfrm>
          <a:prstGeom prst="rect">
            <a:avLst/>
          </a:prstGeom>
        </p:spPr>
      </p:pic>
      <p:pic>
        <p:nvPicPr>
          <p:cNvPr id="13" name="Picture 2" descr="Image result for teenage brain">
            <a:extLst>
              <a:ext uri="{FF2B5EF4-FFF2-40B4-BE49-F238E27FC236}">
                <a16:creationId xmlns:a16="http://schemas.microsoft.com/office/drawing/2014/main" id="{134B8F29-70F3-494C-867E-5E9DD9AEE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59" y="4126007"/>
            <a:ext cx="1506045" cy="16613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AC2CC18-E9D9-4606-BFC7-2BD898D46D1D}"/>
              </a:ext>
            </a:extLst>
          </p:cNvPr>
          <p:cNvPicPr>
            <a:picLocks noChangeAspect="1"/>
          </p:cNvPicPr>
          <p:nvPr/>
        </p:nvPicPr>
        <p:blipFill rotWithShape="1">
          <a:blip r:embed="rId6">
            <a:extLst>
              <a:ext uri="{28A0092B-C50C-407E-A947-70E740481C1C}">
                <a14:useLocalDpi xmlns:a14="http://schemas.microsoft.com/office/drawing/2010/main" val="0"/>
              </a:ext>
            </a:extLst>
          </a:blip>
          <a:srcRect l="4726"/>
          <a:stretch/>
        </p:blipFill>
        <p:spPr>
          <a:xfrm>
            <a:off x="4983951" y="4979350"/>
            <a:ext cx="2224097" cy="1313102"/>
          </a:xfrm>
          <a:prstGeom prst="rect">
            <a:avLst/>
          </a:prstGeom>
        </p:spPr>
      </p:pic>
      <p:pic>
        <p:nvPicPr>
          <p:cNvPr id="15" name="Picture 14">
            <a:extLst>
              <a:ext uri="{FF2B5EF4-FFF2-40B4-BE49-F238E27FC236}">
                <a16:creationId xmlns:a16="http://schemas.microsoft.com/office/drawing/2014/main" id="{D6E7A9E9-8D89-455F-BA50-B8B50E2DF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5809" y="2627751"/>
            <a:ext cx="2222195" cy="1796299"/>
          </a:xfrm>
          <a:prstGeom prst="rect">
            <a:avLst/>
          </a:prstGeom>
        </p:spPr>
      </p:pic>
      <p:pic>
        <p:nvPicPr>
          <p:cNvPr id="17" name="Picture 16">
            <a:extLst>
              <a:ext uri="{FF2B5EF4-FFF2-40B4-BE49-F238E27FC236}">
                <a16:creationId xmlns:a16="http://schemas.microsoft.com/office/drawing/2014/main" id="{3EE7367B-8837-409E-813E-1E81780A1EAF}"/>
              </a:ext>
            </a:extLst>
          </p:cNvPr>
          <p:cNvPicPr>
            <a:picLocks noChangeAspect="1"/>
          </p:cNvPicPr>
          <p:nvPr/>
        </p:nvPicPr>
        <p:blipFill rotWithShape="1">
          <a:blip r:embed="rId8">
            <a:extLst>
              <a:ext uri="{28A0092B-C50C-407E-A947-70E740481C1C}">
                <a14:useLocalDpi xmlns:a14="http://schemas.microsoft.com/office/drawing/2010/main" val="0"/>
              </a:ext>
            </a:extLst>
          </a:blip>
          <a:srcRect t="36829"/>
          <a:stretch/>
        </p:blipFill>
        <p:spPr>
          <a:xfrm>
            <a:off x="4983951" y="3525900"/>
            <a:ext cx="1860639" cy="1175385"/>
          </a:xfrm>
          <a:prstGeom prst="rect">
            <a:avLst/>
          </a:prstGeom>
        </p:spPr>
      </p:pic>
      <p:pic>
        <p:nvPicPr>
          <p:cNvPr id="22" name="Picture 21">
            <a:extLst>
              <a:ext uri="{FF2B5EF4-FFF2-40B4-BE49-F238E27FC236}">
                <a16:creationId xmlns:a16="http://schemas.microsoft.com/office/drawing/2014/main" id="{43AF8F4F-6FD0-4AA5-BB26-6CE7393169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1583" y="168063"/>
            <a:ext cx="1651390" cy="1651390"/>
          </a:xfrm>
          <a:prstGeom prst="rect">
            <a:avLst/>
          </a:prstGeom>
        </p:spPr>
      </p:pic>
      <p:pic>
        <p:nvPicPr>
          <p:cNvPr id="23" name="Picture 22">
            <a:extLst>
              <a:ext uri="{FF2B5EF4-FFF2-40B4-BE49-F238E27FC236}">
                <a16:creationId xmlns:a16="http://schemas.microsoft.com/office/drawing/2014/main" id="{819280DD-7F35-46CB-BA87-7990747017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5983" y="4872988"/>
            <a:ext cx="2716697" cy="1528142"/>
          </a:xfrm>
          <a:prstGeom prst="rect">
            <a:avLst/>
          </a:prstGeom>
        </p:spPr>
      </p:pic>
      <p:pic>
        <p:nvPicPr>
          <p:cNvPr id="24" name="Picture 23">
            <a:extLst>
              <a:ext uri="{FF2B5EF4-FFF2-40B4-BE49-F238E27FC236}">
                <a16:creationId xmlns:a16="http://schemas.microsoft.com/office/drawing/2014/main" id="{5C7BA15D-CF4A-4469-847F-D87985D0AD83}"/>
              </a:ext>
            </a:extLst>
          </p:cNvPr>
          <p:cNvPicPr>
            <a:picLocks noChangeAspect="1"/>
          </p:cNvPicPr>
          <p:nvPr/>
        </p:nvPicPr>
        <p:blipFill rotWithShape="1">
          <a:blip r:embed="rId11">
            <a:extLst>
              <a:ext uri="{28A0092B-C50C-407E-A947-70E740481C1C}">
                <a14:useLocalDpi xmlns:a14="http://schemas.microsoft.com/office/drawing/2010/main" val="0"/>
              </a:ext>
            </a:extLst>
          </a:blip>
          <a:srcRect l="18569" t="7827" r="18243" b="10203"/>
          <a:stretch/>
        </p:blipFill>
        <p:spPr>
          <a:xfrm>
            <a:off x="4207524" y="1958485"/>
            <a:ext cx="1353282" cy="1316689"/>
          </a:xfrm>
          <a:prstGeom prst="rect">
            <a:avLst/>
          </a:prstGeom>
        </p:spPr>
      </p:pic>
      <p:sp>
        <p:nvSpPr>
          <p:cNvPr id="4" name="TextBox 3">
            <a:extLst>
              <a:ext uri="{FF2B5EF4-FFF2-40B4-BE49-F238E27FC236}">
                <a16:creationId xmlns:a16="http://schemas.microsoft.com/office/drawing/2014/main" id="{4735B1A5-BCD8-49AF-BC65-7C7CCA05CD5D}"/>
              </a:ext>
            </a:extLst>
          </p:cNvPr>
          <p:cNvSpPr txBox="1"/>
          <p:nvPr/>
        </p:nvSpPr>
        <p:spPr>
          <a:xfrm>
            <a:off x="7611597" y="249171"/>
            <a:ext cx="4196093" cy="6463308"/>
          </a:xfrm>
          <a:prstGeom prst="rect">
            <a:avLst/>
          </a:prstGeom>
          <a:noFill/>
          <a:ln w="28575">
            <a:solidFill>
              <a:srgbClr val="7030A0"/>
            </a:solidFill>
          </a:ln>
        </p:spPr>
        <p:txBody>
          <a:bodyPr wrap="square" rtlCol="0">
            <a:spAutoFit/>
          </a:bodyPr>
          <a:lstStyle/>
          <a:p>
            <a:r>
              <a:rPr lang="en-GB" dirty="0"/>
              <a:t>Use the images from the past 3 lessons, your notes and the information sheets available to complete 1 of the following tasks: </a:t>
            </a:r>
          </a:p>
          <a:p>
            <a:pPr marL="342900" indent="-342900">
              <a:buFont typeface="+mj-lt"/>
              <a:buAutoNum type="arabicPeriod"/>
            </a:pPr>
            <a:r>
              <a:rPr lang="en-GB" dirty="0"/>
              <a:t>Design a leaflet warning teenagers of the dangers of doing drugs.</a:t>
            </a:r>
          </a:p>
          <a:p>
            <a:pPr marL="342900" indent="-342900">
              <a:buFont typeface="+mj-lt"/>
              <a:buAutoNum type="arabicPeriod"/>
            </a:pPr>
            <a:r>
              <a:rPr lang="en-GB" dirty="0"/>
              <a:t>Write an article for a teenage magazine, informing of the dangers of MDMA or cannabis.</a:t>
            </a:r>
          </a:p>
          <a:p>
            <a:pPr marL="342900" indent="-342900">
              <a:buFont typeface="+mj-lt"/>
              <a:buAutoNum type="arabicPeriod"/>
            </a:pPr>
            <a:r>
              <a:rPr lang="en-GB" dirty="0"/>
              <a:t>Draw a picture that represents the difference between THC and CBD in cannabis.</a:t>
            </a:r>
          </a:p>
          <a:p>
            <a:pPr marL="342900" indent="-342900">
              <a:buFont typeface="+mj-lt"/>
              <a:buAutoNum type="arabicPeriod"/>
            </a:pPr>
            <a:r>
              <a:rPr lang="en-GB" dirty="0"/>
              <a:t>Write the diary of the parents or friend of the girl featured in the news extract, describing what happened and how you feel.</a:t>
            </a:r>
          </a:p>
          <a:p>
            <a:pPr marL="342900" indent="-342900">
              <a:buFont typeface="+mj-lt"/>
              <a:buAutoNum type="arabicPeriod"/>
            </a:pPr>
            <a:r>
              <a:rPr lang="en-GB" dirty="0"/>
              <a:t>Write thought of a person who is high on MDMA, then that person’s thoughts when they are coming down from it.</a:t>
            </a:r>
          </a:p>
          <a:p>
            <a:pPr marL="342900" indent="-342900">
              <a:buFont typeface="+mj-lt"/>
              <a:buAutoNum type="arabicPeriod"/>
            </a:pPr>
            <a:r>
              <a:rPr lang="en-GB" dirty="0"/>
              <a:t>Write an apology to you parents explaining why you took drugs when you were at a party (think about pressure to conform)</a:t>
            </a:r>
          </a:p>
        </p:txBody>
      </p:sp>
    </p:spTree>
    <p:extLst>
      <p:ext uri="{BB962C8B-B14F-4D97-AF65-F5344CB8AC3E}">
        <p14:creationId xmlns:p14="http://schemas.microsoft.com/office/powerpoint/2010/main" val="139051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D28DF6-3D56-4CA6-9A37-7079A0508A78}"/>
              </a:ext>
            </a:extLst>
          </p:cNvPr>
          <p:cNvSpPr txBox="1"/>
          <p:nvPr/>
        </p:nvSpPr>
        <p:spPr>
          <a:xfrm>
            <a:off x="257865" y="117852"/>
            <a:ext cx="3458817" cy="400110"/>
          </a:xfrm>
          <a:prstGeom prst="rect">
            <a:avLst/>
          </a:prstGeom>
          <a:noFill/>
        </p:spPr>
        <p:txBody>
          <a:bodyPr wrap="square" rtlCol="0">
            <a:spAutoFit/>
          </a:bodyPr>
          <a:lstStyle/>
          <a:p>
            <a:r>
              <a:rPr lang="en-GB" sz="2000" dirty="0">
                <a:latin typeface="Arial Black" panose="020B0A04020102020204" pitchFamily="34" charset="0"/>
              </a:rPr>
              <a:t>Staying Safe</a:t>
            </a:r>
          </a:p>
        </p:txBody>
      </p:sp>
      <p:sp>
        <p:nvSpPr>
          <p:cNvPr id="2" name="TextBox 1">
            <a:extLst>
              <a:ext uri="{FF2B5EF4-FFF2-40B4-BE49-F238E27FC236}">
                <a16:creationId xmlns:a16="http://schemas.microsoft.com/office/drawing/2014/main" id="{68EE08FC-D276-4BCB-B86E-2DE31F265244}"/>
              </a:ext>
            </a:extLst>
          </p:cNvPr>
          <p:cNvSpPr txBox="1"/>
          <p:nvPr/>
        </p:nvSpPr>
        <p:spPr>
          <a:xfrm>
            <a:off x="230099" y="501088"/>
            <a:ext cx="8688614" cy="1277273"/>
          </a:xfrm>
          <a:prstGeom prst="rect">
            <a:avLst/>
          </a:prstGeom>
          <a:noFill/>
        </p:spPr>
        <p:txBody>
          <a:bodyPr wrap="square" rtlCol="0">
            <a:spAutoFit/>
          </a:bodyPr>
          <a:lstStyle/>
          <a:p>
            <a:pPr>
              <a:spcAft>
                <a:spcPts val="600"/>
              </a:spcAft>
            </a:pPr>
            <a:r>
              <a:rPr lang="en-GB" dirty="0"/>
              <a:t>All of you are going to come into contact with drugs at some point, some of you probably already have. </a:t>
            </a:r>
          </a:p>
          <a:p>
            <a:pPr>
              <a:spcAft>
                <a:spcPts val="600"/>
              </a:spcAft>
            </a:pPr>
            <a:r>
              <a:rPr lang="en-GB" dirty="0"/>
              <a:t>The purpose of these lessons was to give you the information you need to make an informed decision. If you want to know more about specific drugs check out </a:t>
            </a:r>
            <a:r>
              <a:rPr lang="en-GB" b="1" dirty="0"/>
              <a:t>Talk to Frank</a:t>
            </a:r>
            <a:r>
              <a:rPr lang="en-GB" dirty="0"/>
              <a:t>.</a:t>
            </a:r>
          </a:p>
        </p:txBody>
      </p:sp>
      <p:sp>
        <p:nvSpPr>
          <p:cNvPr id="5" name="Rectangle 4">
            <a:extLst>
              <a:ext uri="{FF2B5EF4-FFF2-40B4-BE49-F238E27FC236}">
                <a16:creationId xmlns:a16="http://schemas.microsoft.com/office/drawing/2014/main" id="{1DCEF071-315B-4BCA-8781-5D1BD59BE10A}"/>
              </a:ext>
            </a:extLst>
          </p:cNvPr>
          <p:cNvSpPr/>
          <p:nvPr/>
        </p:nvSpPr>
        <p:spPr>
          <a:xfrm>
            <a:off x="1338470" y="5539819"/>
            <a:ext cx="10595665" cy="1200329"/>
          </a:xfrm>
          <a:prstGeom prst="rect">
            <a:avLst/>
          </a:prstGeom>
          <a:ln>
            <a:solidFill>
              <a:srgbClr val="C00000"/>
            </a:solidFill>
          </a:ln>
        </p:spPr>
        <p:txBody>
          <a:bodyPr wrap="square">
            <a:spAutoFit/>
          </a:bodyPr>
          <a:lstStyle/>
          <a:p>
            <a:r>
              <a:rPr lang="en-GB" b="1" dirty="0">
                <a:latin typeface="robotoregular"/>
              </a:rPr>
              <a:t>In an emergency</a:t>
            </a:r>
          </a:p>
          <a:p>
            <a:r>
              <a:rPr lang="en-GB" dirty="0"/>
              <a:t>If you're with someone who needs medical help, call an ambulance, stay with them and tell the crew everything you know about the drugs taken, it could save their life. If you have any drugs left, hand them over to the crew as it may help. </a:t>
            </a:r>
            <a:r>
              <a:rPr lang="en-GB" b="1" dirty="0">
                <a:solidFill>
                  <a:srgbClr val="C00000"/>
                </a:solidFill>
              </a:rPr>
              <a:t>They won't tell the police</a:t>
            </a:r>
            <a:r>
              <a:rPr lang="en-GB" dirty="0">
                <a:solidFill>
                  <a:srgbClr val="C00000"/>
                </a:solidFill>
              </a:rPr>
              <a:t>.</a:t>
            </a:r>
          </a:p>
        </p:txBody>
      </p:sp>
      <p:sp>
        <p:nvSpPr>
          <p:cNvPr id="8" name="Rectangle 7">
            <a:extLst>
              <a:ext uri="{FF2B5EF4-FFF2-40B4-BE49-F238E27FC236}">
                <a16:creationId xmlns:a16="http://schemas.microsoft.com/office/drawing/2014/main" id="{DB22CCF0-FD1B-4D4E-A812-F0339F5A02AC}"/>
              </a:ext>
            </a:extLst>
          </p:cNvPr>
          <p:cNvSpPr/>
          <p:nvPr/>
        </p:nvSpPr>
        <p:spPr>
          <a:xfrm>
            <a:off x="230099" y="2940061"/>
            <a:ext cx="3514348" cy="2585323"/>
          </a:xfrm>
          <a:prstGeom prst="rect">
            <a:avLst/>
          </a:prstGeom>
        </p:spPr>
        <p:txBody>
          <a:bodyPr wrap="square">
            <a:spAutoFit/>
          </a:bodyPr>
          <a:lstStyle/>
          <a:p>
            <a:r>
              <a:rPr lang="en-GB" b="1" dirty="0"/>
              <a:t>What to look out for</a:t>
            </a:r>
          </a:p>
          <a:p>
            <a:r>
              <a:rPr lang="en-GB" dirty="0"/>
              <a:t>Someone who is having a bad time on drugs may be:</a:t>
            </a:r>
          </a:p>
          <a:p>
            <a:pPr marL="285750" indent="-285750">
              <a:buFont typeface="Arial" panose="020B0604020202020204" pitchFamily="34" charset="0"/>
              <a:buChar char="•"/>
            </a:pPr>
            <a:r>
              <a:rPr lang="en-GB" dirty="0"/>
              <a:t>anxious</a:t>
            </a:r>
          </a:p>
          <a:p>
            <a:pPr marL="285750" indent="-285750">
              <a:buFont typeface="Arial" panose="020B0604020202020204" pitchFamily="34" charset="0"/>
              <a:buChar char="•"/>
            </a:pPr>
            <a:r>
              <a:rPr lang="en-GB" dirty="0"/>
              <a:t>tense</a:t>
            </a:r>
          </a:p>
          <a:p>
            <a:pPr marL="285750" indent="-285750">
              <a:buFont typeface="Arial" panose="020B0604020202020204" pitchFamily="34" charset="0"/>
              <a:buChar char="•"/>
            </a:pPr>
            <a:r>
              <a:rPr lang="en-GB" dirty="0"/>
              <a:t>panicky</a:t>
            </a:r>
          </a:p>
          <a:p>
            <a:pPr marL="285750" indent="-285750">
              <a:buFont typeface="Arial" panose="020B0604020202020204" pitchFamily="34" charset="0"/>
              <a:buChar char="•"/>
            </a:pPr>
            <a:r>
              <a:rPr lang="en-GB" dirty="0"/>
              <a:t>overheated and dehydrated</a:t>
            </a:r>
          </a:p>
          <a:p>
            <a:pPr marL="285750" indent="-285750">
              <a:buFont typeface="Arial" panose="020B0604020202020204" pitchFamily="34" charset="0"/>
              <a:buChar char="•"/>
            </a:pPr>
            <a:r>
              <a:rPr lang="en-GB" dirty="0"/>
              <a:t>drowsy </a:t>
            </a:r>
          </a:p>
          <a:p>
            <a:pPr marL="285750" indent="-285750">
              <a:buFont typeface="Arial" panose="020B0604020202020204" pitchFamily="34" charset="0"/>
              <a:buChar char="•"/>
            </a:pPr>
            <a:r>
              <a:rPr lang="en-GB" dirty="0"/>
              <a:t>having difficulty with breathing</a:t>
            </a:r>
          </a:p>
        </p:txBody>
      </p:sp>
      <p:sp>
        <p:nvSpPr>
          <p:cNvPr id="10" name="Rectangle 9">
            <a:extLst>
              <a:ext uri="{FF2B5EF4-FFF2-40B4-BE49-F238E27FC236}">
                <a16:creationId xmlns:a16="http://schemas.microsoft.com/office/drawing/2014/main" id="{C4A41893-FC94-4371-880F-C584D0EA5C29}"/>
              </a:ext>
            </a:extLst>
          </p:cNvPr>
          <p:cNvSpPr/>
          <p:nvPr/>
        </p:nvSpPr>
        <p:spPr>
          <a:xfrm>
            <a:off x="3594305" y="1795945"/>
            <a:ext cx="3877521" cy="2031325"/>
          </a:xfrm>
          <a:prstGeom prst="rect">
            <a:avLst/>
          </a:prstGeom>
        </p:spPr>
        <p:txBody>
          <a:bodyPr wrap="square">
            <a:spAutoFit/>
          </a:bodyPr>
          <a:lstStyle/>
          <a:p>
            <a:r>
              <a:rPr lang="en-GB" b="1" dirty="0"/>
              <a:t>What to do</a:t>
            </a:r>
          </a:p>
          <a:p>
            <a:r>
              <a:rPr lang="en-GB" dirty="0"/>
              <a:t>The </a:t>
            </a:r>
            <a:r>
              <a:rPr lang="en-GB" b="1" i="1" dirty="0"/>
              <a:t>first things </a:t>
            </a:r>
            <a:r>
              <a:rPr lang="en-GB" dirty="0"/>
              <a:t>you should do are:</a:t>
            </a:r>
          </a:p>
          <a:p>
            <a:pPr marL="285750" indent="-285750">
              <a:buFont typeface="Arial" panose="020B0604020202020204" pitchFamily="34" charset="0"/>
              <a:buChar char="•"/>
            </a:pPr>
            <a:r>
              <a:rPr lang="en-GB" dirty="0"/>
              <a:t>stay calm</a:t>
            </a:r>
          </a:p>
          <a:p>
            <a:pPr marL="285750" indent="-285750">
              <a:buFont typeface="Arial" panose="020B0604020202020204" pitchFamily="34" charset="0"/>
              <a:buChar char="•"/>
            </a:pPr>
            <a:r>
              <a:rPr lang="en-GB" dirty="0"/>
              <a:t>calm them and be reassuring - don’t scare them or chase after them</a:t>
            </a:r>
          </a:p>
          <a:p>
            <a:pPr marL="285750" indent="-285750">
              <a:buFont typeface="Arial" panose="020B0604020202020204" pitchFamily="34" charset="0"/>
              <a:buChar char="•"/>
            </a:pPr>
            <a:r>
              <a:rPr lang="en-GB" dirty="0"/>
              <a:t>try to find out what they’ve taken</a:t>
            </a:r>
          </a:p>
          <a:p>
            <a:pPr marL="285750" indent="-285750">
              <a:buFont typeface="Arial" panose="020B0604020202020204" pitchFamily="34" charset="0"/>
              <a:buChar char="•"/>
            </a:pPr>
            <a:r>
              <a:rPr lang="en-GB" dirty="0"/>
              <a:t>stay with them</a:t>
            </a:r>
          </a:p>
        </p:txBody>
      </p:sp>
      <p:sp>
        <p:nvSpPr>
          <p:cNvPr id="12" name="Rectangle 11">
            <a:extLst>
              <a:ext uri="{FF2B5EF4-FFF2-40B4-BE49-F238E27FC236}">
                <a16:creationId xmlns:a16="http://schemas.microsoft.com/office/drawing/2014/main" id="{A811BE90-EA81-481F-8785-0E3A3EB579BD}"/>
              </a:ext>
            </a:extLst>
          </p:cNvPr>
          <p:cNvSpPr/>
          <p:nvPr/>
        </p:nvSpPr>
        <p:spPr>
          <a:xfrm>
            <a:off x="7826670" y="2070980"/>
            <a:ext cx="4107465" cy="1754326"/>
          </a:xfrm>
          <a:prstGeom prst="rect">
            <a:avLst/>
          </a:prstGeom>
        </p:spPr>
        <p:txBody>
          <a:bodyPr wrap="square">
            <a:spAutoFit/>
          </a:bodyPr>
          <a:lstStyle/>
          <a:p>
            <a:r>
              <a:rPr lang="en-GB" dirty="0"/>
              <a:t>If they </a:t>
            </a:r>
            <a:r>
              <a:rPr lang="en-GB" b="1" i="1" dirty="0"/>
              <a:t>are anxious, tense or panicky </a:t>
            </a:r>
            <a:r>
              <a:rPr lang="en-GB" dirty="0"/>
              <a:t>:</a:t>
            </a:r>
          </a:p>
          <a:p>
            <a:pPr marL="285750" indent="-285750">
              <a:buFont typeface="Arial" panose="020B0604020202020204" pitchFamily="34" charset="0"/>
              <a:buChar char="•"/>
            </a:pPr>
            <a:r>
              <a:rPr lang="en-GB" dirty="0"/>
              <a:t>sit them in a quiet and calm room</a:t>
            </a:r>
          </a:p>
          <a:p>
            <a:pPr marL="285750" indent="-285750">
              <a:buFont typeface="Arial" panose="020B0604020202020204" pitchFamily="34" charset="0"/>
              <a:buChar char="•"/>
            </a:pPr>
            <a:r>
              <a:rPr lang="en-GB" dirty="0"/>
              <a:t>keep them away from crowds, bright lights and loud noises</a:t>
            </a:r>
          </a:p>
          <a:p>
            <a:pPr marL="285750" indent="-285750">
              <a:buFont typeface="Arial" panose="020B0604020202020204" pitchFamily="34" charset="0"/>
              <a:buChar char="•"/>
            </a:pPr>
            <a:r>
              <a:rPr lang="en-GB" dirty="0"/>
              <a:t>tell them to take slow deep breaths</a:t>
            </a:r>
          </a:p>
          <a:p>
            <a:pPr marL="285750" indent="-285750">
              <a:buFont typeface="Arial" panose="020B0604020202020204" pitchFamily="34" charset="0"/>
              <a:buChar char="•"/>
            </a:pPr>
            <a:r>
              <a:rPr lang="en-GB" dirty="0"/>
              <a:t>stay with them</a:t>
            </a:r>
          </a:p>
        </p:txBody>
      </p:sp>
      <p:sp>
        <p:nvSpPr>
          <p:cNvPr id="13" name="Rectangle 12">
            <a:extLst>
              <a:ext uri="{FF2B5EF4-FFF2-40B4-BE49-F238E27FC236}">
                <a16:creationId xmlns:a16="http://schemas.microsoft.com/office/drawing/2014/main" id="{C2995791-B0D0-4710-9FBB-E8462C222854}"/>
              </a:ext>
            </a:extLst>
          </p:cNvPr>
          <p:cNvSpPr/>
          <p:nvPr/>
        </p:nvSpPr>
        <p:spPr>
          <a:xfrm>
            <a:off x="3594305" y="3761577"/>
            <a:ext cx="8088179" cy="1754326"/>
          </a:xfrm>
          <a:prstGeom prst="rect">
            <a:avLst/>
          </a:prstGeom>
        </p:spPr>
        <p:txBody>
          <a:bodyPr wrap="square">
            <a:spAutoFit/>
          </a:bodyPr>
          <a:lstStyle/>
          <a:p>
            <a:r>
              <a:rPr lang="en-GB" dirty="0"/>
              <a:t>If they </a:t>
            </a:r>
            <a:r>
              <a:rPr lang="en-GB" b="1" i="1" dirty="0"/>
              <a:t>are really drowsy</a:t>
            </a:r>
            <a:r>
              <a:rPr lang="en-GB" dirty="0"/>
              <a:t>:</a:t>
            </a:r>
          </a:p>
          <a:p>
            <a:pPr marL="285750" indent="-285750">
              <a:buFont typeface="Arial" panose="020B0604020202020204" pitchFamily="34" charset="0"/>
              <a:buChar char="•"/>
            </a:pPr>
            <a:r>
              <a:rPr lang="en-GB" dirty="0"/>
              <a:t>sit them in a quiet place and keep them awake</a:t>
            </a:r>
          </a:p>
          <a:p>
            <a:pPr marL="285750" indent="-285750">
              <a:buFont typeface="Arial" panose="020B0604020202020204" pitchFamily="34" charset="0"/>
              <a:buChar char="•"/>
            </a:pPr>
            <a:r>
              <a:rPr lang="en-GB" dirty="0"/>
              <a:t>if they don’t respond or become unconscious call an ambulance immediately</a:t>
            </a:r>
          </a:p>
          <a:p>
            <a:pPr marL="285750" indent="-285750">
              <a:buFont typeface="Arial" panose="020B0604020202020204" pitchFamily="34" charset="0"/>
              <a:buChar char="•"/>
            </a:pPr>
            <a:r>
              <a:rPr lang="en-GB" dirty="0"/>
              <a:t>don’t scare them, shout at them or shock them</a:t>
            </a:r>
          </a:p>
          <a:p>
            <a:pPr marL="285750" indent="-285750">
              <a:buFont typeface="Arial" panose="020B0604020202020204" pitchFamily="34" charset="0"/>
              <a:buChar char="•"/>
            </a:pPr>
            <a:r>
              <a:rPr lang="en-GB" dirty="0"/>
              <a:t>don’t give them coffee to wake them up</a:t>
            </a:r>
          </a:p>
          <a:p>
            <a:pPr marL="285750" indent="-285750">
              <a:buFont typeface="Arial" panose="020B0604020202020204" pitchFamily="34" charset="0"/>
              <a:buChar char="•"/>
            </a:pPr>
            <a:r>
              <a:rPr lang="en-GB" dirty="0"/>
              <a:t>don’t put them in a cold bath to “wake them up”</a:t>
            </a:r>
          </a:p>
        </p:txBody>
      </p:sp>
      <p:pic>
        <p:nvPicPr>
          <p:cNvPr id="16" name="Picture 15">
            <a:extLst>
              <a:ext uri="{FF2B5EF4-FFF2-40B4-BE49-F238E27FC236}">
                <a16:creationId xmlns:a16="http://schemas.microsoft.com/office/drawing/2014/main" id="{31D86895-1AC3-4065-A6CB-BF2C4CD4B1C7}"/>
              </a:ext>
            </a:extLst>
          </p:cNvPr>
          <p:cNvPicPr>
            <a:picLocks noChangeAspect="1"/>
          </p:cNvPicPr>
          <p:nvPr/>
        </p:nvPicPr>
        <p:blipFill rotWithShape="1">
          <a:blip r:embed="rId2">
            <a:extLst>
              <a:ext uri="{28A0092B-C50C-407E-A947-70E740481C1C}">
                <a14:useLocalDpi xmlns:a14="http://schemas.microsoft.com/office/drawing/2010/main" val="0"/>
              </a:ext>
            </a:extLst>
          </a:blip>
          <a:srcRect l="8328" t="15999" r="7673" b="17456"/>
          <a:stretch/>
        </p:blipFill>
        <p:spPr>
          <a:xfrm>
            <a:off x="8774201" y="541004"/>
            <a:ext cx="3187700" cy="1191117"/>
          </a:xfrm>
          <a:prstGeom prst="rect">
            <a:avLst/>
          </a:prstGeom>
        </p:spPr>
      </p:pic>
      <p:sp>
        <p:nvSpPr>
          <p:cNvPr id="17" name="Rectangle 16">
            <a:extLst>
              <a:ext uri="{FF2B5EF4-FFF2-40B4-BE49-F238E27FC236}">
                <a16:creationId xmlns:a16="http://schemas.microsoft.com/office/drawing/2014/main" id="{886CD2F6-6AC6-46F5-A1B4-2FFCD95B9F38}"/>
              </a:ext>
            </a:extLst>
          </p:cNvPr>
          <p:cNvSpPr/>
          <p:nvPr/>
        </p:nvSpPr>
        <p:spPr>
          <a:xfrm>
            <a:off x="257865" y="1739732"/>
            <a:ext cx="3235962" cy="1200329"/>
          </a:xfrm>
          <a:prstGeom prst="rect">
            <a:avLst/>
          </a:prstGeom>
        </p:spPr>
        <p:txBody>
          <a:bodyPr wrap="square">
            <a:spAutoFit/>
          </a:bodyPr>
          <a:lstStyle/>
          <a:p>
            <a:pPr>
              <a:spcAft>
                <a:spcPts val="600"/>
              </a:spcAft>
            </a:pPr>
            <a:r>
              <a:rPr lang="en-GB" dirty="0"/>
              <a:t>If you do decide to experiment with drugs, then do so as safely as possible and know what to do in an emergency.</a:t>
            </a:r>
          </a:p>
        </p:txBody>
      </p:sp>
      <p:pic>
        <p:nvPicPr>
          <p:cNvPr id="18" name="Picture 4" descr="https://upload.wikimedia.org/wikipedia/commons/thumb/e/ea/Mauritius_Road_Signs_-_Warning_Sign_-_Other_dangers.svg/556px-Mauritius_Road_Signs_-_Warning_Sign_-_Other_dangers.svg.png">
            <a:extLst>
              <a:ext uri="{FF2B5EF4-FFF2-40B4-BE49-F238E27FC236}">
                <a16:creationId xmlns:a16="http://schemas.microsoft.com/office/drawing/2014/main" id="{05138505-5FE7-402B-9B7F-09B3BD7F49D2}"/>
              </a:ext>
            </a:extLst>
          </p:cNvPr>
          <p:cNvPicPr>
            <a:picLocks noChangeAspect="1" noChangeArrowheads="1"/>
          </p:cNvPicPr>
          <p:nvPr/>
        </p:nvPicPr>
        <p:blipFill>
          <a:blip r:embed="rId3" cstate="print"/>
          <a:srcRect/>
          <a:stretch>
            <a:fillRect/>
          </a:stretch>
        </p:blipFill>
        <p:spPr bwMode="auto">
          <a:xfrm>
            <a:off x="257865" y="5730514"/>
            <a:ext cx="977907" cy="863585"/>
          </a:xfrm>
          <a:prstGeom prst="rect">
            <a:avLst/>
          </a:prstGeom>
          <a:noFill/>
        </p:spPr>
      </p:pic>
      <p:sp>
        <p:nvSpPr>
          <p:cNvPr id="19" name="TextBox 18">
            <a:extLst>
              <a:ext uri="{FF2B5EF4-FFF2-40B4-BE49-F238E27FC236}">
                <a16:creationId xmlns:a16="http://schemas.microsoft.com/office/drawing/2014/main" id="{59A6B246-318F-4168-839B-4B65B491BE45}"/>
              </a:ext>
            </a:extLst>
          </p:cNvPr>
          <p:cNvSpPr txBox="1"/>
          <p:nvPr/>
        </p:nvSpPr>
        <p:spPr>
          <a:xfrm>
            <a:off x="9866794" y="5077358"/>
            <a:ext cx="2067341" cy="307777"/>
          </a:xfrm>
          <a:prstGeom prst="rect">
            <a:avLst/>
          </a:prstGeom>
          <a:noFill/>
        </p:spPr>
        <p:txBody>
          <a:bodyPr wrap="square" rtlCol="0">
            <a:spAutoFit/>
          </a:bodyPr>
          <a:lstStyle/>
          <a:p>
            <a:pPr algn="r"/>
            <a:r>
              <a:rPr lang="en-GB" sz="1400" i="1" dirty="0"/>
              <a:t>(Frank, n.d.)</a:t>
            </a:r>
          </a:p>
        </p:txBody>
      </p:sp>
    </p:spTree>
    <p:extLst>
      <p:ext uri="{BB962C8B-B14F-4D97-AF65-F5344CB8AC3E}">
        <p14:creationId xmlns:p14="http://schemas.microsoft.com/office/powerpoint/2010/main" val="572400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B6307-57D6-4726-B3CF-B0DB26191A46}"/>
              </a:ext>
            </a:extLst>
          </p:cNvPr>
          <p:cNvSpPr txBox="1"/>
          <p:nvPr/>
        </p:nvSpPr>
        <p:spPr>
          <a:xfrm>
            <a:off x="636105" y="117693"/>
            <a:ext cx="11105322" cy="6447919"/>
          </a:xfrm>
          <a:prstGeom prst="rect">
            <a:avLst/>
          </a:prstGeom>
          <a:noFill/>
        </p:spPr>
        <p:txBody>
          <a:bodyPr wrap="square" rtlCol="0">
            <a:spAutoFit/>
          </a:bodyPr>
          <a:lstStyle/>
          <a:p>
            <a:pPr>
              <a:spcAft>
                <a:spcPts val="600"/>
              </a:spcAft>
            </a:pPr>
            <a:r>
              <a:rPr lang="en-GB" b="1" dirty="0"/>
              <a:t>References:</a:t>
            </a:r>
          </a:p>
          <a:p>
            <a:pPr>
              <a:spcAft>
                <a:spcPts val="600"/>
              </a:spcAft>
            </a:pPr>
            <a:r>
              <a:rPr lang="en-GB" sz="1700" dirty="0"/>
              <a:t>Brain Games. (2017). </a:t>
            </a:r>
            <a:r>
              <a:rPr lang="en-GB" sz="1700" i="1" dirty="0"/>
              <a:t>Conformity (Waiting room)</a:t>
            </a:r>
            <a:r>
              <a:rPr lang="en-GB" sz="1700" dirty="0"/>
              <a:t>. Retrieved from </a:t>
            </a:r>
            <a:r>
              <a:rPr lang="en-GB" sz="1700" dirty="0">
                <a:hlinkClick r:id="rId2"/>
              </a:rPr>
              <a:t>https://www.youtube.com/watch?v=b9O9SokTTA8</a:t>
            </a:r>
            <a:r>
              <a:rPr lang="en-GB" sz="1700" dirty="0"/>
              <a:t> </a:t>
            </a:r>
          </a:p>
          <a:p>
            <a:pPr>
              <a:spcAft>
                <a:spcPts val="600"/>
              </a:spcAft>
            </a:pPr>
            <a:r>
              <a:rPr lang="en-GB" sz="1700" dirty="0"/>
              <a:t>Cannabis Skunk Sense. (2015). </a:t>
            </a:r>
            <a:r>
              <a:rPr lang="en-GB" sz="1700" i="1" dirty="0"/>
              <a:t>Marijuana: Facts for Teens</a:t>
            </a:r>
            <a:r>
              <a:rPr lang="en-GB" sz="1700" dirty="0"/>
              <a:t>. Retrieved from </a:t>
            </a:r>
            <a:r>
              <a:rPr lang="en-GB" sz="1700" dirty="0">
                <a:hlinkClick r:id="rId3"/>
              </a:rPr>
              <a:t>https://www.cannabisskunksense.co.uk/articles/press-article/marijuana-facts-for-teens</a:t>
            </a:r>
            <a:endParaRPr lang="en-GB" sz="1700" dirty="0"/>
          </a:p>
          <a:p>
            <a:pPr>
              <a:spcAft>
                <a:spcPts val="600"/>
              </a:spcAft>
            </a:pPr>
            <a:r>
              <a:rPr lang="en-GB" sz="1700" dirty="0"/>
              <a:t>Downes, G. (n.d.). </a:t>
            </a:r>
            <a:r>
              <a:rPr lang="en-GB" sz="1700" i="1" dirty="0"/>
              <a:t>Risk taking.</a:t>
            </a:r>
            <a:r>
              <a:rPr lang="en-GB" sz="1700" dirty="0"/>
              <a:t> Retrieved from </a:t>
            </a:r>
            <a:r>
              <a:rPr lang="en-GB" sz="1700" dirty="0">
                <a:hlinkClick r:id="rId4"/>
              </a:rPr>
              <a:t>http://www.officeguycartoons.com/product-tag/risk-taking/</a:t>
            </a:r>
            <a:endParaRPr lang="en-GB" sz="1700" dirty="0"/>
          </a:p>
          <a:p>
            <a:pPr>
              <a:spcAft>
                <a:spcPts val="600"/>
              </a:spcAft>
            </a:pPr>
            <a:r>
              <a:rPr lang="en-GB" sz="1700" dirty="0"/>
              <a:t>Five News. (2016). </a:t>
            </a:r>
            <a:r>
              <a:rPr lang="en-GB" sz="1700" i="1" dirty="0"/>
              <a:t>Warning from police after teenage girl dies after taking ecstasy</a:t>
            </a:r>
            <a:r>
              <a:rPr lang="en-GB" sz="1700" dirty="0"/>
              <a:t>. Retrieved from </a:t>
            </a:r>
            <a:r>
              <a:rPr lang="en-GB" sz="1700" dirty="0">
                <a:hlinkClick r:id="rId5"/>
              </a:rPr>
              <a:t>https://www.youtube.com/watch?v=ypLt9jKiV4c</a:t>
            </a:r>
            <a:r>
              <a:rPr lang="en-GB" sz="1700" dirty="0"/>
              <a:t> </a:t>
            </a:r>
          </a:p>
          <a:p>
            <a:pPr>
              <a:spcAft>
                <a:spcPts val="600"/>
              </a:spcAft>
            </a:pPr>
            <a:r>
              <a:rPr lang="en-GB" sz="1700" dirty="0"/>
              <a:t>Frank. (n.d.) </a:t>
            </a:r>
            <a:r>
              <a:rPr lang="en-GB" sz="1700" i="1" dirty="0"/>
              <a:t>Ecstasy.</a:t>
            </a:r>
            <a:r>
              <a:rPr lang="en-GB" sz="1700" dirty="0"/>
              <a:t> Retrieved from </a:t>
            </a:r>
            <a:r>
              <a:rPr lang="en-GB" sz="1700" dirty="0">
                <a:hlinkClick r:id="rId6"/>
              </a:rPr>
              <a:t>https://www.talktofrank.com/drug/ecstasy?a=MDMA#the-law</a:t>
            </a:r>
            <a:endParaRPr lang="en-GB" sz="1700" dirty="0"/>
          </a:p>
          <a:p>
            <a:pPr>
              <a:spcAft>
                <a:spcPts val="600"/>
              </a:spcAft>
            </a:pPr>
            <a:r>
              <a:rPr lang="en-GB" sz="1700" dirty="0"/>
              <a:t>Frank. (n.d.) </a:t>
            </a:r>
            <a:r>
              <a:rPr lang="en-GB" sz="1700" i="1" dirty="0"/>
              <a:t>What to do in an emergency.</a:t>
            </a:r>
            <a:r>
              <a:rPr lang="en-GB" sz="1700" dirty="0"/>
              <a:t> Retrieved from </a:t>
            </a:r>
            <a:r>
              <a:rPr lang="en-GB" sz="1700" dirty="0">
                <a:hlinkClick r:id="rId7"/>
              </a:rPr>
              <a:t>https://www.talktofrank.com/get-help/what-to-do-in-an-emergency</a:t>
            </a:r>
            <a:r>
              <a:rPr lang="en-GB" sz="1700" dirty="0"/>
              <a:t> </a:t>
            </a:r>
          </a:p>
          <a:p>
            <a:pPr>
              <a:spcAft>
                <a:spcPts val="600"/>
              </a:spcAft>
            </a:pPr>
            <a:r>
              <a:rPr lang="en-GB" sz="1700" dirty="0"/>
              <a:t>Halton Region. (n.d.). </a:t>
            </a:r>
            <a:r>
              <a:rPr lang="en-GB" sz="1700" i="1" dirty="0"/>
              <a:t>Teen brain: Understanding the teen brain.</a:t>
            </a:r>
            <a:r>
              <a:rPr lang="en-GB" sz="1700" dirty="0"/>
              <a:t> Retrieved from </a:t>
            </a:r>
            <a:r>
              <a:rPr lang="en-GB" sz="1700" dirty="0">
                <a:hlinkClick r:id="rId8"/>
              </a:rPr>
              <a:t>http://www.halton.ca/cms/One.aspx?pageId=112134</a:t>
            </a:r>
            <a:endParaRPr lang="en-GB" sz="1700" dirty="0"/>
          </a:p>
          <a:p>
            <a:pPr>
              <a:spcAft>
                <a:spcPts val="600"/>
              </a:spcAft>
            </a:pPr>
            <a:r>
              <a:rPr lang="en-GB" sz="1700" dirty="0"/>
              <a:t>Icebreaker Ideas. (2016). </a:t>
            </a:r>
            <a:r>
              <a:rPr lang="en-GB" sz="1700" i="1" dirty="0"/>
              <a:t>100 Brain Teasers With Answers for Kids and Adults</a:t>
            </a:r>
            <a:r>
              <a:rPr lang="en-GB" sz="1700" dirty="0"/>
              <a:t>. Retrieved from </a:t>
            </a:r>
            <a:r>
              <a:rPr lang="en-GB" sz="1700" dirty="0">
                <a:hlinkClick r:id="rId9"/>
              </a:rPr>
              <a:t>https://icebreakerideas.com/brain-teasers/#Brain_Teasers_with_Answers</a:t>
            </a:r>
            <a:r>
              <a:rPr lang="en-GB" sz="1700" dirty="0"/>
              <a:t> </a:t>
            </a:r>
          </a:p>
          <a:p>
            <a:pPr>
              <a:spcAft>
                <a:spcPts val="600"/>
              </a:spcAft>
            </a:pPr>
            <a:r>
              <a:rPr lang="en-GB" sz="1700" dirty="0"/>
              <a:t>Jensen, N., &amp; Nutt, A. (2014). </a:t>
            </a:r>
            <a:r>
              <a:rPr lang="en-GB" sz="1700" i="1" dirty="0"/>
              <a:t>The teenage brain: A neuroscientist’s survival guide to raising adolescents and young adults.</a:t>
            </a:r>
            <a:r>
              <a:rPr lang="en-GB" sz="1700" dirty="0"/>
              <a:t> New York, America: Harper Paperbacks.</a:t>
            </a:r>
          </a:p>
          <a:p>
            <a:pPr>
              <a:spcAft>
                <a:spcPts val="600"/>
              </a:spcAft>
            </a:pPr>
            <a:r>
              <a:rPr lang="en-GB" sz="1700" dirty="0"/>
              <a:t>Meier, M. H., Caspi, A., Ambler, A., Harrington, H., </a:t>
            </a:r>
            <a:r>
              <a:rPr lang="en-GB" sz="1700" dirty="0" err="1"/>
              <a:t>Houts</a:t>
            </a:r>
            <a:r>
              <a:rPr lang="en-GB" sz="1700" dirty="0"/>
              <a:t>, R., Keefe, R. S., ... &amp; Moffitt, T. E. (2012). Persistent cannabis users show neuropsychological decline from childhood to midlife. </a:t>
            </a:r>
            <a:r>
              <a:rPr lang="en-GB" sz="1700" i="1" dirty="0"/>
              <a:t>Proceedings of the National Academy of Sciences</a:t>
            </a:r>
            <a:r>
              <a:rPr lang="en-GB" sz="1700" dirty="0"/>
              <a:t>, </a:t>
            </a:r>
            <a:r>
              <a:rPr lang="en-GB" sz="1700" i="1" dirty="0"/>
              <a:t>109</a:t>
            </a:r>
            <a:r>
              <a:rPr lang="en-GB" sz="1700" dirty="0"/>
              <a:t>(40), E2657-E2664.</a:t>
            </a:r>
          </a:p>
          <a:p>
            <a:pPr>
              <a:spcAft>
                <a:spcPts val="600"/>
              </a:spcAft>
            </a:pPr>
            <a:r>
              <a:rPr lang="en-GB" sz="1700" dirty="0"/>
              <a:t>Mind. (2016). </a:t>
            </a:r>
            <a:r>
              <a:rPr lang="en-GB" sz="1700" i="1" dirty="0"/>
              <a:t>Hearing voices, paranoia and schizophrenia/ Miles. </a:t>
            </a:r>
            <a:r>
              <a:rPr lang="en-GB" sz="1700" dirty="0"/>
              <a:t>Retrieved from  </a:t>
            </a:r>
            <a:r>
              <a:rPr lang="en-GB" sz="1700" dirty="0">
                <a:hlinkClick r:id="rId10"/>
              </a:rPr>
              <a:t>https://www.youtube.com/watch?time_continue=245&amp;v=KYW86kX3Ea8</a:t>
            </a:r>
            <a:r>
              <a:rPr lang="en-GB" sz="1700" dirty="0"/>
              <a:t> </a:t>
            </a:r>
          </a:p>
        </p:txBody>
      </p:sp>
    </p:spTree>
    <p:extLst>
      <p:ext uri="{BB962C8B-B14F-4D97-AF65-F5344CB8AC3E}">
        <p14:creationId xmlns:p14="http://schemas.microsoft.com/office/powerpoint/2010/main" val="1783459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B6307-57D6-4726-B3CF-B0DB26191A46}"/>
              </a:ext>
            </a:extLst>
          </p:cNvPr>
          <p:cNvSpPr txBox="1"/>
          <p:nvPr/>
        </p:nvSpPr>
        <p:spPr>
          <a:xfrm>
            <a:off x="563217" y="117693"/>
            <a:ext cx="11065566" cy="6447919"/>
          </a:xfrm>
          <a:prstGeom prst="rect">
            <a:avLst/>
          </a:prstGeom>
          <a:noFill/>
        </p:spPr>
        <p:txBody>
          <a:bodyPr wrap="square" rtlCol="0">
            <a:spAutoFit/>
          </a:bodyPr>
          <a:lstStyle/>
          <a:p>
            <a:pPr>
              <a:spcAft>
                <a:spcPts val="600"/>
              </a:spcAft>
            </a:pPr>
            <a:r>
              <a:rPr lang="en-GB" b="1" dirty="0"/>
              <a:t>References:</a:t>
            </a:r>
          </a:p>
          <a:p>
            <a:pPr>
              <a:spcAft>
                <a:spcPts val="600"/>
              </a:spcAft>
            </a:pPr>
            <a:r>
              <a:rPr lang="en-GB" sz="1700" dirty="0"/>
              <a:t>Mind. (n.d.). </a:t>
            </a:r>
            <a:r>
              <a:rPr lang="en-GB" sz="1700" i="1" dirty="0"/>
              <a:t>Psychosis.</a:t>
            </a:r>
            <a:r>
              <a:rPr lang="en-GB" sz="1700" dirty="0"/>
              <a:t> Retrieved from </a:t>
            </a:r>
            <a:r>
              <a:rPr lang="en-GB" sz="1700" dirty="0">
                <a:hlinkClick r:id="rId2"/>
              </a:rPr>
              <a:t>https://www.mind.org.uk/information-support/types-of-mental-health-problems/psychosis/types-of-psychosis/#hallucinations</a:t>
            </a:r>
            <a:endParaRPr lang="en-GB" sz="1700" dirty="0"/>
          </a:p>
          <a:p>
            <a:pPr>
              <a:spcAft>
                <a:spcPts val="600"/>
              </a:spcAft>
            </a:pPr>
            <a:r>
              <a:rPr lang="en-GB" sz="1700" dirty="0"/>
              <a:t>Morgan, N. (2013). </a:t>
            </a:r>
            <a:r>
              <a:rPr lang="en-GB" sz="1700" i="1" dirty="0"/>
              <a:t>Blame my brain: The amazing teenage brain revealed. </a:t>
            </a:r>
            <a:r>
              <a:rPr lang="en-GB" sz="1700" dirty="0"/>
              <a:t>London, United Kingdom: Walker Books.</a:t>
            </a:r>
          </a:p>
          <a:p>
            <a:pPr>
              <a:spcAft>
                <a:spcPts val="600"/>
              </a:spcAft>
            </a:pPr>
            <a:r>
              <a:rPr lang="en-GB" sz="1700" dirty="0"/>
              <a:t>Murray, R., &amp; Di Forti, M. (2016).  Cannabis and Psychosis: What Degree of Proof Do We Require? </a:t>
            </a:r>
            <a:r>
              <a:rPr lang="en-GB" sz="1700" i="1" dirty="0"/>
              <a:t>Biological Psychiatry, </a:t>
            </a:r>
            <a:r>
              <a:rPr lang="en-GB" sz="1700" dirty="0"/>
              <a:t>April, 79:514–515 </a:t>
            </a:r>
            <a:r>
              <a:rPr lang="en-GB" sz="1700" dirty="0">
                <a:hlinkClick r:id="rId3"/>
              </a:rPr>
              <a:t>www.sobp.org/journal</a:t>
            </a:r>
            <a:r>
              <a:rPr lang="en-GB" sz="1700" dirty="0"/>
              <a:t>.</a:t>
            </a:r>
          </a:p>
          <a:p>
            <a:pPr>
              <a:spcAft>
                <a:spcPts val="600"/>
              </a:spcAft>
            </a:pPr>
            <a:r>
              <a:rPr lang="en-GB" sz="1700" dirty="0"/>
              <a:t>National Crime Agency. (n.d.). </a:t>
            </a:r>
            <a:r>
              <a:rPr lang="en-GB" sz="1700" i="1" dirty="0"/>
              <a:t>Drugs.</a:t>
            </a:r>
            <a:r>
              <a:rPr lang="en-GB" sz="1700" dirty="0"/>
              <a:t> Retrieved from </a:t>
            </a:r>
            <a:r>
              <a:rPr lang="en-GB" sz="1700" dirty="0">
                <a:hlinkClick r:id="rId4"/>
              </a:rPr>
              <a:t>http://www.nationalcrimeagency.gov.uk/crime-threats/drugs</a:t>
            </a:r>
            <a:endParaRPr lang="en-GB" sz="1700" dirty="0"/>
          </a:p>
          <a:p>
            <a:pPr>
              <a:spcAft>
                <a:spcPts val="600"/>
              </a:spcAft>
            </a:pPr>
            <a:r>
              <a:rPr lang="en-GB" sz="1700" dirty="0"/>
              <a:t>National Institute on Drug Abuse for Teens. (2014). </a:t>
            </a:r>
            <a:r>
              <a:rPr lang="en-GB" sz="1700" i="1" dirty="0"/>
              <a:t>Real teens ask: Is addiction hereditary?</a:t>
            </a:r>
            <a:r>
              <a:rPr lang="en-GB" sz="1700" dirty="0"/>
              <a:t> Retrieved from </a:t>
            </a:r>
            <a:r>
              <a:rPr lang="en-GB" sz="1700" dirty="0">
                <a:hlinkClick r:id="rId5"/>
              </a:rPr>
              <a:t>https://teens.drugabuse.gov/blog/post/real-teens-ask-addiction-hereditary-updated</a:t>
            </a:r>
            <a:r>
              <a:rPr lang="en-GB" sz="1700" dirty="0"/>
              <a:t> </a:t>
            </a:r>
          </a:p>
          <a:p>
            <a:pPr>
              <a:spcAft>
                <a:spcPts val="600"/>
              </a:spcAft>
            </a:pPr>
            <a:r>
              <a:rPr lang="en-GB" sz="1700" dirty="0"/>
              <a:t>Philips, Z. (2018). </a:t>
            </a:r>
            <a:r>
              <a:rPr lang="en-GB" sz="1700" i="1" dirty="0"/>
              <a:t>Overcoming Addiction.</a:t>
            </a:r>
            <a:r>
              <a:rPr lang="en-GB" sz="1700" dirty="0"/>
              <a:t> Retrieved from </a:t>
            </a:r>
            <a:r>
              <a:rPr lang="en-GB" sz="1700" dirty="0">
                <a:hlinkClick r:id="rId6"/>
              </a:rPr>
              <a:t>https://www.zachary-phillips.com/realitycheck/41-overcoming-addiction</a:t>
            </a:r>
            <a:endParaRPr lang="en-GB" sz="1700" dirty="0"/>
          </a:p>
          <a:p>
            <a:pPr>
              <a:spcAft>
                <a:spcPts val="600"/>
              </a:spcAft>
            </a:pPr>
            <a:r>
              <a:rPr lang="en-GB" sz="1700" dirty="0"/>
              <a:t>Perry, B., &amp; Szalavitz, M. (2010). </a:t>
            </a:r>
            <a:r>
              <a:rPr lang="en-GB" sz="1700" i="1" dirty="0"/>
              <a:t>Born for love. Why empathy is essential and endangered. </a:t>
            </a:r>
            <a:r>
              <a:rPr lang="en-GB" sz="1700" dirty="0"/>
              <a:t>New York, America: William Morrow Paperbacks.</a:t>
            </a:r>
          </a:p>
          <a:p>
            <a:pPr>
              <a:spcAft>
                <a:spcPts val="600"/>
              </a:spcAft>
            </a:pPr>
            <a:r>
              <a:rPr lang="en-GB" sz="1700" dirty="0"/>
              <a:t>Quizlet. (2019). </a:t>
            </a:r>
            <a:r>
              <a:rPr lang="en-GB" sz="1700" i="1" dirty="0"/>
              <a:t>Addiction (questions and answers).</a:t>
            </a:r>
            <a:r>
              <a:rPr lang="en-GB" sz="1700" dirty="0"/>
              <a:t> Retrieved from </a:t>
            </a:r>
            <a:r>
              <a:rPr lang="en-GB" sz="1700" dirty="0">
                <a:hlinkClick r:id="rId7"/>
              </a:rPr>
              <a:t>https://quizlet.com/5395115/addiction-questions-answers-flash-cards/</a:t>
            </a:r>
            <a:r>
              <a:rPr lang="en-GB" sz="1700" dirty="0"/>
              <a:t> </a:t>
            </a:r>
          </a:p>
          <a:p>
            <a:pPr>
              <a:spcAft>
                <a:spcPts val="600"/>
              </a:spcAft>
            </a:pPr>
            <a:r>
              <a:rPr lang="en-GB" sz="1700" dirty="0" err="1"/>
              <a:t>Rubino</a:t>
            </a:r>
            <a:r>
              <a:rPr lang="en-GB" sz="1700" dirty="0"/>
              <a:t>, T., &amp; </a:t>
            </a:r>
            <a:r>
              <a:rPr lang="en-GB" sz="1700" dirty="0" err="1"/>
              <a:t>Parolaro</a:t>
            </a:r>
            <a:r>
              <a:rPr lang="en-GB" sz="1700" dirty="0"/>
              <a:t>, D. (2008). Long lasting consequences of cannabis exposure in adolescence. </a:t>
            </a:r>
            <a:r>
              <a:rPr lang="en-GB" sz="1700" i="1" dirty="0"/>
              <a:t>Molecular and Cellular Endocrinology </a:t>
            </a:r>
            <a:r>
              <a:rPr lang="en-GB" sz="1700" dirty="0"/>
              <a:t>286S (2008) S108–S113</a:t>
            </a:r>
          </a:p>
          <a:p>
            <a:pPr>
              <a:spcAft>
                <a:spcPts val="600"/>
              </a:spcAft>
            </a:pPr>
            <a:r>
              <a:rPr lang="en-GB" sz="1700" dirty="0"/>
              <a:t>Sunrise House. (n.d.). What Types of Cutting Agents Are Used in Drug Manufacturing? Retrieved from </a:t>
            </a:r>
            <a:r>
              <a:rPr lang="en-GB" sz="1700" dirty="0">
                <a:hlinkClick r:id="rId8"/>
              </a:rPr>
              <a:t>https://sunrisehouse.com/cause-effect/cutting-agents-drug-manufacturing/</a:t>
            </a:r>
            <a:endParaRPr lang="en-GB" sz="1700" dirty="0"/>
          </a:p>
          <a:p>
            <a:pPr>
              <a:spcAft>
                <a:spcPts val="600"/>
              </a:spcAft>
            </a:pPr>
            <a:r>
              <a:rPr lang="en-GB" sz="1700" dirty="0"/>
              <a:t>Thought Café. (2016). </a:t>
            </a:r>
            <a:r>
              <a:rPr lang="en-GB" sz="1700" i="1" dirty="0"/>
              <a:t>Your brain reacts: Molly (MDMA).</a:t>
            </a:r>
            <a:r>
              <a:rPr lang="en-GB" sz="1700" dirty="0"/>
              <a:t> Retrieved from </a:t>
            </a:r>
            <a:r>
              <a:rPr lang="en-GB" sz="1700" dirty="0">
                <a:hlinkClick r:id="rId9"/>
              </a:rPr>
              <a:t>https://www.youtube.com/watch?v=d8Uw4Hkh1OA</a:t>
            </a:r>
            <a:r>
              <a:rPr lang="en-GB" sz="1700" dirty="0"/>
              <a:t> </a:t>
            </a:r>
          </a:p>
        </p:txBody>
      </p:sp>
    </p:spTree>
    <p:extLst>
      <p:ext uri="{BB962C8B-B14F-4D97-AF65-F5344CB8AC3E}">
        <p14:creationId xmlns:p14="http://schemas.microsoft.com/office/powerpoint/2010/main" val="301552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Black" panose="020B0A04020102020204" pitchFamily="34" charset="0"/>
              </a:rPr>
              <a:t>What is addiction? </a:t>
            </a: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430696"/>
            <a:ext cx="1043608" cy="1043608"/>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1043608" cy="1043608"/>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194852"/>
            <a:ext cx="1043608" cy="1043608"/>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5194852"/>
            <a:ext cx="1043608" cy="1043608"/>
          </a:xfrm>
          <a:prstGeom prst="rect">
            <a:avLst/>
          </a:prstGeom>
        </p:spPr>
      </p:pic>
    </p:spTree>
    <p:extLst>
      <p:ext uri="{BB962C8B-B14F-4D97-AF65-F5344CB8AC3E}">
        <p14:creationId xmlns:p14="http://schemas.microsoft.com/office/powerpoint/2010/main" val="256321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Black" panose="020B0A04020102020204" pitchFamily="34" charset="0"/>
              </a:rPr>
              <a:t>What is addiction?</a:t>
            </a:r>
          </a:p>
          <a:p>
            <a:pPr algn="ctr"/>
            <a:endParaRPr lang="en-GB" sz="2800" dirty="0">
              <a:solidFill>
                <a:schemeClr val="tx1"/>
              </a:solidFill>
              <a:latin typeface="Arial Black" panose="020B0A04020102020204" pitchFamily="34" charset="0"/>
            </a:endParaRPr>
          </a:p>
          <a:p>
            <a:pPr algn="ctr"/>
            <a:r>
              <a:rPr lang="en-GB" sz="2400" dirty="0">
                <a:solidFill>
                  <a:schemeClr val="tx1"/>
                </a:solidFill>
              </a:rPr>
              <a:t>Addiction is a psychological or physical need for a substance (e.g. drugs) or process (need to do something e.g. exercise) where the person will risk negative consequences in an attempt to meet the need.</a:t>
            </a:r>
            <a:endParaRPr lang="en-GB" sz="2400" dirty="0">
              <a:solidFill>
                <a:schemeClr val="tx1"/>
              </a:solidFill>
              <a:latin typeface="Arial Black" panose="020B0A04020102020204" pitchFamily="34" charset="0"/>
            </a:endParaRP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430696"/>
            <a:ext cx="1043608" cy="1043608"/>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1043608" cy="1043608"/>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194852"/>
            <a:ext cx="1043608" cy="1043608"/>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5194852"/>
            <a:ext cx="1043608" cy="1043608"/>
          </a:xfrm>
          <a:prstGeom prst="rect">
            <a:avLst/>
          </a:prstGeom>
        </p:spPr>
      </p:pic>
      <p:sp>
        <p:nvSpPr>
          <p:cNvPr id="10" name="TextBox 9">
            <a:extLst>
              <a:ext uri="{FF2B5EF4-FFF2-40B4-BE49-F238E27FC236}">
                <a16:creationId xmlns:a16="http://schemas.microsoft.com/office/drawing/2014/main" id="{2E4ED704-1CB1-42E9-B449-C5ADE9B4AA47}"/>
              </a:ext>
            </a:extLst>
          </p:cNvPr>
          <p:cNvSpPr txBox="1"/>
          <p:nvPr/>
        </p:nvSpPr>
        <p:spPr>
          <a:xfrm>
            <a:off x="8587409" y="6273415"/>
            <a:ext cx="1351722" cy="307777"/>
          </a:xfrm>
          <a:prstGeom prst="rect">
            <a:avLst/>
          </a:prstGeom>
          <a:noFill/>
        </p:spPr>
        <p:txBody>
          <a:bodyPr wrap="square" rtlCol="0">
            <a:spAutoFit/>
          </a:bodyPr>
          <a:lstStyle/>
          <a:p>
            <a:r>
              <a:rPr lang="en-GB" sz="1400" i="1" dirty="0"/>
              <a:t>(Quizlet, 2019)</a:t>
            </a:r>
          </a:p>
        </p:txBody>
      </p:sp>
    </p:spTree>
    <p:extLst>
      <p:ext uri="{BB962C8B-B14F-4D97-AF65-F5344CB8AC3E}">
        <p14:creationId xmlns:p14="http://schemas.microsoft.com/office/powerpoint/2010/main" val="319725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latin typeface="Arial Black" panose="020B0A04020102020204" pitchFamily="34" charset="0"/>
              </a:rPr>
              <a:t>How does addictive behaviour differ from ‘normal’ behaviour?</a:t>
            </a: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430696"/>
            <a:ext cx="1043608" cy="1043608"/>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1043608" cy="1043608"/>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194852"/>
            <a:ext cx="1043608" cy="1043608"/>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5194852"/>
            <a:ext cx="1043608" cy="1043608"/>
          </a:xfrm>
          <a:prstGeom prst="rect">
            <a:avLst/>
          </a:prstGeom>
        </p:spPr>
      </p:pic>
    </p:spTree>
    <p:extLst>
      <p:ext uri="{BB962C8B-B14F-4D97-AF65-F5344CB8AC3E}">
        <p14:creationId xmlns:p14="http://schemas.microsoft.com/office/powerpoint/2010/main" val="174977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latin typeface="Arial Black" panose="020B0A04020102020204" pitchFamily="34" charset="0"/>
              </a:rPr>
              <a:t>How does addictive behaviour differ from ‘normal’ behaviour?</a:t>
            </a:r>
          </a:p>
          <a:p>
            <a:pPr algn="ctr"/>
            <a:r>
              <a:rPr lang="en-GB" sz="2400" dirty="0">
                <a:solidFill>
                  <a:schemeClr val="tx1"/>
                </a:solidFill>
              </a:rPr>
              <a:t>The addict will ‘have’ to get the substance or carry out the process in order to feel ‘normal’, rather than it being something they do because they want to (e.g. an alcoholic will have to have a drink otherwise s/he will get bad side effects, they’re not drinking for enjoyment).</a:t>
            </a:r>
            <a:endParaRPr lang="en-GB" sz="2400" dirty="0">
              <a:solidFill>
                <a:schemeClr val="tx1"/>
              </a:solidFill>
              <a:latin typeface="Arial Black" panose="020B0A04020102020204" pitchFamily="34" charset="0"/>
            </a:endParaRP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9" y="430696"/>
            <a:ext cx="708991" cy="708991"/>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708991" cy="708991"/>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529468"/>
            <a:ext cx="708991" cy="708991"/>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9" y="5529468"/>
            <a:ext cx="708992" cy="708992"/>
          </a:xfrm>
          <a:prstGeom prst="rect">
            <a:avLst/>
          </a:prstGeom>
        </p:spPr>
      </p:pic>
      <p:sp>
        <p:nvSpPr>
          <p:cNvPr id="2" name="TextBox 1">
            <a:extLst>
              <a:ext uri="{FF2B5EF4-FFF2-40B4-BE49-F238E27FC236}">
                <a16:creationId xmlns:a16="http://schemas.microsoft.com/office/drawing/2014/main" id="{02D2F822-9DB8-44A3-A69A-B5EAF1DE5201}"/>
              </a:ext>
            </a:extLst>
          </p:cNvPr>
          <p:cNvSpPr txBox="1"/>
          <p:nvPr/>
        </p:nvSpPr>
        <p:spPr>
          <a:xfrm>
            <a:off x="8587409" y="6273415"/>
            <a:ext cx="1351722" cy="307777"/>
          </a:xfrm>
          <a:prstGeom prst="rect">
            <a:avLst/>
          </a:prstGeom>
          <a:noFill/>
        </p:spPr>
        <p:txBody>
          <a:bodyPr wrap="square" rtlCol="0">
            <a:spAutoFit/>
          </a:bodyPr>
          <a:lstStyle/>
          <a:p>
            <a:r>
              <a:rPr lang="en-GB" sz="1400" i="1" dirty="0"/>
              <a:t>(Quizlet, 2019)</a:t>
            </a:r>
          </a:p>
        </p:txBody>
      </p:sp>
    </p:spTree>
    <p:extLst>
      <p:ext uri="{BB962C8B-B14F-4D97-AF65-F5344CB8AC3E}">
        <p14:creationId xmlns:p14="http://schemas.microsoft.com/office/powerpoint/2010/main" val="333301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F16458C-910F-4144-83FF-F99BAE3A13D8}"/>
              </a:ext>
            </a:extLst>
          </p:cNvPr>
          <p:cNvSpPr/>
          <p:nvPr/>
        </p:nvSpPr>
        <p:spPr>
          <a:xfrm>
            <a:off x="3140765" y="251791"/>
            <a:ext cx="5446644" cy="6175513"/>
          </a:xfrm>
          <a:prstGeom prst="roundRect">
            <a:avLst/>
          </a:prstGeom>
          <a:no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dirty="0">
                <a:solidFill>
                  <a:schemeClr val="tx1"/>
                </a:solidFill>
                <a:latin typeface="Arial Black" panose="020B0A04020102020204" pitchFamily="34" charset="0"/>
              </a:rPr>
              <a:t>List 5 things people can become addicted to.</a:t>
            </a:r>
          </a:p>
        </p:txBody>
      </p:sp>
      <p:pic>
        <p:nvPicPr>
          <p:cNvPr id="6" name="Picture 5">
            <a:extLst>
              <a:ext uri="{FF2B5EF4-FFF2-40B4-BE49-F238E27FC236}">
                <a16:creationId xmlns:a16="http://schemas.microsoft.com/office/drawing/2014/main" id="{185B0B60-30DE-4B67-A20B-55A574E2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430696"/>
            <a:ext cx="1043608" cy="1043608"/>
          </a:xfrm>
          <a:prstGeom prst="rect">
            <a:avLst/>
          </a:prstGeom>
        </p:spPr>
      </p:pic>
      <p:pic>
        <p:nvPicPr>
          <p:cNvPr id="7" name="Picture 6">
            <a:extLst>
              <a:ext uri="{FF2B5EF4-FFF2-40B4-BE49-F238E27FC236}">
                <a16:creationId xmlns:a16="http://schemas.microsoft.com/office/drawing/2014/main" id="{85E11194-D3F3-4BC7-AD26-1B070C43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430696"/>
            <a:ext cx="1043608" cy="1043608"/>
          </a:xfrm>
          <a:prstGeom prst="rect">
            <a:avLst/>
          </a:prstGeom>
        </p:spPr>
      </p:pic>
      <p:pic>
        <p:nvPicPr>
          <p:cNvPr id="8" name="Picture 7">
            <a:extLst>
              <a:ext uri="{FF2B5EF4-FFF2-40B4-BE49-F238E27FC236}">
                <a16:creationId xmlns:a16="http://schemas.microsoft.com/office/drawing/2014/main" id="{73140113-D718-45A4-94E7-CFE5B1383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96" y="5194852"/>
            <a:ext cx="1043608" cy="1043608"/>
          </a:xfrm>
          <a:prstGeom prst="rect">
            <a:avLst/>
          </a:prstGeom>
        </p:spPr>
      </p:pic>
      <p:pic>
        <p:nvPicPr>
          <p:cNvPr id="9" name="Picture 8">
            <a:extLst>
              <a:ext uri="{FF2B5EF4-FFF2-40B4-BE49-F238E27FC236}">
                <a16:creationId xmlns:a16="http://schemas.microsoft.com/office/drawing/2014/main" id="{9D6C85AB-3335-4EA8-95F3-DB2175CC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83" y="5194852"/>
            <a:ext cx="1043608" cy="1043608"/>
          </a:xfrm>
          <a:prstGeom prst="rect">
            <a:avLst/>
          </a:prstGeom>
        </p:spPr>
      </p:pic>
    </p:spTree>
    <p:extLst>
      <p:ext uri="{BB962C8B-B14F-4D97-AF65-F5344CB8AC3E}">
        <p14:creationId xmlns:p14="http://schemas.microsoft.com/office/powerpoint/2010/main" val="844320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2928</TotalTime>
  <Words>9183</Words>
  <Application>Microsoft Office PowerPoint</Application>
  <PresentationFormat>Widescreen</PresentationFormat>
  <Paragraphs>558</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Arial Black</vt:lpstr>
      <vt:lpstr>Bradley Hand ITC</vt:lpstr>
      <vt:lpstr>Calibri</vt:lpstr>
      <vt:lpstr>Calibri Light</vt:lpstr>
      <vt:lpstr>Comic Sans MS</vt:lpstr>
      <vt:lpstr>DaxPro Wide</vt:lpstr>
      <vt:lpstr>Frutiger W01</vt:lpstr>
      <vt:lpstr>Roboto</vt:lpstr>
      <vt:lpstr>robotoregular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SYMONS</dc:creator>
  <cp:lastModifiedBy>RACHEL SYMONS</cp:lastModifiedBy>
  <cp:revision>147</cp:revision>
  <dcterms:created xsi:type="dcterms:W3CDTF">2019-02-13T20:06:05Z</dcterms:created>
  <dcterms:modified xsi:type="dcterms:W3CDTF">2019-02-22T18:01:25Z</dcterms:modified>
</cp:coreProperties>
</file>