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343" r:id="rId3"/>
    <p:sldId id="344" r:id="rId4"/>
    <p:sldId id="330" r:id="rId5"/>
    <p:sldId id="345" r:id="rId6"/>
    <p:sldId id="338" r:id="rId7"/>
    <p:sldId id="337" r:id="rId8"/>
    <p:sldId id="258" r:id="rId9"/>
    <p:sldId id="339" r:id="rId10"/>
    <p:sldId id="341" r:id="rId11"/>
    <p:sldId id="340" r:id="rId12"/>
    <p:sldId id="332" r:id="rId13"/>
    <p:sldId id="260" r:id="rId14"/>
    <p:sldId id="331" r:id="rId15"/>
    <p:sldId id="263" r:id="rId16"/>
    <p:sldId id="264" r:id="rId17"/>
    <p:sldId id="265" r:id="rId18"/>
    <p:sldId id="307" r:id="rId19"/>
    <p:sldId id="309" r:id="rId20"/>
    <p:sldId id="266" r:id="rId21"/>
    <p:sldId id="267" r:id="rId22"/>
    <p:sldId id="311" r:id="rId23"/>
    <p:sldId id="268" r:id="rId24"/>
    <p:sldId id="269" r:id="rId25"/>
    <p:sldId id="271" r:id="rId26"/>
    <p:sldId id="275" r:id="rId27"/>
    <p:sldId id="276" r:id="rId28"/>
    <p:sldId id="346" r:id="rId29"/>
    <p:sldId id="305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Bodoni SvtyTwo ITC TT-Book"/>
        <a:ea typeface="Bodoni SvtyTwo ITC TT-Book"/>
        <a:cs typeface="Bodoni SvtyTwo ITC TT-Book"/>
        <a:sym typeface="Bodoni SvtyTwo ITC TT-Book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Bodoni SvtyTwo ITC TT-BookIta"/>
          <a:ea typeface="Bodoni SvtyTwo ITC TT-BookIta"/>
          <a:cs typeface="Bodoni SvtyTwo ITC TT-BookIt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1526" y="6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96702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7999" y="6589712"/>
            <a:ext cx="1199945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4087812"/>
            <a:ext cx="1200001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16200000">
            <a:off x="7170700" y="5348269"/>
            <a:ext cx="164276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08000" y="2921000"/>
            <a:ext cx="7200900" cy="48514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quarter" idx="1"/>
          </p:nvPr>
        </p:nvSpPr>
        <p:spPr>
          <a:xfrm>
            <a:off x="8280400" y="2921000"/>
            <a:ext cx="4241800" cy="4851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6200000">
            <a:off x="7170700" y="7875569"/>
            <a:ext cx="164276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507999" y="9129712"/>
            <a:ext cx="1199945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508000" y="6627812"/>
            <a:ext cx="1200001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8" name="Shape 28"/>
          <p:cNvSpPr/>
          <p:nvPr/>
        </p:nvSpPr>
        <p:spPr>
          <a:xfrm rot="16200000">
            <a:off x="7170700" y="7875569"/>
            <a:ext cx="164276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508000" y="6019800"/>
            <a:ext cx="7200900" cy="37338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280400" y="6019800"/>
            <a:ext cx="4241800" cy="3733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507999" y="4875212"/>
            <a:ext cx="567637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508000" y="2767012"/>
            <a:ext cx="5676316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508000" y="2616200"/>
            <a:ext cx="5676900" cy="2413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508000" y="5029200"/>
            <a:ext cx="5676900" cy="4724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508000" y="413844"/>
            <a:ext cx="11988800" cy="199171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508000" y="2405555"/>
            <a:ext cx="5816600" cy="699989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7999" y="2170112"/>
            <a:ext cx="1199729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7999" y="633412"/>
            <a:ext cx="11997293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533400"/>
            <a:ext cx="119888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286000"/>
            <a:ext cx="11988800" cy="678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320106" y="8779791"/>
            <a:ext cx="3034454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Bodoni SvtyTwo ITC TT-Book"/>
          <a:ea typeface="Bodoni SvtyTwo ITC TT-Book"/>
          <a:cs typeface="Bodoni SvtyTwo ITC TT-Book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>
            <a:noAutofit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pPr algn="ctr"/>
            <a:r>
              <a:rPr lang="en-GB" sz="4400" dirty="0"/>
              <a:t>Spreading Good Stories: Cracking Recruitment and Retention in Emergency Medicine </a:t>
            </a:r>
            <a:endParaRPr sz="4400" dirty="0"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8097396" y="6680200"/>
            <a:ext cx="4813919" cy="2413000"/>
          </a:xfrm>
          <a:prstGeom prst="rect">
            <a:avLst/>
          </a:prstGeom>
        </p:spPr>
        <p:txBody>
          <a:bodyPr/>
          <a:lstStyle/>
          <a:p>
            <a:pPr defTabSz="484886">
              <a:defRPr sz="1800">
                <a:solidFill>
                  <a:srgbClr val="000000"/>
                </a:solidFill>
              </a:defRPr>
            </a:pPr>
            <a:r>
              <a:rPr sz="1900" dirty="0">
                <a:solidFill>
                  <a:srgbClr val="414141"/>
                </a:solidFill>
              </a:rPr>
              <a:t>Dr Dan Boden</a:t>
            </a:r>
            <a:endParaRPr sz="1900" dirty="0"/>
          </a:p>
          <a:p>
            <a:pPr defTabSz="484886">
              <a:defRPr sz="1800">
                <a:solidFill>
                  <a:srgbClr val="000000"/>
                </a:solidFill>
              </a:defRPr>
            </a:pPr>
            <a:r>
              <a:rPr lang="en-GB" sz="1900" dirty="0"/>
              <a:t>Emergency Medicine Consultant</a:t>
            </a:r>
          </a:p>
          <a:p>
            <a:pPr defTabSz="484886">
              <a:defRPr sz="1800">
                <a:solidFill>
                  <a:srgbClr val="000000"/>
                </a:solidFill>
              </a:defRPr>
            </a:pPr>
            <a:r>
              <a:rPr lang="en-GB" sz="1900" dirty="0"/>
              <a:t>ECIST Clinical Associate</a:t>
            </a:r>
          </a:p>
          <a:p>
            <a:pPr defTabSz="484886">
              <a:defRPr sz="1800">
                <a:solidFill>
                  <a:srgbClr val="000000"/>
                </a:solidFill>
              </a:defRPr>
            </a:pPr>
            <a:r>
              <a:rPr lang="en-GB" sz="1900" dirty="0"/>
              <a:t>HEE SAS Doctor Lead for EM </a:t>
            </a:r>
            <a:endParaRPr sz="1900" dirty="0"/>
          </a:p>
          <a:p>
            <a:pPr defTabSz="484886">
              <a:defRPr sz="1800">
                <a:solidFill>
                  <a:srgbClr val="000000"/>
                </a:solidFill>
              </a:defRPr>
            </a:pPr>
            <a:endParaRPr lang="en-GB" sz="1900" dirty="0">
              <a:solidFill>
                <a:srgbClr val="414141"/>
              </a:solidFill>
            </a:endParaRPr>
          </a:p>
          <a:p>
            <a:pPr defTabSz="484886">
              <a:defRPr sz="1800">
                <a:solidFill>
                  <a:srgbClr val="000000"/>
                </a:solidFill>
              </a:defRPr>
            </a:pPr>
            <a:r>
              <a:rPr sz="1900" dirty="0">
                <a:solidFill>
                  <a:srgbClr val="414141"/>
                </a:solidFill>
              </a:rPr>
              <a:t>T</a:t>
            </a:r>
            <a:r>
              <a:rPr lang="en-GB" sz="1900" dirty="0" err="1"/>
              <a:t>hurs</a:t>
            </a:r>
            <a:r>
              <a:rPr lang="en-GB" sz="1900" dirty="0" err="1">
                <a:solidFill>
                  <a:srgbClr val="414141"/>
                </a:solidFill>
              </a:rPr>
              <a:t>day</a:t>
            </a:r>
            <a:r>
              <a:rPr sz="1900" dirty="0">
                <a:solidFill>
                  <a:srgbClr val="414141"/>
                </a:solidFill>
              </a:rPr>
              <a:t> </a:t>
            </a:r>
            <a:r>
              <a:rPr lang="en-GB" sz="1900" dirty="0">
                <a:solidFill>
                  <a:srgbClr val="000000"/>
                </a:solidFill>
              </a:rPr>
              <a:t>9</a:t>
            </a:r>
            <a:r>
              <a:rPr lang="en-GB" sz="1900" baseline="30000" dirty="0">
                <a:solidFill>
                  <a:srgbClr val="000000"/>
                </a:solidFill>
              </a:rPr>
              <a:t>th</a:t>
            </a:r>
            <a:r>
              <a:rPr sz="1900" dirty="0">
                <a:solidFill>
                  <a:srgbClr val="414141"/>
                </a:solidFill>
              </a:rPr>
              <a:t> </a:t>
            </a:r>
            <a:r>
              <a:rPr lang="en-GB" sz="1900" dirty="0">
                <a:solidFill>
                  <a:srgbClr val="000000"/>
                </a:solidFill>
              </a:rPr>
              <a:t>May</a:t>
            </a:r>
            <a:r>
              <a:rPr sz="1900" dirty="0">
                <a:solidFill>
                  <a:srgbClr val="414141"/>
                </a:solidFill>
              </a:rPr>
              <a:t> 201</a:t>
            </a:r>
            <a:r>
              <a:rPr lang="en-GB" sz="1900" dirty="0"/>
              <a:t>9</a:t>
            </a:r>
            <a:endParaRPr sz="1900" dirty="0">
              <a:solidFill>
                <a:srgbClr val="414141"/>
              </a:solidFill>
            </a:endParaRPr>
          </a:p>
        </p:txBody>
      </p:sp>
      <p:pic>
        <p:nvPicPr>
          <p:cNvPr id="4" name="be598f0122184d5f63165ce4b2b598a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4149" y="589630"/>
            <a:ext cx="6106723" cy="5043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urney-Main-9544e642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03" y="1361095"/>
            <a:ext cx="7937823" cy="76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44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YS3BkSS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04" y="1088563"/>
            <a:ext cx="6504791" cy="69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93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574" y="1487645"/>
            <a:ext cx="8781756" cy="678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03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725" y="0"/>
            <a:ext cx="13352622" cy="9917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5493162"/>
            <a:ext cx="48514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1623985"/>
            <a:ext cx="6184900" cy="25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142" y="5493162"/>
            <a:ext cx="3556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99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137" y="740828"/>
            <a:ext cx="11067593" cy="8360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855" y="574519"/>
            <a:ext cx="11052474" cy="8572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948" y="377973"/>
            <a:ext cx="12035251" cy="86631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1449" y="1015716"/>
            <a:ext cx="10701902" cy="80264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180359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405" y="648550"/>
            <a:ext cx="10731990" cy="80489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034068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va blog quo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3136345" cy="9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6245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743" y="272141"/>
            <a:ext cx="11868935" cy="88445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503" y="619876"/>
            <a:ext cx="11566543" cy="8315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772" y="1048329"/>
            <a:ext cx="10209256" cy="7656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369117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222" y="529162"/>
            <a:ext cx="11430466" cy="8738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333" y="574519"/>
            <a:ext cx="10810559" cy="8421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5350" y="1625600"/>
            <a:ext cx="86741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Have We Got There………</a:t>
            </a:r>
          </a:p>
        </p:txBody>
      </p:sp>
      <p:sp>
        <p:nvSpPr>
          <p:cNvPr id="169" name="Shape 169"/>
          <p:cNvSpPr/>
          <p:nvPr/>
        </p:nvSpPr>
        <p:spPr>
          <a:xfrm>
            <a:off x="676087" y="4111462"/>
            <a:ext cx="9680882" cy="3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23571" indent="-514350" algn="l" defTabSz="457200">
              <a:buFont typeface="+mj-lt"/>
              <a:buAutoNum type="arabicPeriod"/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/>
              <a:t>Respected the individual and their career aspirations</a:t>
            </a:r>
            <a:endParaRPr lang="en-GB" dirty="0"/>
          </a:p>
          <a:p>
            <a:pPr marL="109221" algn="l" defTabSz="457200"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 dirty="0"/>
          </a:p>
          <a:p>
            <a:pPr marL="365125" indent="-255904" algn="l" defTabSz="457200"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 dirty="0"/>
          </a:p>
          <a:p>
            <a:pPr marL="623571" indent="-514350" algn="l" defTabSz="457200">
              <a:buFont typeface="+mj-lt"/>
              <a:buAutoNum type="arabicPeriod"/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/>
              <a:t>Offered training/support/education tailored to the need of the individual doctor</a:t>
            </a:r>
            <a:endParaRPr lang="en-GB" dirty="0"/>
          </a:p>
          <a:p>
            <a:pPr marL="109221" algn="l" defTabSz="457200"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 dirty="0"/>
          </a:p>
          <a:p>
            <a:pPr marL="365125" indent="-255904" algn="l" defTabSz="457200"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endParaRPr dirty="0"/>
          </a:p>
          <a:p>
            <a:pPr marL="623571" indent="-514350" algn="l" defTabSz="457200">
              <a:buFont typeface="+mj-lt"/>
              <a:buAutoNum type="arabicPeriod"/>
              <a:defRPr sz="27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  <a:r>
              <a:rPr dirty="0"/>
              <a:t>Considered long term sustainability – rota’s, supervision etc  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6132" y="1612358"/>
            <a:ext cx="5932536" cy="402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200" y="7360397"/>
            <a:ext cx="1422401" cy="1917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Ways Sharing is Essential for Educator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25" y="2017021"/>
            <a:ext cx="9262797" cy="528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0893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437" y="-74320"/>
            <a:ext cx="13289674" cy="9902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Along with Exit Block/crowding, poorly matching staffing to demand is the biggest risk faced by our patients.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We must get this right</a:t>
            </a:r>
            <a:r>
              <a:rPr lang="is-IS" dirty="0"/>
              <a:t>….......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21064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97" y="1378793"/>
            <a:ext cx="8364441" cy="703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1777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4" y="4447325"/>
            <a:ext cx="3708400" cy="2197100"/>
          </a:xfrm>
          <a:prstGeom prst="rect">
            <a:avLst/>
          </a:prstGeom>
        </p:spPr>
      </p:pic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496" y="505181"/>
            <a:ext cx="7785100" cy="3162300"/>
          </a:xfrm>
          <a:prstGeom prst="rect">
            <a:avLst/>
          </a:prstGeom>
        </p:spPr>
      </p:pic>
      <p:pic>
        <p:nvPicPr>
          <p:cNvPr id="5" name="Picture 4" descr="_92145039_granthamal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71" y="5545875"/>
            <a:ext cx="5943600" cy="3343275"/>
          </a:xfrm>
          <a:prstGeom prst="rect">
            <a:avLst/>
          </a:prstGeom>
        </p:spPr>
      </p:pic>
      <p:pic>
        <p:nvPicPr>
          <p:cNvPr id="3" name="Picture 2" descr="images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4" y="7187357"/>
            <a:ext cx="37084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217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books about Lincoln</a:t>
            </a:r>
            <a:r>
              <a:rPr lang="is-IS" dirty="0"/>
              <a:t>…....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499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IBysY88EL._SX344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00" y="1726660"/>
            <a:ext cx="43942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4103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9" y="0"/>
            <a:ext cx="1297102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EST_68341da4-b021-4cff-80ef-3f2be59ab07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13" y="1874747"/>
            <a:ext cx="5624515" cy="60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27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Bodoni SvtyTwo ITC TT-Book"/>
            <a:ea typeface="Bodoni SvtyTwo ITC TT-Book"/>
            <a:cs typeface="Bodoni SvtyTwo ITC TT-Book"/>
            <a:sym typeface="Bodoni SvtyTwo ITC TT-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94</Words>
  <Application>Microsoft Office PowerPoint</Application>
  <PresentationFormat>Custom</PresentationFormat>
  <Paragraphs>17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Bodoni SvtyTwo ITC TT-Book</vt:lpstr>
      <vt:lpstr>Helvetica</vt:lpstr>
      <vt:lpstr>Helvetica Neue</vt:lpstr>
      <vt:lpstr>Lucida Sans Unicode</vt:lpstr>
      <vt:lpstr>Palatino</vt:lpstr>
      <vt:lpstr>Zapf Dingbats</vt:lpstr>
      <vt:lpstr>Default</vt:lpstr>
      <vt:lpstr>Spreading Good Stories: Cracking Recruitment and Retention in Emergency Medicine </vt:lpstr>
      <vt:lpstr>PowerPoint Presentation</vt:lpstr>
      <vt:lpstr>Along with Exit Block/crowding, poorly matching staffing to demand is the biggest risk faced by our patients.    We must get this right…....... </vt:lpstr>
      <vt:lpstr>PowerPoint Presentation</vt:lpstr>
      <vt:lpstr>PowerPoint Presentation</vt:lpstr>
      <vt:lpstr>Some books about Lincoln…....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Have We Got There………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Medicine and CESR - Respecting and Valuing the SAS Doctor</dc:title>
  <dc:creator>Nicholas Robin Holding</dc:creator>
  <cp:lastModifiedBy>Nicholas Robin Holding</cp:lastModifiedBy>
  <cp:revision>45</cp:revision>
  <dcterms:modified xsi:type="dcterms:W3CDTF">2019-05-16T17:21:16Z</dcterms:modified>
</cp:coreProperties>
</file>