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075"/>
    <a:srgbClr val="F0F0F0"/>
    <a:srgbClr val="CCDFF1"/>
    <a:srgbClr val="E9E9E9"/>
    <a:srgbClr val="FAB200"/>
    <a:srgbClr val="00B09C"/>
    <a:srgbClr val="5A4D9C"/>
    <a:srgbClr val="FBCCE3"/>
    <a:srgbClr val="FEF0CC"/>
    <a:srgbClr val="DED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102" d="100"/>
          <a:sy n="102" d="100"/>
        </p:scale>
        <p:origin x="1698"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FF07F8-6AC1-4D46-AA22-FE65F8D74835}" type="datetimeFigureOut">
              <a:rPr lang="en-GB" smtClean="0"/>
              <a:t>15/10/2025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B3808-B379-41EB-9C09-4F9BBD3F70E1}" type="slidenum">
              <a:rPr lang="en-GB" smtClean="0"/>
              <a:t>‹#›</a:t>
            </a:fld>
            <a:endParaRPr lang="en-GB"/>
          </a:p>
        </p:txBody>
      </p:sp>
    </p:spTree>
    <p:extLst>
      <p:ext uri="{BB962C8B-B14F-4D97-AF65-F5344CB8AC3E}">
        <p14:creationId xmlns:p14="http://schemas.microsoft.com/office/powerpoint/2010/main" val="89270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5B3808-B379-41EB-9C09-4F9BBD3F70E1}" type="slidenum">
              <a:rPr lang="en-GB" smtClean="0"/>
              <a:t>1</a:t>
            </a:fld>
            <a:endParaRPr lang="en-GB"/>
          </a:p>
        </p:txBody>
      </p:sp>
    </p:spTree>
    <p:extLst>
      <p:ext uri="{BB962C8B-B14F-4D97-AF65-F5344CB8AC3E}">
        <p14:creationId xmlns:p14="http://schemas.microsoft.com/office/powerpoint/2010/main" val="4049749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A54C76-66B0-A47A-1C31-2591C585C81D}"/>
              </a:ext>
            </a:extLst>
          </p:cNvPr>
          <p:cNvSpPr/>
          <p:nvPr userDrawn="1"/>
        </p:nvSpPr>
        <p:spPr>
          <a:xfrm>
            <a:off x="304800" y="2245217"/>
            <a:ext cx="11586693" cy="3912410"/>
          </a:xfrm>
          <a:prstGeom prst="rect">
            <a:avLst/>
          </a:prstGeom>
          <a:noFill/>
          <a:ln w="317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697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F86940-CA1A-608A-AFF5-47800DF743EE}"/>
              </a:ext>
            </a:extLst>
          </p:cNvPr>
          <p:cNvSpPr>
            <a:spLocks noGrp="1" noRot="1" noMove="1" noResize="1" noEditPoints="1" noAdjustHandles="1" noChangeArrowheads="1" noChangeShapeType="1"/>
          </p:cNvSpPr>
          <p:nvPr userDrawn="1"/>
        </p:nvSpPr>
        <p:spPr>
          <a:xfrm>
            <a:off x="5074932" y="1369638"/>
            <a:ext cx="2974364" cy="824542"/>
          </a:xfrm>
          <a:prstGeom prst="rect">
            <a:avLst/>
          </a:prstGeom>
          <a:solidFill>
            <a:srgbClr val="CC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BB8CDB8-BF83-F0FC-C103-2AFECC8D56EB}"/>
              </a:ext>
            </a:extLst>
          </p:cNvPr>
          <p:cNvSpPr>
            <a:spLocks noGrp="1" noRot="1" noMove="1" noResize="1" noEditPoints="1" noAdjustHandles="1" noChangeArrowheads="1" noChangeShapeType="1"/>
          </p:cNvSpPr>
          <p:nvPr userDrawn="1"/>
        </p:nvSpPr>
        <p:spPr>
          <a:xfrm>
            <a:off x="301326" y="1369638"/>
            <a:ext cx="995147" cy="83604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5F8DFC7-1FFB-6204-B76A-CB5660E65468}"/>
              </a:ext>
            </a:extLst>
          </p:cNvPr>
          <p:cNvSpPr>
            <a:spLocks noGrp="1" noRot="1" noMove="1" noResize="1" noEditPoints="1" noAdjustHandles="1" noChangeArrowheads="1" noChangeShapeType="1"/>
          </p:cNvSpPr>
          <p:nvPr userDrawn="1"/>
        </p:nvSpPr>
        <p:spPr>
          <a:xfrm>
            <a:off x="-1" y="6501215"/>
            <a:ext cx="12192000" cy="3567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9421BC9-D336-60E9-11BD-536E6F68EC08}"/>
              </a:ext>
            </a:extLst>
          </p:cNvPr>
          <p:cNvSpPr>
            <a:spLocks noGrp="1" noRot="1" noMove="1" noResize="1" noEditPoints="1" noAdjustHandles="1" noChangeArrowheads="1" noChangeShapeType="1"/>
          </p:cNvSpPr>
          <p:nvPr userDrawn="1"/>
        </p:nvSpPr>
        <p:spPr>
          <a:xfrm>
            <a:off x="0" y="0"/>
            <a:ext cx="12192000" cy="11644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27B4CEB3-6B41-E51A-4C34-096274B55272}"/>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0" y="1164417"/>
            <a:ext cx="12192000" cy="88900"/>
          </a:xfrm>
          <a:prstGeom prst="rect">
            <a:avLst/>
          </a:prstGeom>
        </p:spPr>
      </p:pic>
      <p:pic>
        <p:nvPicPr>
          <p:cNvPr id="14" name="Picture 13" descr="Text&#10;&#10;Description automatically generated with medium confidence">
            <a:extLst>
              <a:ext uri="{FF2B5EF4-FFF2-40B4-BE49-F238E27FC236}">
                <a16:creationId xmlns:a16="http://schemas.microsoft.com/office/drawing/2014/main" id="{BD189B90-5E60-CC13-704C-14791000971D}"/>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550900" y="356785"/>
            <a:ext cx="1879697" cy="549303"/>
          </a:xfrm>
          <a:prstGeom prst="rect">
            <a:avLst/>
          </a:prstGeom>
        </p:spPr>
      </p:pic>
      <p:pic>
        <p:nvPicPr>
          <p:cNvPr id="15" name="Picture 14" descr="Text&#10;&#10;Description automatically generated">
            <a:extLst>
              <a:ext uri="{FF2B5EF4-FFF2-40B4-BE49-F238E27FC236}">
                <a16:creationId xmlns:a16="http://schemas.microsoft.com/office/drawing/2014/main" id="{4C7C3088-1C03-4FF0-4106-1DDAB21A5B8C}"/>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10594771" y="356785"/>
            <a:ext cx="1193861" cy="549303"/>
          </a:xfrm>
          <a:prstGeom prst="rect">
            <a:avLst/>
          </a:prstGeom>
        </p:spPr>
      </p:pic>
      <p:pic>
        <p:nvPicPr>
          <p:cNvPr id="17" name="Picture 16">
            <a:extLst>
              <a:ext uri="{FF2B5EF4-FFF2-40B4-BE49-F238E27FC236}">
                <a16:creationId xmlns:a16="http://schemas.microsoft.com/office/drawing/2014/main" id="{CE318D36-5706-72F7-741A-666FA3ED7EC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0" y="6412315"/>
            <a:ext cx="12192000" cy="88900"/>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9603015E-16A5-049F-142B-892D9F12EBC5}"/>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Lst>
          </a:blip>
          <a:stretch>
            <a:fillRect/>
          </a:stretch>
        </p:blipFill>
        <p:spPr>
          <a:xfrm>
            <a:off x="550900" y="6579589"/>
            <a:ext cx="1641559" cy="200035"/>
          </a:xfrm>
          <a:prstGeom prst="rect">
            <a:avLst/>
          </a:prstGeom>
        </p:spPr>
      </p:pic>
      <p:pic>
        <p:nvPicPr>
          <p:cNvPr id="21" name="Picture 20" descr="Text&#10;&#10;Description automatically generated with medium confidence">
            <a:extLst>
              <a:ext uri="{FF2B5EF4-FFF2-40B4-BE49-F238E27FC236}">
                <a16:creationId xmlns:a16="http://schemas.microsoft.com/office/drawing/2014/main" id="{A45CEB57-369A-5C16-C35B-384CB4F82B1D}"/>
              </a:ext>
            </a:extLst>
          </p:cNvPr>
          <p:cNvPicPr>
            <a:picLocks noGrp="1" noRot="1" noChangeAspect="1" noMove="1" noResize="1" noEditPoints="1" noAdjustHandles="1" noChangeArrowheads="1" noChangeShapeType="1" noCrop="1"/>
          </p:cNvPicPr>
          <p:nvPr userDrawn="1"/>
        </p:nvPicPr>
        <p:blipFill>
          <a:blip r:embed="rId7">
            <a:extLst>
              <a:ext uri="{28A0092B-C50C-407E-A947-70E740481C1C}">
                <a14:useLocalDpi xmlns:a14="http://schemas.microsoft.com/office/drawing/2010/main" val="0"/>
              </a:ext>
            </a:extLst>
          </a:blip>
          <a:stretch>
            <a:fillRect/>
          </a:stretch>
        </p:blipFill>
        <p:spPr>
          <a:xfrm>
            <a:off x="10524917" y="6598640"/>
            <a:ext cx="1263715" cy="180984"/>
          </a:xfrm>
          <a:prstGeom prst="rect">
            <a:avLst/>
          </a:prstGeom>
        </p:spPr>
      </p:pic>
      <p:pic>
        <p:nvPicPr>
          <p:cNvPr id="23" name="Picture 22">
            <a:extLst>
              <a:ext uri="{FF2B5EF4-FFF2-40B4-BE49-F238E27FC236}">
                <a16:creationId xmlns:a16="http://schemas.microsoft.com/office/drawing/2014/main" id="{5D12AF89-E388-FF37-47B9-2B80D35EB7D9}"/>
              </a:ext>
            </a:extLst>
          </p:cNvPr>
          <p:cNvPicPr>
            <a:picLocks noGrp="1" noRot="1" noChangeAspect="1" noMove="1" noResize="1" noEditPoints="1" noAdjustHandles="1" noChangeArrowheads="1" noChangeShapeType="1" noCrop="1"/>
          </p:cNvPicPr>
          <p:nvPr userDrawn="1"/>
        </p:nvPicPr>
        <p:blipFill>
          <a:blip r:embed="rId8">
            <a:extLst>
              <a:ext uri="{28A0092B-C50C-407E-A947-70E740481C1C}">
                <a14:useLocalDpi xmlns:a14="http://schemas.microsoft.com/office/drawing/2010/main" val="0"/>
              </a:ext>
            </a:extLst>
          </a:blip>
          <a:stretch>
            <a:fillRect/>
          </a:stretch>
        </p:blipFill>
        <p:spPr>
          <a:xfrm>
            <a:off x="301326" y="6188592"/>
            <a:ext cx="11589346" cy="9525"/>
          </a:xfrm>
          <a:prstGeom prst="rect">
            <a:avLst/>
          </a:prstGeom>
        </p:spPr>
      </p:pic>
      <p:pic>
        <p:nvPicPr>
          <p:cNvPr id="25" name="Picture 24" descr="Icon&#10;&#10;Description automatically generated">
            <a:extLst>
              <a:ext uri="{FF2B5EF4-FFF2-40B4-BE49-F238E27FC236}">
                <a16:creationId xmlns:a16="http://schemas.microsoft.com/office/drawing/2014/main" id="{FB1EF040-2CA1-6E47-93FA-2CF679A413AA}"/>
              </a:ext>
            </a:extLst>
          </p:cNvPr>
          <p:cNvPicPr>
            <a:picLocks noGrp="1" noRot="1" noChangeAspect="1" noMove="1" noResize="1" noEditPoints="1" noAdjustHandles="1" noChangeArrowheads="1" noChangeShapeType="1" noCrop="1"/>
          </p:cNvPicPr>
          <p:nvPr userDrawn="1"/>
        </p:nvPicPr>
        <p:blipFill>
          <a:blip r:embed="rId9">
            <a:extLst>
              <a:ext uri="{28A0092B-C50C-407E-A947-70E740481C1C}">
                <a14:useLocalDpi xmlns:a14="http://schemas.microsoft.com/office/drawing/2010/main" val="0"/>
              </a:ext>
            </a:extLst>
          </a:blip>
          <a:stretch>
            <a:fillRect/>
          </a:stretch>
        </p:blipFill>
        <p:spPr>
          <a:xfrm>
            <a:off x="5187417" y="1484086"/>
            <a:ext cx="2781443" cy="355618"/>
          </a:xfrm>
          <a:prstGeom prst="rect">
            <a:avLst/>
          </a:prstGeom>
        </p:spPr>
      </p:pic>
      <p:pic>
        <p:nvPicPr>
          <p:cNvPr id="28" name="Picture 27" descr="A picture containing text, sign&#10;&#10;Description automatically generated">
            <a:extLst>
              <a:ext uri="{FF2B5EF4-FFF2-40B4-BE49-F238E27FC236}">
                <a16:creationId xmlns:a16="http://schemas.microsoft.com/office/drawing/2014/main" id="{90AFCA6B-6D81-099B-962E-A660D588DD4D}"/>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Lst>
          </a:blip>
          <a:stretch>
            <a:fillRect/>
          </a:stretch>
        </p:blipFill>
        <p:spPr>
          <a:xfrm>
            <a:off x="409803" y="1467515"/>
            <a:ext cx="758864" cy="406421"/>
          </a:xfrm>
          <a:prstGeom prst="rect">
            <a:avLst/>
          </a:prstGeom>
        </p:spPr>
      </p:pic>
      <p:pic>
        <p:nvPicPr>
          <p:cNvPr id="30" name="Picture 29">
            <a:extLst>
              <a:ext uri="{FF2B5EF4-FFF2-40B4-BE49-F238E27FC236}">
                <a16:creationId xmlns:a16="http://schemas.microsoft.com/office/drawing/2014/main" id="{3FAA01A9-841A-BF68-4996-8FE73EF7A879}"/>
              </a:ext>
            </a:extLst>
          </p:cNvPr>
          <p:cNvPicPr>
            <a:picLocks noGrp="1" noRot="1" noChangeAspect="1" noMove="1" noResize="1" noEditPoints="1" noAdjustHandles="1" noChangeArrowheads="1" noChangeShapeType="1" noCrop="1"/>
          </p:cNvPicPr>
          <p:nvPr userDrawn="1"/>
        </p:nvPicPr>
        <p:blipFill>
          <a:blip r:embed="rId11">
            <a:extLst>
              <a:ext uri="{28A0092B-C50C-407E-A947-70E740481C1C}">
                <a14:useLocalDpi xmlns:a14="http://schemas.microsoft.com/office/drawing/2010/main" val="0"/>
              </a:ext>
            </a:extLst>
          </a:blip>
          <a:stretch>
            <a:fillRect/>
          </a:stretch>
        </p:blipFill>
        <p:spPr>
          <a:xfrm>
            <a:off x="1220920" y="1484086"/>
            <a:ext cx="15876" cy="355618"/>
          </a:xfrm>
          <a:prstGeom prst="rect">
            <a:avLst/>
          </a:prstGeom>
        </p:spPr>
      </p:pic>
      <p:pic>
        <p:nvPicPr>
          <p:cNvPr id="41" name="Picture 40">
            <a:extLst>
              <a:ext uri="{FF2B5EF4-FFF2-40B4-BE49-F238E27FC236}">
                <a16:creationId xmlns:a16="http://schemas.microsoft.com/office/drawing/2014/main" id="{8FC934CA-0D44-C3F3-2248-7B43779A9A33}"/>
              </a:ext>
            </a:extLst>
          </p:cNvPr>
          <p:cNvPicPr>
            <a:picLocks noGrp="1" noRot="1" noChangeAspect="1" noMove="1" noResize="1" noEditPoints="1" noAdjustHandles="1" noChangeArrowheads="1" noChangeShapeType="1" noCrop="1"/>
          </p:cNvPicPr>
          <p:nvPr userDrawn="1"/>
        </p:nvPicPr>
        <p:blipFill>
          <a:blip r:embed="rId12">
            <a:extLst>
              <a:ext uri="{28A0092B-C50C-407E-A947-70E740481C1C}">
                <a14:useLocalDpi xmlns:a14="http://schemas.microsoft.com/office/drawing/2010/main" val="0"/>
              </a:ext>
            </a:extLst>
          </a:blip>
          <a:stretch>
            <a:fillRect/>
          </a:stretch>
        </p:blipFill>
        <p:spPr>
          <a:xfrm>
            <a:off x="403453" y="6242886"/>
            <a:ext cx="1955901" cy="111131"/>
          </a:xfrm>
          <a:prstGeom prst="rect">
            <a:avLst/>
          </a:prstGeom>
        </p:spPr>
      </p:pic>
      <p:sp>
        <p:nvSpPr>
          <p:cNvPr id="45" name="Rectangle 2">
            <a:extLst>
              <a:ext uri="{FF2B5EF4-FFF2-40B4-BE49-F238E27FC236}">
                <a16:creationId xmlns:a16="http://schemas.microsoft.com/office/drawing/2014/main" id="{C0EF05A4-9CBB-3C51-2A30-CCB4B1D70B0F}"/>
              </a:ext>
            </a:extLst>
          </p:cNvPr>
          <p:cNvSpPr>
            <a:spLocks noGrp="1" noRot="1" noMove="1" noResize="1" noEditPoints="1" noAdjustHandles="1" noChangeArrowheads="1" noChangeShapeType="1"/>
          </p:cNvSpPr>
          <p:nvPr userDrawn="1"/>
        </p:nvSpPr>
        <p:spPr bwMode="auto">
          <a:xfrm>
            <a:off x="4382343" y="2943737"/>
            <a:ext cx="196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049" name="Picture 1" descr="Logo, icon&#10;&#10;Description automatically generated">
            <a:extLst>
              <a:ext uri="{FF2B5EF4-FFF2-40B4-BE49-F238E27FC236}">
                <a16:creationId xmlns:a16="http://schemas.microsoft.com/office/drawing/2014/main" id="{1A9240B5-AC61-F1E7-DA6B-67C57A9E5426}"/>
              </a:ext>
            </a:extLst>
          </p:cNvPr>
          <p:cNvPicPr>
            <a:picLocks noGrp="1" noRot="1" noChangeAspect="1" noMove="1" noResize="1" noEditPoints="1" noAdjustHandles="1" noChangeArrowheads="1" noChangeShapeType="1" noCrop="1"/>
          </p:cNvPicPr>
          <p:nvPr userDrawn="1"/>
        </p:nvPicPr>
        <p:blipFill>
          <a:blip r:embed="rId13">
            <a:extLst>
              <a:ext uri="{28A0092B-C50C-407E-A947-70E740481C1C}">
                <a14:useLocalDpi xmlns:a14="http://schemas.microsoft.com/office/drawing/2010/main" val="0"/>
              </a:ext>
            </a:extLst>
          </a:blip>
          <a:srcRect/>
          <a:stretch>
            <a:fillRect/>
          </a:stretch>
        </p:blipFill>
        <p:spPr bwMode="auto">
          <a:xfrm flipV="1">
            <a:off x="-2467403" y="3355216"/>
            <a:ext cx="45719" cy="457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D01F73EF-E4FB-DB68-EB65-CB756BB5A7A4}"/>
              </a:ext>
            </a:extLst>
          </p:cNvPr>
          <p:cNvSpPr>
            <a:spLocks noChangeArrowheads="1"/>
          </p:cNvSpPr>
          <p:nvPr userDrawn="1"/>
        </p:nvSpPr>
        <p:spPr bwMode="auto">
          <a:xfrm>
            <a:off x="-2553430" y="2322477"/>
            <a:ext cx="2388418" cy="3782597"/>
          </a:xfrm>
          <a:prstGeom prst="rect">
            <a:avLst/>
          </a:prstGeom>
          <a:solidFill>
            <a:srgbClr val="DEDBEB"/>
          </a:solidFill>
          <a:ln>
            <a:noFill/>
          </a:ln>
          <a:effectLst/>
        </p:spPr>
        <p:txBody>
          <a:bodyPr vert="horz" wrap="square" lIns="126000" tIns="324000" rIns="144000" bIns="108000" numCol="1" anchor="t"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Lorem ipsum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dolor</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sit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amet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consectetuer</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adipiscing</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elit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sed</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diam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nonummy</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nibh</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euismod</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tincidunt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laoreet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dolore magna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aliquam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erat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volutpat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Ut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wisi</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enim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ad minim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veniam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quis</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nostrud</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exerci</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tation</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ullamcorper</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suscipit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lobortis</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nisl</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aliquip</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ex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ea</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commodo</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consequat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Duis autem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vel</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eum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iriure</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dolor</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in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hendrerit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in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vulputate</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velit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esse</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molestie</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consequat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vel</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illum dolore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eu</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feugiat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nulla</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facilisis</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vero</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eros et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accumsan</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iusto</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odio</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dignissim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qui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blandit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praesent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luptatum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zzril</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delenit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augue</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duis</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dolore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te</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feugait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nulla</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facilisi</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Lorem ipsum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dolor</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sit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amet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cons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ectetuer</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adipiscing</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elit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sed</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diam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nonummy</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nibh</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euismod</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tincidunt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laoreet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dolore magna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aliquam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erat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volutpat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Ut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wisi</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enim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ad minim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veniam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quis</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nostrud</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exerci</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tation</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ullamcorper</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suscipit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lobortis</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nisl</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aliquip</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ex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ea</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commodo</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consequat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GB"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2678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5C54-026E-16EC-108E-BF8133ABBEE8}"/>
              </a:ext>
            </a:extLst>
          </p:cNvPr>
          <p:cNvSpPr txBox="1">
            <a:spLocks/>
          </p:cNvSpPr>
          <p:nvPr/>
        </p:nvSpPr>
        <p:spPr>
          <a:xfrm>
            <a:off x="2567247" y="577431"/>
            <a:ext cx="7057506" cy="250016"/>
          </a:xfrm>
          <a:prstGeom prst="rect">
            <a:avLst/>
          </a:prstGeom>
        </p:spPr>
        <p:txBody>
          <a:bodyPr/>
          <a:lstStyle>
            <a:lvl1pPr algn="ctr" defTabSz="914400" rtl="0" eaLnBrk="1" latinLnBrk="0" hangingPunct="1">
              <a:lnSpc>
                <a:spcPct val="90000"/>
              </a:lnSpc>
              <a:spcBef>
                <a:spcPct val="0"/>
              </a:spcBef>
              <a:buNone/>
              <a:defRPr sz="1400" b="0" kern="1200">
                <a:solidFill>
                  <a:schemeClr val="bg1"/>
                </a:solidFill>
                <a:latin typeface="Museo Sans 700" panose="02000000000000000000" pitchFamily="50" charset="0"/>
                <a:ea typeface="+mj-ea"/>
                <a:cs typeface="+mj-cs"/>
              </a:defRPr>
            </a:lvl1pPr>
          </a:lstStyle>
          <a:p>
            <a:r>
              <a:rPr lang="en-US" sz="1300" dirty="0"/>
              <a:t>Theme | Getting to Excellent: Fundamentals in Care</a:t>
            </a:r>
            <a:endParaRPr lang="en-GB" sz="1300" dirty="0"/>
          </a:p>
        </p:txBody>
      </p:sp>
      <p:sp>
        <p:nvSpPr>
          <p:cNvPr id="3" name="Title 1">
            <a:extLst>
              <a:ext uri="{FF2B5EF4-FFF2-40B4-BE49-F238E27FC236}">
                <a16:creationId xmlns:a16="http://schemas.microsoft.com/office/drawing/2014/main" id="{3698D9BF-9146-7B2A-8B32-1C877782D434}"/>
              </a:ext>
            </a:extLst>
          </p:cNvPr>
          <p:cNvSpPr txBox="1">
            <a:spLocks/>
          </p:cNvSpPr>
          <p:nvPr/>
        </p:nvSpPr>
        <p:spPr>
          <a:xfrm>
            <a:off x="2567247" y="779747"/>
            <a:ext cx="7057506" cy="406228"/>
          </a:xfrm>
          <a:prstGeom prst="rect">
            <a:avLst/>
          </a:prstGeom>
        </p:spPr>
        <p:txBody>
          <a:bodyPr/>
          <a:lstStyle>
            <a:lvl1pPr algn="ctr" defTabSz="914400" rtl="0" eaLnBrk="1" latinLnBrk="0" hangingPunct="1">
              <a:lnSpc>
                <a:spcPct val="90000"/>
              </a:lnSpc>
              <a:spcBef>
                <a:spcPct val="0"/>
              </a:spcBef>
              <a:buNone/>
              <a:defRPr sz="1400" b="0" kern="1200">
                <a:solidFill>
                  <a:schemeClr val="bg1"/>
                </a:solidFill>
                <a:latin typeface="Museo Sans 700" panose="02000000000000000000" pitchFamily="50" charset="0"/>
                <a:ea typeface="+mj-ea"/>
                <a:cs typeface="+mj-cs"/>
              </a:defRPr>
            </a:lvl1pPr>
          </a:lstStyle>
          <a:p>
            <a:r>
              <a:rPr lang="en-US" sz="1000" dirty="0"/>
              <a:t>Produced by | Jules Lewis and Penny Watson</a:t>
            </a:r>
            <a:endParaRPr lang="en-GB" sz="1000" dirty="0"/>
          </a:p>
        </p:txBody>
      </p:sp>
      <p:sp>
        <p:nvSpPr>
          <p:cNvPr id="4" name="Title 1">
            <a:extLst>
              <a:ext uri="{FF2B5EF4-FFF2-40B4-BE49-F238E27FC236}">
                <a16:creationId xmlns:a16="http://schemas.microsoft.com/office/drawing/2014/main" id="{54C6FBAE-F7B5-02C5-5521-F838AC89D424}"/>
              </a:ext>
            </a:extLst>
          </p:cNvPr>
          <p:cNvSpPr txBox="1">
            <a:spLocks/>
          </p:cNvSpPr>
          <p:nvPr/>
        </p:nvSpPr>
        <p:spPr>
          <a:xfrm>
            <a:off x="2467493" y="127349"/>
            <a:ext cx="7255929" cy="1058626"/>
          </a:xfrm>
          <a:prstGeom prst="rect">
            <a:avLst/>
          </a:prstGeom>
        </p:spPr>
        <p:txBody>
          <a:bodyPr/>
          <a:lstStyle>
            <a:lvl1pPr algn="ctr" defTabSz="914400" rtl="0" eaLnBrk="1" latinLnBrk="0" hangingPunct="1">
              <a:lnSpc>
                <a:spcPct val="90000"/>
              </a:lnSpc>
              <a:spcBef>
                <a:spcPct val="0"/>
              </a:spcBef>
              <a:buNone/>
              <a:defRPr sz="3400" kern="1200">
                <a:solidFill>
                  <a:schemeClr val="bg1"/>
                </a:solidFill>
                <a:latin typeface="+mj-lt"/>
                <a:ea typeface="+mj-ea"/>
                <a:cs typeface="+mj-cs"/>
              </a:defRPr>
            </a:lvl1pPr>
          </a:lstStyle>
          <a:p>
            <a:r>
              <a:rPr lang="en-US" sz="2400" dirty="0"/>
              <a:t>Improvement – Respiratory Supportive Care </a:t>
            </a:r>
            <a:r>
              <a:rPr lang="en-US" sz="2400"/>
              <a:t>Suite WD </a:t>
            </a:r>
            <a:r>
              <a:rPr lang="en-US" sz="2400" dirty="0"/>
              <a:t>24</a:t>
            </a:r>
            <a:endParaRPr lang="en-GB" sz="2400" dirty="0"/>
          </a:p>
        </p:txBody>
      </p:sp>
      <p:sp>
        <p:nvSpPr>
          <p:cNvPr id="5" name="TextBox 4">
            <a:extLst>
              <a:ext uri="{FF2B5EF4-FFF2-40B4-BE49-F238E27FC236}">
                <a16:creationId xmlns:a16="http://schemas.microsoft.com/office/drawing/2014/main" id="{4489C684-F4C1-1C3B-A0E5-B7DF277BC702}"/>
              </a:ext>
            </a:extLst>
          </p:cNvPr>
          <p:cNvSpPr txBox="1"/>
          <p:nvPr/>
        </p:nvSpPr>
        <p:spPr>
          <a:xfrm>
            <a:off x="2283853" y="6190729"/>
            <a:ext cx="9511043" cy="207749"/>
          </a:xfrm>
          <a:prstGeom prst="rect">
            <a:avLst/>
          </a:prstGeom>
          <a:noFill/>
        </p:spPr>
        <p:txBody>
          <a:bodyPr wrap="square" rtlCol="0">
            <a:normAutofit fontScale="85000" lnSpcReduction="10000"/>
          </a:bodyPr>
          <a:lstStyle/>
          <a:p>
            <a:r>
              <a:rPr lang="en-GB" sz="725" dirty="0"/>
              <a:t>Thank you to everyone named above, teamwork and the  one chance message at it’s best. The biggest thank you goes to  Leanne, Belinda, Tina &amp; the ward team &amp; Sean Roberts and Team for making this improvement happen, the room will make the biggest difference at the hardest of times. </a:t>
            </a:r>
          </a:p>
        </p:txBody>
      </p:sp>
      <p:sp>
        <p:nvSpPr>
          <p:cNvPr id="6" name="Title 1">
            <a:extLst>
              <a:ext uri="{FF2B5EF4-FFF2-40B4-BE49-F238E27FC236}">
                <a16:creationId xmlns:a16="http://schemas.microsoft.com/office/drawing/2014/main" id="{867E2496-DA71-E764-1809-D26A5625E70D}"/>
              </a:ext>
            </a:extLst>
          </p:cNvPr>
          <p:cNvSpPr txBox="1">
            <a:spLocks/>
          </p:cNvSpPr>
          <p:nvPr/>
        </p:nvSpPr>
        <p:spPr>
          <a:xfrm>
            <a:off x="2567245" y="935959"/>
            <a:ext cx="7057506" cy="250016"/>
          </a:xfrm>
          <a:prstGeom prst="rect">
            <a:avLst/>
          </a:prstGeom>
        </p:spPr>
        <p:txBody>
          <a:bodyPr/>
          <a:lstStyle>
            <a:lvl1pPr algn="ctr" defTabSz="914400" rtl="0" eaLnBrk="1" latinLnBrk="0" hangingPunct="1">
              <a:lnSpc>
                <a:spcPct val="90000"/>
              </a:lnSpc>
              <a:spcBef>
                <a:spcPct val="0"/>
              </a:spcBef>
              <a:buNone/>
              <a:defRPr sz="1400" b="0" kern="1200">
                <a:solidFill>
                  <a:schemeClr val="bg1"/>
                </a:solidFill>
                <a:latin typeface="Museo Sans 700" panose="02000000000000000000" pitchFamily="50" charset="0"/>
                <a:ea typeface="+mj-ea"/>
                <a:cs typeface="+mj-cs"/>
              </a:defRPr>
            </a:lvl1pPr>
          </a:lstStyle>
          <a:p>
            <a:r>
              <a:rPr lang="en-US" sz="1000" dirty="0"/>
              <a:t>Case Study Date | 7/10/2025</a:t>
            </a:r>
            <a:endParaRPr lang="en-GB" sz="1000" dirty="0"/>
          </a:p>
        </p:txBody>
      </p:sp>
      <p:sp>
        <p:nvSpPr>
          <p:cNvPr id="7" name="TextBox 6">
            <a:extLst>
              <a:ext uri="{FF2B5EF4-FFF2-40B4-BE49-F238E27FC236}">
                <a16:creationId xmlns:a16="http://schemas.microsoft.com/office/drawing/2014/main" id="{C0963BE3-EE2E-C9B5-9925-C565DC92DBAF}"/>
              </a:ext>
            </a:extLst>
          </p:cNvPr>
          <p:cNvSpPr txBox="1"/>
          <p:nvPr/>
        </p:nvSpPr>
        <p:spPr>
          <a:xfrm>
            <a:off x="8049296" y="1369638"/>
            <a:ext cx="3841375" cy="824542"/>
          </a:xfrm>
          <a:prstGeom prst="rect">
            <a:avLst/>
          </a:prstGeom>
          <a:solidFill>
            <a:srgbClr val="CCDFF1"/>
          </a:solidFill>
          <a:ln>
            <a:noFill/>
          </a:ln>
        </p:spPr>
        <p:txBody>
          <a:bodyPr wrap="square" lIns="36000" tIns="97200" bIns="108000" rtlCol="0">
            <a:normAutofit lnSpcReduction="10000"/>
          </a:bodyPr>
          <a:lstStyle/>
          <a:p>
            <a:r>
              <a:rPr lang="en-GB" sz="900" baseline="0" dirty="0">
                <a:solidFill>
                  <a:schemeClr val="tx1"/>
                </a:solidFill>
                <a:latin typeface="Arial" panose="020B0604020202020204" pitchFamily="34" charset="0"/>
              </a:rPr>
              <a:t>To improve the current relatives, room and create a Respiratory Supportive Care Suite on Ward 24 RSH to allow staff to have open and honest conversations with relatives about supportive and end of life care. This will be achieved by October 2025. Official opening of the room is planned for December 2025.</a:t>
            </a:r>
          </a:p>
        </p:txBody>
      </p:sp>
      <p:sp>
        <p:nvSpPr>
          <p:cNvPr id="8" name="Rectangle 3">
            <a:extLst>
              <a:ext uri="{FF2B5EF4-FFF2-40B4-BE49-F238E27FC236}">
                <a16:creationId xmlns:a16="http://schemas.microsoft.com/office/drawing/2014/main" id="{CC4528B6-D316-DA30-563A-72FAD6B4901B}"/>
              </a:ext>
            </a:extLst>
          </p:cNvPr>
          <p:cNvSpPr>
            <a:spLocks noChangeArrowheads="1"/>
          </p:cNvSpPr>
          <p:nvPr/>
        </p:nvSpPr>
        <p:spPr bwMode="auto">
          <a:xfrm>
            <a:off x="276588" y="2270975"/>
            <a:ext cx="2436894" cy="3859369"/>
          </a:xfrm>
          <a:prstGeom prst="rect">
            <a:avLst/>
          </a:prstGeom>
          <a:solidFill>
            <a:srgbClr val="DEDBEB"/>
          </a:solidFill>
          <a:ln w="57150">
            <a:solidFill>
              <a:schemeClr val="bg1"/>
            </a:solidFill>
            <a:miter lim="800000"/>
          </a:ln>
          <a:effectLst/>
        </p:spPr>
        <p:txBody>
          <a:bodyPr vert="horz" wrap="square" lIns="126000" tIns="72000" rIns="144000" bIns="108000" numCol="1" anchor="t"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A4D9C"/>
                </a:solidFill>
                <a:effectLst/>
                <a:latin typeface="Museo Sans 700" panose="02000000000000000000"/>
                <a:ea typeface="Calibri" panose="020F0502020204030204" pitchFamily="34" charset="0"/>
                <a:cs typeface="Arial" panose="020B0604020202020204" pitchFamily="34" charset="0"/>
              </a:rPr>
              <a:t>PLAN</a:t>
            </a:r>
            <a:r>
              <a:rPr kumimoji="0" lang="en-GB" altLang="en-US" sz="1400" b="1" i="0" u="none" strike="noStrike" cap="none" normalizeH="0" baseline="0" dirty="0">
                <a:ln>
                  <a:noFill/>
                </a:ln>
                <a:solidFill>
                  <a:srgbClr val="5A4D9C"/>
                </a:solidFill>
                <a:effectLst/>
                <a:latin typeface="Museo Sans 700" panose="0200000000000000000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Working together, the Ward Manager Leanne; Belinda and Tina, Ward Clerks and Team </a:t>
            </a:r>
            <a:r>
              <a:rPr lang="en-GB" altLang="en-US" sz="900" dirty="0">
                <a:latin typeface="Arial" panose="020B0604020202020204" pitchFamily="34" charset="0"/>
                <a:ea typeface="Calibri" panose="020F0502020204030204" pitchFamily="34" charset="0"/>
                <a:cs typeface="Arial" panose="020B0604020202020204" pitchFamily="34" charset="0"/>
              </a:rPr>
              <a:t>and Swan End of Life Care (EoLC)</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Lead Nurse Jules met to discuss improvement plans. We reviewed </a:t>
            </a:r>
            <a:r>
              <a:rPr lang="en-GB" altLang="en-US" sz="900" dirty="0">
                <a:latin typeface="Arial" panose="020B0604020202020204" pitchFamily="34" charset="0"/>
                <a:ea typeface="Calibri" panose="020F0502020204030204" pitchFamily="34" charset="0"/>
                <a:cs typeface="Arial" panose="020B0604020202020204" pitchFamily="34" charset="0"/>
              </a:rPr>
              <a:t>the current Relatives Room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on Ward 24.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Pre photos were taken. The room would become a Respiratory Supportive Care Suite for Ward 24 Doctors, Nurses and MDT Staff to provide a calm space on the Ward, to have important, open and honest conversations with relatives about their loved ones about supportive and end of life care. This space would also allow relatives to have rest breaks in a calm space. The current space, we felt, was  functional but could be improved.</a:t>
            </a:r>
            <a:endParaRPr lang="en-GB" altLang="en-US" sz="900" dirty="0">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BEFORE PHOTOS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0F20D3F-1B80-3098-57F0-DB2083DA5E74}"/>
              </a:ext>
            </a:extLst>
          </p:cNvPr>
          <p:cNvSpPr>
            <a:spLocks noChangeArrowheads="1"/>
          </p:cNvSpPr>
          <p:nvPr/>
        </p:nvSpPr>
        <p:spPr bwMode="auto">
          <a:xfrm>
            <a:off x="2769725" y="2270356"/>
            <a:ext cx="2220483" cy="3859369"/>
          </a:xfrm>
          <a:prstGeom prst="rect">
            <a:avLst/>
          </a:prstGeom>
          <a:solidFill>
            <a:srgbClr val="CCEFEB"/>
          </a:solidFill>
          <a:ln w="57150">
            <a:solidFill>
              <a:schemeClr val="bg1"/>
            </a:solidFill>
            <a:miter lim="800000"/>
          </a:ln>
          <a:effectLst/>
        </p:spPr>
        <p:txBody>
          <a:bodyPr vert="horz" wrap="square" lIns="126000" tIns="72000" rIns="144000" bIns="108000" numCol="1"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900" b="0" i="0" u="none" strike="noStrike" kern="1200" cap="none" spc="0" normalizeH="0" baseline="0" noProof="0" dirty="0">
                <a:ln>
                  <a:noFill/>
                </a:ln>
                <a:solidFill>
                  <a:srgbClr val="00B09C"/>
                </a:solidFill>
                <a:effectLst/>
                <a:uLnTx/>
                <a:uFillTx/>
                <a:latin typeface="Museo Sans 700" panose="02000000000000000000"/>
                <a:ea typeface="Calibri" panose="020F0502020204030204" pitchFamily="34" charset="0"/>
                <a:cs typeface="Arial" panose="020B0604020202020204" pitchFamily="34" charset="0"/>
              </a:rPr>
              <a:t>DO</a:t>
            </a:r>
            <a:r>
              <a:rPr kumimoji="0" lang="en-GB" altLang="en-US" sz="900" b="1" i="0" u="none" strike="noStrike" kern="1200" cap="none" spc="0" normalizeH="0" baseline="0" noProof="0" dirty="0">
                <a:ln>
                  <a:noFill/>
                </a:ln>
                <a:solidFill>
                  <a:srgbClr val="5A4D9C"/>
                </a:solidFill>
                <a:effectLst/>
                <a:uLnTx/>
                <a:uFillTx/>
                <a:latin typeface="Museo Sans 700" panose="0200000000000000000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After discussions with Leanne, Belinda, Tina &amp; Team, it was agreed to discuss with Sean Capital Projects Manager. The room would have a new floor and other improvements and be painted in calm colours. A review of the way the current space was utilised and new furniture and pictures purchased. The improvements were funded by the Swan Fund from donations from the Taylor family, in memory of Chris Taylor who died on the unit in 2024.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7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team:</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700" dirty="0">
                <a:latin typeface="Arial" panose="020B0604020202020204" pitchFamily="34" charset="0"/>
                <a:ea typeface="Calibri" panose="020F0502020204030204" pitchFamily="34" charset="0"/>
                <a:cs typeface="Arial" panose="020B0604020202020204" pitchFamily="34" charset="0"/>
              </a:rPr>
              <a:t>O</a:t>
            </a:r>
            <a:r>
              <a:rPr kumimoji="0" lang="en-GB" altLang="en-US"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rdered a new door sign and placed on the door and a plaque for inside the room.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We had donated an artificial plant, boxes of tissues and frames for pictures, The Taylor family donated a lovely framed picture, we purchased an activity table for children and a bookcase. These all made the room feel calm and comfortable.</a:t>
            </a:r>
            <a:endParaRPr lang="en-GB" altLang="en-US" sz="700" dirty="0">
              <a:latin typeface="Arial" panose="020B0604020202020204" pitchFamily="34" charset="0"/>
              <a:ea typeface="Calibri" panose="020F050202020403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GB" altLang="en-US"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en-US"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Thank you to the Taylor family, Leanne Ward Manager, Belinda and Tina and the team who went above and beyond to make this happen. </a:t>
            </a:r>
            <a:r>
              <a:rPr lang="en-GB" altLang="en-US" sz="700" dirty="0">
                <a:latin typeface="Arial" panose="020B0604020202020204" pitchFamily="34" charset="0"/>
                <a:ea typeface="Calibri" panose="020F0502020204030204" pitchFamily="34" charset="0"/>
                <a:cs typeface="Arial" panose="020B0604020202020204" pitchFamily="34" charset="0"/>
              </a:rPr>
              <a:t>Thanks go to Emma Gibbons HCA on Ward 28 who donated some pictures for the room;</a:t>
            </a:r>
            <a:r>
              <a:rPr kumimoji="0" lang="en-GB" altLang="en-US"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Sean and Estates Team and Nick the Painter for donating his time</a:t>
            </a:r>
            <a:r>
              <a:rPr lang="en-GB" altLang="en-US" sz="700" b="1" dirty="0">
                <a:latin typeface="Arial" panose="020B0604020202020204" pitchFamily="34" charset="0"/>
                <a:ea typeface="Calibri" panose="020F0502020204030204" pitchFamily="34" charset="0"/>
                <a:cs typeface="Arial" panose="020B0604020202020204" pitchFamily="34" charset="0"/>
              </a:rPr>
              <a:t>;</a:t>
            </a:r>
            <a:r>
              <a:rPr kumimoji="0" lang="en-GB" altLang="en-US" sz="7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Jules Lewis’s Mum for donating boxes of tissues</a:t>
            </a:r>
            <a:r>
              <a:rPr lang="en-GB" altLang="en-US" sz="700" dirty="0">
                <a:latin typeface="Arial" panose="020B0604020202020204" pitchFamily="34" charset="0"/>
                <a:ea typeface="Calibri" panose="020F0502020204030204" pitchFamily="34" charset="0"/>
                <a:cs typeface="Arial" panose="020B0604020202020204" pitchFamily="34" charset="0"/>
              </a:rPr>
              <a:t> and</a:t>
            </a:r>
            <a:r>
              <a:rPr kumimoji="0" lang="en-GB" altLang="en-US"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Penny EOLC Admin Assistant for support with ordering / coordinating. Thank you everyone this improvement will make a real difference at the hardest of times.</a:t>
            </a:r>
          </a:p>
        </p:txBody>
      </p:sp>
      <p:sp>
        <p:nvSpPr>
          <p:cNvPr id="10" name="TextBox 9">
            <a:extLst>
              <a:ext uri="{FF2B5EF4-FFF2-40B4-BE49-F238E27FC236}">
                <a16:creationId xmlns:a16="http://schemas.microsoft.com/office/drawing/2014/main" id="{68C1C8E6-9086-43DC-AF39-C20846DA9130}"/>
              </a:ext>
            </a:extLst>
          </p:cNvPr>
          <p:cNvSpPr txBox="1"/>
          <p:nvPr/>
        </p:nvSpPr>
        <p:spPr>
          <a:xfrm>
            <a:off x="1296472" y="1369638"/>
            <a:ext cx="3674021" cy="836040"/>
          </a:xfrm>
          <a:prstGeom prst="rect">
            <a:avLst/>
          </a:prstGeom>
          <a:solidFill>
            <a:srgbClr val="E9E9E9"/>
          </a:solidFill>
          <a:ln>
            <a:noFill/>
          </a:ln>
        </p:spPr>
        <p:txBody>
          <a:bodyPr wrap="square" lIns="36000" tIns="97200" rtlCol="0">
            <a:normAutofit fontScale="92500"/>
          </a:bodyPr>
          <a:lstStyle/>
          <a:p>
            <a:r>
              <a:rPr lang="en-GB" sz="900" baseline="0" dirty="0">
                <a:solidFill>
                  <a:schemeClr val="tx1"/>
                </a:solidFill>
                <a:latin typeface="Arial" panose="020B0604020202020204" pitchFamily="34" charset="0"/>
              </a:rPr>
              <a:t>Doctors, Nurses/MDT Staff need time and space to have important conversations with relatives. The current space (family room) on Ward 24 is outdated which means that conversations are held in an inappropriate space which is unconducive to sensitive conversations. The Respiratory Supportive Care Suite for Relatives will give the Ward a calm and </a:t>
            </a:r>
            <a:r>
              <a:rPr lang="en-GB" sz="900" dirty="0">
                <a:latin typeface="Arial" panose="020B0604020202020204" pitchFamily="34" charset="0"/>
              </a:rPr>
              <a:t>comfortable space.   </a:t>
            </a:r>
            <a:endParaRPr lang="en-GB" sz="900" baseline="0" dirty="0">
              <a:solidFill>
                <a:schemeClr val="tx1"/>
              </a:solidFill>
              <a:latin typeface="Arial" panose="020B0604020202020204" pitchFamily="34" charset="0"/>
            </a:endParaRPr>
          </a:p>
        </p:txBody>
      </p:sp>
      <p:sp>
        <p:nvSpPr>
          <p:cNvPr id="11" name="Rectangle 3">
            <a:extLst>
              <a:ext uri="{FF2B5EF4-FFF2-40B4-BE49-F238E27FC236}">
                <a16:creationId xmlns:a16="http://schemas.microsoft.com/office/drawing/2014/main" id="{85662B5A-4A62-89F0-559D-07ADB9A9F128}"/>
              </a:ext>
            </a:extLst>
          </p:cNvPr>
          <p:cNvSpPr>
            <a:spLocks noChangeArrowheads="1"/>
          </p:cNvSpPr>
          <p:nvPr/>
        </p:nvSpPr>
        <p:spPr bwMode="auto">
          <a:xfrm>
            <a:off x="5032997" y="2270356"/>
            <a:ext cx="4942078" cy="3859369"/>
          </a:xfrm>
          <a:prstGeom prst="rect">
            <a:avLst/>
          </a:prstGeom>
          <a:solidFill>
            <a:srgbClr val="FEF0CC"/>
          </a:solidFill>
          <a:ln w="57150">
            <a:solidFill>
              <a:srgbClr val="F0F0F0"/>
            </a:solidFill>
            <a:miter lim="800000"/>
          </a:ln>
          <a:effectLst/>
        </p:spPr>
        <p:txBody>
          <a:bodyPr vert="horz" wrap="square" lIns="126000" tIns="72000" rIns="144000" bIns="108000" numCol="1" anchor="t"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FAB200"/>
                </a:solidFill>
                <a:effectLst/>
                <a:uLnTx/>
                <a:uFillTx/>
                <a:latin typeface="Museo Sans 700" panose="02000000000000000000"/>
                <a:ea typeface="Calibri" panose="020F0502020204030204" pitchFamily="34" charset="0"/>
                <a:cs typeface="Arial" panose="020B0604020202020204" pitchFamily="34" charset="0"/>
              </a:rPr>
              <a:t>STUDY</a:t>
            </a:r>
            <a:r>
              <a:rPr kumimoji="0" lang="en-GB" altLang="en-US" sz="1400" b="1" i="0" u="none" strike="noStrike" kern="1200" cap="none" spc="0" normalizeH="0" baseline="0" noProof="0" dirty="0">
                <a:ln>
                  <a:noFill/>
                </a:ln>
                <a:solidFill>
                  <a:srgbClr val="FAB200"/>
                </a:solidFill>
                <a:effectLst/>
                <a:uLnTx/>
                <a:uFillTx/>
                <a:latin typeface="Museo Sans 700" panose="0200000000000000000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Congratulations to Leanne, Belinda, Tina and the Team and Sean Roberts and Team for making this happen.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Team work at it’s best. It was important to the team that this improvement was done incorporating the wishes of the Taylor family, in memory of Chris Taylor who died on the Ward in 2024.</a:t>
            </a:r>
            <a:endParaRPr lang="en-GB" altLang="en-US" sz="9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900" dirty="0">
                <a:latin typeface="Arial" panose="020B0604020202020204" pitchFamily="34" charset="0"/>
                <a:ea typeface="Calibri" panose="020F0502020204030204" pitchFamily="34" charset="0"/>
                <a:cs typeface="Arial" panose="020B0604020202020204" pitchFamily="34" charset="0"/>
              </a:rPr>
              <a:t>The improvement has given us the </a:t>
            </a:r>
            <a:r>
              <a:rPr lang="en-GB" sz="900" dirty="0">
                <a:effectLst/>
                <a:latin typeface="Arial" panose="020B0604020202020204" pitchFamily="34" charset="0"/>
                <a:ea typeface="Calibri" panose="020F0502020204030204" pitchFamily="34" charset="0"/>
                <a:cs typeface="Arial" panose="020B0604020202020204" pitchFamily="34" charset="0"/>
              </a:rPr>
              <a:t>results we were expecting, as we have completed a few of these rooms now. However, feedback from Leanne and the Team has been above our expectations, the difference this room has made already has been incredible. Thank you to Sean Roberts and his team for always supporting us with this important work.</a:t>
            </a:r>
            <a:endParaRPr kumimoji="0" lang="en-GB" altLang="en-US" sz="900" i="0" u="none" strike="noStrike" cap="none" normalizeH="0" baseline="0" dirty="0">
              <a:ln>
                <a:noFill/>
              </a:ln>
              <a:solidFill>
                <a:schemeClr val="tx1"/>
              </a:solidFill>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9E70ED18-022D-36DB-B9A0-ADF91DACB06D}"/>
              </a:ext>
            </a:extLst>
          </p:cNvPr>
          <p:cNvSpPr>
            <a:spLocks noChangeArrowheads="1"/>
          </p:cNvSpPr>
          <p:nvPr/>
        </p:nvSpPr>
        <p:spPr bwMode="auto">
          <a:xfrm>
            <a:off x="10023138" y="2270357"/>
            <a:ext cx="1905436" cy="3859368"/>
          </a:xfrm>
          <a:prstGeom prst="rect">
            <a:avLst/>
          </a:prstGeom>
          <a:solidFill>
            <a:srgbClr val="FBCCE3"/>
          </a:solidFill>
          <a:ln w="57150">
            <a:solidFill>
              <a:schemeClr val="bg1"/>
            </a:solidFill>
            <a:miter lim="800000"/>
          </a:ln>
          <a:effectLst/>
        </p:spPr>
        <p:txBody>
          <a:bodyPr vert="horz" wrap="square" lIns="126000" tIns="72000" rIns="144000" bIns="108000" numCol="1" anchor="t"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ED0075"/>
                </a:solidFill>
                <a:effectLst/>
                <a:uLnTx/>
                <a:uFillTx/>
                <a:latin typeface="Museo Sans 700" panose="02000000000000000000"/>
                <a:ea typeface="Calibri" panose="020F0502020204030204" pitchFamily="34" charset="0"/>
                <a:cs typeface="Arial" panose="020B0604020202020204" pitchFamily="34" charset="0"/>
              </a:rPr>
              <a:t>ACT</a:t>
            </a:r>
            <a:r>
              <a:rPr kumimoji="0" lang="en-GB" altLang="en-US" sz="1400" b="1" i="0" u="none" strike="noStrike" kern="1200" cap="none" spc="0" normalizeH="0" baseline="0" noProof="0" dirty="0">
                <a:ln>
                  <a:noFill/>
                </a:ln>
                <a:solidFill>
                  <a:srgbClr val="5A4D9C"/>
                </a:solidFill>
                <a:effectLst/>
                <a:uLnTx/>
                <a:uFillTx/>
                <a:latin typeface="Museo Sans 700" panose="0200000000000000000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900" dirty="0">
                <a:latin typeface="Arial" panose="020B0604020202020204" pitchFamily="34" charset="0"/>
                <a:cs typeface="Arial" panose="020B0604020202020204" pitchFamily="34" charset="0"/>
              </a:rPr>
              <a:t>The room will be officially opened during National Grief Awareness Week Dec 2025. We will celebrate this achievement with key people invited to the opening.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900"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900" dirty="0">
                <a:latin typeface="Arial" panose="020B0604020202020204" pitchFamily="34" charset="0"/>
                <a:cs typeface="Arial" panose="020B0604020202020204" pitchFamily="34" charset="0"/>
              </a:rPr>
              <a:t>The Ward Team will monitor relative feedback </a:t>
            </a:r>
            <a:r>
              <a:rPr lang="en-GB" altLang="en-US" sz="900">
                <a:latin typeface="Arial" panose="020B0604020202020204" pitchFamily="34" charset="0"/>
                <a:cs typeface="Arial" panose="020B0604020202020204" pitchFamily="34" charset="0"/>
              </a:rPr>
              <a:t>and appropriate </a:t>
            </a:r>
            <a:r>
              <a:rPr lang="en-GB" altLang="en-US" sz="900" dirty="0">
                <a:latin typeface="Arial" panose="020B0604020202020204" pitchFamily="34" charset="0"/>
                <a:cs typeface="Arial" panose="020B0604020202020204" pitchFamily="34" charset="0"/>
              </a:rPr>
              <a:t>use of the room. Leanne, Belinda, Tina and Jules will remain in communication and highlight any further improvements needed, following relative / staff feedback.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900" dirty="0">
                <a:latin typeface="Arial" panose="020B0604020202020204" pitchFamily="34" charset="0"/>
                <a:cs typeface="Arial" panose="020B0604020202020204" pitchFamily="34" charset="0"/>
              </a:rPr>
              <a:t>   </a:t>
            </a:r>
            <a:endParaRPr kumimoji="0" lang="en-GB"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8E3BBBD-CC45-7765-09CD-65E2F7B69226}"/>
              </a:ext>
            </a:extLst>
          </p:cNvPr>
          <p:cNvSpPr txBox="1"/>
          <p:nvPr/>
        </p:nvSpPr>
        <p:spPr>
          <a:xfrm>
            <a:off x="-2425959" y="2377736"/>
            <a:ext cx="2145302" cy="3416320"/>
          </a:xfrm>
          <a:prstGeom prst="rect">
            <a:avLst/>
          </a:prstGeom>
          <a:solidFill>
            <a:schemeClr val="accent1">
              <a:lumMod val="20000"/>
              <a:lumOff val="80000"/>
            </a:schemeClr>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16" name="Picture 15" descr="A couch in a room&#10;&#10;AI-generated content may be incorrect.">
            <a:extLst>
              <a:ext uri="{FF2B5EF4-FFF2-40B4-BE49-F238E27FC236}">
                <a16:creationId xmlns:a16="http://schemas.microsoft.com/office/drawing/2014/main" id="{22468AF1-728A-35F1-5DF4-6F8A19038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49" y="5057775"/>
            <a:ext cx="749703" cy="999604"/>
          </a:xfrm>
          <a:prstGeom prst="rect">
            <a:avLst/>
          </a:prstGeom>
        </p:spPr>
      </p:pic>
      <p:pic>
        <p:nvPicPr>
          <p:cNvPr id="19" name="Picture 18" descr="A room with chairs and a refrigerator&#10;&#10;AI-generated content may be incorrect.">
            <a:extLst>
              <a:ext uri="{FF2B5EF4-FFF2-40B4-BE49-F238E27FC236}">
                <a16:creationId xmlns:a16="http://schemas.microsoft.com/office/drawing/2014/main" id="{EBF0A333-F85F-B867-52BF-DF05958FC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904" y="5057775"/>
            <a:ext cx="1332805" cy="999604"/>
          </a:xfrm>
          <a:prstGeom prst="rect">
            <a:avLst/>
          </a:prstGeom>
        </p:spPr>
      </p:pic>
      <p:sp>
        <p:nvSpPr>
          <p:cNvPr id="20" name="TextBox 19">
            <a:extLst>
              <a:ext uri="{FF2B5EF4-FFF2-40B4-BE49-F238E27FC236}">
                <a16:creationId xmlns:a16="http://schemas.microsoft.com/office/drawing/2014/main" id="{B0F90815-23BC-1D1C-84BD-FB0EAF3C065D}"/>
              </a:ext>
            </a:extLst>
          </p:cNvPr>
          <p:cNvSpPr txBox="1"/>
          <p:nvPr/>
        </p:nvSpPr>
        <p:spPr>
          <a:xfrm>
            <a:off x="5218981" y="4106174"/>
            <a:ext cx="1276710" cy="1518249"/>
          </a:xfrm>
          <a:prstGeom prst="rect">
            <a:avLst/>
          </a:prstGeom>
          <a:noFill/>
        </p:spPr>
        <p:txBody>
          <a:bodyPr wrap="square" rtlCol="0">
            <a:spAutoFit/>
          </a:bodyPr>
          <a:lstStyle/>
          <a:p>
            <a:endParaRPr lang="en-GB" dirty="0"/>
          </a:p>
        </p:txBody>
      </p:sp>
      <p:pic>
        <p:nvPicPr>
          <p:cNvPr id="23" name="Picture 22" descr="A room with a table and a sink&#10;&#10;AI-generated content may be incorrect.">
            <a:extLst>
              <a:ext uri="{FF2B5EF4-FFF2-40B4-BE49-F238E27FC236}">
                <a16:creationId xmlns:a16="http://schemas.microsoft.com/office/drawing/2014/main" id="{40FB405D-95D4-F9EF-3F46-1608C9E4AD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6152" y="4106174"/>
            <a:ext cx="1300328" cy="1733605"/>
          </a:xfrm>
          <a:prstGeom prst="rect">
            <a:avLst/>
          </a:prstGeom>
        </p:spPr>
      </p:pic>
      <p:sp>
        <p:nvSpPr>
          <p:cNvPr id="24" name="TextBox 23">
            <a:extLst>
              <a:ext uri="{FF2B5EF4-FFF2-40B4-BE49-F238E27FC236}">
                <a16:creationId xmlns:a16="http://schemas.microsoft.com/office/drawing/2014/main" id="{8D5FDE9A-0BFF-7813-18E3-474F607863B1}"/>
              </a:ext>
            </a:extLst>
          </p:cNvPr>
          <p:cNvSpPr txBox="1"/>
          <p:nvPr/>
        </p:nvSpPr>
        <p:spPr>
          <a:xfrm>
            <a:off x="6763109" y="4106174"/>
            <a:ext cx="1570008" cy="1595886"/>
          </a:xfrm>
          <a:prstGeom prst="rect">
            <a:avLst/>
          </a:prstGeom>
          <a:noFill/>
        </p:spPr>
        <p:txBody>
          <a:bodyPr wrap="square" rtlCol="0">
            <a:spAutoFit/>
          </a:bodyPr>
          <a:lstStyle/>
          <a:p>
            <a:endParaRPr lang="en-GB" dirty="0"/>
          </a:p>
        </p:txBody>
      </p:sp>
      <p:pic>
        <p:nvPicPr>
          <p:cNvPr id="26" name="Picture 25" descr="A room with blue chairs and a table&#10;&#10;AI-generated content may be incorrect.">
            <a:extLst>
              <a:ext uri="{FF2B5EF4-FFF2-40B4-BE49-F238E27FC236}">
                <a16:creationId xmlns:a16="http://schemas.microsoft.com/office/drawing/2014/main" id="{E5E3461C-BE31-8720-6C88-13B0AE5B8E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8763" y="4253128"/>
            <a:ext cx="1943005" cy="1457254"/>
          </a:xfrm>
          <a:prstGeom prst="rect">
            <a:avLst/>
          </a:prstGeom>
        </p:spPr>
      </p:pic>
      <p:sp>
        <p:nvSpPr>
          <p:cNvPr id="27" name="TextBox 26">
            <a:extLst>
              <a:ext uri="{FF2B5EF4-FFF2-40B4-BE49-F238E27FC236}">
                <a16:creationId xmlns:a16="http://schemas.microsoft.com/office/drawing/2014/main" id="{5ACAE64C-35ED-CEE4-4FDC-E5E4BFB9E642}"/>
              </a:ext>
            </a:extLst>
          </p:cNvPr>
          <p:cNvSpPr txBox="1"/>
          <p:nvPr/>
        </p:nvSpPr>
        <p:spPr>
          <a:xfrm>
            <a:off x="8531525" y="3976777"/>
            <a:ext cx="1276710" cy="1733605"/>
          </a:xfrm>
          <a:prstGeom prst="rect">
            <a:avLst/>
          </a:prstGeom>
          <a:noFill/>
        </p:spPr>
        <p:txBody>
          <a:bodyPr wrap="square" rtlCol="0">
            <a:spAutoFit/>
          </a:bodyPr>
          <a:lstStyle/>
          <a:p>
            <a:endParaRPr lang="en-GB" dirty="0"/>
          </a:p>
        </p:txBody>
      </p:sp>
      <p:pic>
        <p:nvPicPr>
          <p:cNvPr id="29" name="Picture 28" descr="A blue couch in a room&#10;&#10;AI-generated content may be incorrect.">
            <a:extLst>
              <a:ext uri="{FF2B5EF4-FFF2-40B4-BE49-F238E27FC236}">
                <a16:creationId xmlns:a16="http://schemas.microsoft.com/office/drawing/2014/main" id="{BCB85F31-507F-9229-C8AB-1C0B48031C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4052" y="4085896"/>
            <a:ext cx="1315412" cy="1753883"/>
          </a:xfrm>
          <a:prstGeom prst="rect">
            <a:avLst/>
          </a:prstGeom>
        </p:spPr>
      </p:pic>
      <p:sp>
        <p:nvSpPr>
          <p:cNvPr id="30" name="TextBox 29">
            <a:extLst>
              <a:ext uri="{FF2B5EF4-FFF2-40B4-BE49-F238E27FC236}">
                <a16:creationId xmlns:a16="http://schemas.microsoft.com/office/drawing/2014/main" id="{1F21A094-81FA-2A38-5C0C-3948907FEB30}"/>
              </a:ext>
            </a:extLst>
          </p:cNvPr>
          <p:cNvSpPr txBox="1"/>
          <p:nvPr/>
        </p:nvSpPr>
        <p:spPr>
          <a:xfrm>
            <a:off x="6650966" y="3976777"/>
            <a:ext cx="1682151" cy="307777"/>
          </a:xfrm>
          <a:prstGeom prst="rect">
            <a:avLst/>
          </a:prstGeom>
          <a:noFill/>
        </p:spPr>
        <p:txBody>
          <a:bodyPr wrap="square" rtlCol="0">
            <a:spAutoFit/>
          </a:bodyPr>
          <a:lstStyle/>
          <a:p>
            <a:pPr algn="ctr"/>
            <a:r>
              <a:rPr lang="en-GB" sz="1400" dirty="0"/>
              <a:t>AFTER PHOTOS</a:t>
            </a:r>
          </a:p>
        </p:txBody>
      </p:sp>
    </p:spTree>
    <p:extLst>
      <p:ext uri="{BB962C8B-B14F-4D97-AF65-F5344CB8AC3E}">
        <p14:creationId xmlns:p14="http://schemas.microsoft.com/office/powerpoint/2010/main" val="3564601786"/>
      </p:ext>
    </p:extLst>
  </p:cSld>
  <p:clrMapOvr>
    <a:masterClrMapping/>
  </p:clrMapOvr>
</p:sld>
</file>

<file path=ppt/theme/theme1.xml><?xml version="1.0" encoding="utf-8"?>
<a:theme xmlns:a="http://schemas.openxmlformats.org/drawingml/2006/main" name="Office Theme">
  <a:themeElements>
    <a:clrScheme name="Custom 1">
      <a:dk1>
        <a:srgbClr val="575757"/>
      </a:dk1>
      <a:lt1>
        <a:srgbClr val="F0F0F0"/>
      </a:lt1>
      <a:dk2>
        <a:srgbClr val="2E2E6E"/>
      </a:dk2>
      <a:lt2>
        <a:srgbClr val="F0F0F0"/>
      </a:lt2>
      <a:accent1>
        <a:srgbClr val="574A96"/>
      </a:accent1>
      <a:accent2>
        <a:srgbClr val="7D69AC"/>
      </a:accent2>
      <a:accent3>
        <a:srgbClr val="FAB200"/>
      </a:accent3>
      <a:accent4>
        <a:srgbClr val="00B09C"/>
      </a:accent4>
      <a:accent5>
        <a:srgbClr val="ED0075"/>
      </a:accent5>
      <a:accent6>
        <a:srgbClr val="FF9514"/>
      </a:accent6>
      <a:hlink>
        <a:srgbClr val="ED0075"/>
      </a:hlink>
      <a:folHlink>
        <a:srgbClr val="6257FF"/>
      </a:folHlink>
    </a:clrScheme>
    <a:fontScheme name="Title">
      <a:majorFont>
        <a:latin typeface="Museo Sans 300"/>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2225.pptm  -  AutoRecovered" id="{98925413-717D-4CBB-8A2C-7159B4878B76}" vid="{9B8AA42E-32BA-4EAD-BE85-54DD760265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Case Study Template</Template>
  <TotalTime>18960</TotalTime>
  <Words>773</Words>
  <Application>Microsoft Office PowerPoint</Application>
  <PresentationFormat>Widescreen</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Museo Sans 700</vt:lpstr>
      <vt:lpstr>Office Theme</vt:lpstr>
      <vt:lpstr>PowerPoint Presentation</vt:lpstr>
    </vt:vector>
  </TitlesOfParts>
  <Company>The Shrewsbury and Telford Hospital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FARMER, KAI (THE SHREWSBURY AND TELFORD HOSPITAL NHS TRUST)</dc:creator>
  <cp:lastModifiedBy>LEWIS, Jules (THE SHREWSBURY AND TELFORD HOSPITAL NHS TRUST)</cp:lastModifiedBy>
  <cp:revision>27</cp:revision>
  <dcterms:created xsi:type="dcterms:W3CDTF">2023-04-03T14:31:00Z</dcterms:created>
  <dcterms:modified xsi:type="dcterms:W3CDTF">2025-10-15T11:10:10Z</dcterms:modified>
</cp:coreProperties>
</file>