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75"/>
    <a:srgbClr val="F0F0F0"/>
    <a:srgbClr val="CCDFF1"/>
    <a:srgbClr val="E9E9E9"/>
    <a:srgbClr val="FAB200"/>
    <a:srgbClr val="00B09C"/>
    <a:srgbClr val="5A4D9C"/>
    <a:srgbClr val="FBCCE3"/>
    <a:srgbClr val="FEF0CC"/>
    <a:srgbClr val="DED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600" y="10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F0245-F00D-411D-A021-7F11E57C6802}"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4D18B-9C5F-4AA8-874A-A8FA5B15921F}" type="slidenum">
              <a:rPr lang="en-GB" smtClean="0"/>
              <a:t>‹#›</a:t>
            </a:fld>
            <a:endParaRPr lang="en-GB"/>
          </a:p>
        </p:txBody>
      </p:sp>
    </p:spTree>
    <p:extLst>
      <p:ext uri="{BB962C8B-B14F-4D97-AF65-F5344CB8AC3E}">
        <p14:creationId xmlns:p14="http://schemas.microsoft.com/office/powerpoint/2010/main" val="362772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A54C76-66B0-A47A-1C31-2591C585C81D}"/>
              </a:ext>
            </a:extLst>
          </p:cNvPr>
          <p:cNvSpPr/>
          <p:nvPr userDrawn="1"/>
        </p:nvSpPr>
        <p:spPr>
          <a:xfrm>
            <a:off x="304800" y="2245217"/>
            <a:ext cx="11586693" cy="3912410"/>
          </a:xfrm>
          <a:prstGeom prst="rect">
            <a:avLst/>
          </a:prstGeom>
          <a:noFill/>
          <a:ln w="317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0697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F86940-CA1A-608A-AFF5-47800DF743EE}"/>
              </a:ext>
            </a:extLst>
          </p:cNvPr>
          <p:cNvSpPr>
            <a:spLocks noGrp="1" noRot="1" noMove="1" noResize="1" noEditPoints="1" noAdjustHandles="1" noChangeArrowheads="1" noChangeShapeType="1"/>
          </p:cNvSpPr>
          <p:nvPr userDrawn="1"/>
        </p:nvSpPr>
        <p:spPr>
          <a:xfrm>
            <a:off x="5074932" y="1369638"/>
            <a:ext cx="2974364" cy="824542"/>
          </a:xfrm>
          <a:prstGeom prst="rect">
            <a:avLst/>
          </a:prstGeom>
          <a:solidFill>
            <a:srgbClr val="CC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BB8CDB8-BF83-F0FC-C103-2AFECC8D56EB}"/>
              </a:ext>
            </a:extLst>
          </p:cNvPr>
          <p:cNvSpPr>
            <a:spLocks noGrp="1" noRot="1" noMove="1" noResize="1" noEditPoints="1" noAdjustHandles="1" noChangeArrowheads="1" noChangeShapeType="1"/>
          </p:cNvSpPr>
          <p:nvPr userDrawn="1"/>
        </p:nvSpPr>
        <p:spPr>
          <a:xfrm>
            <a:off x="301326" y="1369638"/>
            <a:ext cx="995147" cy="83604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5F8DFC7-1FFB-6204-B76A-CB5660E65468}"/>
              </a:ext>
            </a:extLst>
          </p:cNvPr>
          <p:cNvSpPr>
            <a:spLocks noGrp="1" noRot="1" noMove="1" noResize="1" noEditPoints="1" noAdjustHandles="1" noChangeArrowheads="1" noChangeShapeType="1"/>
          </p:cNvSpPr>
          <p:nvPr userDrawn="1"/>
        </p:nvSpPr>
        <p:spPr>
          <a:xfrm>
            <a:off x="-1" y="6501215"/>
            <a:ext cx="12192000" cy="3567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9421BC9-D336-60E9-11BD-536E6F68EC08}"/>
              </a:ext>
            </a:extLst>
          </p:cNvPr>
          <p:cNvSpPr>
            <a:spLocks noGrp="1" noRot="1" noMove="1" noResize="1" noEditPoints="1" noAdjustHandles="1" noChangeArrowheads="1" noChangeShapeType="1"/>
          </p:cNvSpPr>
          <p:nvPr userDrawn="1"/>
        </p:nvSpPr>
        <p:spPr>
          <a:xfrm>
            <a:off x="0" y="0"/>
            <a:ext cx="12192000" cy="11644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27B4CEB3-6B41-E51A-4C34-096274B55272}"/>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0" y="1164417"/>
            <a:ext cx="12192000" cy="88900"/>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BD189B90-5E60-CC13-704C-14791000971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550900" y="356785"/>
            <a:ext cx="1879697" cy="549303"/>
          </a:xfrm>
          <a:prstGeom prst="rect">
            <a:avLst/>
          </a:prstGeom>
        </p:spPr>
      </p:pic>
      <p:pic>
        <p:nvPicPr>
          <p:cNvPr id="15" name="Picture 14" descr="Text&#10;&#10;Description automatically generated">
            <a:extLst>
              <a:ext uri="{FF2B5EF4-FFF2-40B4-BE49-F238E27FC236}">
                <a16:creationId xmlns:a16="http://schemas.microsoft.com/office/drawing/2014/main" id="{4C7C3088-1C03-4FF0-4106-1DDAB21A5B8C}"/>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0594771" y="356785"/>
            <a:ext cx="1193861" cy="549303"/>
          </a:xfrm>
          <a:prstGeom prst="rect">
            <a:avLst/>
          </a:prstGeom>
        </p:spPr>
      </p:pic>
      <p:pic>
        <p:nvPicPr>
          <p:cNvPr id="17" name="Picture 16">
            <a:extLst>
              <a:ext uri="{FF2B5EF4-FFF2-40B4-BE49-F238E27FC236}">
                <a16:creationId xmlns:a16="http://schemas.microsoft.com/office/drawing/2014/main" id="{CE318D36-5706-72F7-741A-666FA3ED7EC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0" y="6412315"/>
            <a:ext cx="12192000" cy="88900"/>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9603015E-16A5-049F-142B-892D9F12EBC5}"/>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550900" y="6579589"/>
            <a:ext cx="1641559" cy="200035"/>
          </a:xfrm>
          <a:prstGeom prst="rect">
            <a:avLst/>
          </a:prstGeom>
        </p:spPr>
      </p:pic>
      <p:pic>
        <p:nvPicPr>
          <p:cNvPr id="21" name="Picture 20" descr="Text&#10;&#10;Description automatically generated with medium confidence">
            <a:extLst>
              <a:ext uri="{FF2B5EF4-FFF2-40B4-BE49-F238E27FC236}">
                <a16:creationId xmlns:a16="http://schemas.microsoft.com/office/drawing/2014/main" id="{A45CEB57-369A-5C16-C35B-384CB4F82B1D}"/>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10524917" y="6598640"/>
            <a:ext cx="1263715" cy="180984"/>
          </a:xfrm>
          <a:prstGeom prst="rect">
            <a:avLst/>
          </a:prstGeom>
        </p:spPr>
      </p:pic>
      <p:pic>
        <p:nvPicPr>
          <p:cNvPr id="25" name="Picture 24" descr="Icon&#10;&#10;Description automatically generated">
            <a:extLst>
              <a:ext uri="{FF2B5EF4-FFF2-40B4-BE49-F238E27FC236}">
                <a16:creationId xmlns:a16="http://schemas.microsoft.com/office/drawing/2014/main" id="{FB1EF040-2CA1-6E47-93FA-2CF679A413A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Lst>
          </a:blip>
          <a:stretch>
            <a:fillRect/>
          </a:stretch>
        </p:blipFill>
        <p:spPr>
          <a:xfrm>
            <a:off x="5187417" y="1484086"/>
            <a:ext cx="2781443" cy="355618"/>
          </a:xfrm>
          <a:prstGeom prst="rect">
            <a:avLst/>
          </a:prstGeom>
        </p:spPr>
      </p:pic>
      <p:pic>
        <p:nvPicPr>
          <p:cNvPr id="28" name="Picture 27" descr="A picture containing text, sign&#10;&#10;Description automatically generated">
            <a:extLst>
              <a:ext uri="{FF2B5EF4-FFF2-40B4-BE49-F238E27FC236}">
                <a16:creationId xmlns:a16="http://schemas.microsoft.com/office/drawing/2014/main" id="{90AFCA6B-6D81-099B-962E-A660D588DD4D}"/>
              </a:ext>
            </a:extLst>
          </p:cNvPr>
          <p:cNvPicPr>
            <a:picLocks noGrp="1" noRot="1" noChangeAspect="1" noMove="1" noResize="1" noEditPoints="1" noAdjustHandles="1" noChangeArrowheads="1" noChangeShapeType="1" noCrop="1"/>
          </p:cNvPicPr>
          <p:nvPr userDrawn="1"/>
        </p:nvPicPr>
        <p:blipFill>
          <a:blip r:embed="rId9">
            <a:extLst>
              <a:ext uri="{28A0092B-C50C-407E-A947-70E740481C1C}">
                <a14:useLocalDpi xmlns:a14="http://schemas.microsoft.com/office/drawing/2010/main" val="0"/>
              </a:ext>
            </a:extLst>
          </a:blip>
          <a:stretch>
            <a:fillRect/>
          </a:stretch>
        </p:blipFill>
        <p:spPr>
          <a:xfrm>
            <a:off x="409803" y="1467515"/>
            <a:ext cx="758864" cy="406421"/>
          </a:xfrm>
          <a:prstGeom prst="rect">
            <a:avLst/>
          </a:prstGeom>
        </p:spPr>
      </p:pic>
      <p:pic>
        <p:nvPicPr>
          <p:cNvPr id="30" name="Picture 29">
            <a:extLst>
              <a:ext uri="{FF2B5EF4-FFF2-40B4-BE49-F238E27FC236}">
                <a16:creationId xmlns:a16="http://schemas.microsoft.com/office/drawing/2014/main" id="{3FAA01A9-841A-BF68-4996-8FE73EF7A879}"/>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tretch>
            <a:fillRect/>
          </a:stretch>
        </p:blipFill>
        <p:spPr>
          <a:xfrm>
            <a:off x="1220920" y="1484086"/>
            <a:ext cx="15876" cy="355618"/>
          </a:xfrm>
          <a:prstGeom prst="rect">
            <a:avLst/>
          </a:prstGeom>
        </p:spPr>
      </p:pic>
      <p:pic>
        <p:nvPicPr>
          <p:cNvPr id="41" name="Picture 40">
            <a:extLst>
              <a:ext uri="{FF2B5EF4-FFF2-40B4-BE49-F238E27FC236}">
                <a16:creationId xmlns:a16="http://schemas.microsoft.com/office/drawing/2014/main" id="{8FC934CA-0D44-C3F3-2248-7B43779A9A33}"/>
              </a:ext>
            </a:extLst>
          </p:cNvPr>
          <p:cNvPicPr>
            <a:picLocks noGrp="1" noRot="1" noChangeAspect="1" noMove="1" noResize="1" noEditPoints="1" noAdjustHandles="1" noChangeArrowheads="1" noChangeShapeType="1" noCrop="1"/>
          </p:cNvPicPr>
          <p:nvPr userDrawn="1"/>
        </p:nvPicPr>
        <p:blipFill>
          <a:blip r:embed="rId11">
            <a:extLst>
              <a:ext uri="{28A0092B-C50C-407E-A947-70E740481C1C}">
                <a14:useLocalDpi xmlns:a14="http://schemas.microsoft.com/office/drawing/2010/main" val="0"/>
              </a:ext>
            </a:extLst>
          </a:blip>
          <a:stretch>
            <a:fillRect/>
          </a:stretch>
        </p:blipFill>
        <p:spPr>
          <a:xfrm>
            <a:off x="403453" y="6242886"/>
            <a:ext cx="1955901" cy="111131"/>
          </a:xfrm>
          <a:prstGeom prst="rect">
            <a:avLst/>
          </a:prstGeom>
        </p:spPr>
      </p:pic>
      <p:sp>
        <p:nvSpPr>
          <p:cNvPr id="45" name="Rectangle 2">
            <a:extLst>
              <a:ext uri="{FF2B5EF4-FFF2-40B4-BE49-F238E27FC236}">
                <a16:creationId xmlns:a16="http://schemas.microsoft.com/office/drawing/2014/main" id="{C0EF05A4-9CBB-3C51-2A30-CCB4B1D70B0F}"/>
              </a:ext>
            </a:extLst>
          </p:cNvPr>
          <p:cNvSpPr>
            <a:spLocks noGrp="1" noRot="1" noMove="1" noResize="1" noEditPoints="1" noAdjustHandles="1" noChangeArrowheads="1" noChangeShapeType="1"/>
          </p:cNvSpPr>
          <p:nvPr userDrawn="1"/>
        </p:nvSpPr>
        <p:spPr bwMode="auto">
          <a:xfrm>
            <a:off x="4382343" y="2943737"/>
            <a:ext cx="196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49" name="Picture 1" descr="Logo, icon&#10;&#10;Description automatically generated">
            <a:extLst>
              <a:ext uri="{FF2B5EF4-FFF2-40B4-BE49-F238E27FC236}">
                <a16:creationId xmlns:a16="http://schemas.microsoft.com/office/drawing/2014/main" id="{1A9240B5-AC61-F1E7-DA6B-67C57A9E5426}"/>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a:fillRect/>
          </a:stretch>
        </p:blipFill>
        <p:spPr bwMode="auto">
          <a:xfrm flipV="1">
            <a:off x="-2467403" y="3355216"/>
            <a:ext cx="45719" cy="45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01F73EF-E4FB-DB68-EB65-CB756BB5A7A4}"/>
              </a:ext>
            </a:extLst>
          </p:cNvPr>
          <p:cNvSpPr>
            <a:spLocks noChangeArrowheads="1"/>
          </p:cNvSpPr>
          <p:nvPr userDrawn="1"/>
        </p:nvSpPr>
        <p:spPr bwMode="auto">
          <a:xfrm>
            <a:off x="-2553430" y="2322477"/>
            <a:ext cx="2388418" cy="3782597"/>
          </a:xfrm>
          <a:prstGeom prst="rect">
            <a:avLst/>
          </a:prstGeom>
          <a:solidFill>
            <a:srgbClr val="DEDBEB"/>
          </a:solidFill>
          <a:ln>
            <a:noFill/>
          </a:ln>
          <a:effectLst/>
        </p:spPr>
        <p:txBody>
          <a:bodyPr vert="horz" wrap="square" lIns="126000" tIns="324000" rIns="144000" bIns="10800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Lorem ipsum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dolor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sit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amet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consectetuer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adipiscing</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nonummy</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nibh</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euismod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tincidunt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laoreet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dolore magna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aliquam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erat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volutpat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wisi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enim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ad minim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veniam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nostrud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exerci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tation</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ullamcorper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suscipit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lobortis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nisl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aliquip</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ex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ea</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commodo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consequat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Duis autem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eum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iriure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dolor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hendrerit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vulputate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velit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esse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molestie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consequat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illum dolore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eu</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feugiat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nulla</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facilisis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vero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eros et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accumsan</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iusto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odio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dignissim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qui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blandit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praesent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luptatum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zzril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delenit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augue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duis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dolore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feugait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nulla</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facilisi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Lorem ipsum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dolor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sit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amet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cons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ectetuer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adipiscing</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nonummy</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nibh</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euismod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tincidunt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laoreet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dolore magna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aliquam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erat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volutpat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wisi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enim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ad minim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veniam</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nostrud</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exerci</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tation</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ullamcorper</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suscipit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lobortis</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nisl</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aliquip</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ex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ea</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commodo</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9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consequat</a:t>
            </a:r>
            <a:r>
              <a:rPr kumimoji="0" lang="en-GB"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2678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mailto:jules.lewis@nhs.net" TargetMode="Externa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5C54-026E-16EC-108E-BF8133ABBEE8}"/>
              </a:ext>
            </a:extLst>
          </p:cNvPr>
          <p:cNvSpPr txBox="1">
            <a:spLocks/>
          </p:cNvSpPr>
          <p:nvPr/>
        </p:nvSpPr>
        <p:spPr>
          <a:xfrm>
            <a:off x="2567247" y="577431"/>
            <a:ext cx="7057506" cy="250016"/>
          </a:xfrm>
          <a:prstGeom prst="rect">
            <a:avLst/>
          </a:prstGeom>
        </p:spPr>
        <p:txBody>
          <a:bodyPr/>
          <a:lstStyle>
            <a:lvl1pPr algn="ctr" defTabSz="914400" rtl="0" eaLnBrk="1" latinLnBrk="0" hangingPunct="1">
              <a:lnSpc>
                <a:spcPct val="90000"/>
              </a:lnSpc>
              <a:spcBef>
                <a:spcPct val="0"/>
              </a:spcBef>
              <a:buNone/>
              <a:defRPr sz="1400" b="0" kern="1200">
                <a:solidFill>
                  <a:schemeClr val="bg1"/>
                </a:solidFill>
                <a:latin typeface="Museo Sans 700" panose="02000000000000000000" pitchFamily="50" charset="0"/>
                <a:ea typeface="+mj-ea"/>
                <a:cs typeface="+mj-cs"/>
              </a:defRPr>
            </a:lvl1pPr>
          </a:lstStyle>
          <a:p>
            <a:r>
              <a:rPr lang="en-US" sz="1300" dirty="0"/>
              <a:t>Theme | Moving to Excellence: Fundamentals in Care</a:t>
            </a:r>
            <a:endParaRPr lang="en-GB" sz="1300" dirty="0"/>
          </a:p>
        </p:txBody>
      </p:sp>
      <p:sp>
        <p:nvSpPr>
          <p:cNvPr id="3" name="Title 1">
            <a:extLst>
              <a:ext uri="{FF2B5EF4-FFF2-40B4-BE49-F238E27FC236}">
                <a16:creationId xmlns:a16="http://schemas.microsoft.com/office/drawing/2014/main" id="{3698D9BF-9146-7B2A-8B32-1C877782D434}"/>
              </a:ext>
            </a:extLst>
          </p:cNvPr>
          <p:cNvSpPr txBox="1">
            <a:spLocks/>
          </p:cNvSpPr>
          <p:nvPr/>
        </p:nvSpPr>
        <p:spPr>
          <a:xfrm>
            <a:off x="2567247" y="779746"/>
            <a:ext cx="7057506" cy="353917"/>
          </a:xfrm>
          <a:prstGeom prst="rect">
            <a:avLst/>
          </a:prstGeom>
        </p:spPr>
        <p:txBody>
          <a:bodyPr/>
          <a:lstStyle>
            <a:lvl1pPr algn="ctr" defTabSz="914400" rtl="0" eaLnBrk="1" latinLnBrk="0" hangingPunct="1">
              <a:lnSpc>
                <a:spcPct val="90000"/>
              </a:lnSpc>
              <a:spcBef>
                <a:spcPct val="0"/>
              </a:spcBef>
              <a:buNone/>
              <a:defRPr sz="1400" b="0" kern="1200">
                <a:solidFill>
                  <a:schemeClr val="bg1"/>
                </a:solidFill>
                <a:latin typeface="Museo Sans 700" panose="02000000000000000000" pitchFamily="50" charset="0"/>
                <a:ea typeface="+mj-ea"/>
                <a:cs typeface="+mj-cs"/>
              </a:defRPr>
            </a:lvl1pPr>
          </a:lstStyle>
          <a:p>
            <a:r>
              <a:rPr lang="en-US" sz="1000" dirty="0"/>
              <a:t>Produced by </a:t>
            </a:r>
            <a:r>
              <a:rPr lang="en-GB" sz="1000" dirty="0"/>
              <a:t>Jules Lewis, Lead Nurse for Staff Bereavement </a:t>
            </a:r>
            <a:r>
              <a:rPr lang="en-GB" sz="1000"/>
              <a:t>Support   </a:t>
            </a:r>
            <a:endParaRPr lang="en-GB" sz="1000" dirty="0"/>
          </a:p>
        </p:txBody>
      </p:sp>
      <p:sp>
        <p:nvSpPr>
          <p:cNvPr id="4" name="Title 1">
            <a:extLst>
              <a:ext uri="{FF2B5EF4-FFF2-40B4-BE49-F238E27FC236}">
                <a16:creationId xmlns:a16="http://schemas.microsoft.com/office/drawing/2014/main" id="{54C6FBAE-F7B5-02C5-5521-F838AC89D424}"/>
              </a:ext>
            </a:extLst>
          </p:cNvPr>
          <p:cNvSpPr txBox="1">
            <a:spLocks/>
          </p:cNvSpPr>
          <p:nvPr/>
        </p:nvSpPr>
        <p:spPr>
          <a:xfrm>
            <a:off x="2467493" y="127349"/>
            <a:ext cx="7257011" cy="1006313"/>
          </a:xfrm>
          <a:prstGeom prst="rect">
            <a:avLst/>
          </a:prstGeom>
        </p:spPr>
        <p:txBody>
          <a:bodyPr/>
          <a:lstStyle>
            <a:lvl1pPr algn="ctr" defTabSz="914400" rtl="0" eaLnBrk="1" latinLnBrk="0" hangingPunct="1">
              <a:lnSpc>
                <a:spcPct val="90000"/>
              </a:lnSpc>
              <a:spcBef>
                <a:spcPct val="0"/>
              </a:spcBef>
              <a:buNone/>
              <a:defRPr sz="3400" kern="1200">
                <a:solidFill>
                  <a:schemeClr val="bg1"/>
                </a:solidFill>
                <a:latin typeface="+mj-lt"/>
                <a:ea typeface="+mj-ea"/>
                <a:cs typeface="+mj-cs"/>
              </a:defRPr>
            </a:lvl1pPr>
          </a:lstStyle>
          <a:p>
            <a:r>
              <a:rPr lang="en-US" sz="2400" dirty="0"/>
              <a:t>Staff Bereavement Support - OWEN Room PRH </a:t>
            </a:r>
            <a:r>
              <a:rPr lang="en-US" dirty="0"/>
              <a:t> </a:t>
            </a:r>
          </a:p>
        </p:txBody>
      </p:sp>
      <p:sp>
        <p:nvSpPr>
          <p:cNvPr id="6" name="Title 1">
            <a:extLst>
              <a:ext uri="{FF2B5EF4-FFF2-40B4-BE49-F238E27FC236}">
                <a16:creationId xmlns:a16="http://schemas.microsoft.com/office/drawing/2014/main" id="{867E2496-DA71-E764-1809-D26A5625E70D}"/>
              </a:ext>
            </a:extLst>
          </p:cNvPr>
          <p:cNvSpPr txBox="1">
            <a:spLocks/>
          </p:cNvSpPr>
          <p:nvPr/>
        </p:nvSpPr>
        <p:spPr>
          <a:xfrm>
            <a:off x="2567245" y="935959"/>
            <a:ext cx="7057506" cy="250016"/>
          </a:xfrm>
          <a:prstGeom prst="rect">
            <a:avLst/>
          </a:prstGeom>
        </p:spPr>
        <p:txBody>
          <a:bodyPr/>
          <a:lstStyle>
            <a:lvl1pPr algn="ctr" defTabSz="914400" rtl="0" eaLnBrk="1" latinLnBrk="0" hangingPunct="1">
              <a:lnSpc>
                <a:spcPct val="90000"/>
              </a:lnSpc>
              <a:spcBef>
                <a:spcPct val="0"/>
              </a:spcBef>
              <a:buNone/>
              <a:defRPr sz="1400" b="0" kern="1200">
                <a:solidFill>
                  <a:schemeClr val="bg1"/>
                </a:solidFill>
                <a:latin typeface="Museo Sans 700" panose="02000000000000000000" pitchFamily="50" charset="0"/>
                <a:ea typeface="+mj-ea"/>
                <a:cs typeface="+mj-cs"/>
              </a:defRPr>
            </a:lvl1pPr>
          </a:lstStyle>
          <a:p>
            <a:r>
              <a:rPr lang="en-US" sz="1000" dirty="0"/>
              <a:t>Case Study Date | 06/05/2026 Dying Matters Week</a:t>
            </a:r>
            <a:endParaRPr lang="en-GB" sz="1000" dirty="0"/>
          </a:p>
        </p:txBody>
      </p:sp>
      <p:sp>
        <p:nvSpPr>
          <p:cNvPr id="7" name="TextBox 6">
            <a:extLst>
              <a:ext uri="{FF2B5EF4-FFF2-40B4-BE49-F238E27FC236}">
                <a16:creationId xmlns:a16="http://schemas.microsoft.com/office/drawing/2014/main" id="{C0963BE3-EE2E-C9B5-9925-C565DC92DBAF}"/>
              </a:ext>
            </a:extLst>
          </p:cNvPr>
          <p:cNvSpPr txBox="1"/>
          <p:nvPr/>
        </p:nvSpPr>
        <p:spPr>
          <a:xfrm>
            <a:off x="8049296" y="1369638"/>
            <a:ext cx="3841375" cy="824542"/>
          </a:xfrm>
          <a:prstGeom prst="rect">
            <a:avLst/>
          </a:prstGeom>
          <a:solidFill>
            <a:srgbClr val="CCDFF1"/>
          </a:solidFill>
          <a:ln>
            <a:noFill/>
          </a:ln>
        </p:spPr>
        <p:txBody>
          <a:bodyPr wrap="square" lIns="36000" tIns="97200" bIns="108000" rtlCol="0">
            <a:normAutofit/>
          </a:bodyPr>
          <a:lstStyle/>
          <a:p>
            <a:r>
              <a:rPr lang="en-GB" sz="900" baseline="0" dirty="0">
                <a:solidFill>
                  <a:schemeClr val="tx1"/>
                </a:solidFill>
                <a:latin typeface="Arial" panose="020B0604020202020204" pitchFamily="34" charset="0"/>
              </a:rPr>
              <a:t>To develop an OWEN Room for staff bereavement support sessions; a calm, inviting, comfortable and safe space that allows staff to share how they are feeling, be heard and supported / signposted. The Room will also need to act as an Interview Room.</a:t>
            </a:r>
          </a:p>
        </p:txBody>
      </p:sp>
      <p:sp>
        <p:nvSpPr>
          <p:cNvPr id="8" name="Rectangle 3">
            <a:extLst>
              <a:ext uri="{FF2B5EF4-FFF2-40B4-BE49-F238E27FC236}">
                <a16:creationId xmlns:a16="http://schemas.microsoft.com/office/drawing/2014/main" id="{CC4528B6-D316-DA30-563A-72FAD6B4901B}"/>
              </a:ext>
            </a:extLst>
          </p:cNvPr>
          <p:cNvSpPr>
            <a:spLocks noChangeArrowheads="1"/>
          </p:cNvSpPr>
          <p:nvPr/>
        </p:nvSpPr>
        <p:spPr bwMode="auto">
          <a:xfrm>
            <a:off x="263426" y="2262771"/>
            <a:ext cx="1627897" cy="3907210"/>
          </a:xfrm>
          <a:prstGeom prst="rect">
            <a:avLst/>
          </a:prstGeom>
          <a:solidFill>
            <a:srgbClr val="DEDBEB"/>
          </a:solidFill>
          <a:ln w="57150">
            <a:solidFill>
              <a:schemeClr val="bg1"/>
            </a:solidFill>
            <a:miter lim="800000"/>
          </a:ln>
          <a:effectLst/>
        </p:spPr>
        <p:txBody>
          <a:bodyPr vert="horz" wrap="square" lIns="126000" tIns="72000" rIns="144000" bIns="10800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5A4D9C"/>
                </a:solidFill>
                <a:effectLst/>
                <a:latin typeface="Museo Sans 700" panose="02000000000000000000"/>
                <a:ea typeface="Calibri" panose="020F0502020204030204" pitchFamily="34" charset="0"/>
                <a:cs typeface="Arial" panose="020B0604020202020204" pitchFamily="34" charset="0"/>
              </a:rPr>
              <a:t>PLAN</a:t>
            </a:r>
            <a:r>
              <a:rPr kumimoji="0" lang="en-GB" altLang="en-US" sz="1400" b="1" i="0" u="none" strike="noStrike" cap="none" normalizeH="0" baseline="0" dirty="0">
                <a:ln>
                  <a:noFill/>
                </a:ln>
                <a:solidFill>
                  <a:srgbClr val="5A4D9C"/>
                </a:solidFill>
                <a:effectLst/>
                <a:latin typeface="Museo Sans 700" panose="0200000000000000000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i="0" u="none" strike="noStrike" cap="none" normalizeH="0" baseline="0" dirty="0">
                <a:ln>
                  <a:noFill/>
                </a:ln>
                <a:solidFill>
                  <a:schemeClr val="bg1">
                    <a:lumMod val="10000"/>
                  </a:schemeClr>
                </a:solidFill>
                <a:effectLst/>
                <a:latin typeface="Arial" panose="020B0604020202020204" pitchFamily="34" charset="0"/>
                <a:ea typeface="Calibri" panose="020F0502020204030204" pitchFamily="34" charset="0"/>
                <a:cs typeface="Arial" panose="020B0604020202020204" pitchFamily="34" charset="0"/>
              </a:rPr>
              <a:t>Working together the Staff and Volunteers from the Staff Bereavement Support Service Jules Lewis (Staff Bereavement Support Lead Nurse), Penny Watson (Former Swan EOLC Admin Support &amp; now a Swan Volunteer) Jules Lock and Heather Pitchford (Staff Bereavement Support Volunteers), SaTH Charity, Gillian and Sam and Team PRH Education Centre, Paddy the Carpenter, Nick the Painter,  developed, designed and completed the OWEN Room. This will provide a calm, inviting and safe space, to allow staff to share how they are feeling, be heard and supported / signposted. </a:t>
            </a:r>
            <a:endParaRPr kumimoji="0" lang="en-GB" altLang="en-US"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0F20D3F-1B80-3098-57F0-DB2083DA5E74}"/>
              </a:ext>
            </a:extLst>
          </p:cNvPr>
          <p:cNvSpPr>
            <a:spLocks noChangeArrowheads="1"/>
          </p:cNvSpPr>
          <p:nvPr/>
        </p:nvSpPr>
        <p:spPr bwMode="auto">
          <a:xfrm>
            <a:off x="1891323" y="2270358"/>
            <a:ext cx="2432102" cy="3031404"/>
          </a:xfrm>
          <a:prstGeom prst="rect">
            <a:avLst/>
          </a:prstGeom>
          <a:solidFill>
            <a:srgbClr val="CCEFEB"/>
          </a:solidFill>
          <a:ln w="57150">
            <a:solidFill>
              <a:schemeClr val="bg1"/>
            </a:solidFill>
            <a:miter lim="800000"/>
          </a:ln>
          <a:effectLst/>
        </p:spPr>
        <p:txBody>
          <a:bodyPr vert="horz" wrap="square" lIns="126000" tIns="72000" rIns="144000" bIns="108000" numCol="1" anchor="t" anchorCtr="0" compatLnSpc="1">
            <a:prstTxWarp prst="textNoShape">
              <a:avLst/>
            </a:prstTxWarp>
            <a:normAutofit fontScale="4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900" b="1" i="0" u="none" strike="noStrike" kern="1200" cap="none" spc="0" normalizeH="0" baseline="0" noProof="0" dirty="0">
                <a:ln>
                  <a:noFill/>
                </a:ln>
                <a:solidFill>
                  <a:srgbClr val="00B09C"/>
                </a:solidFill>
                <a:effectLst/>
                <a:uLnTx/>
                <a:uFillTx/>
                <a:latin typeface="Museo Sans 700" panose="02000000000000000000"/>
                <a:ea typeface="Calibri" panose="020F0502020204030204" pitchFamily="34" charset="0"/>
                <a:cs typeface="Arial" panose="020B0604020202020204" pitchFamily="34" charset="0"/>
              </a:rPr>
              <a:t>DO</a:t>
            </a:r>
            <a:r>
              <a:rPr kumimoji="0" lang="en-GB" altLang="en-US" b="1" i="0" u="none" strike="noStrike" kern="1200" cap="none" spc="0" normalizeH="0" baseline="0" noProof="0" dirty="0">
                <a:ln>
                  <a:noFill/>
                </a:ln>
                <a:solidFill>
                  <a:srgbClr val="5A4D9C"/>
                </a:solidFill>
                <a:effectLst/>
                <a:uLnTx/>
                <a:uFillTx/>
                <a:latin typeface="Museo Sans 700" panose="0200000000000000000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6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After discussions and meetings an appropriate space was found. Approval was given to develop the interview room in the education centre. A SaTH Charity funding bid was placed and approved which allowed Penny to source and order furniture for the room.</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16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6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We wanted this room to be in memory of Joan Owen who died during the pandemic in 2020.  A plaque has been created in her memory. Joan’s Son in-law Shane, a friend of Jules, has been a real supporter of this work and is part of the Academy of Fabulous Stuff Team who celebrate their 10</a:t>
            </a:r>
            <a:r>
              <a:rPr lang="en-GB" altLang="en-US" sz="1600" baseline="300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th</a:t>
            </a:r>
            <a:r>
              <a:rPr lang="en-GB" altLang="en-US" sz="16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Birthday in 2025. </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4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rPr>
              <a:t>OWEN </a:t>
            </a:r>
            <a:r>
              <a:rPr kumimoji="0" lang="en-GB" altLang="en-US" sz="16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Stands for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GB" altLang="en-US" sz="16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penness</a:t>
            </a:r>
            <a:r>
              <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rPr>
              <a:t>W</a:t>
            </a:r>
            <a:r>
              <a:rPr kumimoji="0" lang="en-GB" altLang="en-US" sz="16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ellbeing</a:t>
            </a:r>
            <a:endPar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GB" altLang="en-US" sz="16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mpathy</a:t>
            </a:r>
            <a:endPar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5A4D9C"/>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en-GB" altLang="en-US" sz="160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ew Beginnings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Picture 1 – Pre makeover photo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Picture 2 - The OWEN Room Plaque</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600" b="1" dirty="0">
                <a:latin typeface="Arial" panose="020B0604020202020204" pitchFamily="34" charset="0"/>
                <a:ea typeface="Calibri" panose="020F0502020204030204" pitchFamily="34" charset="0"/>
                <a:cs typeface="Arial" panose="020B0604020202020204" pitchFamily="34" charset="0"/>
              </a:rPr>
              <a:t>Picture 3 – The OWEN Room</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600" b="1" dirty="0">
                <a:latin typeface="Arial" panose="020B0604020202020204" pitchFamily="34" charset="0"/>
                <a:ea typeface="Calibri" panose="020F0502020204030204" pitchFamily="34" charset="0"/>
                <a:cs typeface="Arial" panose="020B0604020202020204" pitchFamily="34" charset="0"/>
              </a:rPr>
              <a:t>Picture 4  - The OWEN Room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Picture 5 – The OWEN Room</a:t>
            </a:r>
          </a:p>
        </p:txBody>
      </p:sp>
      <p:sp>
        <p:nvSpPr>
          <p:cNvPr id="10" name="TextBox 9">
            <a:extLst>
              <a:ext uri="{FF2B5EF4-FFF2-40B4-BE49-F238E27FC236}">
                <a16:creationId xmlns:a16="http://schemas.microsoft.com/office/drawing/2014/main" id="{68C1C8E6-9086-43DC-AF39-C20846DA9130}"/>
              </a:ext>
            </a:extLst>
          </p:cNvPr>
          <p:cNvSpPr txBox="1"/>
          <p:nvPr/>
        </p:nvSpPr>
        <p:spPr>
          <a:xfrm>
            <a:off x="1296472" y="1369638"/>
            <a:ext cx="3674021" cy="836040"/>
          </a:xfrm>
          <a:prstGeom prst="rect">
            <a:avLst/>
          </a:prstGeom>
          <a:solidFill>
            <a:srgbClr val="E9E9E9"/>
          </a:solidFill>
          <a:ln>
            <a:noFill/>
          </a:ln>
        </p:spPr>
        <p:txBody>
          <a:bodyPr wrap="square" lIns="36000" tIns="97200" rtlCol="0">
            <a:normAutofit/>
          </a:bodyPr>
          <a:lstStyle/>
          <a:p>
            <a:r>
              <a:rPr lang="en-GB" sz="900" baseline="0" dirty="0">
                <a:solidFill>
                  <a:schemeClr val="tx1"/>
                </a:solidFill>
                <a:latin typeface="Arial" panose="020B0604020202020204" pitchFamily="34" charset="0"/>
              </a:rPr>
              <a:t>Staff often need time and space to have support following a personal bereavement or if affected by a colleague / patient death. There is no current designated room / space at PRH in which to give this support, meaning that conversations are sometimes held in inappropriate spaces which is not conducive to giving needed support. </a:t>
            </a:r>
          </a:p>
        </p:txBody>
      </p:sp>
      <p:sp>
        <p:nvSpPr>
          <p:cNvPr id="11" name="Rectangle 3">
            <a:extLst>
              <a:ext uri="{FF2B5EF4-FFF2-40B4-BE49-F238E27FC236}">
                <a16:creationId xmlns:a16="http://schemas.microsoft.com/office/drawing/2014/main" id="{85662B5A-4A62-89F0-559D-07ADB9A9F128}"/>
              </a:ext>
            </a:extLst>
          </p:cNvPr>
          <p:cNvSpPr>
            <a:spLocks noChangeArrowheads="1"/>
          </p:cNvSpPr>
          <p:nvPr/>
        </p:nvSpPr>
        <p:spPr bwMode="auto">
          <a:xfrm>
            <a:off x="4323426" y="2270357"/>
            <a:ext cx="5939348" cy="3218005"/>
          </a:xfrm>
          <a:prstGeom prst="rect">
            <a:avLst/>
          </a:prstGeom>
          <a:solidFill>
            <a:srgbClr val="FEF0CC"/>
          </a:solidFill>
          <a:ln w="57150">
            <a:solidFill>
              <a:srgbClr val="F0F0F0"/>
            </a:solidFill>
            <a:miter lim="800000"/>
          </a:ln>
          <a:effectLst/>
        </p:spPr>
        <p:txBody>
          <a:bodyPr vert="horz" wrap="square" lIns="126000" tIns="72000" rIns="144000" bIns="10800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FAB200"/>
                </a:solidFill>
                <a:effectLst/>
                <a:uLnTx/>
                <a:uFillTx/>
                <a:latin typeface="Museo Sans 700" panose="02000000000000000000"/>
                <a:ea typeface="Calibri" panose="020F0502020204030204" pitchFamily="34" charset="0"/>
                <a:cs typeface="Arial" panose="020B0604020202020204" pitchFamily="34" charset="0"/>
              </a:rPr>
              <a:t>STUDY</a:t>
            </a:r>
            <a:r>
              <a:rPr kumimoji="0" lang="en-GB" altLang="en-US" sz="1400" b="1" i="0" u="none" strike="noStrike" kern="1200" cap="none" spc="0" normalizeH="0" baseline="0" noProof="0" dirty="0">
                <a:ln>
                  <a:noFill/>
                </a:ln>
                <a:solidFill>
                  <a:srgbClr val="FAB200"/>
                </a:solidFill>
                <a:effectLst/>
                <a:uLnTx/>
                <a:uFillTx/>
                <a:latin typeface="Museo Sans 700" panose="02000000000000000000"/>
                <a:ea typeface="Calibri" panose="020F0502020204030204" pitchFamily="34" charset="0"/>
                <a:cs typeface="Arial" panose="020B0604020202020204" pitchFamily="34" charset="0"/>
              </a:rPr>
              <a:t> </a:t>
            </a:r>
          </a:p>
          <a:p>
            <a:pPr lvl="0" eaLnBrk="0" fontAlgn="base" hangingPunct="0">
              <a:spcBef>
                <a:spcPct val="0"/>
              </a:spcBef>
              <a:spcAft>
                <a:spcPct val="0"/>
              </a:spcAft>
              <a:defRPr/>
            </a:pPr>
            <a:r>
              <a:rPr lang="en-GB" altLang="en-US" sz="900" dirty="0">
                <a:solidFill>
                  <a:schemeClr val="bg1">
                    <a:lumMod val="10000"/>
                  </a:schemeClr>
                </a:solidFill>
                <a:latin typeface="Museo Sans 700" panose="02000000000000000000"/>
                <a:ea typeface="Calibri" panose="020F0502020204030204" pitchFamily="34" charset="0"/>
                <a:cs typeface="Arial" panose="020B0604020202020204" pitchFamily="34" charset="0"/>
              </a:rPr>
              <a:t>The official opening is to be planned in the Summer 2026  – The room, will be opened by a Bereaved Staff Member &amp; Staff at the Education Centre and in memory of Joan Owen. They will cut the ribbon in front of Staff, Volunteers and Senior Leaders.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FAB200"/>
              </a:solidFill>
              <a:effectLst/>
              <a:uLnTx/>
              <a:uFillTx/>
              <a:latin typeface="Museo Sans 700" panose="02000000000000000000"/>
              <a:ea typeface="Calibri" panose="020F050202020403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9E70ED18-022D-36DB-B9A0-ADF91DACB06D}"/>
              </a:ext>
            </a:extLst>
          </p:cNvPr>
          <p:cNvSpPr>
            <a:spLocks noChangeArrowheads="1"/>
          </p:cNvSpPr>
          <p:nvPr/>
        </p:nvSpPr>
        <p:spPr bwMode="auto">
          <a:xfrm>
            <a:off x="10235412" y="2270358"/>
            <a:ext cx="1693161" cy="3169477"/>
          </a:xfrm>
          <a:prstGeom prst="rect">
            <a:avLst/>
          </a:prstGeom>
          <a:solidFill>
            <a:srgbClr val="FBCCE3"/>
          </a:solidFill>
          <a:ln w="57150">
            <a:solidFill>
              <a:schemeClr val="bg1"/>
            </a:solidFill>
            <a:miter lim="800000"/>
          </a:ln>
          <a:effectLst/>
        </p:spPr>
        <p:txBody>
          <a:bodyPr vert="horz" wrap="square" lIns="126000" tIns="72000" rIns="144000" bIns="108000" numCol="1" anchor="t" anchorCtr="0" compatLnSpc="1">
            <a:prstTxWarp prst="textNoShape">
              <a:avLst/>
            </a:prstTxWarp>
            <a:normAutofit fontScale="25000" lnSpcReduction="20000"/>
          </a:bodyPr>
          <a:lstStyle/>
          <a:p>
            <a:pPr lvl="0" eaLnBrk="0" fontAlgn="base" hangingPunct="0">
              <a:spcBef>
                <a:spcPct val="0"/>
              </a:spcBef>
              <a:spcAft>
                <a:spcPct val="0"/>
              </a:spcAft>
              <a:defRPr/>
            </a:pPr>
            <a:r>
              <a:rPr kumimoji="0" lang="en-GB" altLang="en-US" sz="6000" b="1" i="0" u="none" strike="noStrike" kern="1200" cap="none" spc="0" normalizeH="0" baseline="0" noProof="0" dirty="0">
                <a:ln>
                  <a:noFill/>
                </a:ln>
                <a:solidFill>
                  <a:srgbClr val="ED0075"/>
                </a:solidFill>
                <a:effectLst/>
                <a:uLnTx/>
                <a:uFillTx/>
                <a:latin typeface="Museo Sans 700" panose="02000000000000000000"/>
                <a:ea typeface="Calibri" panose="020F0502020204030204" pitchFamily="34" charset="0"/>
                <a:cs typeface="Arial" panose="020B0604020202020204" pitchFamily="34" charset="0"/>
              </a:rPr>
              <a:t>ACT</a:t>
            </a:r>
          </a:p>
          <a:p>
            <a:pPr lvl="0" eaLnBrk="0" fontAlgn="base" hangingPunct="0">
              <a:spcBef>
                <a:spcPct val="0"/>
              </a:spcBef>
              <a:spcAft>
                <a:spcPct val="0"/>
              </a:spcAft>
              <a:defRPr/>
            </a:pPr>
            <a:r>
              <a:rPr kumimoji="0" lang="en-GB" altLang="en-US" sz="3600" i="0" u="none" strike="noStrike" kern="1200" cap="none" spc="0" normalizeH="0" baseline="0" noProof="0" dirty="0">
                <a:ln>
                  <a:noFill/>
                </a:ln>
                <a:solidFill>
                  <a:schemeClr val="bg1">
                    <a:lumMod val="10000"/>
                  </a:schemeClr>
                </a:solidFill>
                <a:effectLst/>
                <a:uLnTx/>
                <a:uFillTx/>
                <a:latin typeface="Museo Sans 700" panose="02000000000000000000"/>
                <a:ea typeface="Calibri" panose="020F0502020204030204" pitchFamily="34" charset="0"/>
                <a:cs typeface="Arial" panose="020B0604020202020204" pitchFamily="34" charset="0"/>
              </a:rPr>
              <a:t>To our knowledge this is the 2nd Staff Bereavement Support room;</a:t>
            </a:r>
            <a:r>
              <a:rPr lang="en-GB" altLang="en-US" sz="3600" dirty="0">
                <a:solidFill>
                  <a:schemeClr val="bg1">
                    <a:lumMod val="10000"/>
                  </a:schemeClr>
                </a:solidFill>
                <a:latin typeface="Museo Sans 700" panose="02000000000000000000"/>
                <a:ea typeface="Calibri" panose="020F0502020204030204" pitchFamily="34" charset="0"/>
                <a:cs typeface="Arial" panose="020B0604020202020204" pitchFamily="34" charset="0"/>
              </a:rPr>
              <a:t> we know it’s the 2nd ever OWEN Room. The room at RSH is making such a difference to our staff at SaTH, having a dedicated, calm space we can book to have one- to-one bereavement support sessions. We have an approved SOP for the Staff Bereavement Support Service. </a:t>
            </a:r>
          </a:p>
          <a:p>
            <a:pPr lvl="0" eaLnBrk="0" fontAlgn="base" hangingPunct="0">
              <a:spcBef>
                <a:spcPct val="0"/>
              </a:spcBef>
              <a:spcAft>
                <a:spcPct val="0"/>
              </a:spcAft>
              <a:defRPr/>
            </a:pPr>
            <a:r>
              <a:rPr lang="en-GB" altLang="en-US" sz="3600" dirty="0">
                <a:solidFill>
                  <a:schemeClr val="bg1">
                    <a:lumMod val="10000"/>
                  </a:schemeClr>
                </a:solidFill>
                <a:latin typeface="Museo Sans 700" panose="02000000000000000000"/>
                <a:ea typeface="Calibri" panose="020F0502020204030204" pitchFamily="34" charset="0"/>
                <a:cs typeface="Arial" panose="020B0604020202020204" pitchFamily="34" charset="0"/>
              </a:rPr>
              <a:t>The Compassionate Staff Bereavement Support Programme for Healthcare Staff - A Pilot Study was completed in Nov 2025 by Jules Lewis Principal Investigator/PhD Student. Thank you to SaTH Research Team Jo &amp; Team. Supervisors at University of Staffordshire Wilf, Fiona &amp; Jessica. Cat O’Callaghan Psychology Lead.   </a:t>
            </a:r>
          </a:p>
        </p:txBody>
      </p:sp>
      <p:sp>
        <p:nvSpPr>
          <p:cNvPr id="13" name="TextBox 12">
            <a:extLst>
              <a:ext uri="{FF2B5EF4-FFF2-40B4-BE49-F238E27FC236}">
                <a16:creationId xmlns:a16="http://schemas.microsoft.com/office/drawing/2014/main" id="{BAFB1157-DA4B-E834-D4FC-BDFF88E87D7B}"/>
              </a:ext>
            </a:extLst>
          </p:cNvPr>
          <p:cNvSpPr txBox="1"/>
          <p:nvPr/>
        </p:nvSpPr>
        <p:spPr>
          <a:xfrm>
            <a:off x="2379628" y="5301762"/>
            <a:ext cx="9812372" cy="1084382"/>
          </a:xfrm>
          <a:prstGeom prst="rect">
            <a:avLst/>
          </a:prstGeom>
          <a:noFill/>
        </p:spPr>
        <p:txBody>
          <a:bodyPr wrap="square" rtlCol="0">
            <a:noAutofit/>
          </a:bodyPr>
          <a:lstStyle/>
          <a:p>
            <a:r>
              <a:rPr lang="en-GB" sz="1000" b="1" dirty="0">
                <a:solidFill>
                  <a:schemeClr val="bg1">
                    <a:lumMod val="10000"/>
                  </a:schemeClr>
                </a:solidFill>
              </a:rPr>
              <a:t>Thank you to -</a:t>
            </a:r>
          </a:p>
          <a:p>
            <a:r>
              <a:rPr lang="en-GB" sz="800" dirty="0">
                <a:solidFill>
                  <a:schemeClr val="bg1">
                    <a:lumMod val="10000"/>
                  </a:schemeClr>
                </a:solidFill>
              </a:rPr>
              <a:t>SaTH Charity for support &amp; funding for the comfy chairs, storage box and lamp #smallthingsmakeabigdifference; Jules Lewis donation of the pictures and artificial plant,  Shane Tickell and family for their donation in 2020 and support with the OWEN Model; Gillian and Sam and Team in the Education Centre for their support and kindness; Hannah Furness for stopping </a:t>
            </a:r>
            <a:r>
              <a:rPr lang="en-GB" sz="800">
                <a:solidFill>
                  <a:schemeClr val="bg1">
                    <a:lumMod val="10000"/>
                  </a:schemeClr>
                </a:solidFill>
              </a:rPr>
              <a:t>and helping </a:t>
            </a:r>
            <a:r>
              <a:rPr lang="en-GB" sz="800" dirty="0">
                <a:solidFill>
                  <a:schemeClr val="bg1">
                    <a:lumMod val="10000"/>
                  </a:schemeClr>
                </a:solidFill>
              </a:rPr>
              <a:t>me carry furniture, Jules Lock and Heather Pitchford Staff Bereavement Support Volunteers for their dedication; Penny Watson former Staff Bereavement Support Service Admin Support, (now Swan Volunteer for everything, her dedication to this work; Paddy the carpenter for his support on this project, going above and beyond at short notice, Nick and Team the painters; SaTH Comms, Rebekah in Improvement for support with this case study. This room was completed in May 2026 during Dying Matters Week -  thank you to Linda founder of The Good Grief Trust for always being supportive of the work we do at SaTH and the biggest thank you goes to the bereaved staff for sharing their feelings and stories with Jules Lewis, Heather and Jules Lock in confidence to enable new beginnings. The room like the one at SECC opened last year will make the biggest difference at the hardest of times. Thank you all, Jules Lewis Lead Nurse for the Staff Bereavement Support Service at SaTH. Ref OWEN Model Creators – Jules Lewis and Jules Lock copyright SaTH -  for more information please contact Jules Lewis </a:t>
            </a:r>
            <a:r>
              <a:rPr lang="en-GB" sz="800" dirty="0">
                <a:hlinkClick r:id="rId2">
                  <a:extLst>
                    <a:ext uri="{A12FA001-AC4F-418D-AE19-62706E023703}">
                      <ahyp:hlinkClr xmlns:ahyp="http://schemas.microsoft.com/office/drawing/2018/hyperlinkcolor" val="tx"/>
                    </a:ext>
                  </a:extLst>
                </a:hlinkClick>
              </a:rPr>
              <a:t>jules.lewis@nhs.net</a:t>
            </a:r>
            <a:r>
              <a:rPr lang="en-GB" sz="800" dirty="0"/>
              <a:t> </a:t>
            </a:r>
            <a:r>
              <a:rPr lang="en-GB" sz="800" dirty="0">
                <a:solidFill>
                  <a:schemeClr val="bg1">
                    <a:lumMod val="10000"/>
                  </a:schemeClr>
                </a:solidFill>
              </a:rPr>
              <a:t>or on Tel 01743 261000 ext. 3464.      </a:t>
            </a:r>
          </a:p>
        </p:txBody>
      </p:sp>
      <p:pic>
        <p:nvPicPr>
          <p:cNvPr id="14" name="Picture 13">
            <a:extLst>
              <a:ext uri="{FF2B5EF4-FFF2-40B4-BE49-F238E27FC236}">
                <a16:creationId xmlns:a16="http://schemas.microsoft.com/office/drawing/2014/main" id="{2AC6DD42-19E1-B538-C75E-8CEA4258D0DD}"/>
              </a:ext>
            </a:extLst>
          </p:cNvPr>
          <p:cNvPicPr>
            <a:picLocks noChangeAspect="1"/>
          </p:cNvPicPr>
          <p:nvPr/>
        </p:nvPicPr>
        <p:blipFill>
          <a:blip r:embed="rId3"/>
          <a:stretch>
            <a:fillRect/>
          </a:stretch>
        </p:blipFill>
        <p:spPr>
          <a:xfrm>
            <a:off x="4416157" y="3029089"/>
            <a:ext cx="1913275" cy="2348850"/>
          </a:xfrm>
          <a:prstGeom prst="rect">
            <a:avLst/>
          </a:prstGeom>
        </p:spPr>
      </p:pic>
      <p:sp>
        <p:nvSpPr>
          <p:cNvPr id="15" name="TextBox 14">
            <a:extLst>
              <a:ext uri="{FF2B5EF4-FFF2-40B4-BE49-F238E27FC236}">
                <a16:creationId xmlns:a16="http://schemas.microsoft.com/office/drawing/2014/main" id="{BE57B08F-506D-D39B-60D1-5D23924403D4}"/>
              </a:ext>
            </a:extLst>
          </p:cNvPr>
          <p:cNvSpPr txBox="1"/>
          <p:nvPr/>
        </p:nvSpPr>
        <p:spPr>
          <a:xfrm>
            <a:off x="4952737" y="5058151"/>
            <a:ext cx="1784000" cy="369332"/>
          </a:xfrm>
          <a:prstGeom prst="rect">
            <a:avLst/>
          </a:prstGeom>
          <a:noFill/>
        </p:spPr>
        <p:txBody>
          <a:bodyPr wrap="square" rtlCol="0">
            <a:spAutoFit/>
          </a:bodyPr>
          <a:lstStyle/>
          <a:p>
            <a:r>
              <a:rPr lang="en-GB" dirty="0">
                <a:solidFill>
                  <a:schemeClr val="bg1"/>
                </a:solidFill>
              </a:rPr>
              <a:t>BEFORE</a:t>
            </a:r>
          </a:p>
        </p:txBody>
      </p:sp>
      <p:pic>
        <p:nvPicPr>
          <p:cNvPr id="17" name="Picture 16">
            <a:extLst>
              <a:ext uri="{FF2B5EF4-FFF2-40B4-BE49-F238E27FC236}">
                <a16:creationId xmlns:a16="http://schemas.microsoft.com/office/drawing/2014/main" id="{4D8EBD9B-330F-8164-113B-CDED79637DCD}"/>
              </a:ext>
            </a:extLst>
          </p:cNvPr>
          <p:cNvPicPr>
            <a:picLocks noChangeAspect="1"/>
          </p:cNvPicPr>
          <p:nvPr/>
        </p:nvPicPr>
        <p:blipFill>
          <a:blip r:embed="rId4"/>
          <a:stretch>
            <a:fillRect/>
          </a:stretch>
        </p:blipFill>
        <p:spPr>
          <a:xfrm>
            <a:off x="8575380" y="2895197"/>
            <a:ext cx="1622130" cy="1269868"/>
          </a:xfrm>
          <a:prstGeom prst="rect">
            <a:avLst/>
          </a:prstGeom>
        </p:spPr>
      </p:pic>
      <p:pic>
        <p:nvPicPr>
          <p:cNvPr id="19" name="Picture 18">
            <a:extLst>
              <a:ext uri="{FF2B5EF4-FFF2-40B4-BE49-F238E27FC236}">
                <a16:creationId xmlns:a16="http://schemas.microsoft.com/office/drawing/2014/main" id="{A3075691-212D-C5ED-0735-4D568B29D1DD}"/>
              </a:ext>
            </a:extLst>
          </p:cNvPr>
          <p:cNvPicPr>
            <a:picLocks noChangeAspect="1"/>
          </p:cNvPicPr>
          <p:nvPr/>
        </p:nvPicPr>
        <p:blipFill>
          <a:blip r:embed="rId5"/>
          <a:stretch>
            <a:fillRect/>
          </a:stretch>
        </p:blipFill>
        <p:spPr>
          <a:xfrm>
            <a:off x="8580526" y="4179320"/>
            <a:ext cx="1616984" cy="1260516"/>
          </a:xfrm>
          <a:prstGeom prst="rect">
            <a:avLst/>
          </a:prstGeom>
        </p:spPr>
      </p:pic>
      <p:pic>
        <p:nvPicPr>
          <p:cNvPr id="21" name="Picture 20">
            <a:extLst>
              <a:ext uri="{FF2B5EF4-FFF2-40B4-BE49-F238E27FC236}">
                <a16:creationId xmlns:a16="http://schemas.microsoft.com/office/drawing/2014/main" id="{3522937E-7E99-0E93-1BCB-621FF22D8E62}"/>
              </a:ext>
            </a:extLst>
          </p:cNvPr>
          <p:cNvPicPr>
            <a:picLocks noChangeAspect="1"/>
          </p:cNvPicPr>
          <p:nvPr/>
        </p:nvPicPr>
        <p:blipFill>
          <a:blip r:embed="rId6"/>
          <a:stretch>
            <a:fillRect/>
          </a:stretch>
        </p:blipFill>
        <p:spPr>
          <a:xfrm>
            <a:off x="6709015" y="2895197"/>
            <a:ext cx="1828463" cy="1269869"/>
          </a:xfrm>
          <a:prstGeom prst="rect">
            <a:avLst/>
          </a:prstGeom>
        </p:spPr>
      </p:pic>
      <p:pic>
        <p:nvPicPr>
          <p:cNvPr id="23" name="Picture 22">
            <a:extLst>
              <a:ext uri="{FF2B5EF4-FFF2-40B4-BE49-F238E27FC236}">
                <a16:creationId xmlns:a16="http://schemas.microsoft.com/office/drawing/2014/main" id="{6B3BC7C1-513C-FD47-B0DA-157B786D4D66}"/>
              </a:ext>
            </a:extLst>
          </p:cNvPr>
          <p:cNvPicPr>
            <a:picLocks noChangeAspect="1"/>
          </p:cNvPicPr>
          <p:nvPr/>
        </p:nvPicPr>
        <p:blipFill>
          <a:blip r:embed="rId7"/>
          <a:stretch>
            <a:fillRect/>
          </a:stretch>
        </p:blipFill>
        <p:spPr>
          <a:xfrm>
            <a:off x="6709015" y="4179319"/>
            <a:ext cx="1828463" cy="1260516"/>
          </a:xfrm>
          <a:prstGeom prst="rect">
            <a:avLst/>
          </a:prstGeom>
        </p:spPr>
      </p:pic>
      <p:sp>
        <p:nvSpPr>
          <p:cNvPr id="24" name="TextBox 23">
            <a:extLst>
              <a:ext uri="{FF2B5EF4-FFF2-40B4-BE49-F238E27FC236}">
                <a16:creationId xmlns:a16="http://schemas.microsoft.com/office/drawing/2014/main" id="{6DD63CB2-2281-889C-1CB2-26E76ECAD34C}"/>
              </a:ext>
            </a:extLst>
          </p:cNvPr>
          <p:cNvSpPr txBox="1"/>
          <p:nvPr/>
        </p:nvSpPr>
        <p:spPr>
          <a:xfrm>
            <a:off x="7157296" y="2909230"/>
            <a:ext cx="1784000" cy="369332"/>
          </a:xfrm>
          <a:prstGeom prst="rect">
            <a:avLst/>
          </a:prstGeom>
          <a:noFill/>
        </p:spPr>
        <p:txBody>
          <a:bodyPr wrap="square" rtlCol="0">
            <a:spAutoFit/>
          </a:bodyPr>
          <a:lstStyle/>
          <a:p>
            <a:r>
              <a:rPr lang="en-GB" dirty="0">
                <a:solidFill>
                  <a:schemeClr val="bg1"/>
                </a:solidFill>
              </a:rPr>
              <a:t>AFTER</a:t>
            </a:r>
          </a:p>
        </p:txBody>
      </p:sp>
    </p:spTree>
    <p:extLst>
      <p:ext uri="{BB962C8B-B14F-4D97-AF65-F5344CB8AC3E}">
        <p14:creationId xmlns:p14="http://schemas.microsoft.com/office/powerpoint/2010/main" val="3564601786"/>
      </p:ext>
    </p:extLst>
  </p:cSld>
  <p:clrMapOvr>
    <a:masterClrMapping/>
  </p:clrMapOvr>
</p:sld>
</file>

<file path=ppt/theme/theme1.xml><?xml version="1.0" encoding="utf-8"?>
<a:theme xmlns:a="http://schemas.openxmlformats.org/drawingml/2006/main" name="Office Theme">
  <a:themeElements>
    <a:clrScheme name="Custom 1">
      <a:dk1>
        <a:srgbClr val="575757"/>
      </a:dk1>
      <a:lt1>
        <a:srgbClr val="F0F0F0"/>
      </a:lt1>
      <a:dk2>
        <a:srgbClr val="2E2E6E"/>
      </a:dk2>
      <a:lt2>
        <a:srgbClr val="F0F0F0"/>
      </a:lt2>
      <a:accent1>
        <a:srgbClr val="574A96"/>
      </a:accent1>
      <a:accent2>
        <a:srgbClr val="7D69AC"/>
      </a:accent2>
      <a:accent3>
        <a:srgbClr val="FAB200"/>
      </a:accent3>
      <a:accent4>
        <a:srgbClr val="00B09C"/>
      </a:accent4>
      <a:accent5>
        <a:srgbClr val="ED0075"/>
      </a:accent5>
      <a:accent6>
        <a:srgbClr val="FF9514"/>
      </a:accent6>
      <a:hlink>
        <a:srgbClr val="ED0075"/>
      </a:hlink>
      <a:folHlink>
        <a:srgbClr val="6257FF"/>
      </a:folHlink>
    </a:clrScheme>
    <a:fontScheme name="Title">
      <a:majorFont>
        <a:latin typeface="Museo Sans 300"/>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2225.pptm  -  AutoRecovered" id="{98925413-717D-4CBB-8A2C-7159B4878B76}" vid="{9B8AA42E-32BA-4EAD-BE85-54DD760265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37d8dad-b617-4650-b2fb-822cfe5fea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D2E309514D8043B53C38A816AB02F2" ma:contentTypeVersion="13" ma:contentTypeDescription="Create a new document." ma:contentTypeScope="" ma:versionID="ac1746fe3fa46eb104144b2f25846e51">
  <xsd:schema xmlns:xsd="http://www.w3.org/2001/XMLSchema" xmlns:xs="http://www.w3.org/2001/XMLSchema" xmlns:p="http://schemas.microsoft.com/office/2006/metadata/properties" xmlns:ns3="037d8dad-b617-4650-b2fb-822cfe5fea2c" xmlns:ns4="d3d25c5f-463e-4d7c-b9ec-f4f8e34bf6cc" targetNamespace="http://schemas.microsoft.com/office/2006/metadata/properties" ma:root="true" ma:fieldsID="abc59f39d904931592131c78a7a16a42" ns3:_="" ns4:_="">
    <xsd:import namespace="037d8dad-b617-4650-b2fb-822cfe5fea2c"/>
    <xsd:import namespace="d3d25c5f-463e-4d7c-b9ec-f4f8e34bf6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element ref="ns3:MediaServiceObjectDetectorVersions" minOccurs="0"/>
                <xsd:element ref="ns3:MediaServiceGenerationTime" minOccurs="0"/>
                <xsd:element ref="ns3:MediaServiceEventHashCode"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d8dad-b617-4650-b2fb-822cfe5fe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d25c5f-463e-4d7c-b9ec-f4f8e34bf6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24CE6B-5BBB-4A26-B82D-E8E9B536CEC3}">
  <ds:schemaRefs>
    <ds:schemaRef ds:uri="http://www.w3.org/XML/1998/namespace"/>
    <ds:schemaRef ds:uri="037d8dad-b617-4650-b2fb-822cfe5fea2c"/>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d3d25c5f-463e-4d7c-b9ec-f4f8e34bf6cc"/>
  </ds:schemaRefs>
</ds:datastoreItem>
</file>

<file path=customXml/itemProps2.xml><?xml version="1.0" encoding="utf-8"?>
<ds:datastoreItem xmlns:ds="http://schemas.openxmlformats.org/officeDocument/2006/customXml" ds:itemID="{6640D69C-1925-4149-995F-BEA43736B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d8dad-b617-4650-b2fb-822cfe5fea2c"/>
    <ds:schemaRef ds:uri="d3d25c5f-463e-4d7c-b9ec-f4f8e34bf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1633F-4596-4F09-94D1-5367DAC80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Case Study Template</Template>
  <TotalTime>19392</TotalTime>
  <Words>853</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Museo Sans 700</vt:lpstr>
      <vt:lpstr>Office Theme</vt:lpstr>
      <vt:lpstr>PowerPoint Presentation</vt:lpstr>
    </vt:vector>
  </TitlesOfParts>
  <Company>The Shrewsbury and Telford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FARMER, KAI (THE SHREWSBURY AND TELFORD HOSPITAL NHS TRUST)</dc:creator>
  <cp:lastModifiedBy>LEWIS, Jules (THE SHREWSBURY AND TELFORD HOSPITAL NHS TRUST)</cp:lastModifiedBy>
  <cp:revision>31</cp:revision>
  <dcterms:created xsi:type="dcterms:W3CDTF">2023-04-03T14:31:00Z</dcterms:created>
  <dcterms:modified xsi:type="dcterms:W3CDTF">2026-05-21T09:24:09Z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0x01010014D2E309514D8043B53C38A816AB02F2</vt:lpwstr>
  </property>
</Properties>
</file>