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0075"/>
    <a:srgbClr val="F0F0F0"/>
    <a:srgbClr val="CCDFF1"/>
    <a:srgbClr val="E9E9E9"/>
    <a:srgbClr val="FAB200"/>
    <a:srgbClr val="00B09C"/>
    <a:srgbClr val="5A4D9C"/>
    <a:srgbClr val="FBCCE3"/>
    <a:srgbClr val="FEF0CC"/>
    <a:srgbClr val="DEDB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9" d="100"/>
          <a:sy n="109" d="100"/>
        </p:scale>
        <p:origin x="1146" y="114"/>
      </p:cViewPr>
      <p:guideLst/>
    </p:cSldViewPr>
  </p:slid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EF0245-F00D-411D-A021-7F11E57C6802}" type="datetimeFigureOut">
              <a:rPr lang="en-GB" smtClean="0"/>
              <a:t>04/02/2025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C4D18B-9C5F-4AA8-874A-A8FA5B15921F}" type="slidenum">
              <a:rPr lang="en-GB" smtClean="0"/>
              <a:t>‹#›</a:t>
            </a:fld>
            <a:endParaRPr lang="en-GB"/>
          </a:p>
        </p:txBody>
      </p:sp>
    </p:spTree>
    <p:extLst>
      <p:ext uri="{BB962C8B-B14F-4D97-AF65-F5344CB8AC3E}">
        <p14:creationId xmlns:p14="http://schemas.microsoft.com/office/powerpoint/2010/main" val="3627723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A54C76-66B0-A47A-1C31-2591C585C81D}"/>
              </a:ext>
            </a:extLst>
          </p:cNvPr>
          <p:cNvSpPr/>
          <p:nvPr userDrawn="1"/>
        </p:nvSpPr>
        <p:spPr>
          <a:xfrm>
            <a:off x="304800" y="2245217"/>
            <a:ext cx="11586693" cy="3912410"/>
          </a:xfrm>
          <a:prstGeom prst="rect">
            <a:avLst/>
          </a:prstGeom>
          <a:noFill/>
          <a:ln w="3175">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706978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2F86940-CA1A-608A-AFF5-47800DF743EE}"/>
              </a:ext>
            </a:extLst>
          </p:cNvPr>
          <p:cNvSpPr>
            <a:spLocks noGrp="1" noRot="1" noMove="1" noResize="1" noEditPoints="1" noAdjustHandles="1" noChangeArrowheads="1" noChangeShapeType="1"/>
          </p:cNvSpPr>
          <p:nvPr userDrawn="1"/>
        </p:nvSpPr>
        <p:spPr>
          <a:xfrm>
            <a:off x="5074932" y="1369638"/>
            <a:ext cx="2974364" cy="824542"/>
          </a:xfrm>
          <a:prstGeom prst="rect">
            <a:avLst/>
          </a:prstGeom>
          <a:solidFill>
            <a:srgbClr val="CC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1BB8CDB8-BF83-F0FC-C103-2AFECC8D56EB}"/>
              </a:ext>
            </a:extLst>
          </p:cNvPr>
          <p:cNvSpPr>
            <a:spLocks noGrp="1" noRot="1" noMove="1" noResize="1" noEditPoints="1" noAdjustHandles="1" noChangeArrowheads="1" noChangeShapeType="1"/>
          </p:cNvSpPr>
          <p:nvPr userDrawn="1"/>
        </p:nvSpPr>
        <p:spPr>
          <a:xfrm>
            <a:off x="301326" y="1369638"/>
            <a:ext cx="995147" cy="836040"/>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75F8DFC7-1FFB-6204-B76A-CB5660E65468}"/>
              </a:ext>
            </a:extLst>
          </p:cNvPr>
          <p:cNvSpPr>
            <a:spLocks noGrp="1" noRot="1" noMove="1" noResize="1" noEditPoints="1" noAdjustHandles="1" noChangeArrowheads="1" noChangeShapeType="1"/>
          </p:cNvSpPr>
          <p:nvPr userDrawn="1"/>
        </p:nvSpPr>
        <p:spPr>
          <a:xfrm>
            <a:off x="-1" y="6501215"/>
            <a:ext cx="12192000" cy="35678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F9421BC9-D336-60E9-11BD-536E6F68EC08}"/>
              </a:ext>
            </a:extLst>
          </p:cNvPr>
          <p:cNvSpPr>
            <a:spLocks noGrp="1" noRot="1" noMove="1" noResize="1" noEditPoints="1" noAdjustHandles="1" noChangeArrowheads="1" noChangeShapeType="1"/>
          </p:cNvSpPr>
          <p:nvPr userDrawn="1"/>
        </p:nvSpPr>
        <p:spPr>
          <a:xfrm>
            <a:off x="0" y="0"/>
            <a:ext cx="12192000" cy="116441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12">
            <a:extLst>
              <a:ext uri="{FF2B5EF4-FFF2-40B4-BE49-F238E27FC236}">
                <a16:creationId xmlns:a16="http://schemas.microsoft.com/office/drawing/2014/main" id="{27B4CEB3-6B41-E51A-4C34-096274B55272}"/>
              </a:ext>
            </a:extLst>
          </p:cNvPr>
          <p:cNvPicPr>
            <a:picLocks noGrp="1" noRot="1" noChangeAspect="1" noMove="1" noResize="1" noEditPoints="1" noAdjustHandles="1" noChangeArrowheads="1" noChangeShapeType="1" noCrop="1"/>
          </p:cNvPicPr>
          <p:nvPr userDrawn="1"/>
        </p:nvPicPr>
        <p:blipFill>
          <a:blip r:embed="rId3">
            <a:extLst>
              <a:ext uri="{28A0092B-C50C-407E-A947-70E740481C1C}">
                <a14:useLocalDpi xmlns:a14="http://schemas.microsoft.com/office/drawing/2010/main" val="0"/>
              </a:ext>
            </a:extLst>
          </a:blip>
          <a:stretch>
            <a:fillRect/>
          </a:stretch>
        </p:blipFill>
        <p:spPr>
          <a:xfrm>
            <a:off x="0" y="1164417"/>
            <a:ext cx="12192000" cy="88900"/>
          </a:xfrm>
          <a:prstGeom prst="rect">
            <a:avLst/>
          </a:prstGeom>
        </p:spPr>
      </p:pic>
      <p:pic>
        <p:nvPicPr>
          <p:cNvPr id="14" name="Picture 13" descr="Text&#10;&#10;Description automatically generated with medium confidence">
            <a:extLst>
              <a:ext uri="{FF2B5EF4-FFF2-40B4-BE49-F238E27FC236}">
                <a16:creationId xmlns:a16="http://schemas.microsoft.com/office/drawing/2014/main" id="{BD189B90-5E60-CC13-704C-14791000971D}"/>
              </a:ext>
            </a:extLst>
          </p:cNvPr>
          <p:cNvPicPr>
            <a:picLocks noGrp="1" noRot="1" noChangeAspect="1" noMove="1" noResize="1" noEditPoints="1" noAdjustHandles="1" noChangeArrowheads="1" noChangeShapeType="1" noCrop="1"/>
          </p:cNvPicPr>
          <p:nvPr userDrawn="1"/>
        </p:nvPicPr>
        <p:blipFill>
          <a:blip r:embed="rId4">
            <a:extLst>
              <a:ext uri="{28A0092B-C50C-407E-A947-70E740481C1C}">
                <a14:useLocalDpi xmlns:a14="http://schemas.microsoft.com/office/drawing/2010/main" val="0"/>
              </a:ext>
            </a:extLst>
          </a:blip>
          <a:stretch>
            <a:fillRect/>
          </a:stretch>
        </p:blipFill>
        <p:spPr>
          <a:xfrm>
            <a:off x="550900" y="356785"/>
            <a:ext cx="1879697" cy="549303"/>
          </a:xfrm>
          <a:prstGeom prst="rect">
            <a:avLst/>
          </a:prstGeom>
        </p:spPr>
      </p:pic>
      <p:pic>
        <p:nvPicPr>
          <p:cNvPr id="15" name="Picture 14" descr="Text&#10;&#10;Description automatically generated">
            <a:extLst>
              <a:ext uri="{FF2B5EF4-FFF2-40B4-BE49-F238E27FC236}">
                <a16:creationId xmlns:a16="http://schemas.microsoft.com/office/drawing/2014/main" id="{4C7C3088-1C03-4FF0-4106-1DDAB21A5B8C}"/>
              </a:ext>
            </a:extLst>
          </p:cNvPr>
          <p:cNvPicPr>
            <a:picLocks noGrp="1" noRot="1" noChangeAspect="1" noMove="1" noResize="1" noEditPoints="1" noAdjustHandles="1" noChangeArrowheads="1" noChangeShapeType="1" noCrop="1"/>
          </p:cNvPicPr>
          <p:nvPr userDrawn="1"/>
        </p:nvPicPr>
        <p:blipFill>
          <a:blip r:embed="rId5">
            <a:extLst>
              <a:ext uri="{28A0092B-C50C-407E-A947-70E740481C1C}">
                <a14:useLocalDpi xmlns:a14="http://schemas.microsoft.com/office/drawing/2010/main" val="0"/>
              </a:ext>
            </a:extLst>
          </a:blip>
          <a:stretch>
            <a:fillRect/>
          </a:stretch>
        </p:blipFill>
        <p:spPr>
          <a:xfrm>
            <a:off x="10594771" y="356785"/>
            <a:ext cx="1193861" cy="549303"/>
          </a:xfrm>
          <a:prstGeom prst="rect">
            <a:avLst/>
          </a:prstGeom>
        </p:spPr>
      </p:pic>
      <p:pic>
        <p:nvPicPr>
          <p:cNvPr id="17" name="Picture 16">
            <a:extLst>
              <a:ext uri="{FF2B5EF4-FFF2-40B4-BE49-F238E27FC236}">
                <a16:creationId xmlns:a16="http://schemas.microsoft.com/office/drawing/2014/main" id="{CE318D36-5706-72F7-741A-666FA3ED7EC1}"/>
              </a:ext>
            </a:extLst>
          </p:cNvPr>
          <p:cNvPicPr>
            <a:picLocks noGrp="1" noRot="1" noChangeAspect="1" noMove="1" noResize="1" noEditPoints="1" noAdjustHandles="1" noChangeArrowheads="1" noChangeShapeType="1" noCrop="1"/>
          </p:cNvPicPr>
          <p:nvPr userDrawn="1"/>
        </p:nvPicPr>
        <p:blipFill>
          <a:blip r:embed="rId3">
            <a:extLst>
              <a:ext uri="{28A0092B-C50C-407E-A947-70E740481C1C}">
                <a14:useLocalDpi xmlns:a14="http://schemas.microsoft.com/office/drawing/2010/main" val="0"/>
              </a:ext>
            </a:extLst>
          </a:blip>
          <a:stretch>
            <a:fillRect/>
          </a:stretch>
        </p:blipFill>
        <p:spPr>
          <a:xfrm>
            <a:off x="0" y="6412315"/>
            <a:ext cx="12192000" cy="88900"/>
          </a:xfrm>
          <a:prstGeom prst="rect">
            <a:avLst/>
          </a:prstGeom>
        </p:spPr>
      </p:pic>
      <p:pic>
        <p:nvPicPr>
          <p:cNvPr id="19" name="Picture 18" descr="Icon&#10;&#10;Description automatically generated with medium confidence">
            <a:extLst>
              <a:ext uri="{FF2B5EF4-FFF2-40B4-BE49-F238E27FC236}">
                <a16:creationId xmlns:a16="http://schemas.microsoft.com/office/drawing/2014/main" id="{9603015E-16A5-049F-142B-892D9F12EBC5}"/>
              </a:ext>
            </a:extLst>
          </p:cNvPr>
          <p:cNvPicPr>
            <a:picLocks noGrp="1" noRot="1" noChangeAspect="1" noMove="1" noResize="1" noEditPoints="1" noAdjustHandles="1" noChangeArrowheads="1" noChangeShapeType="1" noCrop="1"/>
          </p:cNvPicPr>
          <p:nvPr userDrawn="1"/>
        </p:nvPicPr>
        <p:blipFill>
          <a:blip r:embed="rId6">
            <a:extLst>
              <a:ext uri="{28A0092B-C50C-407E-A947-70E740481C1C}">
                <a14:useLocalDpi xmlns:a14="http://schemas.microsoft.com/office/drawing/2010/main" val="0"/>
              </a:ext>
            </a:extLst>
          </a:blip>
          <a:stretch>
            <a:fillRect/>
          </a:stretch>
        </p:blipFill>
        <p:spPr>
          <a:xfrm>
            <a:off x="550900" y="6579589"/>
            <a:ext cx="1641559" cy="200035"/>
          </a:xfrm>
          <a:prstGeom prst="rect">
            <a:avLst/>
          </a:prstGeom>
        </p:spPr>
      </p:pic>
      <p:pic>
        <p:nvPicPr>
          <p:cNvPr id="21" name="Picture 20" descr="Text&#10;&#10;Description automatically generated with medium confidence">
            <a:extLst>
              <a:ext uri="{FF2B5EF4-FFF2-40B4-BE49-F238E27FC236}">
                <a16:creationId xmlns:a16="http://schemas.microsoft.com/office/drawing/2014/main" id="{A45CEB57-369A-5C16-C35B-384CB4F82B1D}"/>
              </a:ext>
            </a:extLst>
          </p:cNvPr>
          <p:cNvPicPr>
            <a:picLocks noGrp="1" noRot="1" noChangeAspect="1" noMove="1" noResize="1" noEditPoints="1" noAdjustHandles="1" noChangeArrowheads="1" noChangeShapeType="1" noCrop="1"/>
          </p:cNvPicPr>
          <p:nvPr userDrawn="1"/>
        </p:nvPicPr>
        <p:blipFill>
          <a:blip r:embed="rId7">
            <a:extLst>
              <a:ext uri="{28A0092B-C50C-407E-A947-70E740481C1C}">
                <a14:useLocalDpi xmlns:a14="http://schemas.microsoft.com/office/drawing/2010/main" val="0"/>
              </a:ext>
            </a:extLst>
          </a:blip>
          <a:stretch>
            <a:fillRect/>
          </a:stretch>
        </p:blipFill>
        <p:spPr>
          <a:xfrm>
            <a:off x="10524917" y="6598640"/>
            <a:ext cx="1263715" cy="180984"/>
          </a:xfrm>
          <a:prstGeom prst="rect">
            <a:avLst/>
          </a:prstGeom>
        </p:spPr>
      </p:pic>
      <p:pic>
        <p:nvPicPr>
          <p:cNvPr id="25" name="Picture 24" descr="Icon&#10;&#10;Description automatically generated">
            <a:extLst>
              <a:ext uri="{FF2B5EF4-FFF2-40B4-BE49-F238E27FC236}">
                <a16:creationId xmlns:a16="http://schemas.microsoft.com/office/drawing/2014/main" id="{FB1EF040-2CA1-6E47-93FA-2CF679A413AA}"/>
              </a:ext>
            </a:extLst>
          </p:cNvPr>
          <p:cNvPicPr>
            <a:picLocks noGrp="1" noRot="1" noChangeAspect="1" noMove="1" noResize="1" noEditPoints="1" noAdjustHandles="1" noChangeArrowheads="1" noChangeShapeType="1" noCrop="1"/>
          </p:cNvPicPr>
          <p:nvPr userDrawn="1"/>
        </p:nvPicPr>
        <p:blipFill>
          <a:blip r:embed="rId8">
            <a:extLst>
              <a:ext uri="{28A0092B-C50C-407E-A947-70E740481C1C}">
                <a14:useLocalDpi xmlns:a14="http://schemas.microsoft.com/office/drawing/2010/main" val="0"/>
              </a:ext>
            </a:extLst>
          </a:blip>
          <a:stretch>
            <a:fillRect/>
          </a:stretch>
        </p:blipFill>
        <p:spPr>
          <a:xfrm>
            <a:off x="5187417" y="1484086"/>
            <a:ext cx="2781443" cy="355618"/>
          </a:xfrm>
          <a:prstGeom prst="rect">
            <a:avLst/>
          </a:prstGeom>
        </p:spPr>
      </p:pic>
      <p:pic>
        <p:nvPicPr>
          <p:cNvPr id="28" name="Picture 27" descr="A picture containing text, sign&#10;&#10;Description automatically generated">
            <a:extLst>
              <a:ext uri="{FF2B5EF4-FFF2-40B4-BE49-F238E27FC236}">
                <a16:creationId xmlns:a16="http://schemas.microsoft.com/office/drawing/2014/main" id="{90AFCA6B-6D81-099B-962E-A660D588DD4D}"/>
              </a:ext>
            </a:extLst>
          </p:cNvPr>
          <p:cNvPicPr>
            <a:picLocks noGrp="1" noRot="1" noChangeAspect="1" noMove="1" noResize="1" noEditPoints="1" noAdjustHandles="1" noChangeArrowheads="1" noChangeShapeType="1" noCrop="1"/>
          </p:cNvPicPr>
          <p:nvPr userDrawn="1"/>
        </p:nvPicPr>
        <p:blipFill>
          <a:blip r:embed="rId9">
            <a:extLst>
              <a:ext uri="{28A0092B-C50C-407E-A947-70E740481C1C}">
                <a14:useLocalDpi xmlns:a14="http://schemas.microsoft.com/office/drawing/2010/main" val="0"/>
              </a:ext>
            </a:extLst>
          </a:blip>
          <a:stretch>
            <a:fillRect/>
          </a:stretch>
        </p:blipFill>
        <p:spPr>
          <a:xfrm>
            <a:off x="409803" y="1467515"/>
            <a:ext cx="758864" cy="406421"/>
          </a:xfrm>
          <a:prstGeom prst="rect">
            <a:avLst/>
          </a:prstGeom>
        </p:spPr>
      </p:pic>
      <p:pic>
        <p:nvPicPr>
          <p:cNvPr id="30" name="Picture 29">
            <a:extLst>
              <a:ext uri="{FF2B5EF4-FFF2-40B4-BE49-F238E27FC236}">
                <a16:creationId xmlns:a16="http://schemas.microsoft.com/office/drawing/2014/main" id="{3FAA01A9-841A-BF68-4996-8FE73EF7A879}"/>
              </a:ext>
            </a:extLst>
          </p:cNvPr>
          <p:cNvPicPr>
            <a:picLocks noGrp="1" noRot="1" noChangeAspect="1" noMove="1" noResize="1" noEditPoints="1" noAdjustHandles="1" noChangeArrowheads="1" noChangeShapeType="1" noCrop="1"/>
          </p:cNvPicPr>
          <p:nvPr userDrawn="1"/>
        </p:nvPicPr>
        <p:blipFill>
          <a:blip r:embed="rId10">
            <a:extLst>
              <a:ext uri="{28A0092B-C50C-407E-A947-70E740481C1C}">
                <a14:useLocalDpi xmlns:a14="http://schemas.microsoft.com/office/drawing/2010/main" val="0"/>
              </a:ext>
            </a:extLst>
          </a:blip>
          <a:stretch>
            <a:fillRect/>
          </a:stretch>
        </p:blipFill>
        <p:spPr>
          <a:xfrm>
            <a:off x="1220920" y="1484086"/>
            <a:ext cx="15876" cy="355618"/>
          </a:xfrm>
          <a:prstGeom prst="rect">
            <a:avLst/>
          </a:prstGeom>
        </p:spPr>
      </p:pic>
      <p:pic>
        <p:nvPicPr>
          <p:cNvPr id="41" name="Picture 40">
            <a:extLst>
              <a:ext uri="{FF2B5EF4-FFF2-40B4-BE49-F238E27FC236}">
                <a16:creationId xmlns:a16="http://schemas.microsoft.com/office/drawing/2014/main" id="{8FC934CA-0D44-C3F3-2248-7B43779A9A33}"/>
              </a:ext>
            </a:extLst>
          </p:cNvPr>
          <p:cNvPicPr>
            <a:picLocks noGrp="1" noRot="1" noChangeAspect="1" noMove="1" noResize="1" noEditPoints="1" noAdjustHandles="1" noChangeArrowheads="1" noChangeShapeType="1" noCrop="1"/>
          </p:cNvPicPr>
          <p:nvPr userDrawn="1"/>
        </p:nvPicPr>
        <p:blipFill>
          <a:blip r:embed="rId11">
            <a:extLst>
              <a:ext uri="{28A0092B-C50C-407E-A947-70E740481C1C}">
                <a14:useLocalDpi xmlns:a14="http://schemas.microsoft.com/office/drawing/2010/main" val="0"/>
              </a:ext>
            </a:extLst>
          </a:blip>
          <a:stretch>
            <a:fillRect/>
          </a:stretch>
        </p:blipFill>
        <p:spPr>
          <a:xfrm>
            <a:off x="403453" y="6242886"/>
            <a:ext cx="1955901" cy="111131"/>
          </a:xfrm>
          <a:prstGeom prst="rect">
            <a:avLst/>
          </a:prstGeom>
        </p:spPr>
      </p:pic>
      <p:sp>
        <p:nvSpPr>
          <p:cNvPr id="45" name="Rectangle 2">
            <a:extLst>
              <a:ext uri="{FF2B5EF4-FFF2-40B4-BE49-F238E27FC236}">
                <a16:creationId xmlns:a16="http://schemas.microsoft.com/office/drawing/2014/main" id="{C0EF05A4-9CBB-3C51-2A30-CCB4B1D70B0F}"/>
              </a:ext>
            </a:extLst>
          </p:cNvPr>
          <p:cNvSpPr>
            <a:spLocks noGrp="1" noRot="1" noMove="1" noResize="1" noEditPoints="1" noAdjustHandles="1" noChangeArrowheads="1" noChangeShapeType="1"/>
          </p:cNvSpPr>
          <p:nvPr userDrawn="1"/>
        </p:nvSpPr>
        <p:spPr bwMode="auto">
          <a:xfrm>
            <a:off x="4382343" y="2943737"/>
            <a:ext cx="1962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pic>
        <p:nvPicPr>
          <p:cNvPr id="2049" name="Picture 1" descr="Logo, icon&#10;&#10;Description automatically generated">
            <a:extLst>
              <a:ext uri="{FF2B5EF4-FFF2-40B4-BE49-F238E27FC236}">
                <a16:creationId xmlns:a16="http://schemas.microsoft.com/office/drawing/2014/main" id="{1A9240B5-AC61-F1E7-DA6B-67C57A9E5426}"/>
              </a:ext>
            </a:extLst>
          </p:cNvPr>
          <p:cNvPicPr>
            <a:picLocks noGrp="1" noRot="1" noChangeAspect="1" noMove="1" noResize="1" noEditPoints="1" noAdjustHandles="1" noChangeArrowheads="1" noChangeShapeType="1" noCrop="1"/>
          </p:cNvPicPr>
          <p:nvPr userDrawn="1"/>
        </p:nvPicPr>
        <p:blipFill>
          <a:blip r:embed="rId12">
            <a:extLst>
              <a:ext uri="{28A0092B-C50C-407E-A947-70E740481C1C}">
                <a14:useLocalDpi xmlns:a14="http://schemas.microsoft.com/office/drawing/2010/main" val="0"/>
              </a:ext>
            </a:extLst>
          </a:blip>
          <a:srcRect/>
          <a:stretch>
            <a:fillRect/>
          </a:stretch>
        </p:blipFill>
        <p:spPr bwMode="auto">
          <a:xfrm flipV="1">
            <a:off x="-2467403" y="3355216"/>
            <a:ext cx="45719" cy="4571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D01F73EF-E4FB-DB68-EB65-CB756BB5A7A4}"/>
              </a:ext>
            </a:extLst>
          </p:cNvPr>
          <p:cNvSpPr>
            <a:spLocks noChangeArrowheads="1"/>
          </p:cNvSpPr>
          <p:nvPr userDrawn="1"/>
        </p:nvSpPr>
        <p:spPr bwMode="auto">
          <a:xfrm>
            <a:off x="-2553430" y="2322477"/>
            <a:ext cx="2388418" cy="3782597"/>
          </a:xfrm>
          <a:prstGeom prst="rect">
            <a:avLst/>
          </a:prstGeom>
          <a:solidFill>
            <a:srgbClr val="DEDBEB"/>
          </a:solidFill>
          <a:ln>
            <a:noFill/>
          </a:ln>
          <a:effectLst/>
        </p:spPr>
        <p:txBody>
          <a:bodyPr vert="horz" wrap="square" lIns="126000" tIns="324000" rIns="144000" bIns="108000" numCol="1" anchor="t" anchorCtr="0" compatLnSpc="1">
            <a:prstTxWarp prst="textNoShape">
              <a:avLst/>
            </a:prstTxWarp>
            <a:norm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Lorem ipsum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dolor</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sit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amet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consectetuer</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adipiscing</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elit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sed</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diam</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nonummy</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nibh</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euismod</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tincidunt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ut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laoreet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dolore magna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aliquam</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erat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volutpat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Ut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wisi</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enim</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ad minim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veniam</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quis</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nostrud</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exerci</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tation</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ullamcorper</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suscipit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lobortis</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nisl</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ut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aliquip</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ex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ea</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commodo</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consequat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Duis autem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vel</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eum</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iriure</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dolor</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in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hendrerit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in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vulputate</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velit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esse</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molestie</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consequat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vel</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illum dolore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eu</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feugiat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nulla</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facilisis</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vero</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eros et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accumsan</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iusto</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odio</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dignissim</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qui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blandit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praesent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luptatum</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zzril</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delenit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augue</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duis</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dolore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te</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feugait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nulla</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facilisi</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Lorem ipsum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dolor</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sit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amet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cons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ectetuer</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adipiscing</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elit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sed</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diam</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nonummy</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nibh</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euismod</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tincidunt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ut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laoreet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dolore magna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aliquam</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erat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volutpat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Ut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wisi</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enim</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ad minim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veniam</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quis</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nostrud</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exerci</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tation</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ullamcorper</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suscipit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lobortis</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nisl</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ut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aliquip</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ex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ea</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commodo</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9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consequat</a:t>
            </a:r>
            <a:r>
              <a:rPr kumimoji="0" lang="en-GB" altLang="en-US"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kumimoji="0" lang="en-GB" altLang="en-US" sz="9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126782"/>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mailto:jules.lewis@nhs.net" TargetMode="External"/><Relationship Id="rId1" Type="http://schemas.openxmlformats.org/officeDocument/2006/relationships/slideLayout" Target="../slideLayouts/slideLayout1.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C5C54-026E-16EC-108E-BF8133ABBEE8}"/>
              </a:ext>
            </a:extLst>
          </p:cNvPr>
          <p:cNvSpPr txBox="1">
            <a:spLocks/>
          </p:cNvSpPr>
          <p:nvPr/>
        </p:nvSpPr>
        <p:spPr>
          <a:xfrm>
            <a:off x="2567247" y="577431"/>
            <a:ext cx="7057506" cy="250016"/>
          </a:xfrm>
          <a:prstGeom prst="rect">
            <a:avLst/>
          </a:prstGeom>
        </p:spPr>
        <p:txBody>
          <a:bodyPr/>
          <a:lstStyle>
            <a:lvl1pPr algn="ctr" defTabSz="914400" rtl="0" eaLnBrk="1" latinLnBrk="0" hangingPunct="1">
              <a:lnSpc>
                <a:spcPct val="90000"/>
              </a:lnSpc>
              <a:spcBef>
                <a:spcPct val="0"/>
              </a:spcBef>
              <a:buNone/>
              <a:defRPr sz="1400" b="0" kern="1200">
                <a:solidFill>
                  <a:schemeClr val="bg1"/>
                </a:solidFill>
                <a:latin typeface="Museo Sans 700" panose="02000000000000000000" pitchFamily="50" charset="0"/>
                <a:ea typeface="+mj-ea"/>
                <a:cs typeface="+mj-cs"/>
              </a:defRPr>
            </a:lvl1pPr>
          </a:lstStyle>
          <a:p>
            <a:r>
              <a:rPr lang="en-US" sz="1300" dirty="0"/>
              <a:t>Theme | Getting to Good: Fundamentals in Care</a:t>
            </a:r>
            <a:endParaRPr lang="en-GB" sz="1300" dirty="0"/>
          </a:p>
        </p:txBody>
      </p:sp>
      <p:sp>
        <p:nvSpPr>
          <p:cNvPr id="3" name="Title 1">
            <a:extLst>
              <a:ext uri="{FF2B5EF4-FFF2-40B4-BE49-F238E27FC236}">
                <a16:creationId xmlns:a16="http://schemas.microsoft.com/office/drawing/2014/main" id="{3698D9BF-9146-7B2A-8B32-1C877782D434}"/>
              </a:ext>
            </a:extLst>
          </p:cNvPr>
          <p:cNvSpPr txBox="1">
            <a:spLocks/>
          </p:cNvSpPr>
          <p:nvPr/>
        </p:nvSpPr>
        <p:spPr>
          <a:xfrm>
            <a:off x="2567247" y="779746"/>
            <a:ext cx="7057506" cy="353917"/>
          </a:xfrm>
          <a:prstGeom prst="rect">
            <a:avLst/>
          </a:prstGeom>
        </p:spPr>
        <p:txBody>
          <a:bodyPr/>
          <a:lstStyle>
            <a:lvl1pPr algn="ctr" defTabSz="914400" rtl="0" eaLnBrk="1" latinLnBrk="0" hangingPunct="1">
              <a:lnSpc>
                <a:spcPct val="90000"/>
              </a:lnSpc>
              <a:spcBef>
                <a:spcPct val="0"/>
              </a:spcBef>
              <a:buNone/>
              <a:defRPr sz="1400" b="0" kern="1200">
                <a:solidFill>
                  <a:schemeClr val="bg1"/>
                </a:solidFill>
                <a:latin typeface="Museo Sans 700" panose="02000000000000000000" pitchFamily="50" charset="0"/>
                <a:ea typeface="+mj-ea"/>
                <a:cs typeface="+mj-cs"/>
              </a:defRPr>
            </a:lvl1pPr>
          </a:lstStyle>
          <a:p>
            <a:r>
              <a:rPr lang="en-US" sz="1000" dirty="0"/>
              <a:t>Produced by </a:t>
            </a:r>
            <a:r>
              <a:rPr lang="en-GB" sz="1000" dirty="0"/>
              <a:t>Jules Lewis, Lead Nurse for Staff Bereavement Support  / Penny Watson Admin Support for Staff Bereavement Support </a:t>
            </a:r>
          </a:p>
        </p:txBody>
      </p:sp>
      <p:sp>
        <p:nvSpPr>
          <p:cNvPr id="4" name="Title 1">
            <a:extLst>
              <a:ext uri="{FF2B5EF4-FFF2-40B4-BE49-F238E27FC236}">
                <a16:creationId xmlns:a16="http://schemas.microsoft.com/office/drawing/2014/main" id="{54C6FBAE-F7B5-02C5-5521-F838AC89D424}"/>
              </a:ext>
            </a:extLst>
          </p:cNvPr>
          <p:cNvSpPr txBox="1">
            <a:spLocks/>
          </p:cNvSpPr>
          <p:nvPr/>
        </p:nvSpPr>
        <p:spPr>
          <a:xfrm>
            <a:off x="2467493" y="127350"/>
            <a:ext cx="7257011" cy="930138"/>
          </a:xfrm>
          <a:prstGeom prst="rect">
            <a:avLst/>
          </a:prstGeom>
        </p:spPr>
        <p:txBody>
          <a:bodyPr/>
          <a:lstStyle>
            <a:lvl1pPr algn="ctr" defTabSz="914400" rtl="0" eaLnBrk="1" latinLnBrk="0" hangingPunct="1">
              <a:lnSpc>
                <a:spcPct val="90000"/>
              </a:lnSpc>
              <a:spcBef>
                <a:spcPct val="0"/>
              </a:spcBef>
              <a:buNone/>
              <a:defRPr sz="3400" kern="1200">
                <a:solidFill>
                  <a:schemeClr val="bg1"/>
                </a:solidFill>
                <a:latin typeface="+mj-lt"/>
                <a:ea typeface="+mj-ea"/>
                <a:cs typeface="+mj-cs"/>
              </a:defRPr>
            </a:lvl1pPr>
          </a:lstStyle>
          <a:p>
            <a:r>
              <a:rPr lang="en-US" sz="2400" dirty="0"/>
              <a:t>Staff Bereavement Support - OWEN Room SECC </a:t>
            </a:r>
            <a:r>
              <a:rPr lang="en-US" dirty="0"/>
              <a:t> </a:t>
            </a:r>
          </a:p>
        </p:txBody>
      </p:sp>
      <p:sp>
        <p:nvSpPr>
          <p:cNvPr id="6" name="Title 1">
            <a:extLst>
              <a:ext uri="{FF2B5EF4-FFF2-40B4-BE49-F238E27FC236}">
                <a16:creationId xmlns:a16="http://schemas.microsoft.com/office/drawing/2014/main" id="{867E2496-DA71-E764-1809-D26A5625E70D}"/>
              </a:ext>
            </a:extLst>
          </p:cNvPr>
          <p:cNvSpPr txBox="1">
            <a:spLocks/>
          </p:cNvSpPr>
          <p:nvPr/>
        </p:nvSpPr>
        <p:spPr>
          <a:xfrm>
            <a:off x="2567245" y="935959"/>
            <a:ext cx="7057506" cy="250016"/>
          </a:xfrm>
          <a:prstGeom prst="rect">
            <a:avLst/>
          </a:prstGeom>
        </p:spPr>
        <p:txBody>
          <a:bodyPr/>
          <a:lstStyle>
            <a:lvl1pPr algn="ctr" defTabSz="914400" rtl="0" eaLnBrk="1" latinLnBrk="0" hangingPunct="1">
              <a:lnSpc>
                <a:spcPct val="90000"/>
              </a:lnSpc>
              <a:spcBef>
                <a:spcPct val="0"/>
              </a:spcBef>
              <a:buNone/>
              <a:defRPr sz="1400" b="0" kern="1200">
                <a:solidFill>
                  <a:schemeClr val="bg1"/>
                </a:solidFill>
                <a:latin typeface="Museo Sans 700" panose="02000000000000000000" pitchFamily="50" charset="0"/>
                <a:ea typeface="+mj-ea"/>
                <a:cs typeface="+mj-cs"/>
              </a:defRPr>
            </a:lvl1pPr>
          </a:lstStyle>
          <a:p>
            <a:r>
              <a:rPr lang="en-US" sz="1000" dirty="0"/>
              <a:t>Case Study Date | 29/1/2025</a:t>
            </a:r>
            <a:endParaRPr lang="en-GB" sz="1000" dirty="0"/>
          </a:p>
        </p:txBody>
      </p:sp>
      <p:sp>
        <p:nvSpPr>
          <p:cNvPr id="7" name="TextBox 6">
            <a:extLst>
              <a:ext uri="{FF2B5EF4-FFF2-40B4-BE49-F238E27FC236}">
                <a16:creationId xmlns:a16="http://schemas.microsoft.com/office/drawing/2014/main" id="{C0963BE3-EE2E-C9B5-9925-C565DC92DBAF}"/>
              </a:ext>
            </a:extLst>
          </p:cNvPr>
          <p:cNvSpPr txBox="1"/>
          <p:nvPr/>
        </p:nvSpPr>
        <p:spPr>
          <a:xfrm>
            <a:off x="8049296" y="1369638"/>
            <a:ext cx="3841375" cy="824542"/>
          </a:xfrm>
          <a:prstGeom prst="rect">
            <a:avLst/>
          </a:prstGeom>
          <a:solidFill>
            <a:srgbClr val="CCDFF1"/>
          </a:solidFill>
          <a:ln>
            <a:noFill/>
          </a:ln>
        </p:spPr>
        <p:txBody>
          <a:bodyPr wrap="square" lIns="36000" tIns="97200" bIns="108000" rtlCol="0">
            <a:normAutofit/>
          </a:bodyPr>
          <a:lstStyle/>
          <a:p>
            <a:r>
              <a:rPr lang="en-GB" sz="900" baseline="0" dirty="0">
                <a:solidFill>
                  <a:schemeClr val="tx1"/>
                </a:solidFill>
                <a:latin typeface="Arial" panose="020B0604020202020204" pitchFamily="34" charset="0"/>
              </a:rPr>
              <a:t>To develop an OWEN Room for staff bereavement support sessions; a calm, inviting, comfortable and safe space that allows staff to share how they are feeling, be heard and supported / signposted. </a:t>
            </a:r>
          </a:p>
        </p:txBody>
      </p:sp>
      <p:sp>
        <p:nvSpPr>
          <p:cNvPr id="8" name="Rectangle 3">
            <a:extLst>
              <a:ext uri="{FF2B5EF4-FFF2-40B4-BE49-F238E27FC236}">
                <a16:creationId xmlns:a16="http://schemas.microsoft.com/office/drawing/2014/main" id="{CC4528B6-D316-DA30-563A-72FAD6B4901B}"/>
              </a:ext>
            </a:extLst>
          </p:cNvPr>
          <p:cNvSpPr>
            <a:spLocks noChangeArrowheads="1"/>
          </p:cNvSpPr>
          <p:nvPr/>
        </p:nvSpPr>
        <p:spPr bwMode="auto">
          <a:xfrm>
            <a:off x="263426" y="2262771"/>
            <a:ext cx="1905436" cy="3606584"/>
          </a:xfrm>
          <a:prstGeom prst="rect">
            <a:avLst/>
          </a:prstGeom>
          <a:solidFill>
            <a:srgbClr val="DEDBEB"/>
          </a:solidFill>
          <a:ln w="57150">
            <a:solidFill>
              <a:schemeClr val="bg1"/>
            </a:solidFill>
            <a:miter lim="800000"/>
          </a:ln>
          <a:effectLst/>
        </p:spPr>
        <p:txBody>
          <a:bodyPr vert="horz" wrap="square" lIns="126000" tIns="72000" rIns="144000" bIns="108000" numCol="1" anchor="t" anchorCtr="0" compatLnSpc="1">
            <a:prstTxWarp prst="textNoShape">
              <a:avLst/>
            </a:prstTxWarp>
            <a:norm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dirty="0">
                <a:ln>
                  <a:noFill/>
                </a:ln>
                <a:solidFill>
                  <a:srgbClr val="5A4D9C"/>
                </a:solidFill>
                <a:effectLst/>
                <a:latin typeface="Museo Sans 700" panose="02000000000000000000"/>
                <a:ea typeface="Calibri" panose="020F0502020204030204" pitchFamily="34" charset="0"/>
                <a:cs typeface="Arial" panose="020B0604020202020204" pitchFamily="34" charset="0"/>
              </a:rPr>
              <a:t>PLAN</a:t>
            </a:r>
            <a:r>
              <a:rPr kumimoji="0" lang="en-GB" altLang="en-US" sz="1400" b="1" i="0" u="none" strike="noStrike" cap="none" normalizeH="0" baseline="0" dirty="0">
                <a:ln>
                  <a:noFill/>
                </a:ln>
                <a:solidFill>
                  <a:srgbClr val="5A4D9C"/>
                </a:solidFill>
                <a:effectLst/>
                <a:latin typeface="Museo Sans 700" panose="02000000000000000000"/>
                <a:ea typeface="Calibri" panose="020F0502020204030204" pitchFamily="34"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i="0" u="none" strike="noStrike" cap="none" normalizeH="0" baseline="0" dirty="0">
                <a:ln>
                  <a:noFill/>
                </a:ln>
                <a:solidFill>
                  <a:schemeClr val="bg1">
                    <a:lumMod val="10000"/>
                  </a:schemeClr>
                </a:solidFill>
                <a:effectLst/>
                <a:latin typeface="Museo Sans 700" panose="02000000000000000000"/>
                <a:ea typeface="Calibri" panose="020F0502020204030204" pitchFamily="34" charset="0"/>
                <a:cs typeface="Arial" panose="020B0604020202020204" pitchFamily="34" charset="0"/>
              </a:rPr>
              <a:t>Working together the Staff and Volunteers from the Staff Bereavement Support Service Jules Lewis (Staff Bereavement Support Lead Nurse), Penny Watson (Staff Bereavement Support Service Admin Support), Jules Lock and Heather Pitchford (Staff Bereavement Support Volunteers), SaTH Charity, Paul Lewis SECC Facilities Manager and Team, planned, developed, designed and completed the OWEN Room. The area would provide a calm, inviting and safe space, to allow staff to share how they are feeling, be heard and supported / signposted. </a:t>
            </a:r>
            <a:endParaRPr kumimoji="0" lang="en-GB" altLang="en-US"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40F20D3F-1B80-3098-57F0-DB2083DA5E74}"/>
              </a:ext>
            </a:extLst>
          </p:cNvPr>
          <p:cNvSpPr>
            <a:spLocks noChangeArrowheads="1"/>
          </p:cNvSpPr>
          <p:nvPr/>
        </p:nvSpPr>
        <p:spPr bwMode="auto">
          <a:xfrm>
            <a:off x="2216925" y="2270358"/>
            <a:ext cx="2644243" cy="3031404"/>
          </a:xfrm>
          <a:prstGeom prst="rect">
            <a:avLst/>
          </a:prstGeom>
          <a:solidFill>
            <a:srgbClr val="CCEFEB"/>
          </a:solidFill>
          <a:ln w="57150">
            <a:solidFill>
              <a:schemeClr val="bg1"/>
            </a:solidFill>
            <a:miter lim="800000"/>
          </a:ln>
          <a:effectLst/>
        </p:spPr>
        <p:txBody>
          <a:bodyPr vert="horz" wrap="square" lIns="126000" tIns="72000" rIns="144000" bIns="108000" numCol="1" anchor="t" anchorCtr="0" compatLnSpc="1">
            <a:prstTxWarp prst="textNoShape">
              <a:avLst/>
            </a:prstTxWarp>
            <a:normAutofit fontScale="55000" lnSpcReduction="20000"/>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2900" b="1" i="0" u="none" strike="noStrike" kern="1200" cap="none" spc="0" normalizeH="0" baseline="0" noProof="0" dirty="0">
                <a:ln>
                  <a:noFill/>
                </a:ln>
                <a:solidFill>
                  <a:srgbClr val="00B09C"/>
                </a:solidFill>
                <a:effectLst/>
                <a:uLnTx/>
                <a:uFillTx/>
                <a:latin typeface="Museo Sans 700" panose="02000000000000000000"/>
                <a:ea typeface="Calibri" panose="020F0502020204030204" pitchFamily="34" charset="0"/>
                <a:cs typeface="Arial" panose="020B0604020202020204" pitchFamily="34" charset="0"/>
              </a:rPr>
              <a:t>DO</a:t>
            </a:r>
            <a:r>
              <a:rPr kumimoji="0" lang="en-GB" altLang="en-US" b="1" i="0" u="none" strike="noStrike" kern="1200" cap="none" spc="0" normalizeH="0" baseline="0" noProof="0" dirty="0">
                <a:ln>
                  <a:noFill/>
                </a:ln>
                <a:solidFill>
                  <a:srgbClr val="5A4D9C"/>
                </a:solidFill>
                <a:effectLst/>
                <a:uLnTx/>
                <a:uFillTx/>
                <a:latin typeface="Museo Sans 700" panose="02000000000000000000"/>
                <a:ea typeface="Calibri" panose="020F0502020204030204" pitchFamily="34"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defRPr/>
            </a:pPr>
            <a:r>
              <a:rPr lang="en-GB" altLang="en-US" sz="1600" dirty="0">
                <a:solidFill>
                  <a:schemeClr val="bg1">
                    <a:lumMod val="10000"/>
                  </a:schemeClr>
                </a:solidFill>
                <a:latin typeface="Museo Sans 700" panose="02000000000000000000"/>
                <a:ea typeface="Calibri" panose="020F0502020204030204" pitchFamily="34" charset="0"/>
                <a:cs typeface="Arial" panose="020B0604020202020204" pitchFamily="34" charset="0"/>
              </a:rPr>
              <a:t>After discussions and meetings an appropriate space was found.  Paul Lewis SECC Facilities Manager gave approval to use a room in SECC. A SaTH Charity funding bid was placed and  approved which allowed Penny to source and order furniture for the room.</a:t>
            </a:r>
          </a:p>
          <a:p>
            <a:pPr marL="0" marR="0" lvl="0" indent="0" algn="l" defTabSz="914400" rtl="0" eaLnBrk="0" fontAlgn="base" latinLnBrk="0" hangingPunct="0">
              <a:lnSpc>
                <a:spcPct val="100000"/>
              </a:lnSpc>
              <a:spcBef>
                <a:spcPct val="0"/>
              </a:spcBef>
              <a:spcAft>
                <a:spcPct val="0"/>
              </a:spcAft>
              <a:buClrTx/>
              <a:buSzTx/>
              <a:buFontTx/>
              <a:buNone/>
              <a:tabLst/>
              <a:defRPr/>
            </a:pPr>
            <a:endParaRPr lang="en-GB" altLang="en-US" sz="1600" dirty="0">
              <a:solidFill>
                <a:schemeClr val="bg1">
                  <a:lumMod val="10000"/>
                </a:schemeClr>
              </a:solidFill>
              <a:latin typeface="Museo Sans 700" panose="0200000000000000000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en-GB" altLang="en-US" sz="1600" dirty="0">
                <a:solidFill>
                  <a:schemeClr val="bg1">
                    <a:lumMod val="10000"/>
                  </a:schemeClr>
                </a:solidFill>
                <a:latin typeface="Museo Sans 700" panose="02000000000000000000"/>
                <a:ea typeface="Calibri" panose="020F0502020204030204" pitchFamily="34" charset="0"/>
                <a:cs typeface="Arial" panose="020B0604020202020204" pitchFamily="34" charset="0"/>
              </a:rPr>
              <a:t>We wanted this room to be in memory of a lady named Joan Owen who died during the pandemic in 2020.  A plaque has been created in her memory. Joan’s Son in-law Shane, a friend of Jules, has been a real supporter of this work and is part of the Academy of Fabulous Stuff Team who celebrate their 10</a:t>
            </a:r>
            <a:r>
              <a:rPr lang="en-GB" altLang="en-US" sz="1600" baseline="30000" dirty="0">
                <a:solidFill>
                  <a:schemeClr val="bg1">
                    <a:lumMod val="10000"/>
                  </a:schemeClr>
                </a:solidFill>
                <a:latin typeface="Museo Sans 700" panose="02000000000000000000"/>
                <a:ea typeface="Calibri" panose="020F0502020204030204" pitchFamily="34" charset="0"/>
                <a:cs typeface="Arial" panose="020B0604020202020204" pitchFamily="34" charset="0"/>
              </a:rPr>
              <a:t>th</a:t>
            </a:r>
            <a:r>
              <a:rPr lang="en-GB" altLang="en-US" sz="1600" dirty="0">
                <a:solidFill>
                  <a:schemeClr val="bg1">
                    <a:lumMod val="10000"/>
                  </a:schemeClr>
                </a:solidFill>
                <a:latin typeface="Museo Sans 700" panose="02000000000000000000"/>
                <a:ea typeface="Calibri" panose="020F0502020204030204" pitchFamily="34" charset="0"/>
                <a:cs typeface="Arial" panose="020B0604020202020204" pitchFamily="34" charset="0"/>
              </a:rPr>
              <a:t> Birthday on February 14</a:t>
            </a:r>
            <a:r>
              <a:rPr lang="en-GB" altLang="en-US" sz="1600" baseline="30000" dirty="0">
                <a:solidFill>
                  <a:schemeClr val="bg1">
                    <a:lumMod val="10000"/>
                  </a:schemeClr>
                </a:solidFill>
                <a:latin typeface="Museo Sans 700" panose="02000000000000000000"/>
                <a:ea typeface="Calibri" panose="020F0502020204030204" pitchFamily="34" charset="0"/>
                <a:cs typeface="Arial" panose="020B0604020202020204" pitchFamily="34" charset="0"/>
              </a:rPr>
              <a:t>th</a:t>
            </a:r>
            <a:r>
              <a:rPr lang="en-GB" altLang="en-US" sz="1600" dirty="0">
                <a:solidFill>
                  <a:schemeClr val="bg1">
                    <a:lumMod val="10000"/>
                  </a:schemeClr>
                </a:solidFill>
                <a:latin typeface="Museo Sans 700" panose="02000000000000000000"/>
                <a:ea typeface="Calibri" panose="020F0502020204030204" pitchFamily="34" charset="0"/>
                <a:cs typeface="Arial" panose="020B0604020202020204" pitchFamily="34" charset="0"/>
              </a:rPr>
              <a:t> 2025. </a:t>
            </a:r>
          </a:p>
          <a:p>
            <a:pPr marL="0" marR="0" lvl="0" indent="0" algn="l" defTabSz="914400" rtl="0" eaLnBrk="0" fontAlgn="base" latinLnBrk="0" hangingPunct="0">
              <a:lnSpc>
                <a:spcPct val="100000"/>
              </a:lnSpc>
              <a:spcBef>
                <a:spcPct val="0"/>
              </a:spcBef>
              <a:spcAft>
                <a:spcPct val="0"/>
              </a:spcAft>
              <a:buClrTx/>
              <a:buSzTx/>
              <a:buFontTx/>
              <a:buNone/>
              <a:tabLst/>
              <a:defRPr/>
            </a:pPr>
            <a:r>
              <a:rPr lang="en-GB" altLang="en-US" sz="1400" dirty="0">
                <a:solidFill>
                  <a:schemeClr val="bg1">
                    <a:lumMod val="10000"/>
                  </a:schemeClr>
                </a:solidFill>
                <a:latin typeface="Museo Sans 700" panose="02000000000000000000"/>
                <a:ea typeface="Calibri" panose="020F0502020204030204" pitchFamily="34"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600" b="1" i="0" u="none" strike="noStrike" kern="1200" cap="none" spc="0" normalizeH="0" baseline="0" noProof="0" dirty="0">
                <a:ln>
                  <a:noFill/>
                </a:ln>
                <a:solidFill>
                  <a:srgbClr val="5A4D9C"/>
                </a:solidFill>
                <a:effectLst/>
                <a:uLnTx/>
                <a:uFillTx/>
                <a:latin typeface="Museo Sans 700" panose="02000000000000000000"/>
                <a:ea typeface="Calibri" panose="020F0502020204030204" pitchFamily="34" charset="0"/>
                <a:cs typeface="Arial" panose="020B0604020202020204" pitchFamily="34" charset="0"/>
              </a:rPr>
              <a:t>OWEN </a:t>
            </a:r>
            <a:r>
              <a:rPr kumimoji="0" lang="en-GB" altLang="en-US" sz="1600" i="0" u="none" strike="noStrike" kern="1200" cap="none" spc="0" normalizeH="0" baseline="0" noProof="0" dirty="0">
                <a:ln>
                  <a:noFill/>
                </a:ln>
                <a:effectLst/>
                <a:uLnTx/>
                <a:uFillTx/>
                <a:latin typeface="Museo Sans 700" panose="02000000000000000000"/>
                <a:ea typeface="Calibri" panose="020F0502020204030204" pitchFamily="34" charset="0"/>
                <a:cs typeface="Arial" panose="020B0604020202020204" pitchFamily="34" charset="0"/>
              </a:rPr>
              <a:t>Stands for –</a:t>
            </a:r>
            <a:endParaRPr kumimoji="0" lang="en-GB" altLang="en-US" sz="1600" b="1" i="0" u="none" strike="noStrike" kern="1200" cap="none" spc="0" normalizeH="0" baseline="0" noProof="0" dirty="0">
              <a:ln>
                <a:noFill/>
              </a:ln>
              <a:solidFill>
                <a:srgbClr val="5A4D9C"/>
              </a:solidFill>
              <a:effectLst/>
              <a:uLnTx/>
              <a:uFillTx/>
              <a:latin typeface="Museo Sans 700" panose="0200000000000000000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600" b="1" i="0" u="none" strike="noStrike" kern="1200" cap="none" spc="0" normalizeH="0" baseline="0" noProof="0" dirty="0">
                <a:ln>
                  <a:noFill/>
                </a:ln>
                <a:solidFill>
                  <a:srgbClr val="5A4D9C"/>
                </a:solidFill>
                <a:effectLst/>
                <a:uLnTx/>
                <a:uFillTx/>
                <a:latin typeface="Museo Sans 700" panose="02000000000000000000"/>
                <a:ea typeface="Calibri" panose="020F0502020204030204" pitchFamily="34" charset="0"/>
                <a:cs typeface="Arial" panose="020B0604020202020204" pitchFamily="34" charset="0"/>
              </a:rPr>
              <a:t>O</a:t>
            </a:r>
            <a:r>
              <a:rPr kumimoji="0" lang="en-GB" altLang="en-US" sz="1600" i="0" u="none" strike="noStrike" kern="1200" cap="none" spc="0" normalizeH="0" baseline="0" noProof="0" dirty="0">
                <a:ln>
                  <a:noFill/>
                </a:ln>
                <a:effectLst/>
                <a:uLnTx/>
                <a:uFillTx/>
                <a:latin typeface="Museo Sans 700" panose="02000000000000000000"/>
                <a:ea typeface="Calibri" panose="020F0502020204030204" pitchFamily="34" charset="0"/>
                <a:cs typeface="Arial" panose="020B0604020202020204" pitchFamily="34" charset="0"/>
              </a:rPr>
              <a:t>penness</a:t>
            </a:r>
            <a:r>
              <a:rPr kumimoji="0" lang="en-GB" altLang="en-US" sz="1600" b="1" i="0" u="none" strike="noStrike" kern="1200" cap="none" spc="0" normalizeH="0" baseline="0" noProof="0" dirty="0">
                <a:ln>
                  <a:noFill/>
                </a:ln>
                <a:solidFill>
                  <a:srgbClr val="5A4D9C"/>
                </a:solidFill>
                <a:effectLst/>
                <a:uLnTx/>
                <a:uFillTx/>
                <a:latin typeface="Museo Sans 700" panose="02000000000000000000"/>
                <a:ea typeface="Calibri" panose="020F0502020204030204" pitchFamily="34"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600" b="1" i="0" u="none" strike="noStrike" kern="1200" cap="none" spc="0" normalizeH="0" baseline="0" noProof="0" dirty="0">
                <a:ln>
                  <a:noFill/>
                </a:ln>
                <a:solidFill>
                  <a:srgbClr val="5A4D9C"/>
                </a:solidFill>
                <a:effectLst/>
                <a:uLnTx/>
                <a:uFillTx/>
                <a:latin typeface="Museo Sans 700" panose="02000000000000000000"/>
                <a:ea typeface="Calibri" panose="020F0502020204030204" pitchFamily="34" charset="0"/>
                <a:cs typeface="Arial" panose="020B0604020202020204" pitchFamily="34" charset="0"/>
              </a:rPr>
              <a:t>W</a:t>
            </a:r>
            <a:r>
              <a:rPr kumimoji="0" lang="en-GB" altLang="en-US" sz="1600" i="0" u="none" strike="noStrike" kern="1200" cap="none" spc="0" normalizeH="0" baseline="0" noProof="0" dirty="0">
                <a:ln>
                  <a:noFill/>
                </a:ln>
                <a:effectLst/>
                <a:uLnTx/>
                <a:uFillTx/>
                <a:latin typeface="Museo Sans 700" panose="02000000000000000000"/>
                <a:ea typeface="Calibri" panose="020F0502020204030204" pitchFamily="34" charset="0"/>
                <a:cs typeface="Arial" panose="020B0604020202020204" pitchFamily="34" charset="0"/>
              </a:rPr>
              <a:t>ellbeing</a:t>
            </a:r>
            <a:endParaRPr kumimoji="0" lang="en-GB" altLang="en-US" sz="1600" b="1" i="0" u="none" strike="noStrike" kern="1200" cap="none" spc="0" normalizeH="0" baseline="0" noProof="0" dirty="0">
              <a:ln>
                <a:noFill/>
              </a:ln>
              <a:solidFill>
                <a:srgbClr val="5A4D9C"/>
              </a:solidFill>
              <a:effectLst/>
              <a:uLnTx/>
              <a:uFillTx/>
              <a:latin typeface="Museo Sans 700" panose="0200000000000000000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600" b="1" i="0" u="none" strike="noStrike" kern="1200" cap="none" spc="0" normalizeH="0" baseline="0" noProof="0" dirty="0">
                <a:ln>
                  <a:noFill/>
                </a:ln>
                <a:solidFill>
                  <a:srgbClr val="5A4D9C"/>
                </a:solidFill>
                <a:effectLst/>
                <a:uLnTx/>
                <a:uFillTx/>
                <a:latin typeface="Museo Sans 700" panose="02000000000000000000"/>
                <a:ea typeface="Calibri" panose="020F0502020204030204" pitchFamily="34" charset="0"/>
                <a:cs typeface="Arial" panose="020B0604020202020204" pitchFamily="34" charset="0"/>
              </a:rPr>
              <a:t>E</a:t>
            </a:r>
            <a:r>
              <a:rPr kumimoji="0" lang="en-GB" altLang="en-US" sz="1600" i="0" u="none" strike="noStrike" kern="1200" cap="none" spc="0" normalizeH="0" baseline="0" noProof="0" dirty="0">
                <a:ln>
                  <a:noFill/>
                </a:ln>
                <a:effectLst/>
                <a:uLnTx/>
                <a:uFillTx/>
                <a:latin typeface="Museo Sans 700" panose="02000000000000000000"/>
                <a:ea typeface="Calibri" panose="020F0502020204030204" pitchFamily="34" charset="0"/>
                <a:cs typeface="Arial" panose="020B0604020202020204" pitchFamily="34" charset="0"/>
              </a:rPr>
              <a:t>mpathy</a:t>
            </a:r>
            <a:endParaRPr kumimoji="0" lang="en-GB" altLang="en-US" sz="1600" b="1" i="0" u="none" strike="noStrike" kern="1200" cap="none" spc="0" normalizeH="0" baseline="0" noProof="0" dirty="0">
              <a:ln>
                <a:noFill/>
              </a:ln>
              <a:solidFill>
                <a:srgbClr val="5A4D9C"/>
              </a:solidFill>
              <a:effectLst/>
              <a:uLnTx/>
              <a:uFillTx/>
              <a:latin typeface="Museo Sans 700" panose="0200000000000000000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600" b="1" i="0" u="none" strike="noStrike" kern="1200" cap="none" spc="0" normalizeH="0" baseline="0" noProof="0" dirty="0">
                <a:ln>
                  <a:noFill/>
                </a:ln>
                <a:solidFill>
                  <a:srgbClr val="5A4D9C"/>
                </a:solidFill>
                <a:effectLst/>
                <a:uLnTx/>
                <a:uFillTx/>
                <a:latin typeface="Museo Sans 700" panose="02000000000000000000"/>
                <a:ea typeface="Calibri" panose="020F0502020204030204" pitchFamily="34" charset="0"/>
                <a:cs typeface="Arial" panose="020B0604020202020204" pitchFamily="34" charset="0"/>
              </a:rPr>
              <a:t>N</a:t>
            </a:r>
            <a:r>
              <a:rPr kumimoji="0" lang="en-GB" altLang="en-US" sz="1600" i="0" u="none" strike="noStrike" kern="1200" cap="none" spc="0" normalizeH="0" baseline="0" noProof="0" dirty="0">
                <a:ln>
                  <a:noFill/>
                </a:ln>
                <a:effectLst/>
                <a:uLnTx/>
                <a:uFillTx/>
                <a:latin typeface="Museo Sans 700" panose="02000000000000000000"/>
                <a:ea typeface="Calibri" panose="020F0502020204030204" pitchFamily="34" charset="0"/>
                <a:cs typeface="Arial" panose="020B0604020202020204" pitchFamily="34" charset="0"/>
              </a:rPr>
              <a:t>ew Beginnings</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altLang="en-US" sz="1600" i="0" u="none" strike="noStrike" kern="1200" cap="none" spc="0" normalizeH="0" baseline="0" noProof="0" dirty="0">
              <a:ln>
                <a:noFill/>
              </a:ln>
              <a:effectLst/>
              <a:uLnTx/>
              <a:uFillTx/>
              <a:latin typeface="Museo Sans 700" panose="0200000000000000000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600" i="0" u="none" strike="noStrike" kern="1200" cap="none" spc="0" normalizeH="0" baseline="0" noProof="0" dirty="0">
                <a:ln>
                  <a:noFill/>
                </a:ln>
                <a:effectLst/>
                <a:uLnTx/>
                <a:uFillTx/>
                <a:latin typeface="Museo Sans 700" panose="02000000000000000000"/>
                <a:ea typeface="Calibri" panose="020F0502020204030204" pitchFamily="34" charset="0"/>
                <a:cs typeface="Arial" panose="020B0604020202020204" pitchFamily="34" charset="0"/>
              </a:rPr>
              <a:t>Picture 1 - The OWEN Room</a:t>
            </a:r>
          </a:p>
          <a:p>
            <a:pPr marL="0" marR="0" lvl="0" indent="0" algn="l" defTabSz="914400" rtl="0" eaLnBrk="0" fontAlgn="base" latinLnBrk="0" hangingPunct="0">
              <a:lnSpc>
                <a:spcPct val="100000"/>
              </a:lnSpc>
              <a:spcBef>
                <a:spcPct val="0"/>
              </a:spcBef>
              <a:spcAft>
                <a:spcPct val="0"/>
              </a:spcAft>
              <a:buClrTx/>
              <a:buSzTx/>
              <a:buFontTx/>
              <a:buNone/>
              <a:tabLst/>
              <a:defRPr/>
            </a:pPr>
            <a:r>
              <a:rPr lang="en-GB" altLang="en-US" sz="1600" dirty="0">
                <a:latin typeface="Museo Sans 700" panose="02000000000000000000"/>
                <a:ea typeface="Calibri" panose="020F0502020204030204" pitchFamily="34" charset="0"/>
                <a:cs typeface="Arial" panose="020B0604020202020204" pitchFamily="34" charset="0"/>
              </a:rPr>
              <a:t>Picture 2 - The plaque in memory of Joan Owen </a:t>
            </a:r>
            <a:endParaRPr kumimoji="0" lang="en-GB" altLang="en-US" sz="1600" i="0" u="none" strike="noStrike" kern="1200" cap="none" spc="0" normalizeH="0" baseline="0" noProof="0" dirty="0">
              <a:ln>
                <a:noFill/>
              </a:ln>
              <a:effectLst/>
              <a:uLnTx/>
              <a:uFillTx/>
              <a:latin typeface="Museo Sans 700" panose="02000000000000000000"/>
              <a:ea typeface="Calibri" panose="020F0502020204030204" pitchFamily="34" charset="0"/>
              <a:cs typeface="Arial" panose="020B0604020202020204" pitchFamily="34" charset="0"/>
            </a:endParaRPr>
          </a:p>
        </p:txBody>
      </p:sp>
      <p:sp>
        <p:nvSpPr>
          <p:cNvPr id="10" name="TextBox 9">
            <a:extLst>
              <a:ext uri="{FF2B5EF4-FFF2-40B4-BE49-F238E27FC236}">
                <a16:creationId xmlns:a16="http://schemas.microsoft.com/office/drawing/2014/main" id="{68C1C8E6-9086-43DC-AF39-C20846DA9130}"/>
              </a:ext>
            </a:extLst>
          </p:cNvPr>
          <p:cNvSpPr txBox="1"/>
          <p:nvPr/>
        </p:nvSpPr>
        <p:spPr>
          <a:xfrm>
            <a:off x="1296472" y="1369638"/>
            <a:ext cx="3674021" cy="836040"/>
          </a:xfrm>
          <a:prstGeom prst="rect">
            <a:avLst/>
          </a:prstGeom>
          <a:solidFill>
            <a:srgbClr val="E9E9E9"/>
          </a:solidFill>
          <a:ln>
            <a:noFill/>
          </a:ln>
        </p:spPr>
        <p:txBody>
          <a:bodyPr wrap="square" lIns="36000" tIns="97200" rtlCol="0">
            <a:normAutofit/>
          </a:bodyPr>
          <a:lstStyle/>
          <a:p>
            <a:r>
              <a:rPr lang="en-GB" sz="900" baseline="0" dirty="0">
                <a:solidFill>
                  <a:schemeClr val="tx1"/>
                </a:solidFill>
                <a:latin typeface="Arial" panose="020B0604020202020204" pitchFamily="34" charset="0"/>
              </a:rPr>
              <a:t>Staff often need time and space to have support following a personal bereavement or if affected by a colleague / patient death. There is no current designated room / space in which to give this support, meaning that conversations are sometimes held in inappropriate spaces which is not conducive to giving needed support. </a:t>
            </a:r>
          </a:p>
        </p:txBody>
      </p:sp>
      <p:sp>
        <p:nvSpPr>
          <p:cNvPr id="11" name="Rectangle 3">
            <a:extLst>
              <a:ext uri="{FF2B5EF4-FFF2-40B4-BE49-F238E27FC236}">
                <a16:creationId xmlns:a16="http://schemas.microsoft.com/office/drawing/2014/main" id="{85662B5A-4A62-89F0-559D-07ADB9A9F128}"/>
              </a:ext>
            </a:extLst>
          </p:cNvPr>
          <p:cNvSpPr>
            <a:spLocks noChangeArrowheads="1"/>
          </p:cNvSpPr>
          <p:nvPr/>
        </p:nvSpPr>
        <p:spPr bwMode="auto">
          <a:xfrm>
            <a:off x="4919390" y="2270357"/>
            <a:ext cx="5343383" cy="3031405"/>
          </a:xfrm>
          <a:prstGeom prst="rect">
            <a:avLst/>
          </a:prstGeom>
          <a:solidFill>
            <a:srgbClr val="FEF0CC"/>
          </a:solidFill>
          <a:ln w="57150">
            <a:solidFill>
              <a:srgbClr val="F0F0F0"/>
            </a:solidFill>
            <a:miter lim="800000"/>
          </a:ln>
          <a:effectLst/>
        </p:spPr>
        <p:txBody>
          <a:bodyPr vert="horz" wrap="square" lIns="126000" tIns="72000" rIns="144000" bIns="108000" numCol="1" anchor="t" anchorCtr="0" compatLnSpc="1">
            <a:prstTxWarp prst="textNoShape">
              <a:avLst/>
            </a:prstTxWarp>
            <a:norm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600" b="1" i="0" u="none" strike="noStrike" kern="1200" cap="none" spc="0" normalizeH="0" baseline="0" noProof="0" dirty="0">
                <a:ln>
                  <a:noFill/>
                </a:ln>
                <a:solidFill>
                  <a:srgbClr val="FAB200"/>
                </a:solidFill>
                <a:effectLst/>
                <a:uLnTx/>
                <a:uFillTx/>
                <a:latin typeface="Museo Sans 700" panose="02000000000000000000"/>
                <a:ea typeface="Calibri" panose="020F0502020204030204" pitchFamily="34" charset="0"/>
                <a:cs typeface="Arial" panose="020B0604020202020204" pitchFamily="34" charset="0"/>
              </a:rPr>
              <a:t>STUDY</a:t>
            </a:r>
            <a:r>
              <a:rPr kumimoji="0" lang="en-GB" altLang="en-US" sz="1400" b="1" i="0" u="none" strike="noStrike" kern="1200" cap="none" spc="0" normalizeH="0" baseline="0" noProof="0" dirty="0">
                <a:ln>
                  <a:noFill/>
                </a:ln>
                <a:solidFill>
                  <a:srgbClr val="FAB200"/>
                </a:solidFill>
                <a:effectLst/>
                <a:uLnTx/>
                <a:uFillTx/>
                <a:latin typeface="Museo Sans 700" panose="02000000000000000000"/>
                <a:ea typeface="Calibri" panose="020F0502020204030204" pitchFamily="34" charset="0"/>
                <a:cs typeface="Arial" panose="020B0604020202020204" pitchFamily="34" charset="0"/>
              </a:rPr>
              <a:t> </a:t>
            </a:r>
          </a:p>
          <a:p>
            <a:pPr lvl="0" eaLnBrk="0" fontAlgn="base" hangingPunct="0">
              <a:spcBef>
                <a:spcPct val="0"/>
              </a:spcBef>
              <a:spcAft>
                <a:spcPct val="0"/>
              </a:spcAft>
              <a:defRPr/>
            </a:pPr>
            <a:r>
              <a:rPr lang="en-GB" altLang="en-US" sz="1000" dirty="0">
                <a:solidFill>
                  <a:schemeClr val="bg1">
                    <a:lumMod val="10000"/>
                  </a:schemeClr>
                </a:solidFill>
                <a:latin typeface="Museo Sans 700" panose="02000000000000000000"/>
                <a:ea typeface="Calibri" panose="020F0502020204030204" pitchFamily="34" charset="0"/>
                <a:cs typeface="Arial" panose="020B0604020202020204" pitchFamily="34" charset="0"/>
              </a:rPr>
              <a:t>The official opening is planned for May 2025  – The room, we hope will be opened by Shane Tickell and his family in memory of Joan Owen. Shane and family hope to cut the ribbon in front of SECC Staff, SaTH Staff/Volunteers and Senior Leaders. </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altLang="en-US" sz="1400" b="1" i="0" u="none" strike="noStrike" kern="1200" cap="none" spc="0" normalizeH="0" baseline="0" noProof="0" dirty="0">
              <a:ln>
                <a:noFill/>
              </a:ln>
              <a:solidFill>
                <a:srgbClr val="FAB200"/>
              </a:solidFill>
              <a:effectLst/>
              <a:uLnTx/>
              <a:uFillTx/>
              <a:latin typeface="Museo Sans 700" panose="02000000000000000000"/>
              <a:ea typeface="Calibri" panose="020F0502020204030204" pitchFamily="34" charset="0"/>
              <a:cs typeface="Arial" panose="020B0604020202020204" pitchFamily="34" charset="0"/>
            </a:endParaRPr>
          </a:p>
        </p:txBody>
      </p:sp>
      <p:sp>
        <p:nvSpPr>
          <p:cNvPr id="12" name="Rectangle 3">
            <a:extLst>
              <a:ext uri="{FF2B5EF4-FFF2-40B4-BE49-F238E27FC236}">
                <a16:creationId xmlns:a16="http://schemas.microsoft.com/office/drawing/2014/main" id="{9E70ED18-022D-36DB-B9A0-ADF91DACB06D}"/>
              </a:ext>
            </a:extLst>
          </p:cNvPr>
          <p:cNvSpPr>
            <a:spLocks noChangeArrowheads="1"/>
          </p:cNvSpPr>
          <p:nvPr/>
        </p:nvSpPr>
        <p:spPr bwMode="auto">
          <a:xfrm>
            <a:off x="10300676" y="2270358"/>
            <a:ext cx="1627897" cy="3119327"/>
          </a:xfrm>
          <a:prstGeom prst="rect">
            <a:avLst/>
          </a:prstGeom>
          <a:solidFill>
            <a:srgbClr val="FBCCE3"/>
          </a:solidFill>
          <a:ln w="57150">
            <a:solidFill>
              <a:schemeClr val="bg1"/>
            </a:solidFill>
            <a:miter lim="800000"/>
          </a:ln>
          <a:effectLst/>
        </p:spPr>
        <p:txBody>
          <a:bodyPr vert="horz" wrap="square" lIns="126000" tIns="72000" rIns="144000" bIns="108000" numCol="1" anchor="t" anchorCtr="0" compatLnSpc="1">
            <a:prstTxWarp prst="textNoShape">
              <a:avLst/>
            </a:prstTxWarp>
            <a:normAutofit fontScale="25000" lnSpcReduction="20000"/>
          </a:bodyPr>
          <a:lstStyle/>
          <a:p>
            <a:pPr lvl="0" eaLnBrk="0" fontAlgn="base" hangingPunct="0">
              <a:spcBef>
                <a:spcPct val="0"/>
              </a:spcBef>
              <a:spcAft>
                <a:spcPct val="0"/>
              </a:spcAft>
              <a:defRPr/>
            </a:pPr>
            <a:r>
              <a:rPr kumimoji="0" lang="en-GB" altLang="en-US" sz="6000" b="1" i="0" u="none" strike="noStrike" kern="1200" cap="none" spc="0" normalizeH="0" baseline="0" noProof="0" dirty="0">
                <a:ln>
                  <a:noFill/>
                </a:ln>
                <a:solidFill>
                  <a:srgbClr val="ED0075"/>
                </a:solidFill>
                <a:effectLst/>
                <a:uLnTx/>
                <a:uFillTx/>
                <a:latin typeface="Museo Sans 700" panose="02000000000000000000"/>
                <a:ea typeface="Calibri" panose="020F0502020204030204" pitchFamily="34" charset="0"/>
                <a:cs typeface="Arial" panose="020B0604020202020204" pitchFamily="34" charset="0"/>
              </a:rPr>
              <a:t>ACT</a:t>
            </a:r>
          </a:p>
          <a:p>
            <a:pPr lvl="0" eaLnBrk="0" fontAlgn="base" hangingPunct="0">
              <a:spcBef>
                <a:spcPct val="0"/>
              </a:spcBef>
              <a:spcAft>
                <a:spcPct val="0"/>
              </a:spcAft>
              <a:defRPr/>
            </a:pPr>
            <a:r>
              <a:rPr kumimoji="0" lang="en-GB" altLang="en-US" sz="3600" i="0" u="none" strike="noStrike" kern="1200" cap="none" spc="0" normalizeH="0" baseline="0" noProof="0" dirty="0">
                <a:ln>
                  <a:noFill/>
                </a:ln>
                <a:solidFill>
                  <a:schemeClr val="bg1">
                    <a:lumMod val="10000"/>
                  </a:schemeClr>
                </a:solidFill>
                <a:effectLst/>
                <a:uLnTx/>
                <a:uFillTx/>
                <a:latin typeface="Museo Sans 700" panose="02000000000000000000"/>
                <a:ea typeface="Calibri" panose="020F0502020204030204" pitchFamily="34" charset="0"/>
                <a:cs typeface="Arial" panose="020B0604020202020204" pitchFamily="34" charset="0"/>
              </a:rPr>
              <a:t>To our knowledge this is the first Staff Bereavement Support room;</a:t>
            </a:r>
            <a:r>
              <a:rPr lang="en-GB" altLang="en-US" sz="3600" dirty="0">
                <a:solidFill>
                  <a:schemeClr val="bg1">
                    <a:lumMod val="10000"/>
                  </a:schemeClr>
                </a:solidFill>
                <a:latin typeface="Museo Sans 700" panose="02000000000000000000"/>
                <a:ea typeface="Calibri" panose="020F0502020204030204" pitchFamily="34" charset="0"/>
                <a:cs typeface="Arial" panose="020B0604020202020204" pitchFamily="34" charset="0"/>
              </a:rPr>
              <a:t> we know it’s the first ever OWEN Room. The room is making such a difference to our staff at SaTH, having a dedicated, calm space we can book to have  one- to-one bereavement support sessions. We have an approved SOP for the Staff Bereavement Support Service. </a:t>
            </a:r>
          </a:p>
          <a:p>
            <a:pPr lvl="0" eaLnBrk="0" fontAlgn="base" hangingPunct="0">
              <a:spcBef>
                <a:spcPct val="0"/>
              </a:spcBef>
              <a:spcAft>
                <a:spcPct val="0"/>
              </a:spcAft>
              <a:defRPr/>
            </a:pPr>
            <a:r>
              <a:rPr lang="en-GB" altLang="en-US" sz="3600" dirty="0">
                <a:solidFill>
                  <a:schemeClr val="bg1">
                    <a:lumMod val="10000"/>
                  </a:schemeClr>
                </a:solidFill>
                <a:latin typeface="Museo Sans 700" panose="02000000000000000000"/>
                <a:ea typeface="Calibri" panose="020F0502020204030204" pitchFamily="34" charset="0"/>
                <a:cs typeface="Arial" panose="020B0604020202020204" pitchFamily="34" charset="0"/>
              </a:rPr>
              <a:t>The Compassionate Staff Bereavement Support Programme for Healthcare Staff - A Pilot Study starts in February 2025 by Jules Lewis Principal Investigator/PhD Student. Thank you to SaTH Research Team Jo and Rachel and Supervisors at University of Staffordshire Wilf and Fiona.   </a:t>
            </a:r>
          </a:p>
        </p:txBody>
      </p:sp>
      <p:sp>
        <p:nvSpPr>
          <p:cNvPr id="13" name="TextBox 12">
            <a:extLst>
              <a:ext uri="{FF2B5EF4-FFF2-40B4-BE49-F238E27FC236}">
                <a16:creationId xmlns:a16="http://schemas.microsoft.com/office/drawing/2014/main" id="{BAFB1157-DA4B-E834-D4FC-BDFF88E87D7B}"/>
              </a:ext>
            </a:extLst>
          </p:cNvPr>
          <p:cNvSpPr txBox="1"/>
          <p:nvPr/>
        </p:nvSpPr>
        <p:spPr>
          <a:xfrm>
            <a:off x="2379628" y="5301762"/>
            <a:ext cx="9511043" cy="1084382"/>
          </a:xfrm>
          <a:prstGeom prst="rect">
            <a:avLst/>
          </a:prstGeom>
          <a:noFill/>
        </p:spPr>
        <p:txBody>
          <a:bodyPr wrap="square" rtlCol="0">
            <a:noAutofit/>
          </a:bodyPr>
          <a:lstStyle/>
          <a:p>
            <a:r>
              <a:rPr lang="en-GB" sz="1000" b="1" dirty="0">
                <a:solidFill>
                  <a:schemeClr val="bg1">
                    <a:lumMod val="10000"/>
                  </a:schemeClr>
                </a:solidFill>
              </a:rPr>
              <a:t>Thank you to -</a:t>
            </a:r>
          </a:p>
          <a:p>
            <a:r>
              <a:rPr lang="en-GB" sz="800" dirty="0">
                <a:solidFill>
                  <a:schemeClr val="bg1">
                    <a:lumMod val="10000"/>
                  </a:schemeClr>
                </a:solidFill>
              </a:rPr>
              <a:t>SaTH Charity for support &amp; funding for the comfy chairs, table &amp; lamp #smallthingsmakeabigdifference; Jules Lewis donation of the rug; University of Staffordshire for the artificial plant; Shane Tickell and family for their donation and support with the OWEN Model; Paul Lewis SECC Facilities Manager and Team for their support, kindness and humour; Emma Wilkins and Cat O’Callaghan for their support with this work; Jules Lock and Heather Pitchford Staff Bereavement Support Volunteers for their dedication; Penny Watson Staff Bereavement Support Service Admin Support, for everything, her dedication to this work; Sean Roberts Capital Projects Manager for his support on this project, going above and beyond as always; Nick and Team the painters; SaTH Comms; Palliative &amp; End of Life Care Team for great team </a:t>
            </a:r>
            <a:r>
              <a:rPr lang="en-GB" sz="800">
                <a:solidFill>
                  <a:schemeClr val="bg1">
                    <a:lumMod val="10000"/>
                  </a:schemeClr>
                </a:solidFill>
              </a:rPr>
              <a:t>work. </a:t>
            </a:r>
            <a:r>
              <a:rPr lang="en-GB" sz="800" dirty="0">
                <a:solidFill>
                  <a:schemeClr val="bg1">
                    <a:lumMod val="10000"/>
                  </a:schemeClr>
                </a:solidFill>
              </a:rPr>
              <a:t>This room was completed in Dec 2024 during National Grief Awareness Week -  thank you to Linda founder of The Good Grief Trust for always being supportive of the work we do at SaTH and the biggest thank you goes to the bereaved staff for sharing their feelings and stories with me in confidence to enable new beginnings. The room is making the biggest difference at the hardest of times. Thank you all, Jules Lewis Lead Nurse for the Staff Bereavement Support Service at </a:t>
            </a:r>
            <a:r>
              <a:rPr lang="en-GB" sz="800" dirty="0" err="1">
                <a:solidFill>
                  <a:schemeClr val="bg1">
                    <a:lumMod val="10000"/>
                  </a:schemeClr>
                </a:solidFill>
              </a:rPr>
              <a:t>SaTH</a:t>
            </a:r>
            <a:r>
              <a:rPr lang="en-GB" sz="800" dirty="0">
                <a:solidFill>
                  <a:schemeClr val="bg1">
                    <a:lumMod val="10000"/>
                  </a:schemeClr>
                </a:solidFill>
              </a:rPr>
              <a:t>. </a:t>
            </a:r>
          </a:p>
          <a:p>
            <a:r>
              <a:rPr lang="en-GB" sz="800" dirty="0">
                <a:solidFill>
                  <a:schemeClr val="bg1">
                    <a:lumMod val="10000"/>
                  </a:schemeClr>
                </a:solidFill>
              </a:rPr>
              <a:t>Ref OWEN Model Creators – Jules Lewis and Jules Lock copyright SaTH -  for more information please contact Jules Lewis </a:t>
            </a:r>
            <a:r>
              <a:rPr lang="en-GB" sz="800" dirty="0">
                <a:hlinkClick r:id="rId2">
                  <a:extLst>
                    <a:ext uri="{A12FA001-AC4F-418D-AE19-62706E023703}">
                      <ahyp:hlinkClr xmlns:ahyp="http://schemas.microsoft.com/office/drawing/2018/hyperlinkcolor" val="tx"/>
                    </a:ext>
                  </a:extLst>
                </a:hlinkClick>
              </a:rPr>
              <a:t>jules.lewis@nhs.net</a:t>
            </a:r>
            <a:r>
              <a:rPr lang="en-GB" sz="800" dirty="0"/>
              <a:t> </a:t>
            </a:r>
            <a:r>
              <a:rPr lang="en-GB" sz="800" dirty="0">
                <a:solidFill>
                  <a:schemeClr val="bg1">
                    <a:lumMod val="10000"/>
                  </a:schemeClr>
                </a:solidFill>
              </a:rPr>
              <a:t>or on Tel 01743 261000 </a:t>
            </a:r>
            <a:r>
              <a:rPr lang="en-GB" sz="800" dirty="0" err="1">
                <a:solidFill>
                  <a:schemeClr val="bg1">
                    <a:lumMod val="10000"/>
                  </a:schemeClr>
                </a:solidFill>
              </a:rPr>
              <a:t>ext</a:t>
            </a:r>
            <a:r>
              <a:rPr lang="en-GB" sz="800" dirty="0">
                <a:solidFill>
                  <a:schemeClr val="bg1">
                    <a:lumMod val="10000"/>
                  </a:schemeClr>
                </a:solidFill>
              </a:rPr>
              <a:t> 3464.      </a:t>
            </a:r>
          </a:p>
        </p:txBody>
      </p:sp>
      <p:pic>
        <p:nvPicPr>
          <p:cNvPr id="14" name="Picture 13">
            <a:extLst>
              <a:ext uri="{FF2B5EF4-FFF2-40B4-BE49-F238E27FC236}">
                <a16:creationId xmlns:a16="http://schemas.microsoft.com/office/drawing/2014/main" id="{A51A9F59-1E01-1DD8-78CF-0B3C60DAFE46}"/>
              </a:ext>
            </a:extLst>
          </p:cNvPr>
          <p:cNvPicPr>
            <a:picLocks noChangeAspect="1"/>
          </p:cNvPicPr>
          <p:nvPr/>
        </p:nvPicPr>
        <p:blipFill>
          <a:blip r:embed="rId3"/>
          <a:stretch>
            <a:fillRect/>
          </a:stretch>
        </p:blipFill>
        <p:spPr>
          <a:xfrm>
            <a:off x="4970493" y="3290059"/>
            <a:ext cx="2654078" cy="1888610"/>
          </a:xfrm>
          <a:prstGeom prst="rect">
            <a:avLst/>
          </a:prstGeom>
        </p:spPr>
      </p:pic>
      <p:pic>
        <p:nvPicPr>
          <p:cNvPr id="17" name="Picture 16">
            <a:extLst>
              <a:ext uri="{FF2B5EF4-FFF2-40B4-BE49-F238E27FC236}">
                <a16:creationId xmlns:a16="http://schemas.microsoft.com/office/drawing/2014/main" id="{29B0A12D-E18C-EF24-86CB-22F50AA9D8E1}"/>
              </a:ext>
            </a:extLst>
          </p:cNvPr>
          <p:cNvPicPr>
            <a:picLocks noChangeAspect="1"/>
          </p:cNvPicPr>
          <p:nvPr/>
        </p:nvPicPr>
        <p:blipFill>
          <a:blip r:embed="rId4"/>
          <a:stretch>
            <a:fillRect/>
          </a:stretch>
        </p:blipFill>
        <p:spPr>
          <a:xfrm>
            <a:off x="7680087" y="3290059"/>
            <a:ext cx="2582686" cy="1900107"/>
          </a:xfrm>
          <a:prstGeom prst="rect">
            <a:avLst/>
          </a:prstGeom>
        </p:spPr>
      </p:pic>
    </p:spTree>
    <p:extLst>
      <p:ext uri="{BB962C8B-B14F-4D97-AF65-F5344CB8AC3E}">
        <p14:creationId xmlns:p14="http://schemas.microsoft.com/office/powerpoint/2010/main" val="3564601786"/>
      </p:ext>
    </p:extLst>
  </p:cSld>
  <p:clrMapOvr>
    <a:masterClrMapping/>
  </p:clrMapOvr>
</p:sld>
</file>

<file path=ppt/theme/theme1.xml><?xml version="1.0" encoding="utf-8"?>
<a:theme xmlns:a="http://schemas.openxmlformats.org/drawingml/2006/main" name="Office Theme">
  <a:themeElements>
    <a:clrScheme name="Custom 1">
      <a:dk1>
        <a:srgbClr val="575757"/>
      </a:dk1>
      <a:lt1>
        <a:srgbClr val="F0F0F0"/>
      </a:lt1>
      <a:dk2>
        <a:srgbClr val="2E2E6E"/>
      </a:dk2>
      <a:lt2>
        <a:srgbClr val="F0F0F0"/>
      </a:lt2>
      <a:accent1>
        <a:srgbClr val="574A96"/>
      </a:accent1>
      <a:accent2>
        <a:srgbClr val="7D69AC"/>
      </a:accent2>
      <a:accent3>
        <a:srgbClr val="FAB200"/>
      </a:accent3>
      <a:accent4>
        <a:srgbClr val="00B09C"/>
      </a:accent4>
      <a:accent5>
        <a:srgbClr val="ED0075"/>
      </a:accent5>
      <a:accent6>
        <a:srgbClr val="FF9514"/>
      </a:accent6>
      <a:hlink>
        <a:srgbClr val="ED0075"/>
      </a:hlink>
      <a:folHlink>
        <a:srgbClr val="6257FF"/>
      </a:folHlink>
    </a:clrScheme>
    <a:fontScheme name="Title">
      <a:majorFont>
        <a:latin typeface="Museo Sans 300"/>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2225.pptm  -  AutoRecovered" id="{98925413-717D-4CBB-8A2C-7159B4878B76}" vid="{9B8AA42E-32BA-4EAD-BE85-54DD7602651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4D2E309514D8043B53C38A816AB02F2" ma:contentTypeVersion="13" ma:contentTypeDescription="Create a new document." ma:contentTypeScope="" ma:versionID="ac1746fe3fa46eb104144b2f25846e51">
  <xsd:schema xmlns:xsd="http://www.w3.org/2001/XMLSchema" xmlns:xs="http://www.w3.org/2001/XMLSchema" xmlns:p="http://schemas.microsoft.com/office/2006/metadata/properties" xmlns:ns3="037d8dad-b617-4650-b2fb-822cfe5fea2c" xmlns:ns4="d3d25c5f-463e-4d7c-b9ec-f4f8e34bf6cc" targetNamespace="http://schemas.microsoft.com/office/2006/metadata/properties" ma:root="true" ma:fieldsID="abc59f39d904931592131c78a7a16a42" ns3:_="" ns4:_="">
    <xsd:import namespace="037d8dad-b617-4650-b2fb-822cfe5fea2c"/>
    <xsd:import namespace="d3d25c5f-463e-4d7c-b9ec-f4f8e34bf6cc"/>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_activity" minOccurs="0"/>
                <xsd:element ref="ns3:MediaServiceObjectDetectorVersions" minOccurs="0"/>
                <xsd:element ref="ns3:MediaServiceGenerationTime" minOccurs="0"/>
                <xsd:element ref="ns3:MediaServiceEventHashCode"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7d8dad-b617-4650-b2fb-822cfe5fea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_activity" ma:index="16" nillable="true" ma:displayName="_activity" ma:hidden="true" ma:internalName="_activity">
      <xsd:simpleType>
        <xsd:restriction base="dms:Note"/>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SystemTags" ma:index="20"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3d25c5f-463e-4d7c-b9ec-f4f8e34bf6c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037d8dad-b617-4650-b2fb-822cfe5fea2c" xsi:nil="true"/>
  </documentManagement>
</p:properties>
</file>

<file path=customXml/itemProps1.xml><?xml version="1.0" encoding="utf-8"?>
<ds:datastoreItem xmlns:ds="http://schemas.openxmlformats.org/officeDocument/2006/customXml" ds:itemID="{6640D69C-1925-4149-995F-BEA43736BA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7d8dad-b617-4650-b2fb-822cfe5fea2c"/>
    <ds:schemaRef ds:uri="d3d25c5f-463e-4d7c-b9ec-f4f8e34bf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101633F-4596-4F09-94D1-5367DAC809ED}">
  <ds:schemaRefs>
    <ds:schemaRef ds:uri="http://schemas.microsoft.com/sharepoint/v3/contenttype/forms"/>
  </ds:schemaRefs>
</ds:datastoreItem>
</file>

<file path=customXml/itemProps3.xml><?xml version="1.0" encoding="utf-8"?>
<ds:datastoreItem xmlns:ds="http://schemas.openxmlformats.org/officeDocument/2006/customXml" ds:itemID="{1724CE6B-5BBB-4A26-B82D-E8E9B536CEC3}">
  <ds:schemaRefs>
    <ds:schemaRef ds:uri="http://www.w3.org/XML/1998/namespace"/>
    <ds:schemaRef ds:uri="037d8dad-b617-4650-b2fb-822cfe5fea2c"/>
    <ds:schemaRef ds:uri="http://purl.org/dc/terms/"/>
    <ds:schemaRef ds:uri="http://schemas.microsoft.com/office/2006/documentManagement/types"/>
    <ds:schemaRef ds:uri="http://schemas.microsoft.com/office/2006/metadata/properties"/>
    <ds:schemaRef ds:uri="http://schemas.microsoft.com/office/infopath/2007/PartnerControls"/>
    <ds:schemaRef ds:uri="http://purl.org/dc/elements/1.1/"/>
    <ds:schemaRef ds:uri="http://purl.org/dc/dcmitype/"/>
    <ds:schemaRef ds:uri="http://schemas.openxmlformats.org/package/2006/metadata/core-properties"/>
    <ds:schemaRef ds:uri="d3d25c5f-463e-4d7c-b9ec-f4f8e34bf6cc"/>
  </ds:schemaRefs>
</ds:datastoreItem>
</file>

<file path=docProps/app.xml><?xml version="1.0" encoding="utf-8"?>
<Properties xmlns="http://schemas.openxmlformats.org/officeDocument/2006/extended-properties" xmlns:vt="http://schemas.openxmlformats.org/officeDocument/2006/docPropsVTypes">
  <Template>Case Study Template</Template>
  <TotalTime>19322</TotalTime>
  <Words>802</Words>
  <Application>Microsoft Office PowerPoint</Application>
  <PresentationFormat>Widescreen</PresentationFormat>
  <Paragraphs>29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Museo Sans 700</vt:lpstr>
      <vt:lpstr>Office Theme</vt:lpstr>
      <vt:lpstr>PowerPoint Presentation</vt:lpstr>
    </vt:vector>
  </TitlesOfParts>
  <Company>The Shrewsbury and Telford Hospital NHS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FARMER, KAI (THE SHREWSBURY AND TELFORD HOSPITAL NHS TRUST)</dc:creator>
  <cp:lastModifiedBy>LEWIS, Jules (THE SHREWSBURY AND TELFORD HOSPITAL NHS TRUST)</cp:lastModifiedBy>
  <cp:revision>25</cp:revision>
  <dcterms:created xsi:type="dcterms:W3CDTF">2023-04-03T14:31:00Z</dcterms:created>
  <dcterms:modified xsi:type="dcterms:W3CDTF">2025-02-04T17:13:34Z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0x01010014D2E309514D8043B53C38A816AB02F2</vt:lpwstr>
  </property>
</Properties>
</file>