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7" r:id="rId2"/>
    <p:sldId id="258" r:id="rId3"/>
    <p:sldId id="259" r:id="rId4"/>
    <p:sldId id="260" r:id="rId5"/>
    <p:sldId id="261" r:id="rId6"/>
    <p:sldId id="262" r:id="rId7"/>
    <p:sldId id="268" r:id="rId8"/>
    <p:sldId id="272" r:id="rId9"/>
    <p:sldId id="270" r:id="rId10"/>
    <p:sldId id="271" r:id="rId11"/>
    <p:sldId id="269" r:id="rId12"/>
    <p:sldId id="274" r:id="rId13"/>
    <p:sldId id="276" r:id="rId14"/>
    <p:sldId id="275" r:id="rId15"/>
    <p:sldId id="264" r:id="rId16"/>
    <p:sldId id="266" r:id="rId17"/>
    <p:sldId id="277" r:id="rId1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258" autoAdjust="0"/>
    <p:restoredTop sz="94796" autoAdjust="0"/>
  </p:normalViewPr>
  <p:slideViewPr>
    <p:cSldViewPr snapToGrid="0" snapToObjects="1">
      <p:cViewPr varScale="1">
        <p:scale>
          <a:sx n="64" d="100"/>
          <a:sy n="64" d="100"/>
        </p:scale>
        <p:origin x="84" y="88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47" d="100"/>
          <a:sy n="47" d="100"/>
        </p:scale>
        <p:origin x="2792"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B7986D8-A6DC-4142-B62F-1F2B499B1603}" type="datetimeFigureOut">
              <a:rPr lang="en-GB" smtClean="0"/>
              <a:t>22/11/2021</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D16B13A-1CC1-4668-BC8F-8A1E8B58EDF1}" type="slidenum">
              <a:rPr lang="en-GB" smtClean="0"/>
              <a:t>‹#›</a:t>
            </a:fld>
            <a:endParaRPr lang="en-GB"/>
          </a:p>
        </p:txBody>
      </p:sp>
    </p:spTree>
    <p:extLst>
      <p:ext uri="{BB962C8B-B14F-4D97-AF65-F5344CB8AC3E}">
        <p14:creationId xmlns:p14="http://schemas.microsoft.com/office/powerpoint/2010/main" val="64423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Observe</a:t>
            </a:r>
            <a:r>
              <a:rPr lang="en-GB" baseline="0" dirty="0"/>
              <a:t> and Act is a great tool that encourages you to use your eyes to see the good things that are going on and </a:t>
            </a:r>
            <a:r>
              <a:rPr lang="en-GB" dirty="0"/>
              <a:t>also the things that are overlooked.  But….</a:t>
            </a:r>
            <a:r>
              <a:rPr lang="en-GB" baseline="0" dirty="0"/>
              <a:t> what about the things that you don’t know about –  for example, how someone completely different to you migh</a:t>
            </a:r>
            <a:r>
              <a:rPr lang="en-GB" dirty="0"/>
              <a:t>t experience </a:t>
            </a:r>
            <a:r>
              <a:rPr lang="en-GB" baseline="0" dirty="0"/>
              <a:t>the service?</a:t>
            </a:r>
            <a:endParaRPr lang="en-GB" dirty="0"/>
          </a:p>
        </p:txBody>
      </p:sp>
      <p:sp>
        <p:nvSpPr>
          <p:cNvPr id="4" name="Slide Number Placeholder 3"/>
          <p:cNvSpPr>
            <a:spLocks noGrp="1"/>
          </p:cNvSpPr>
          <p:nvPr>
            <p:ph type="sldNum" sz="quarter" idx="5"/>
          </p:nvPr>
        </p:nvSpPr>
        <p:spPr/>
        <p:txBody>
          <a:bodyPr/>
          <a:lstStyle/>
          <a:p>
            <a:fld id="{AD16B13A-1CC1-4668-BC8F-8A1E8B58EDF1}" type="slidenum">
              <a:rPr lang="en-GB" smtClean="0"/>
              <a:t>1</a:t>
            </a:fld>
            <a:endParaRPr lang="en-GB"/>
          </a:p>
        </p:txBody>
      </p:sp>
    </p:spTree>
    <p:extLst>
      <p:ext uri="{BB962C8B-B14F-4D97-AF65-F5344CB8AC3E}">
        <p14:creationId xmlns:p14="http://schemas.microsoft.com/office/powerpoint/2010/main" val="1787078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dirty="0"/>
              <a:t>Inclusive services will meet the specific needs of the people who use them</a:t>
            </a:r>
          </a:p>
          <a:p>
            <a:pPr marL="342900" indent="-342900">
              <a:buFont typeface="Arial" panose="020B0604020202020204" pitchFamily="34" charset="0"/>
              <a:buChar char="•"/>
            </a:pPr>
            <a:r>
              <a:rPr lang="en-GB" dirty="0"/>
              <a:t>Some care units will adopt a ‘one-size-fits-all’ pattern of care delivery.  They are not inclusive.</a:t>
            </a:r>
          </a:p>
          <a:p>
            <a:pPr marL="342900" indent="-342900">
              <a:buFont typeface="Arial" panose="020B0604020202020204" pitchFamily="34" charset="0"/>
              <a:buChar char="•"/>
            </a:pPr>
            <a:r>
              <a:rPr lang="en-GB" dirty="0"/>
              <a:t>Look out for signs that people are being catered for as individuals, with reference to their own culture and traditions.  These can include:</a:t>
            </a:r>
          </a:p>
          <a:p>
            <a:r>
              <a:rPr lang="en-GB" dirty="0"/>
              <a:t>     Clothing,  food, religion and prayer, skin and haircare and referring to people by their preferred  name and  pronoun</a:t>
            </a:r>
          </a:p>
          <a:p>
            <a:endParaRPr lang="en-GB" dirty="0"/>
          </a:p>
        </p:txBody>
      </p:sp>
      <p:sp>
        <p:nvSpPr>
          <p:cNvPr id="4" name="Slide Number Placeholder 3"/>
          <p:cNvSpPr>
            <a:spLocks noGrp="1"/>
          </p:cNvSpPr>
          <p:nvPr>
            <p:ph type="sldNum" sz="quarter" idx="10"/>
          </p:nvPr>
        </p:nvSpPr>
        <p:spPr/>
        <p:txBody>
          <a:bodyPr/>
          <a:lstStyle/>
          <a:p>
            <a:fld id="{AD16B13A-1CC1-4668-BC8F-8A1E8B58EDF1}" type="slidenum">
              <a:rPr lang="en-GB" smtClean="0"/>
              <a:t>14</a:t>
            </a:fld>
            <a:endParaRPr lang="en-GB"/>
          </a:p>
        </p:txBody>
      </p:sp>
    </p:spTree>
    <p:extLst>
      <p:ext uri="{BB962C8B-B14F-4D97-AF65-F5344CB8AC3E}">
        <p14:creationId xmlns:p14="http://schemas.microsoft.com/office/powerpoint/2010/main" val="1910092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3"/>
            <a:ext cx="5438140" cy="4651390"/>
          </a:xfrm>
        </p:spPr>
        <p:txBody>
          <a:bodyPr/>
          <a:lstStyle/>
          <a:p>
            <a:r>
              <a:rPr lang="en-GB" sz="1600" dirty="0"/>
              <a:t>Imagine that you have been given someone else’s shoes and you have to walk through a day in their life?</a:t>
            </a:r>
          </a:p>
          <a:p>
            <a:endParaRPr lang="en-GB" sz="1600" dirty="0"/>
          </a:p>
          <a:p>
            <a:r>
              <a:rPr lang="en-GB" sz="1600" dirty="0"/>
              <a:t>If that person had sight loss,  would you fall over badly-placed obstacles in the office such as low stools?</a:t>
            </a:r>
          </a:p>
          <a:p>
            <a:endParaRPr lang="en-GB" sz="1600" dirty="0"/>
          </a:p>
          <a:p>
            <a:r>
              <a:rPr lang="en-GB" sz="1600" dirty="0"/>
              <a:t>If that person were deaf, would you hear the receptionist calling your name?</a:t>
            </a:r>
          </a:p>
          <a:p>
            <a:endParaRPr lang="en-GB" sz="1600" dirty="0"/>
          </a:p>
          <a:p>
            <a:r>
              <a:rPr lang="en-GB" sz="1600" dirty="0"/>
              <a:t>If they were a wheelchair user, would you be able to operate the foot-pedal on the waste bin?</a:t>
            </a:r>
          </a:p>
          <a:p>
            <a:endParaRPr lang="en-GB" sz="1600" dirty="0"/>
          </a:p>
          <a:p>
            <a:r>
              <a:rPr lang="en-GB" sz="1600" dirty="0"/>
              <a:t>To understand Diversity, Inclusion and Accessibility in Observe and Act, you need to be every patient for a day and envisage how the service might or might not meet their needs.</a:t>
            </a:r>
          </a:p>
          <a:p>
            <a:r>
              <a:rPr lang="en-GB" sz="1600" dirty="0"/>
              <a:t> </a:t>
            </a:r>
          </a:p>
          <a:p>
            <a:endParaRPr lang="en-GB" sz="1600" dirty="0"/>
          </a:p>
          <a:p>
            <a:endParaRPr lang="en-GB" sz="1600" dirty="0"/>
          </a:p>
          <a:p>
            <a:r>
              <a:rPr lang="en-GB" sz="1600" dirty="0"/>
              <a:t> </a:t>
            </a:r>
          </a:p>
          <a:p>
            <a:endParaRPr lang="en-GB" sz="1600" dirty="0"/>
          </a:p>
          <a:p>
            <a:r>
              <a:rPr lang="en-GB" sz="1600" dirty="0"/>
              <a:t> </a:t>
            </a:r>
          </a:p>
        </p:txBody>
      </p:sp>
      <p:sp>
        <p:nvSpPr>
          <p:cNvPr id="4" name="Slide Number Placeholder 3"/>
          <p:cNvSpPr>
            <a:spLocks noGrp="1"/>
          </p:cNvSpPr>
          <p:nvPr>
            <p:ph type="sldNum" sz="quarter" idx="5"/>
          </p:nvPr>
        </p:nvSpPr>
        <p:spPr/>
        <p:txBody>
          <a:bodyPr/>
          <a:lstStyle/>
          <a:p>
            <a:fld id="{AD16B13A-1CC1-4668-BC8F-8A1E8B58EDF1}" type="slidenum">
              <a:rPr lang="en-GB" smtClean="0"/>
              <a:t>2</a:t>
            </a:fld>
            <a:endParaRPr lang="en-GB"/>
          </a:p>
        </p:txBody>
      </p:sp>
    </p:spTree>
    <p:extLst>
      <p:ext uri="{BB962C8B-B14F-4D97-AF65-F5344CB8AC3E}">
        <p14:creationId xmlns:p14="http://schemas.microsoft.com/office/powerpoint/2010/main" val="130788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not easy,  when you don’t share a protected characteristic, to imagine how someone  who does,  might experience a service.   In this brief guide we’ll offer you some things to look out for to make your observation the most inclusive that it can be. </a:t>
            </a:r>
          </a:p>
        </p:txBody>
      </p:sp>
      <p:sp>
        <p:nvSpPr>
          <p:cNvPr id="4" name="Slide Number Placeholder 3"/>
          <p:cNvSpPr>
            <a:spLocks noGrp="1"/>
          </p:cNvSpPr>
          <p:nvPr>
            <p:ph type="sldNum" sz="quarter" idx="5"/>
          </p:nvPr>
        </p:nvSpPr>
        <p:spPr/>
        <p:txBody>
          <a:bodyPr/>
          <a:lstStyle/>
          <a:p>
            <a:fld id="{AD16B13A-1CC1-4668-BC8F-8A1E8B58EDF1}" type="slidenum">
              <a:rPr lang="en-GB" smtClean="0"/>
              <a:t>3</a:t>
            </a:fld>
            <a:endParaRPr lang="en-GB"/>
          </a:p>
        </p:txBody>
      </p:sp>
    </p:spTree>
    <p:extLst>
      <p:ext uri="{BB962C8B-B14F-4D97-AF65-F5344CB8AC3E}">
        <p14:creationId xmlns:p14="http://schemas.microsoft.com/office/powerpoint/2010/main" val="3304455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used to our own bodies and we take our capacity for granted to overcome obstacles.  We go through life and we don’t realise that we are using our senses to  see, hear, understand, interpret, feel and relate to everything around s. We are constantly analysing and checking everything around us to make sure that we are safe and comfortable,  to ensure that we are included and that there are no threats from people who are not like us. We are on autopilot using our senses</a:t>
            </a:r>
          </a:p>
          <a:p>
            <a:endParaRPr lang="en-GB" dirty="0"/>
          </a:p>
          <a:p>
            <a:r>
              <a:rPr lang="en-GB" dirty="0"/>
              <a:t>For those people who are unaffected by disability, who fit in with the majority and feel  at one with the environment around us life just goes on as normal   But take away one of your senses or your comfort zones and life starts to feel very different.  </a:t>
            </a:r>
          </a:p>
        </p:txBody>
      </p:sp>
      <p:sp>
        <p:nvSpPr>
          <p:cNvPr id="4" name="Slide Number Placeholder 3"/>
          <p:cNvSpPr>
            <a:spLocks noGrp="1"/>
          </p:cNvSpPr>
          <p:nvPr>
            <p:ph type="sldNum" sz="quarter" idx="10"/>
          </p:nvPr>
        </p:nvSpPr>
        <p:spPr/>
        <p:txBody>
          <a:bodyPr/>
          <a:lstStyle/>
          <a:p>
            <a:fld id="{AD16B13A-1CC1-4668-BC8F-8A1E8B58EDF1}" type="slidenum">
              <a:rPr lang="en-GB" smtClean="0"/>
              <a:t>4</a:t>
            </a:fld>
            <a:endParaRPr lang="en-GB"/>
          </a:p>
        </p:txBody>
      </p:sp>
    </p:spTree>
    <p:extLst>
      <p:ext uri="{BB962C8B-B14F-4D97-AF65-F5344CB8AC3E}">
        <p14:creationId xmlns:p14="http://schemas.microsoft.com/office/powerpoint/2010/main" val="2747433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Lighting is often overlooked when doing an observation:</a:t>
            </a:r>
          </a:p>
          <a:p>
            <a:pPr marL="342900" indent="-342900">
              <a:buFont typeface="Arial" panose="020B0604020202020204" pitchFamily="34" charset="0"/>
              <a:buChar char="•"/>
            </a:pPr>
            <a:r>
              <a:rPr lang="en-GB" dirty="0"/>
              <a:t>Glaring lights are difficult for people with eyesight issues such as nystagmus and can trigger epilepsy and vertigo.</a:t>
            </a:r>
          </a:p>
          <a:p>
            <a:pPr marL="342900" indent="-342900">
              <a:buFont typeface="Arial" panose="020B0604020202020204" pitchFamily="34" charset="0"/>
              <a:buChar char="•"/>
            </a:pPr>
            <a:r>
              <a:rPr lang="en-GB" dirty="0"/>
              <a:t>Conversely, light levels that are too low are also difficult for people with sight loss.</a:t>
            </a:r>
          </a:p>
          <a:p>
            <a:pPr marL="342900" indent="-342900">
              <a:buFont typeface="Arial" panose="020B0604020202020204" pitchFamily="34" charset="0"/>
              <a:buChar char="•"/>
            </a:pPr>
            <a:r>
              <a:rPr lang="en-GB" dirty="0"/>
              <a:t>People who lip read d and use BSL interpreters need the interpreter’s face to be out of shadow and front lit – staff need to bear this in mind.</a:t>
            </a:r>
          </a:p>
          <a:p>
            <a:endParaRPr lang="en-GB" dirty="0"/>
          </a:p>
        </p:txBody>
      </p:sp>
      <p:sp>
        <p:nvSpPr>
          <p:cNvPr id="4" name="Slide Number Placeholder 3"/>
          <p:cNvSpPr>
            <a:spLocks noGrp="1"/>
          </p:cNvSpPr>
          <p:nvPr>
            <p:ph type="sldNum" sz="quarter" idx="5"/>
          </p:nvPr>
        </p:nvSpPr>
        <p:spPr/>
        <p:txBody>
          <a:bodyPr/>
          <a:lstStyle/>
          <a:p>
            <a:fld id="{AD16B13A-1CC1-4668-BC8F-8A1E8B58EDF1}" type="slidenum">
              <a:rPr lang="en-GB" smtClean="0"/>
              <a:t>5</a:t>
            </a:fld>
            <a:endParaRPr lang="en-GB"/>
          </a:p>
        </p:txBody>
      </p:sp>
    </p:spTree>
    <p:extLst>
      <p:ext uri="{BB962C8B-B14F-4D97-AF65-F5344CB8AC3E}">
        <p14:creationId xmlns:p14="http://schemas.microsoft.com/office/powerpoint/2010/main" val="474875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D16B13A-1CC1-4668-BC8F-8A1E8B58EDF1}" type="slidenum">
              <a:rPr lang="en-GB" smtClean="0"/>
              <a:t>6</a:t>
            </a:fld>
            <a:endParaRPr lang="en-GB"/>
          </a:p>
        </p:txBody>
      </p:sp>
    </p:spTree>
    <p:extLst>
      <p:ext uri="{BB962C8B-B14F-4D97-AF65-F5344CB8AC3E}">
        <p14:creationId xmlns:p14="http://schemas.microsoft.com/office/powerpoint/2010/main" val="2747884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16B13A-1CC1-4668-BC8F-8A1E8B58EDF1}" type="slidenum">
              <a:rPr lang="en-GB" smtClean="0"/>
              <a:t>7</a:t>
            </a:fld>
            <a:endParaRPr lang="en-GB"/>
          </a:p>
        </p:txBody>
      </p:sp>
    </p:spTree>
    <p:extLst>
      <p:ext uri="{BB962C8B-B14F-4D97-AF65-F5344CB8AC3E}">
        <p14:creationId xmlns:p14="http://schemas.microsoft.com/office/powerpoint/2010/main" val="3449556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a:t>
            </a:r>
            <a:r>
              <a:rPr lang="en-GB" baseline="0" dirty="0"/>
              <a:t> our characteristics as human beings is that we are most comfortable when we are with people who are ‘just like us’.  We need to feel part of, and accepted by the community around us.   For people who are in a minority  - this is particularly important.   Imagery in a service needs to represent a wide range of service users.   Without this, many people who use the service will feel that the service is not for them.  They will feel alienated.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AD16B13A-1CC1-4668-BC8F-8A1E8B58EDF1}" type="slidenum">
              <a:rPr lang="en-GB" smtClean="0"/>
              <a:t>11</a:t>
            </a:fld>
            <a:endParaRPr lang="en-GB"/>
          </a:p>
        </p:txBody>
      </p:sp>
    </p:spTree>
    <p:extLst>
      <p:ext uri="{BB962C8B-B14F-4D97-AF65-F5344CB8AC3E}">
        <p14:creationId xmlns:p14="http://schemas.microsoft.com/office/powerpoint/2010/main" val="1599693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dirty="0"/>
              <a:t>Language can be one of the biggest blocks to communication</a:t>
            </a:r>
          </a:p>
          <a:p>
            <a:pPr marL="342900" indent="-342900">
              <a:buFont typeface="Arial" panose="020B0604020202020204" pitchFamily="34" charset="0"/>
              <a:buChar char="•"/>
            </a:pPr>
            <a:r>
              <a:rPr lang="en-GB" dirty="0"/>
              <a:t>Accessible offices will know how to support people whose first language is not English</a:t>
            </a:r>
          </a:p>
          <a:p>
            <a:pPr marL="342900" indent="-342900">
              <a:buFont typeface="Arial" panose="020B0604020202020204" pitchFamily="34" charset="0"/>
              <a:buChar char="•"/>
            </a:pPr>
            <a:r>
              <a:rPr lang="en-GB" dirty="0"/>
              <a:t>A ‘Which Language’ card on reception will enable staff to identify which interpreter to request</a:t>
            </a:r>
          </a:p>
          <a:p>
            <a:endParaRPr lang="en-GB" dirty="0"/>
          </a:p>
        </p:txBody>
      </p:sp>
      <p:sp>
        <p:nvSpPr>
          <p:cNvPr id="4" name="Slide Number Placeholder 3"/>
          <p:cNvSpPr>
            <a:spLocks noGrp="1"/>
          </p:cNvSpPr>
          <p:nvPr>
            <p:ph type="sldNum" sz="quarter" idx="10"/>
          </p:nvPr>
        </p:nvSpPr>
        <p:spPr/>
        <p:txBody>
          <a:bodyPr/>
          <a:lstStyle/>
          <a:p>
            <a:fld id="{AD16B13A-1CC1-4668-BC8F-8A1E8B58EDF1}" type="slidenum">
              <a:rPr lang="en-GB" smtClean="0"/>
              <a:t>13</a:t>
            </a:fld>
            <a:endParaRPr lang="en-GB"/>
          </a:p>
        </p:txBody>
      </p:sp>
    </p:spTree>
    <p:extLst>
      <p:ext uri="{BB962C8B-B14F-4D97-AF65-F5344CB8AC3E}">
        <p14:creationId xmlns:p14="http://schemas.microsoft.com/office/powerpoint/2010/main" val="622334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465EE9F-C277-8C4C-B26A-EB83A457D902}"/>
              </a:ext>
            </a:extLst>
          </p:cNvPr>
          <p:cNvSpPr>
            <a:spLocks noGrp="1"/>
          </p:cNvSpPr>
          <p:nvPr>
            <p:ph type="ctrTitle"/>
          </p:nvPr>
        </p:nvSpPr>
        <p:spPr>
          <a:xfrm>
            <a:off x="334218" y="1812911"/>
            <a:ext cx="8500220" cy="794090"/>
          </a:xfrm>
        </p:spPr>
        <p:txBody>
          <a:bodyPr/>
          <a:lstStyle>
            <a:lvl1pPr algn="l">
              <a:defRPr b="0" i="0">
                <a:solidFill>
                  <a:schemeClr val="tx1"/>
                </a:solidFill>
                <a:latin typeface="Arial"/>
                <a:cs typeface="Arial"/>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46A29970-22C4-E346-A719-CF4688017AFA}"/>
              </a:ext>
            </a:extLst>
          </p:cNvPr>
          <p:cNvSpPr>
            <a:spLocks noGrp="1"/>
          </p:cNvSpPr>
          <p:nvPr>
            <p:ph type="subTitle" idx="1"/>
          </p:nvPr>
        </p:nvSpPr>
        <p:spPr>
          <a:xfrm>
            <a:off x="343878" y="2649546"/>
            <a:ext cx="6400800" cy="435861"/>
          </a:xfrm>
        </p:spPr>
        <p:txBody>
          <a:bodyPr/>
          <a:lstStyle>
            <a:lvl1pPr marL="0" indent="0" algn="l">
              <a:buNone/>
              <a:defRPr sz="2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9" name="Picture 8" descr="RWT Ribbon for ppt.jpg">
            <a:extLst>
              <a:ext uri="{FF2B5EF4-FFF2-40B4-BE49-F238E27FC236}">
                <a16:creationId xmlns:a16="http://schemas.microsoft.com/office/drawing/2014/main" id="{590C1CBF-2E55-6849-9470-24D0B7CE00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212" r="37242"/>
          <a:stretch/>
        </p:blipFill>
        <p:spPr>
          <a:xfrm>
            <a:off x="0" y="4194680"/>
            <a:ext cx="9144000" cy="1555301"/>
          </a:xfrm>
          <a:prstGeom prst="rect">
            <a:avLst/>
          </a:prstGeom>
        </p:spPr>
      </p:pic>
      <p:sp>
        <p:nvSpPr>
          <p:cNvPr id="10" name="Subtitle 2">
            <a:extLst>
              <a:ext uri="{FF2B5EF4-FFF2-40B4-BE49-F238E27FC236}">
                <a16:creationId xmlns:a16="http://schemas.microsoft.com/office/drawing/2014/main" id="{395F7AEA-FF64-734E-B20D-44180DDE1571}"/>
              </a:ext>
            </a:extLst>
          </p:cNvPr>
          <p:cNvSpPr txBox="1">
            <a:spLocks/>
          </p:cNvSpPr>
          <p:nvPr userDrawn="1"/>
        </p:nvSpPr>
        <p:spPr bwMode="auto">
          <a:xfrm>
            <a:off x="326830" y="6212252"/>
            <a:ext cx="6400800" cy="478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665BA"/>
              </a:buClr>
              <a:buNone/>
              <a:defRPr sz="2000" b="0" i="0">
                <a:solidFill>
                  <a:schemeClr val="tx1"/>
                </a:solidFill>
                <a:latin typeface="Arial"/>
                <a:ea typeface="+mn-ea"/>
                <a:cs typeface="Arial"/>
              </a:defRPr>
            </a:lvl1pPr>
            <a:lvl2pPr marL="457200" indent="0" algn="ctr" rtl="0" eaLnBrk="1" fontAlgn="base" hangingPunct="1">
              <a:spcBef>
                <a:spcPct val="20000"/>
              </a:spcBef>
              <a:spcAft>
                <a:spcPct val="0"/>
              </a:spcAft>
              <a:buClr>
                <a:srgbClr val="1665BA"/>
              </a:buClr>
              <a:buNone/>
              <a:defRPr sz="2000" b="0" i="0">
                <a:solidFill>
                  <a:schemeClr val="tx1"/>
                </a:solidFill>
                <a:latin typeface="Arial"/>
                <a:ea typeface="+mn-ea"/>
                <a:cs typeface="Arial"/>
              </a:defRPr>
            </a:lvl2pPr>
            <a:lvl3pPr marL="914400" indent="0" algn="ctr" rtl="0" eaLnBrk="1" fontAlgn="base" hangingPunct="1">
              <a:spcBef>
                <a:spcPct val="20000"/>
              </a:spcBef>
              <a:spcAft>
                <a:spcPct val="0"/>
              </a:spcAft>
              <a:buClr>
                <a:srgbClr val="1665BA"/>
              </a:buClr>
              <a:buNone/>
              <a:defRPr sz="1800" b="0" i="0">
                <a:solidFill>
                  <a:schemeClr val="tx1"/>
                </a:solidFill>
                <a:latin typeface="Arial"/>
                <a:ea typeface="+mn-ea"/>
                <a:cs typeface="Arial"/>
              </a:defRPr>
            </a:lvl3pPr>
            <a:lvl4pPr marL="1371600" indent="0" algn="ctr" rtl="0" eaLnBrk="1" fontAlgn="base" hangingPunct="1">
              <a:spcBef>
                <a:spcPct val="20000"/>
              </a:spcBef>
              <a:spcAft>
                <a:spcPct val="0"/>
              </a:spcAft>
              <a:buClr>
                <a:srgbClr val="1665BA"/>
              </a:buClr>
              <a:buNone/>
              <a:defRPr sz="1400" b="0" i="0">
                <a:solidFill>
                  <a:schemeClr val="tx1"/>
                </a:solidFill>
                <a:latin typeface="Arial"/>
                <a:ea typeface="+mn-ea"/>
                <a:cs typeface="Arial"/>
              </a:defRPr>
            </a:lvl4pPr>
            <a:lvl5pPr marL="1828800" indent="0" algn="ctr" rtl="0" eaLnBrk="1" fontAlgn="base" hangingPunct="1">
              <a:spcBef>
                <a:spcPct val="20000"/>
              </a:spcBef>
              <a:spcAft>
                <a:spcPct val="0"/>
              </a:spcAft>
              <a:buClr>
                <a:srgbClr val="1665BA"/>
              </a:buClr>
              <a:buNone/>
              <a:defRPr sz="1400" b="0" i="0">
                <a:solidFill>
                  <a:schemeClr val="tx1"/>
                </a:solidFill>
                <a:latin typeface="Arial"/>
                <a:ea typeface="+mn-ea"/>
                <a:cs typeface="Arial"/>
              </a:defRPr>
            </a:lvl5pPr>
            <a:lvl6pPr marL="2286000" indent="0" algn="ctr" rtl="0" eaLnBrk="1" fontAlgn="base" hangingPunct="1">
              <a:spcBef>
                <a:spcPct val="20000"/>
              </a:spcBef>
              <a:spcAft>
                <a:spcPct val="0"/>
              </a:spcAft>
              <a:buClr>
                <a:srgbClr val="1665BA"/>
              </a:buClr>
              <a:buNone/>
              <a:defRPr>
                <a:solidFill>
                  <a:schemeClr val="tx1"/>
                </a:solidFill>
                <a:latin typeface="+mn-lt"/>
                <a:ea typeface="+mn-ea"/>
              </a:defRPr>
            </a:lvl6pPr>
            <a:lvl7pPr marL="2743200" indent="0" algn="ctr" rtl="0" eaLnBrk="1" fontAlgn="base" hangingPunct="1">
              <a:spcBef>
                <a:spcPct val="20000"/>
              </a:spcBef>
              <a:spcAft>
                <a:spcPct val="0"/>
              </a:spcAft>
              <a:buClr>
                <a:srgbClr val="1665BA"/>
              </a:buClr>
              <a:buNone/>
              <a:defRPr>
                <a:solidFill>
                  <a:schemeClr val="tx1"/>
                </a:solidFill>
                <a:latin typeface="+mn-lt"/>
                <a:ea typeface="+mn-ea"/>
              </a:defRPr>
            </a:lvl7pPr>
            <a:lvl8pPr marL="3200400" indent="0" algn="ctr" rtl="0" eaLnBrk="1" fontAlgn="base" hangingPunct="1">
              <a:spcBef>
                <a:spcPct val="20000"/>
              </a:spcBef>
              <a:spcAft>
                <a:spcPct val="0"/>
              </a:spcAft>
              <a:buClr>
                <a:srgbClr val="1665BA"/>
              </a:buClr>
              <a:buNone/>
              <a:defRPr>
                <a:solidFill>
                  <a:schemeClr val="tx1"/>
                </a:solidFill>
                <a:latin typeface="+mn-lt"/>
                <a:ea typeface="+mn-ea"/>
              </a:defRPr>
            </a:lvl8pPr>
            <a:lvl9pPr marL="3657600" indent="0" algn="ctr" rtl="0" eaLnBrk="1" fontAlgn="base" hangingPunct="1">
              <a:spcBef>
                <a:spcPct val="20000"/>
              </a:spcBef>
              <a:spcAft>
                <a:spcPct val="0"/>
              </a:spcAft>
              <a:buClr>
                <a:srgbClr val="1665BA"/>
              </a:buClr>
              <a:buNone/>
              <a:defRPr>
                <a:solidFill>
                  <a:schemeClr val="tx1"/>
                </a:solidFill>
                <a:latin typeface="+mn-lt"/>
                <a:ea typeface="+mn-ea"/>
              </a:defRPr>
            </a:lvl9pPr>
          </a:lstStyle>
          <a:p>
            <a:r>
              <a:rPr lang="en-GB" sz="1300" dirty="0">
                <a:solidFill>
                  <a:srgbClr val="0A73BA"/>
                </a:solidFill>
              </a:rPr>
              <a:t>Safe &amp; Effective</a:t>
            </a:r>
            <a:r>
              <a:rPr lang="en-GB" sz="1300" dirty="0"/>
              <a:t> | </a:t>
            </a:r>
            <a:r>
              <a:rPr lang="en-GB" sz="1300" dirty="0">
                <a:solidFill>
                  <a:srgbClr val="AE0067"/>
                </a:solidFill>
              </a:rPr>
              <a:t>Kind &amp; Caring</a:t>
            </a:r>
            <a:r>
              <a:rPr lang="en-GB" sz="1300" dirty="0"/>
              <a:t> | </a:t>
            </a:r>
            <a:r>
              <a:rPr lang="en-GB" sz="1300" dirty="0">
                <a:solidFill>
                  <a:srgbClr val="5BBF21"/>
                </a:solidFill>
              </a:rPr>
              <a:t>Exceeding Expectation</a:t>
            </a:r>
            <a:endParaRPr lang="en-US" sz="1300" dirty="0">
              <a:solidFill>
                <a:srgbClr val="5BBF21"/>
              </a:solidFill>
            </a:endParaRPr>
          </a:p>
        </p:txBody>
      </p:sp>
    </p:spTree>
    <p:extLst>
      <p:ext uri="{BB962C8B-B14F-4D97-AF65-F5344CB8AC3E}">
        <p14:creationId xmlns:p14="http://schemas.microsoft.com/office/powerpoint/2010/main" val="4274606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A328D78-9A06-254F-97AA-F1F33D5D2034}"/>
              </a:ext>
            </a:extLst>
          </p:cNvPr>
          <p:cNvSpPr>
            <a:spLocks noGrp="1"/>
          </p:cNvSpPr>
          <p:nvPr>
            <p:ph type="title"/>
          </p:nvPr>
        </p:nvSpPr>
        <p:spPr>
          <a:xfrm>
            <a:off x="685800" y="903600"/>
            <a:ext cx="7772400" cy="685800"/>
          </a:xfrm>
        </p:spPr>
        <p:txBody>
          <a:bodyPr/>
          <a:lstStyle>
            <a:lvl1pPr>
              <a:defRPr sz="3600" b="0">
                <a:solidFill>
                  <a:srgbClr val="AE0067"/>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15A2F239-6A1B-A549-B988-CDCCD07CE327}"/>
              </a:ext>
            </a:extLst>
          </p:cNvPr>
          <p:cNvSpPr>
            <a:spLocks noGrp="1"/>
          </p:cNvSpPr>
          <p:nvPr>
            <p:ph idx="1"/>
          </p:nvPr>
        </p:nvSpPr>
        <p:spPr>
          <a:xfrm>
            <a:off x="685800" y="1591200"/>
            <a:ext cx="7772400" cy="4016375"/>
          </a:xfrm>
        </p:spPr>
        <p:txBody>
          <a:bodyPr/>
          <a:lstStyle>
            <a:lvl1pPr marL="0" indent="0">
              <a:buNone/>
              <a:defRPr sz="24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RWT Ribbon for ppt.jpg">
            <a:extLst>
              <a:ext uri="{FF2B5EF4-FFF2-40B4-BE49-F238E27FC236}">
                <a16:creationId xmlns:a16="http://schemas.microsoft.com/office/drawing/2014/main" id="{FB91F312-1898-C742-A7D2-802A303C40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07869"/>
            <a:ext cx="9144000" cy="786146"/>
          </a:xfrm>
          <a:prstGeom prst="rect">
            <a:avLst/>
          </a:prstGeom>
        </p:spPr>
      </p:pic>
    </p:spTree>
    <p:extLst>
      <p:ext uri="{BB962C8B-B14F-4D97-AF65-F5344CB8AC3E}">
        <p14:creationId xmlns:p14="http://schemas.microsoft.com/office/powerpoint/2010/main" val="40235455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B6043EB-5BE1-1649-955A-21BB0EA8BB90}"/>
              </a:ext>
            </a:extLst>
          </p:cNvPr>
          <p:cNvSpPr>
            <a:spLocks noGrp="1" noChangeArrowheads="1"/>
          </p:cNvSpPr>
          <p:nvPr>
            <p:ph type="title"/>
          </p:nvPr>
        </p:nvSpPr>
        <p:spPr bwMode="auto">
          <a:xfrm>
            <a:off x="685800" y="127635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endParaRPr lang="en-GB" dirty="0"/>
          </a:p>
        </p:txBody>
      </p:sp>
      <p:sp>
        <p:nvSpPr>
          <p:cNvPr id="8" name="Rectangle 3">
            <a:extLst>
              <a:ext uri="{FF2B5EF4-FFF2-40B4-BE49-F238E27FC236}">
                <a16:creationId xmlns:a16="http://schemas.microsoft.com/office/drawing/2014/main" id="{2EF43F4C-6BE3-9544-A819-A85F37635229}"/>
              </a:ext>
            </a:extLst>
          </p:cNvPr>
          <p:cNvSpPr>
            <a:spLocks noGrp="1" noChangeArrowheads="1"/>
          </p:cNvSpPr>
          <p:nvPr>
            <p:ph type="body" idx="1"/>
          </p:nvPr>
        </p:nvSpPr>
        <p:spPr bwMode="auto">
          <a:xfrm>
            <a:off x="685800" y="2079624"/>
            <a:ext cx="7772400" cy="401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descr="The Royal Wolverhampton NHS Trust – RGB BLUE.eps-01.png">
            <a:extLst>
              <a:ext uri="{FF2B5EF4-FFF2-40B4-BE49-F238E27FC236}">
                <a16:creationId xmlns:a16="http://schemas.microsoft.com/office/drawing/2014/main" id="{35CD4441-A301-FC4C-A2B4-3386C60E2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8375" y="365910"/>
            <a:ext cx="2722561" cy="772526"/>
          </a:xfrm>
          <a:prstGeom prst="rect">
            <a:avLst/>
          </a:prstGeom>
        </p:spPr>
      </p:pic>
    </p:spTree>
    <p:extLst>
      <p:ext uri="{BB962C8B-B14F-4D97-AF65-F5344CB8AC3E}">
        <p14:creationId xmlns:p14="http://schemas.microsoft.com/office/powerpoint/2010/main" val="395317741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hyperlink" Target="https://www.pexels.com/photo/lovely-lesbian-couple-4557758/" TargetMode="External"/><Relationship Id="rId13" Type="http://schemas.openxmlformats.org/officeDocument/2006/relationships/image" Target="../media/image22.jpg"/><Relationship Id="rId3" Type="http://schemas.openxmlformats.org/officeDocument/2006/relationships/slideLayout" Target="../slideLayouts/slideLayout2.xml"/><Relationship Id="rId7" Type="http://schemas.openxmlformats.org/officeDocument/2006/relationships/image" Target="../media/image19.jpeg"/><Relationship Id="rId12" Type="http://schemas.openxmlformats.org/officeDocument/2006/relationships/hyperlink" Target="https://www.middleeastmonitor.com/20180416-gaza-hosts-wheelchair-race-in-solidarity-with-palestinian-prisoners/"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flickr.com/photos/ncvophotos/8547312501/" TargetMode="External"/><Relationship Id="rId11" Type="http://schemas.openxmlformats.org/officeDocument/2006/relationships/image" Target="../media/image21.jpg"/><Relationship Id="rId5" Type="http://schemas.openxmlformats.org/officeDocument/2006/relationships/image" Target="../media/image18.jpg"/><Relationship Id="rId15" Type="http://schemas.openxmlformats.org/officeDocument/2006/relationships/image" Target="../media/image3.png"/><Relationship Id="rId10" Type="http://schemas.openxmlformats.org/officeDocument/2006/relationships/hyperlink" Target="https://commons.wikimedia.org/wiki/File:Sahajdhari_Sikh.jpg" TargetMode="External"/><Relationship Id="rId4" Type="http://schemas.openxmlformats.org/officeDocument/2006/relationships/notesSlide" Target="../notesSlides/notesSlide8.xml"/><Relationship Id="rId9" Type="http://schemas.openxmlformats.org/officeDocument/2006/relationships/image" Target="../media/image20.jpg"/><Relationship Id="rId14" Type="http://schemas.openxmlformats.org/officeDocument/2006/relationships/hyperlink" Target="https://commons.wikimedia.org/wiki/File:Lesbian_family.jpg"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3.emf"/><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hyperlink" Target="https://escapadethroughegypt.wordpress.com/2009/05/06/g-galabeyya/" TargetMode="External"/><Relationship Id="rId13" Type="http://schemas.openxmlformats.org/officeDocument/2006/relationships/image" Target="../media/image28.gif"/><Relationship Id="rId3" Type="http://schemas.openxmlformats.org/officeDocument/2006/relationships/slideLayout" Target="../slideLayouts/slideLayout2.xml"/><Relationship Id="rId7" Type="http://schemas.openxmlformats.org/officeDocument/2006/relationships/image" Target="../media/image25.jpg"/><Relationship Id="rId12" Type="http://schemas.openxmlformats.org/officeDocument/2006/relationships/hyperlink" Target="http://www.pinkwhen.com/blog/" TargetMode="External"/><Relationship Id="rId17" Type="http://schemas.openxmlformats.org/officeDocument/2006/relationships/image" Target="../media/image3.png"/><Relationship Id="rId2" Type="http://schemas.openxmlformats.org/officeDocument/2006/relationships/audio" Target="../media/media14.m4a"/><Relationship Id="rId16" Type="http://schemas.openxmlformats.org/officeDocument/2006/relationships/hyperlink" Target="https://uwm.edu/lgbtrc/support/gender-pronouns/" TargetMode="External"/><Relationship Id="rId1" Type="http://schemas.microsoft.com/office/2007/relationships/media" Target="../media/media14.m4a"/><Relationship Id="rId6" Type="http://schemas.openxmlformats.org/officeDocument/2006/relationships/hyperlink" Target="http://flickr.com/photos/avlxyz/2786164923" TargetMode="External"/><Relationship Id="rId11" Type="http://schemas.openxmlformats.org/officeDocument/2006/relationships/image" Target="../media/image27.jpg"/><Relationship Id="rId5" Type="http://schemas.openxmlformats.org/officeDocument/2006/relationships/image" Target="../media/image24.jpg"/><Relationship Id="rId15" Type="http://schemas.openxmlformats.org/officeDocument/2006/relationships/image" Target="../media/image29.png"/><Relationship Id="rId10" Type="http://schemas.openxmlformats.org/officeDocument/2006/relationships/hyperlink" Target="https://en.m.wikipedia.org/wiki/Haircare" TargetMode="External"/><Relationship Id="rId4" Type="http://schemas.openxmlformats.org/officeDocument/2006/relationships/notesSlide" Target="../notesSlides/notesSlide10.xml"/><Relationship Id="rId9" Type="http://schemas.openxmlformats.org/officeDocument/2006/relationships/image" Target="../media/image26.jpg"/><Relationship Id="rId14" Type="http://schemas.openxmlformats.org/officeDocument/2006/relationships/hyperlink" Target="http://en.wikipedia.org/wiki/history_of_religions_(journal)"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hyperlink" Target="https://www.northcarolinahealthnews.org/2020/04/01/covid-19-deaf/" TargetMode="External"/><Relationship Id="rId13" Type="http://schemas.openxmlformats.org/officeDocument/2006/relationships/image" Target="../media/image10.jpg"/><Relationship Id="rId3" Type="http://schemas.openxmlformats.org/officeDocument/2006/relationships/slideLayout" Target="../slideLayouts/slideLayout2.xml"/><Relationship Id="rId7" Type="http://schemas.openxmlformats.org/officeDocument/2006/relationships/image" Target="../media/image7.jpg"/><Relationship Id="rId12" Type="http://schemas.openxmlformats.org/officeDocument/2006/relationships/hyperlink" Target="https://www.hawtcelebs.com/pregnant-casey-batchelor-out-for-lunch-in-essex-03-23-2018/" TargetMode="External"/><Relationship Id="rId17" Type="http://schemas.openxmlformats.org/officeDocument/2006/relationships/image" Target="../media/image3.png"/><Relationship Id="rId2" Type="http://schemas.openxmlformats.org/officeDocument/2006/relationships/audio" Target="../media/media3.m4a"/><Relationship Id="rId16" Type="http://schemas.openxmlformats.org/officeDocument/2006/relationships/hyperlink" Target="http://financialplanningpeak.blogspot.com/2012/11/financial-planning-for-child-with.html" TargetMode="External"/><Relationship Id="rId1" Type="http://schemas.microsoft.com/office/2007/relationships/media" Target="../media/media3.m4a"/><Relationship Id="rId6" Type="http://schemas.openxmlformats.org/officeDocument/2006/relationships/hyperlink" Target="https://knowingneurons.com/2018/09/13/dyslexia/" TargetMode="External"/><Relationship Id="rId11" Type="http://schemas.openxmlformats.org/officeDocument/2006/relationships/image" Target="../media/image9.jpg"/><Relationship Id="rId5" Type="http://schemas.openxmlformats.org/officeDocument/2006/relationships/image" Target="../media/image6.png"/><Relationship Id="rId15" Type="http://schemas.openxmlformats.org/officeDocument/2006/relationships/image" Target="../media/image11.jpg"/><Relationship Id="rId10" Type="http://schemas.openxmlformats.org/officeDocument/2006/relationships/hyperlink" Target="https://en.wikipedia.org/wiki/Braille" TargetMode="External"/><Relationship Id="rId4" Type="http://schemas.openxmlformats.org/officeDocument/2006/relationships/notesSlide" Target="../notesSlides/notesSlide3.xml"/><Relationship Id="rId9" Type="http://schemas.openxmlformats.org/officeDocument/2006/relationships/image" Target="../media/image8.jpg"/><Relationship Id="rId14" Type="http://schemas.openxmlformats.org/officeDocument/2006/relationships/hyperlink" Target="https://vimeo.com/177277184"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freesvg.org/detective-dawn" TargetMode="External"/><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lmogrote.wordpress.com/2017/07/10/students-4-best-evidence-apuntes-metodologicos-el-enmascaramiento-en-los-eca/" TargetMode="External"/><Relationship Id="rId5" Type="http://schemas.openxmlformats.org/officeDocument/2006/relationships/image" Target="../media/image1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en.wikipedia.org/wiki/Hearing_loss" TargetMode="External"/><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electronics.stackexchange.com/questions/178703/what-is-this-type-of-radio-fm-antenna-connector-called" TargetMode="External"/><Relationship Id="rId5" Type="http://schemas.openxmlformats.org/officeDocument/2006/relationships/image" Target="../media/image1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7.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788E-E402-6947-B5A7-9B148A6C1B62}"/>
              </a:ext>
            </a:extLst>
          </p:cNvPr>
          <p:cNvSpPr>
            <a:spLocks noGrp="1"/>
          </p:cNvSpPr>
          <p:nvPr>
            <p:ph type="title"/>
          </p:nvPr>
        </p:nvSpPr>
        <p:spPr>
          <a:xfrm>
            <a:off x="685800" y="1091815"/>
            <a:ext cx="7234518" cy="1073117"/>
          </a:xfrm>
        </p:spPr>
        <p:txBody>
          <a:bodyPr/>
          <a:lstStyle/>
          <a:p>
            <a:br>
              <a:rPr lang="en-GB" b="1" dirty="0">
                <a:latin typeface="Verdana" panose="020B0604030504040204" pitchFamily="34" charset="0"/>
                <a:ea typeface="Verdana" panose="020B0604030504040204" pitchFamily="34" charset="0"/>
              </a:rPr>
            </a:br>
            <a:br>
              <a:rPr lang="en-GB" b="1" dirty="0">
                <a:latin typeface="Verdana" panose="020B0604030504040204" pitchFamily="34" charset="0"/>
                <a:ea typeface="Verdana" panose="020B0604030504040204" pitchFamily="34" charset="0"/>
              </a:rPr>
            </a:br>
            <a:br>
              <a:rPr lang="en-GB" b="1" dirty="0">
                <a:latin typeface="Verdana" panose="020B0604030504040204" pitchFamily="34" charset="0"/>
                <a:ea typeface="Verdana" panose="020B0604030504040204" pitchFamily="34" charset="0"/>
              </a:rPr>
            </a:br>
            <a:r>
              <a:rPr lang="en-GB" sz="3200" dirty="0">
                <a:latin typeface="Verdana" panose="020B0604030504040204" pitchFamily="34" charset="0"/>
                <a:ea typeface="Verdana" panose="020B0604030504040204" pitchFamily="34" charset="0"/>
              </a:rPr>
              <a:t>Inclusion, Accessibility and Equality in Observations….</a:t>
            </a:r>
            <a:endParaRPr lang="en-US" sz="3200"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91ABBC71-117F-AC42-B0AE-D53F449D9F68}"/>
              </a:ext>
            </a:extLst>
          </p:cNvPr>
          <p:cNvSpPr>
            <a:spLocks noGrp="1"/>
          </p:cNvSpPr>
          <p:nvPr>
            <p:ph idx="1"/>
          </p:nvPr>
        </p:nvSpPr>
        <p:spPr>
          <a:xfrm>
            <a:off x="782619" y="3942679"/>
            <a:ext cx="7772400" cy="1207546"/>
          </a:xfrm>
        </p:spPr>
        <p:txBody>
          <a:bodyPr/>
          <a:lstStyle/>
          <a:p>
            <a:pPr algn="ctr"/>
            <a:endParaRPr lang="en-GB" sz="1000" dirty="0">
              <a:latin typeface="Verdana" panose="020B0604030504040204" pitchFamily="34" charset="0"/>
              <a:ea typeface="Verdana" panose="020B0604030504040204" pitchFamily="34" charset="0"/>
            </a:endParaRPr>
          </a:p>
          <a:p>
            <a:pPr algn="ctr"/>
            <a:endParaRPr lang="en-GB" sz="1000" dirty="0">
              <a:latin typeface="Verdana" panose="020B0604030504040204" pitchFamily="34" charset="0"/>
              <a:ea typeface="Verdana" panose="020B0604030504040204" pitchFamily="34" charset="0"/>
            </a:endParaRPr>
          </a:p>
          <a:p>
            <a:pPr algn="ctr"/>
            <a:r>
              <a:rPr lang="en-GB" i="1" dirty="0">
                <a:latin typeface="Verdana" panose="020B0604030504040204" pitchFamily="34" charset="0"/>
                <a:ea typeface="Verdana" panose="020B0604030504040204" pitchFamily="34" charset="0"/>
              </a:rPr>
              <a:t> You don’t know what you don’t know….</a:t>
            </a:r>
          </a:p>
        </p:txBody>
      </p:sp>
      <p:sp>
        <p:nvSpPr>
          <p:cNvPr id="7" name="Title 10">
            <a:extLst>
              <a:ext uri="{FF2B5EF4-FFF2-40B4-BE49-F238E27FC236}">
                <a16:creationId xmlns:a16="http://schemas.microsoft.com/office/drawing/2014/main" id="{66C546FD-4B86-4E03-A90E-8FBD96843F37}"/>
              </a:ext>
            </a:extLst>
          </p:cNvPr>
          <p:cNvSpPr txBox="1">
            <a:spLocks/>
          </p:cNvSpPr>
          <p:nvPr/>
        </p:nvSpPr>
        <p:spPr bwMode="auto">
          <a:xfrm>
            <a:off x="643780" y="1099882"/>
            <a:ext cx="8500220" cy="794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3600" b="0" kern="1200">
                <a:solidFill>
                  <a:srgbClr val="AE0067"/>
                </a:solidFill>
                <a:latin typeface="Arial" panose="020B0604020202020204" pitchFamily="34" charset="0"/>
                <a:ea typeface="+mj-ea"/>
                <a:cs typeface="Arial" panose="020B0604020202020204" pitchFamily="34" charset="0"/>
              </a:defRPr>
            </a:lvl1pPr>
          </a:lstStyle>
          <a:p>
            <a:r>
              <a:rPr lang="en-US" sz="3200" dirty="0">
                <a:solidFill>
                  <a:schemeClr val="tx1"/>
                </a:solidFill>
                <a:latin typeface="Verdana" panose="020B0604030504040204" pitchFamily="34" charset="0"/>
                <a:ea typeface="Verdana" panose="020B0604030504040204" pitchFamily="34" charset="0"/>
              </a:rPr>
              <a:t>Observe and Act</a:t>
            </a:r>
          </a:p>
        </p:txBody>
      </p:sp>
      <p:pic>
        <p:nvPicPr>
          <p:cNvPr id="5" name="Introduction">
            <a:hlinkClick r:id="" action="ppaction://media"/>
            <a:extLst>
              <a:ext uri="{FF2B5EF4-FFF2-40B4-BE49-F238E27FC236}">
                <a16:creationId xmlns:a16="http://schemas.microsoft.com/office/drawing/2014/main" id="{5366BBA5-18EC-45FD-8FBA-E53919704F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
        <p:nvSpPr>
          <p:cNvPr id="4" name="TextBox 3">
            <a:extLst>
              <a:ext uri="{FF2B5EF4-FFF2-40B4-BE49-F238E27FC236}">
                <a16:creationId xmlns:a16="http://schemas.microsoft.com/office/drawing/2014/main" id="{8405BC1E-BAD2-4628-9001-95AFB34C6FCF}"/>
              </a:ext>
            </a:extLst>
          </p:cNvPr>
          <p:cNvSpPr txBox="1"/>
          <p:nvPr/>
        </p:nvSpPr>
        <p:spPr>
          <a:xfrm>
            <a:off x="1806214" y="5357741"/>
            <a:ext cx="5937972" cy="646331"/>
          </a:xfrm>
          <a:prstGeom prst="rect">
            <a:avLst/>
          </a:prstGeom>
          <a:noFill/>
        </p:spPr>
        <p:txBody>
          <a:bodyPr wrap="none" rtlCol="0">
            <a:spAutoFit/>
          </a:bodyPr>
          <a:lstStyle/>
          <a:p>
            <a:r>
              <a:rPr lang="en-GB" i="1" dirty="0"/>
              <a:t>‘Observe and Act’ was devised and developed by </a:t>
            </a:r>
          </a:p>
          <a:p>
            <a:r>
              <a:rPr lang="en-GB" i="1" dirty="0"/>
              <a:t>Shropshire Community Healthcare Trust</a:t>
            </a:r>
          </a:p>
        </p:txBody>
      </p:sp>
    </p:spTree>
    <p:extLst>
      <p:ext uri="{BB962C8B-B14F-4D97-AF65-F5344CB8AC3E}">
        <p14:creationId xmlns:p14="http://schemas.microsoft.com/office/powerpoint/2010/main" val="1836843621"/>
      </p:ext>
    </p:extLst>
  </p:cSld>
  <p:clrMapOvr>
    <a:masterClrMapping/>
  </p:clrMapOvr>
  <mc:AlternateContent xmlns:mc="http://schemas.openxmlformats.org/markup-compatibility/2006" xmlns:p14="http://schemas.microsoft.com/office/powerpoint/2010/main">
    <mc:Choice Requires="p14">
      <p:transition p14:dur="10" advTm="25000">
        <p:split orient="vert"/>
      </p:transition>
    </mc:Choice>
    <mc:Fallback xmlns="">
      <p:transition advTm="2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F8D82-FD2E-48DC-9BDF-FF6B778A0FB9}"/>
              </a:ext>
            </a:extLst>
          </p:cNvPr>
          <p:cNvSpPr>
            <a:spLocks noGrp="1"/>
          </p:cNvSpPr>
          <p:nvPr>
            <p:ph type="title"/>
          </p:nvPr>
        </p:nvSpPr>
        <p:spPr/>
        <p:txBody>
          <a:bodyPr/>
          <a:lstStyle/>
          <a:p>
            <a:r>
              <a:rPr lang="en-GB" dirty="0"/>
              <a:t>Blindness	</a:t>
            </a:r>
          </a:p>
        </p:txBody>
      </p:sp>
      <p:sp>
        <p:nvSpPr>
          <p:cNvPr id="3" name="Content Placeholder 2">
            <a:extLst>
              <a:ext uri="{FF2B5EF4-FFF2-40B4-BE49-F238E27FC236}">
                <a16:creationId xmlns:a16="http://schemas.microsoft.com/office/drawing/2014/main" id="{E9ACB6C6-A407-417E-9725-B1E8094D2B80}"/>
              </a:ext>
            </a:extLst>
          </p:cNvPr>
          <p:cNvSpPr>
            <a:spLocks noGrp="1"/>
          </p:cNvSpPr>
          <p:nvPr>
            <p:ph idx="1"/>
          </p:nvPr>
        </p:nvSpPr>
        <p:spPr/>
        <p:txBody>
          <a:bodyPr/>
          <a:lstStyle/>
          <a:p>
            <a:pPr marL="342900" indent="-342900">
              <a:buFont typeface="Arial" panose="020B0604020202020204" pitchFamily="34" charset="0"/>
              <a:buChar char="•"/>
            </a:pPr>
            <a:r>
              <a:rPr lang="en-GB" dirty="0"/>
              <a:t>Signage needs to be simple, large, high contrast and clear.</a:t>
            </a:r>
          </a:p>
          <a:p>
            <a:pPr marL="342900" indent="-342900">
              <a:buFont typeface="Arial" panose="020B0604020202020204" pitchFamily="34" charset="0"/>
              <a:buChar char="•"/>
            </a:pPr>
            <a:r>
              <a:rPr lang="en-GB" dirty="0"/>
              <a:t>Simple, clearly presented WORD versions of key documents will enable people with sight loss to read them using on-screen text readers.</a:t>
            </a:r>
          </a:p>
          <a:p>
            <a:pPr marL="342900" indent="-342900">
              <a:buFont typeface="Arial" panose="020B0604020202020204" pitchFamily="34" charset="0"/>
              <a:buChar char="•"/>
            </a:pPr>
            <a:r>
              <a:rPr lang="en-GB" dirty="0"/>
              <a:t>Contrasting floor colours at key junctions or changes in floor texture will help people to navigate.</a:t>
            </a:r>
          </a:p>
          <a:p>
            <a:pPr marL="342900" indent="-342900">
              <a:buFont typeface="Arial" panose="020B0604020202020204" pitchFamily="34" charset="0"/>
              <a:buChar char="•"/>
            </a:pPr>
            <a:r>
              <a:rPr lang="en-GB" dirty="0"/>
              <a:t>Uncluttered floor surfaces will make walking easier and safer  for people with a high degree of sight loss or impaired vision. </a:t>
            </a:r>
          </a:p>
        </p:txBody>
      </p:sp>
      <p:pic>
        <p:nvPicPr>
          <p:cNvPr id="4" name="Blindness">
            <a:hlinkClick r:id="" action="ppaction://media"/>
            <a:extLst>
              <a:ext uri="{FF2B5EF4-FFF2-40B4-BE49-F238E27FC236}">
                <a16:creationId xmlns:a16="http://schemas.microsoft.com/office/drawing/2014/main" id="{0F1A90A7-B98E-4988-8F97-C7ECFA765F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224894543"/>
      </p:ext>
    </p:extLst>
  </p:cSld>
  <p:clrMapOvr>
    <a:masterClrMapping/>
  </p:clrMapOvr>
  <mc:AlternateContent xmlns:mc="http://schemas.openxmlformats.org/markup-compatibility/2006" xmlns:p14="http://schemas.microsoft.com/office/powerpoint/2010/main">
    <mc:Choice Requires="p14">
      <p:transition spd="slow" p14:dur="2000" advClick="0" advTm="37000">
        <p14:ripple/>
      </p:transition>
    </mc:Choice>
    <mc:Fallback xmlns="">
      <p:transition spd="slow" advClick="0" advTm="3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89EF0-7270-4F7E-803B-EB8F773177BB}"/>
              </a:ext>
            </a:extLst>
          </p:cNvPr>
          <p:cNvSpPr>
            <a:spLocks noGrp="1"/>
          </p:cNvSpPr>
          <p:nvPr>
            <p:ph type="title"/>
          </p:nvPr>
        </p:nvSpPr>
        <p:spPr/>
        <p:txBody>
          <a:bodyPr/>
          <a:lstStyle/>
          <a:p>
            <a:r>
              <a:rPr lang="en-GB" dirty="0"/>
              <a:t>Imagery and Representation </a:t>
            </a:r>
          </a:p>
        </p:txBody>
      </p:sp>
      <p:pic>
        <p:nvPicPr>
          <p:cNvPr id="5" name="Content Placeholder 4">
            <a:extLst>
              <a:ext uri="{FF2B5EF4-FFF2-40B4-BE49-F238E27FC236}">
                <a16:creationId xmlns:a16="http://schemas.microsoft.com/office/drawing/2014/main" id="{2E122B50-D4CB-4534-A095-19BDA3F0DEA0}"/>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833361" y="1700743"/>
            <a:ext cx="3230637" cy="2020412"/>
          </a:xfrm>
        </p:spPr>
      </p:pic>
      <p:pic>
        <p:nvPicPr>
          <p:cNvPr id="8" name="Picture 7">
            <a:extLst>
              <a:ext uri="{FF2B5EF4-FFF2-40B4-BE49-F238E27FC236}">
                <a16:creationId xmlns:a16="http://schemas.microsoft.com/office/drawing/2014/main" id="{2D43C4B9-5258-4CDE-BEC2-8C45AD01D70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064000" y="1691981"/>
            <a:ext cx="4121151" cy="2020412"/>
          </a:xfrm>
          <a:prstGeom prst="rect">
            <a:avLst/>
          </a:prstGeom>
        </p:spPr>
      </p:pic>
      <p:pic>
        <p:nvPicPr>
          <p:cNvPr id="10" name="Picture 9">
            <a:extLst>
              <a:ext uri="{FF2B5EF4-FFF2-40B4-BE49-F238E27FC236}">
                <a16:creationId xmlns:a16="http://schemas.microsoft.com/office/drawing/2014/main" id="{F425DCA8-BFF1-4767-A70F-736919988E47}"/>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33362" y="3722680"/>
            <a:ext cx="2282952" cy="1825752"/>
          </a:xfrm>
          <a:prstGeom prst="rect">
            <a:avLst/>
          </a:prstGeom>
        </p:spPr>
      </p:pic>
      <p:pic>
        <p:nvPicPr>
          <p:cNvPr id="13" name="Picture 12">
            <a:extLst>
              <a:ext uri="{FF2B5EF4-FFF2-40B4-BE49-F238E27FC236}">
                <a16:creationId xmlns:a16="http://schemas.microsoft.com/office/drawing/2014/main" id="{8887D4FA-A8CF-43F8-B253-34A8BEE823D0}"/>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3116314" y="3722680"/>
            <a:ext cx="2630436" cy="1825751"/>
          </a:xfrm>
          <a:prstGeom prst="rect">
            <a:avLst/>
          </a:prstGeom>
        </p:spPr>
      </p:pic>
      <p:pic>
        <p:nvPicPr>
          <p:cNvPr id="16" name="Picture 15">
            <a:extLst>
              <a:ext uri="{FF2B5EF4-FFF2-40B4-BE49-F238E27FC236}">
                <a16:creationId xmlns:a16="http://schemas.microsoft.com/office/drawing/2014/main" id="{93DE78A4-756F-44D9-BFF0-EE82BA0C92FF}"/>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5746750" y="3702105"/>
            <a:ext cx="2438400" cy="1828800"/>
          </a:xfrm>
          <a:prstGeom prst="rect">
            <a:avLst/>
          </a:prstGeom>
        </p:spPr>
      </p:pic>
      <p:pic>
        <p:nvPicPr>
          <p:cNvPr id="3" name="Imagery">
            <a:hlinkClick r:id="" action="ppaction://media"/>
            <a:extLst>
              <a:ext uri="{FF2B5EF4-FFF2-40B4-BE49-F238E27FC236}">
                <a16:creationId xmlns:a16="http://schemas.microsoft.com/office/drawing/2014/main" id="{0489014A-8600-4960-970C-BC31201622C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787731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0">
        <p15:prstTrans prst="peelOff"/>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22" fill="hold"/>
                                        <p:tgtEl>
                                          <p:spTgt spid="3"/>
                                        </p:tgtEl>
                                      </p:cBhvr>
                                    </p:cmd>
                                  </p:childTnLst>
                                </p:cTn>
                              </p:par>
                              <p:par>
                                <p:cTn id="7" presetID="10" presetClass="entr" presetSubtype="0" fill="hold" nodeType="withEffect">
                                  <p:stCondLst>
                                    <p:cond delay="5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2000"/>
                                        <p:tgtEl>
                                          <p:spTgt spid="13"/>
                                        </p:tgtEl>
                                      </p:cBhvr>
                                    </p:animEffect>
                                  </p:childTnLst>
                                </p:cTn>
                              </p:par>
                              <p:par>
                                <p:cTn id="10" presetID="10" presetClass="entr" presetSubtype="0" fill="hold" nodeType="withEffect">
                                  <p:stCondLst>
                                    <p:cond delay="100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par>
                                <p:cTn id="13" presetID="10" presetClass="entr" presetSubtype="0" fill="hold" nodeType="withEffect">
                                  <p:stCondLst>
                                    <p:cond delay="15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nodeType="withEffect">
                                  <p:stCondLst>
                                    <p:cond delay="20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par>
                                <p:cTn id="19" presetID="10" presetClass="entr" presetSubtype="0" fill="hold" nodeType="withEffect">
                                  <p:stCondLst>
                                    <p:cond delay="25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C9185-A2D9-40BE-95E6-DB560BE5C063}"/>
              </a:ext>
            </a:extLst>
          </p:cNvPr>
          <p:cNvSpPr>
            <a:spLocks noGrp="1"/>
          </p:cNvSpPr>
          <p:nvPr>
            <p:ph type="title"/>
          </p:nvPr>
        </p:nvSpPr>
        <p:spPr/>
        <p:txBody>
          <a:bodyPr/>
          <a:lstStyle/>
          <a:p>
            <a:r>
              <a:rPr lang="en-GB" dirty="0"/>
              <a:t>Restricted Mobility</a:t>
            </a:r>
            <a:br>
              <a:rPr lang="en-GB" dirty="0"/>
            </a:br>
            <a:endParaRPr lang="en-GB" dirty="0"/>
          </a:p>
        </p:txBody>
      </p:sp>
      <p:sp>
        <p:nvSpPr>
          <p:cNvPr id="3" name="Content Placeholder 2">
            <a:extLst>
              <a:ext uri="{FF2B5EF4-FFF2-40B4-BE49-F238E27FC236}">
                <a16:creationId xmlns:a16="http://schemas.microsoft.com/office/drawing/2014/main" id="{1A79192F-C311-4168-8917-F0C14FC9D7CB}"/>
              </a:ext>
            </a:extLst>
          </p:cNvPr>
          <p:cNvSpPr>
            <a:spLocks noGrp="1"/>
          </p:cNvSpPr>
          <p:nvPr>
            <p:ph idx="1"/>
          </p:nvPr>
        </p:nvSpPr>
        <p:spPr/>
        <p:txBody>
          <a:bodyPr/>
          <a:lstStyle/>
          <a:p>
            <a:pPr marL="342900" indent="-342900">
              <a:buFont typeface="Arial" panose="020B0604020202020204" pitchFamily="34" charset="0"/>
              <a:buChar char="•"/>
            </a:pPr>
            <a:r>
              <a:rPr lang="en-GB" dirty="0"/>
              <a:t>Is there enough space for wheelchairs to enter and manoeuvre around the service?</a:t>
            </a:r>
          </a:p>
          <a:p>
            <a:pPr marL="342900" indent="-342900">
              <a:buFont typeface="Arial" panose="020B0604020202020204" pitchFamily="34" charset="0"/>
              <a:buChar char="•"/>
            </a:pPr>
            <a:r>
              <a:rPr lang="en-GB" dirty="0"/>
              <a:t>Are there counters and desks and sinks at a lowered height for wheelchair users?</a:t>
            </a:r>
          </a:p>
          <a:p>
            <a:pPr marL="342900" indent="-342900">
              <a:buFont typeface="Arial" panose="020B0604020202020204" pitchFamily="34" charset="0"/>
              <a:buChar char="•"/>
            </a:pPr>
            <a:r>
              <a:rPr lang="en-GB" dirty="0"/>
              <a:t>Can wheelchair users reach and operate bins without having to use foot pedals?</a:t>
            </a:r>
          </a:p>
          <a:p>
            <a:pPr marL="342900" indent="-342900">
              <a:buFont typeface="Arial" panose="020B0604020202020204" pitchFamily="34" charset="0"/>
              <a:buChar char="•"/>
            </a:pPr>
            <a:r>
              <a:rPr lang="en-GB" dirty="0"/>
              <a:t>Are there any step-changes in floor levels or steep ramps that might cause difficulty?</a:t>
            </a:r>
          </a:p>
          <a:p>
            <a:pPr marL="342900" indent="-342900">
              <a:buFont typeface="Arial" panose="020B0604020202020204" pitchFamily="34" charset="0"/>
              <a:buChar char="•"/>
            </a:pPr>
            <a:r>
              <a:rPr lang="en-GB" dirty="0"/>
              <a:t> Is the floor area clear and  uncluttered with furniture?</a:t>
            </a:r>
          </a:p>
        </p:txBody>
      </p:sp>
      <p:pic>
        <p:nvPicPr>
          <p:cNvPr id="5" name="Restricted Mobility">
            <a:hlinkClick r:id="" action="ppaction://media"/>
            <a:extLst>
              <a:ext uri="{FF2B5EF4-FFF2-40B4-BE49-F238E27FC236}">
                <a16:creationId xmlns:a16="http://schemas.microsoft.com/office/drawing/2014/main" id="{B42FFFAB-9F3B-479F-B1F5-DD640D2D49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58372354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4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3E1C-8CB6-4EF6-AE64-0B99FF8EF7CC}"/>
              </a:ext>
            </a:extLst>
          </p:cNvPr>
          <p:cNvSpPr>
            <a:spLocks noGrp="1"/>
          </p:cNvSpPr>
          <p:nvPr>
            <p:ph type="title"/>
          </p:nvPr>
        </p:nvSpPr>
        <p:spPr/>
        <p:txBody>
          <a:bodyPr/>
          <a:lstStyle/>
          <a:p>
            <a:r>
              <a:rPr lang="en-GB" dirty="0"/>
              <a:t>Language</a:t>
            </a:r>
          </a:p>
        </p:txBody>
      </p:sp>
      <p:pic>
        <p:nvPicPr>
          <p:cNvPr id="4" name="Content Placeholder 3"/>
          <p:cNvPicPr>
            <a:picLocks noGrp="1" noChangeAspect="1"/>
          </p:cNvPicPr>
          <p:nvPr>
            <p:ph idx="1"/>
          </p:nvPr>
        </p:nvPicPr>
        <p:blipFill>
          <a:blip r:embed="rId5"/>
          <a:stretch>
            <a:fillRect/>
          </a:stretch>
        </p:blipFill>
        <p:spPr>
          <a:xfrm>
            <a:off x="1043188" y="1590675"/>
            <a:ext cx="6426557" cy="4016375"/>
          </a:xfrm>
          <a:prstGeom prst="rect">
            <a:avLst/>
          </a:prstGeom>
        </p:spPr>
      </p:pic>
      <p:pic>
        <p:nvPicPr>
          <p:cNvPr id="3" name="Language">
            <a:hlinkClick r:id="" action="ppaction://media"/>
            <a:extLst>
              <a:ext uri="{FF2B5EF4-FFF2-40B4-BE49-F238E27FC236}">
                <a16:creationId xmlns:a16="http://schemas.microsoft.com/office/drawing/2014/main" id="{563956C5-7D3F-4698-847B-2FA853D47A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218098991"/>
      </p:ext>
    </p:extLst>
  </p:cSld>
  <p:clrMapOvr>
    <a:masterClrMapping/>
  </p:clrMapOvr>
  <mc:AlternateContent xmlns:mc="http://schemas.openxmlformats.org/markup-compatibility/2006" xmlns:p14="http://schemas.microsoft.com/office/powerpoint/2010/main">
    <mc:Choice Requires="p14">
      <p:transition spd="slow" p14:dur="1200" advClick="0" advTm="24000">
        <p14:prism/>
      </p:transition>
    </mc:Choice>
    <mc:Fallback xmlns="">
      <p:transition spd="slow" advClick="0" advTm="2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DAF0-574B-401D-B411-1D3B2656C8EA}"/>
              </a:ext>
            </a:extLst>
          </p:cNvPr>
          <p:cNvSpPr>
            <a:spLocks noGrp="1"/>
          </p:cNvSpPr>
          <p:nvPr>
            <p:ph type="title"/>
          </p:nvPr>
        </p:nvSpPr>
        <p:spPr>
          <a:xfrm>
            <a:off x="795866" y="454866"/>
            <a:ext cx="7772400" cy="685800"/>
          </a:xfrm>
        </p:spPr>
        <p:txBody>
          <a:bodyPr/>
          <a:lstStyle/>
          <a:p>
            <a:r>
              <a:rPr lang="en-GB" dirty="0"/>
              <a:t>Culture, Care &amp; Identity</a:t>
            </a:r>
          </a:p>
        </p:txBody>
      </p:sp>
      <p:pic>
        <p:nvPicPr>
          <p:cNvPr id="5" name="Content Placeholder 4">
            <a:extLst>
              <a:ext uri="{FF2B5EF4-FFF2-40B4-BE49-F238E27FC236}">
                <a16:creationId xmlns:a16="http://schemas.microsoft.com/office/drawing/2014/main" id="{F389F34A-9CB8-4515-A23E-8CE7969BFBD6}"/>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536250" y="1212771"/>
            <a:ext cx="3252610" cy="2439458"/>
          </a:xfrm>
        </p:spPr>
      </p:pic>
      <p:pic>
        <p:nvPicPr>
          <p:cNvPr id="8" name="Picture 7">
            <a:extLst>
              <a:ext uri="{FF2B5EF4-FFF2-40B4-BE49-F238E27FC236}">
                <a16:creationId xmlns:a16="http://schemas.microsoft.com/office/drawing/2014/main" id="{41DDCC4E-40C2-493E-9108-2433B14A8F1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859726" y="1212771"/>
            <a:ext cx="3164655" cy="2505789"/>
          </a:xfrm>
          <a:prstGeom prst="rect">
            <a:avLst/>
          </a:prstGeom>
        </p:spPr>
      </p:pic>
      <p:pic>
        <p:nvPicPr>
          <p:cNvPr id="11" name="Picture 10">
            <a:extLst>
              <a:ext uri="{FF2B5EF4-FFF2-40B4-BE49-F238E27FC236}">
                <a16:creationId xmlns:a16="http://schemas.microsoft.com/office/drawing/2014/main" id="{AE8BC862-7E3A-4BE4-8556-082884E06DB3}"/>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3823123" y="1212771"/>
            <a:ext cx="2002340" cy="2505789"/>
          </a:xfrm>
          <a:prstGeom prst="rect">
            <a:avLst/>
          </a:prstGeom>
        </p:spPr>
      </p:pic>
      <p:pic>
        <p:nvPicPr>
          <p:cNvPr id="14" name="Picture 13">
            <a:extLst>
              <a:ext uri="{FF2B5EF4-FFF2-40B4-BE49-F238E27FC236}">
                <a16:creationId xmlns:a16="http://schemas.microsoft.com/office/drawing/2014/main" id="{BA56F821-64E7-4EC6-B597-688617DE25DA}"/>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3120063" y="3823166"/>
            <a:ext cx="3077569" cy="2315188"/>
          </a:xfrm>
          <a:prstGeom prst="rect">
            <a:avLst/>
          </a:prstGeom>
        </p:spPr>
      </p:pic>
      <p:pic>
        <p:nvPicPr>
          <p:cNvPr id="33" name="Picture 32">
            <a:extLst>
              <a:ext uri="{FF2B5EF4-FFF2-40B4-BE49-F238E27FC236}">
                <a16:creationId xmlns:a16="http://schemas.microsoft.com/office/drawing/2014/main" id="{F0D218FF-60EB-4882-AE63-26CE2A0BE8D0}"/>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536249" y="3699372"/>
            <a:ext cx="1919567" cy="2515667"/>
          </a:xfrm>
          <a:prstGeom prst="rect">
            <a:avLst/>
          </a:prstGeom>
        </p:spPr>
      </p:pic>
      <p:pic>
        <p:nvPicPr>
          <p:cNvPr id="36" name="Picture 35">
            <a:extLst>
              <a:ext uri="{FF2B5EF4-FFF2-40B4-BE49-F238E27FC236}">
                <a16:creationId xmlns:a16="http://schemas.microsoft.com/office/drawing/2014/main" id="{C59E873C-5798-4C52-8E1C-023185667B08}"/>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rot="10800000" flipH="1" flipV="1">
            <a:off x="6291843" y="3863308"/>
            <a:ext cx="2732538" cy="2275046"/>
          </a:xfrm>
          <a:prstGeom prst="rect">
            <a:avLst/>
          </a:prstGeom>
        </p:spPr>
      </p:pic>
      <p:pic>
        <p:nvPicPr>
          <p:cNvPr id="3" name="Culture and Identity">
            <a:hlinkClick r:id="" action="ppaction://media"/>
            <a:extLst>
              <a:ext uri="{FF2B5EF4-FFF2-40B4-BE49-F238E27FC236}">
                <a16:creationId xmlns:a16="http://schemas.microsoft.com/office/drawing/2014/main" id="{EDF03DE2-FD4E-47CD-82FF-457B24BA47F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077942030"/>
      </p:ext>
    </p:extLst>
  </p:cSld>
  <p:clrMapOvr>
    <a:masterClrMapping/>
  </p:clrMapOvr>
  <mc:AlternateContent xmlns:mc="http://schemas.openxmlformats.org/markup-compatibility/2006" xmlns:p14="http://schemas.microsoft.com/office/powerpoint/2010/main">
    <mc:Choice Requires="p14">
      <p:transition spd="slow" p14:dur="1600" advClick="0" advTm="30000">
        <p14:gallery dir="l"/>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290" fill="hold"/>
                                        <p:tgtEl>
                                          <p:spTgt spid="3"/>
                                        </p:tgtEl>
                                      </p:cBhvr>
                                    </p:cmd>
                                  </p:childTnLst>
                                </p:cTn>
                              </p:par>
                              <p:par>
                                <p:cTn id="7" presetID="45" presetClass="entr" presetSubtype="0" fill="hold" nodeType="withEffect">
                                  <p:stCondLst>
                                    <p:cond delay="18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anim calcmode="lin" valueType="num">
                                      <p:cBhvr>
                                        <p:cTn id="10" dur="2000" fill="hold"/>
                                        <p:tgtEl>
                                          <p:spTgt spid="8"/>
                                        </p:tgtEl>
                                        <p:attrNameLst>
                                          <p:attrName>ppt_w</p:attrName>
                                        </p:attrNameLst>
                                      </p:cBhvr>
                                      <p:tavLst>
                                        <p:tav tm="0" fmla="#ppt_w*sin(2.5*pi*$)">
                                          <p:val>
                                            <p:fltVal val="0"/>
                                          </p:val>
                                        </p:tav>
                                        <p:tav tm="100000">
                                          <p:val>
                                            <p:fltVal val="1"/>
                                          </p:val>
                                        </p:tav>
                                      </p:tavLst>
                                    </p:anim>
                                    <p:anim calcmode="lin" valueType="num">
                                      <p:cBhvr>
                                        <p:cTn id="11" dur="2000" fill="hold"/>
                                        <p:tgtEl>
                                          <p:spTgt spid="8"/>
                                        </p:tgtEl>
                                        <p:attrNameLst>
                                          <p:attrName>ppt_h</p:attrName>
                                        </p:attrNameLst>
                                      </p:cBhvr>
                                      <p:tavLst>
                                        <p:tav tm="0">
                                          <p:val>
                                            <p:strVal val="#ppt_h"/>
                                          </p:val>
                                        </p:tav>
                                        <p:tav tm="100000">
                                          <p:val>
                                            <p:strVal val="#ppt_h"/>
                                          </p:val>
                                        </p:tav>
                                      </p:tavLst>
                                    </p:anim>
                                  </p:childTnLst>
                                </p:cTn>
                              </p:par>
                              <p:par>
                                <p:cTn id="12" presetID="45" presetClass="entr" presetSubtype="0" fill="hold" nodeType="withEffect">
                                  <p:stCondLst>
                                    <p:cond delay="18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ppt_w</p:attrName>
                                        </p:attrNameLst>
                                      </p:cBhvr>
                                      <p:tavLst>
                                        <p:tav tm="0" fmla="#ppt_w*sin(2.5*pi*$)">
                                          <p:val>
                                            <p:fltVal val="0"/>
                                          </p:val>
                                        </p:tav>
                                        <p:tav tm="100000">
                                          <p:val>
                                            <p:fltVal val="1"/>
                                          </p:val>
                                        </p:tav>
                                      </p:tavLst>
                                    </p:anim>
                                    <p:anim calcmode="lin" valueType="num">
                                      <p:cBhvr>
                                        <p:cTn id="16" dur="2000" fill="hold"/>
                                        <p:tgtEl>
                                          <p:spTgt spid="5"/>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1950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2000"/>
                                        <p:tgtEl>
                                          <p:spTgt spid="33"/>
                                        </p:tgtEl>
                                      </p:cBhvr>
                                    </p:animEffect>
                                    <p:anim calcmode="lin" valueType="num">
                                      <p:cBhvr>
                                        <p:cTn id="20" dur="2000" fill="hold"/>
                                        <p:tgtEl>
                                          <p:spTgt spid="33"/>
                                        </p:tgtEl>
                                        <p:attrNameLst>
                                          <p:attrName>ppt_w</p:attrName>
                                        </p:attrNameLst>
                                      </p:cBhvr>
                                      <p:tavLst>
                                        <p:tav tm="0" fmla="#ppt_w*sin(2.5*pi*$)">
                                          <p:val>
                                            <p:fltVal val="0"/>
                                          </p:val>
                                        </p:tav>
                                        <p:tav tm="100000">
                                          <p:val>
                                            <p:fltVal val="1"/>
                                          </p:val>
                                        </p:tav>
                                      </p:tavLst>
                                    </p:anim>
                                    <p:anim calcmode="lin" valueType="num">
                                      <p:cBhvr>
                                        <p:cTn id="21" dur="2000" fill="hold"/>
                                        <p:tgtEl>
                                          <p:spTgt spid="33"/>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215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anim calcmode="lin" valueType="num">
                                      <p:cBhvr>
                                        <p:cTn id="25" dur="2000" fill="hold"/>
                                        <p:tgtEl>
                                          <p:spTgt spid="14"/>
                                        </p:tgtEl>
                                        <p:attrNameLst>
                                          <p:attrName>ppt_w</p:attrName>
                                        </p:attrNameLst>
                                      </p:cBhvr>
                                      <p:tavLst>
                                        <p:tav tm="0" fmla="#ppt_w*sin(2.5*pi*$)">
                                          <p:val>
                                            <p:fltVal val="0"/>
                                          </p:val>
                                        </p:tav>
                                        <p:tav tm="100000">
                                          <p:val>
                                            <p:fltVal val="1"/>
                                          </p:val>
                                        </p:tav>
                                      </p:tavLst>
                                    </p:anim>
                                    <p:anim calcmode="lin" valueType="num">
                                      <p:cBhvr>
                                        <p:cTn id="26" dur="2000" fill="hold"/>
                                        <p:tgtEl>
                                          <p:spTgt spid="14"/>
                                        </p:tgtEl>
                                        <p:attrNameLst>
                                          <p:attrName>ppt_h</p:attrName>
                                        </p:attrNameLst>
                                      </p:cBhvr>
                                      <p:tavLst>
                                        <p:tav tm="0">
                                          <p:val>
                                            <p:strVal val="#ppt_h"/>
                                          </p:val>
                                        </p:tav>
                                        <p:tav tm="100000">
                                          <p:val>
                                            <p:strVal val="#ppt_h"/>
                                          </p:val>
                                        </p:tav>
                                      </p:tavLst>
                                    </p:anim>
                                  </p:childTnLst>
                                </p:cTn>
                              </p:par>
                              <p:par>
                                <p:cTn id="27" presetID="45" presetClass="entr" presetSubtype="0" fill="hold" nodeType="withEffect">
                                  <p:stCondLst>
                                    <p:cond delay="22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anim calcmode="lin" valueType="num">
                                      <p:cBhvr>
                                        <p:cTn id="30" dur="2000" fill="hold"/>
                                        <p:tgtEl>
                                          <p:spTgt spid="11"/>
                                        </p:tgtEl>
                                        <p:attrNameLst>
                                          <p:attrName>ppt_w</p:attrName>
                                        </p:attrNameLst>
                                      </p:cBhvr>
                                      <p:tavLst>
                                        <p:tav tm="0" fmla="#ppt_w*sin(2.5*pi*$)">
                                          <p:val>
                                            <p:fltVal val="0"/>
                                          </p:val>
                                        </p:tav>
                                        <p:tav tm="100000">
                                          <p:val>
                                            <p:fltVal val="1"/>
                                          </p:val>
                                        </p:tav>
                                      </p:tavLst>
                                    </p:anim>
                                    <p:anim calcmode="lin" valueType="num">
                                      <p:cBhvr>
                                        <p:cTn id="31" dur="2000" fill="hold"/>
                                        <p:tgtEl>
                                          <p:spTgt spid="11"/>
                                        </p:tgtEl>
                                        <p:attrNameLst>
                                          <p:attrName>ppt_h</p:attrName>
                                        </p:attrNameLst>
                                      </p:cBhvr>
                                      <p:tavLst>
                                        <p:tav tm="0">
                                          <p:val>
                                            <p:strVal val="#ppt_h"/>
                                          </p:val>
                                        </p:tav>
                                        <p:tav tm="100000">
                                          <p:val>
                                            <p:strVal val="#ppt_h"/>
                                          </p:val>
                                        </p:tav>
                                      </p:tavLst>
                                    </p:anim>
                                  </p:childTnLst>
                                </p:cTn>
                              </p:par>
                              <p:par>
                                <p:cTn id="32" presetID="45" presetClass="entr" presetSubtype="0" fill="hold" nodeType="withEffect">
                                  <p:stCondLst>
                                    <p:cond delay="2400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2000"/>
                                        <p:tgtEl>
                                          <p:spTgt spid="36"/>
                                        </p:tgtEl>
                                      </p:cBhvr>
                                    </p:animEffect>
                                    <p:anim calcmode="lin" valueType="num">
                                      <p:cBhvr>
                                        <p:cTn id="35" dur="2000" fill="hold"/>
                                        <p:tgtEl>
                                          <p:spTgt spid="36"/>
                                        </p:tgtEl>
                                        <p:attrNameLst>
                                          <p:attrName>ppt_w</p:attrName>
                                        </p:attrNameLst>
                                      </p:cBhvr>
                                      <p:tavLst>
                                        <p:tav tm="0" fmla="#ppt_w*sin(2.5*pi*$)">
                                          <p:val>
                                            <p:fltVal val="0"/>
                                          </p:val>
                                        </p:tav>
                                        <p:tav tm="100000">
                                          <p:val>
                                            <p:fltVal val="1"/>
                                          </p:val>
                                        </p:tav>
                                      </p:tavLst>
                                    </p:anim>
                                    <p:anim calcmode="lin" valueType="num">
                                      <p:cBhvr>
                                        <p:cTn id="36" dur="2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6C59B-190C-4226-806C-538D91F7D91B}"/>
              </a:ext>
            </a:extLst>
          </p:cNvPr>
          <p:cNvSpPr>
            <a:spLocks noGrp="1"/>
          </p:cNvSpPr>
          <p:nvPr>
            <p:ph type="title"/>
          </p:nvPr>
        </p:nvSpPr>
        <p:spPr/>
        <p:txBody>
          <a:bodyPr/>
          <a:lstStyle/>
          <a:p>
            <a:r>
              <a:rPr lang="en-GB" dirty="0"/>
              <a:t>Presentation of text</a:t>
            </a:r>
          </a:p>
        </p:txBody>
      </p:sp>
      <p:sp>
        <p:nvSpPr>
          <p:cNvPr id="3" name="Content Placeholder 2">
            <a:extLst>
              <a:ext uri="{FF2B5EF4-FFF2-40B4-BE49-F238E27FC236}">
                <a16:creationId xmlns:a16="http://schemas.microsoft.com/office/drawing/2014/main" id="{20A5025F-A137-45A4-8158-565C6E5CE7EC}"/>
              </a:ext>
            </a:extLst>
          </p:cNvPr>
          <p:cNvSpPr>
            <a:spLocks noGrp="1"/>
          </p:cNvSpPr>
          <p:nvPr>
            <p:ph idx="1"/>
          </p:nvPr>
        </p:nvSpPr>
        <p:spPr/>
        <p:txBody>
          <a:bodyPr/>
          <a:lstStyle/>
          <a:p>
            <a:pPr marL="342900" indent="-342900">
              <a:buFont typeface="Arial" panose="020B0604020202020204" pitchFamily="34" charset="0"/>
              <a:buChar char="•"/>
            </a:pPr>
            <a:r>
              <a:rPr lang="en-GB" dirty="0"/>
              <a:t>People with dyslexia  and people with sight loss will find cluttered notice boards difficult to read.</a:t>
            </a:r>
          </a:p>
          <a:p>
            <a:pPr marL="342900" indent="-342900">
              <a:buFont typeface="Arial" panose="020B0604020202020204" pitchFamily="34" charset="0"/>
              <a:buChar char="•"/>
            </a:pPr>
            <a:r>
              <a:rPr lang="en-GB" dirty="0"/>
              <a:t>Printed texts should ideally be in a clear typeface with as few background graphics as possible to distract.</a:t>
            </a:r>
          </a:p>
          <a:p>
            <a:pPr marL="342900" indent="-342900">
              <a:buFont typeface="Arial" panose="020B0604020202020204" pitchFamily="34" charset="0"/>
              <a:buChar char="•"/>
            </a:pPr>
            <a:r>
              <a:rPr lang="en-GB" dirty="0"/>
              <a:t>English should be simple. Long sentences and complicated phrasings are inaccessible to many people.</a:t>
            </a:r>
          </a:p>
          <a:p>
            <a:pPr marL="342900" indent="-342900">
              <a:buFont typeface="Arial" panose="020B0604020202020204" pitchFamily="34" charset="0"/>
              <a:buChar char="•"/>
            </a:pPr>
            <a:r>
              <a:rPr lang="en-GB" dirty="0"/>
              <a:t>Where possible, images reach people of all ability levels, with or without disabilities, and who speak different languages. </a:t>
            </a:r>
          </a:p>
          <a:p>
            <a:pPr marL="342900" indent="-342900">
              <a:buFont typeface="Arial" panose="020B0604020202020204" pitchFamily="34" charset="0"/>
              <a:buChar char="•"/>
            </a:pPr>
            <a:endParaRPr lang="en-GB" dirty="0"/>
          </a:p>
        </p:txBody>
      </p:sp>
      <p:pic>
        <p:nvPicPr>
          <p:cNvPr id="4" name="Text and Dyslexia">
            <a:hlinkClick r:id="" action="ppaction://media"/>
            <a:extLst>
              <a:ext uri="{FF2B5EF4-FFF2-40B4-BE49-F238E27FC236}">
                <a16:creationId xmlns:a16="http://schemas.microsoft.com/office/drawing/2014/main" id="{F92FF24F-BE35-4BEE-8A59-D4EF51AB7C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306816673"/>
      </p:ext>
    </p:extLst>
  </p:cSld>
  <p:clrMapOvr>
    <a:masterClrMapping/>
  </p:clrMapOvr>
  <mc:AlternateContent xmlns:mc="http://schemas.openxmlformats.org/markup-compatibility/2006" xmlns:p14="http://schemas.microsoft.com/office/powerpoint/2010/main">
    <mc:Choice Requires="p14">
      <p:transition spd="slow" p14:dur="3400" advTm="33000">
        <p14:reveal/>
      </p:transition>
    </mc:Choice>
    <mc:Fallback xmlns="">
      <p:transition spd="slow" advTm="3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73B0E-D139-42B6-B837-3E7CC309DE97}"/>
              </a:ext>
            </a:extLst>
          </p:cNvPr>
          <p:cNvSpPr>
            <a:spLocks noGrp="1"/>
          </p:cNvSpPr>
          <p:nvPr>
            <p:ph type="title"/>
          </p:nvPr>
        </p:nvSpPr>
        <p:spPr/>
        <p:txBody>
          <a:bodyPr/>
          <a:lstStyle/>
          <a:p>
            <a:r>
              <a:rPr lang="en-GB" dirty="0"/>
              <a:t>Summary</a:t>
            </a:r>
            <a:br>
              <a:rPr lang="en-GB" dirty="0"/>
            </a:br>
            <a:endParaRPr lang="en-GB" dirty="0"/>
          </a:p>
        </p:txBody>
      </p:sp>
      <p:sp>
        <p:nvSpPr>
          <p:cNvPr id="3" name="Content Placeholder 2">
            <a:extLst>
              <a:ext uri="{FF2B5EF4-FFF2-40B4-BE49-F238E27FC236}">
                <a16:creationId xmlns:a16="http://schemas.microsoft.com/office/drawing/2014/main" id="{3604652C-87D8-44A2-9D0F-7ABBE7749B52}"/>
              </a:ext>
            </a:extLst>
          </p:cNvPr>
          <p:cNvSpPr>
            <a:spLocks noGrp="1"/>
          </p:cNvSpPr>
          <p:nvPr>
            <p:ph idx="1"/>
          </p:nvPr>
        </p:nvSpPr>
        <p:spPr/>
        <p:txBody>
          <a:bodyPr/>
          <a:lstStyle/>
          <a:p>
            <a:pPr marL="342900" indent="-342900">
              <a:buFont typeface="Arial" panose="020B0604020202020204" pitchFamily="34" charset="0"/>
              <a:buChar char="•"/>
            </a:pPr>
            <a:r>
              <a:rPr lang="en-GB" dirty="0"/>
              <a:t>In Observe and Act, it would be very easy simply to observe what appears before you and to consider life from your own experience and viewpoint.</a:t>
            </a:r>
          </a:p>
          <a:p>
            <a:pPr marL="342900" indent="-342900">
              <a:buFont typeface="Arial" panose="020B0604020202020204" pitchFamily="34" charset="0"/>
              <a:buChar char="•"/>
            </a:pPr>
            <a:r>
              <a:rPr lang="en-GB" dirty="0"/>
              <a:t>A first-class observation will be one where the observer has expanded their imagination to visualise how someone with completely different characteristics would experience it. </a:t>
            </a:r>
          </a:p>
          <a:p>
            <a:pPr marL="342900" indent="-342900">
              <a:buFont typeface="Arial" panose="020B0604020202020204" pitchFamily="34" charset="0"/>
              <a:buChar char="•"/>
            </a:pPr>
            <a:r>
              <a:rPr lang="en-GB" dirty="0"/>
              <a:t>In considering the diversity of our service users, we are increasing access to services, inclusivity, and greater equality for everyone.  </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End of presentation</a:t>
            </a:r>
          </a:p>
        </p:txBody>
      </p:sp>
      <p:pic>
        <p:nvPicPr>
          <p:cNvPr id="5" name="Summary">
            <a:hlinkClick r:id="" action="ppaction://media"/>
            <a:extLst>
              <a:ext uri="{FF2B5EF4-FFF2-40B4-BE49-F238E27FC236}">
                <a16:creationId xmlns:a16="http://schemas.microsoft.com/office/drawing/2014/main" id="{CFE831D0-273C-4968-B9FF-8B0D0595E4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64715796"/>
      </p:ext>
    </p:extLst>
  </p:cSld>
  <p:clrMapOvr>
    <a:masterClrMapping/>
  </p:clrMapOvr>
  <mc:AlternateContent xmlns:mc="http://schemas.openxmlformats.org/markup-compatibility/2006">
    <mc:Choice xmlns:p14="http://schemas.microsoft.com/office/powerpoint/2010/main" Requires="p14">
      <p:transition spd="slow" p14:dur="2000" advClick="0" advTm="470">
        <p:dissolve/>
      </p:transition>
    </mc:Choice>
    <mc:Fallback>
      <p:transition spd="slow" advClick="0" advTm="47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D7347-BD06-46B1-B2DE-0465EBF23CA3}"/>
              </a:ext>
            </a:extLst>
          </p:cNvPr>
          <p:cNvSpPr>
            <a:spLocks noGrp="1"/>
          </p:cNvSpPr>
          <p:nvPr>
            <p:ph type="title"/>
          </p:nvPr>
        </p:nvSpPr>
        <p:spPr/>
        <p:txBody>
          <a:bodyPr/>
          <a:lstStyle/>
          <a:p>
            <a:r>
              <a:rPr lang="en-GB" dirty="0"/>
              <a:t>Observe and Act</a:t>
            </a:r>
          </a:p>
        </p:txBody>
      </p:sp>
      <p:sp>
        <p:nvSpPr>
          <p:cNvPr id="3" name="Content Placeholder 2">
            <a:extLst>
              <a:ext uri="{FF2B5EF4-FFF2-40B4-BE49-F238E27FC236}">
                <a16:creationId xmlns:a16="http://schemas.microsoft.com/office/drawing/2014/main" id="{651885F4-A44B-47D1-B0F6-0F5074DE698D}"/>
              </a:ext>
            </a:extLst>
          </p:cNvPr>
          <p:cNvSpPr>
            <a:spLocks noGrp="1"/>
          </p:cNvSpPr>
          <p:nvPr>
            <p:ph idx="1"/>
          </p:nvPr>
        </p:nvSpPr>
        <p:spPr/>
        <p:txBody>
          <a:bodyPr/>
          <a:lstStyle/>
          <a:p>
            <a:endParaRPr lang="en-GB" dirty="0"/>
          </a:p>
        </p:txBody>
      </p:sp>
      <p:sp>
        <p:nvSpPr>
          <p:cNvPr id="4" name="TextBox 3">
            <a:extLst>
              <a:ext uri="{FF2B5EF4-FFF2-40B4-BE49-F238E27FC236}">
                <a16:creationId xmlns:a16="http://schemas.microsoft.com/office/drawing/2014/main" id="{5ABD27EB-A61F-4FA1-9491-3C4AC4E525CD}"/>
              </a:ext>
            </a:extLst>
          </p:cNvPr>
          <p:cNvSpPr txBox="1"/>
          <p:nvPr/>
        </p:nvSpPr>
        <p:spPr>
          <a:xfrm>
            <a:off x="1118795" y="2974489"/>
            <a:ext cx="6174890" cy="1477328"/>
          </a:xfrm>
          <a:prstGeom prst="rect">
            <a:avLst/>
          </a:prstGeom>
          <a:noFill/>
        </p:spPr>
        <p:txBody>
          <a:bodyPr wrap="square" rtlCol="0">
            <a:spAutoFit/>
          </a:bodyPr>
          <a:lstStyle/>
          <a:p>
            <a:pPr algn="ctr"/>
            <a:r>
              <a:rPr lang="en-GB" i="1" dirty="0"/>
              <a:t>‘Observe and Act’ was devised and developed by the Patient and Volunteer Carer Group of the </a:t>
            </a:r>
          </a:p>
          <a:p>
            <a:endParaRPr lang="en-GB" i="1" dirty="0"/>
          </a:p>
          <a:p>
            <a:pPr algn="ctr"/>
            <a:r>
              <a:rPr lang="en-GB" dirty="0"/>
              <a:t>Shropshire Community Healthcare Trust</a:t>
            </a:r>
          </a:p>
          <a:p>
            <a:endParaRPr lang="en-GB" dirty="0"/>
          </a:p>
        </p:txBody>
      </p:sp>
    </p:spTree>
    <p:extLst>
      <p:ext uri="{BB962C8B-B14F-4D97-AF65-F5344CB8AC3E}">
        <p14:creationId xmlns:p14="http://schemas.microsoft.com/office/powerpoint/2010/main" val="5896141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E955-3B3B-45F9-A7AD-48C25D827B14}"/>
              </a:ext>
            </a:extLst>
          </p:cNvPr>
          <p:cNvSpPr>
            <a:spLocks noGrp="1"/>
          </p:cNvSpPr>
          <p:nvPr>
            <p:ph type="title"/>
          </p:nvPr>
        </p:nvSpPr>
        <p:spPr/>
        <p:txBody>
          <a:bodyPr/>
          <a:lstStyle/>
          <a:p>
            <a:r>
              <a:rPr lang="en-GB" dirty="0"/>
              <a:t>Walk in my shoes.</a:t>
            </a:r>
          </a:p>
        </p:txBody>
      </p:sp>
      <p:pic>
        <p:nvPicPr>
          <p:cNvPr id="5" name="Content Placeholder 4" descr="Shoe footprints">
            <a:extLst>
              <a:ext uri="{FF2B5EF4-FFF2-40B4-BE49-F238E27FC236}">
                <a16:creationId xmlns:a16="http://schemas.microsoft.com/office/drawing/2014/main" id="{343F004C-A2DD-4C3B-8D49-3EAB7285FE63}"/>
              </a:ext>
            </a:extLst>
          </p:cNvPr>
          <p:cNvPicPr>
            <a:picLocks noGrp="1" noChangeAspect="1"/>
          </p:cNvPicPr>
          <p:nvPr>
            <p:ph idx="1"/>
          </p:nvPr>
        </p:nvPicPr>
        <p:blipFill>
          <a:blip r:embed="rId5">
            <a:extLst>
              <a:ext uri="{96DAC541-7B7A-43D3-8B79-37D633B846F1}">
                <asvg:svgBlip xmlns:asvg="http://schemas.microsoft.com/office/drawing/2016/SVG/main" r:embed="rId6"/>
              </a:ext>
            </a:extLst>
          </a:blip>
          <a:stretch>
            <a:fillRect/>
          </a:stretch>
        </p:blipFill>
        <p:spPr>
          <a:xfrm rot="14525953">
            <a:off x="7741114" y="1749917"/>
            <a:ext cx="912791" cy="912791"/>
          </a:xfrm>
        </p:spPr>
      </p:pic>
      <p:pic>
        <p:nvPicPr>
          <p:cNvPr id="26" name="Content Placeholder 4" descr="Shoe footprints">
            <a:extLst>
              <a:ext uri="{FF2B5EF4-FFF2-40B4-BE49-F238E27FC236}">
                <a16:creationId xmlns:a16="http://schemas.microsoft.com/office/drawing/2014/main" id="{A2176CE5-E777-4E3B-9D5A-97E1AD5CC4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13456872">
            <a:off x="6932377" y="224212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27" name="Content Placeholder 4" descr="Shoe footprints">
            <a:extLst>
              <a:ext uri="{FF2B5EF4-FFF2-40B4-BE49-F238E27FC236}">
                <a16:creationId xmlns:a16="http://schemas.microsoft.com/office/drawing/2014/main" id="{9EB48C74-DB78-47E3-8EE7-A0EE77BC0A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17152822">
            <a:off x="6125710" y="238380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28" name="Content Placeholder 4" descr="Shoe footprints">
            <a:extLst>
              <a:ext uri="{FF2B5EF4-FFF2-40B4-BE49-F238E27FC236}">
                <a16:creationId xmlns:a16="http://schemas.microsoft.com/office/drawing/2014/main" id="{B3EABB45-0322-42D7-844D-AA6836221B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18642654">
            <a:off x="5174597" y="1962239"/>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29" name="Content Placeholder 4" descr="Shoe footprints">
            <a:extLst>
              <a:ext uri="{FF2B5EF4-FFF2-40B4-BE49-F238E27FC236}">
                <a16:creationId xmlns:a16="http://schemas.microsoft.com/office/drawing/2014/main" id="{48BB5B60-B638-43BB-AD85-7B3B7479DE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17929427">
            <a:off x="4589101" y="1433257"/>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30" name="Content Placeholder 4" descr="Shoe footprints">
            <a:extLst>
              <a:ext uri="{FF2B5EF4-FFF2-40B4-BE49-F238E27FC236}">
                <a16:creationId xmlns:a16="http://schemas.microsoft.com/office/drawing/2014/main" id="{1D6566F3-19AB-4D80-8DEE-796A27F75D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16896661">
            <a:off x="3800004" y="122483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31" name="Content Placeholder 4" descr="Shoe footprints">
            <a:extLst>
              <a:ext uri="{FF2B5EF4-FFF2-40B4-BE49-F238E27FC236}">
                <a16:creationId xmlns:a16="http://schemas.microsoft.com/office/drawing/2014/main" id="{73FB32A9-31A9-428F-A416-8EF8F81292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16032149">
            <a:off x="3017832" y="1162902"/>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32" name="Content Placeholder 4" descr="Shoe footprints">
            <a:extLst>
              <a:ext uri="{FF2B5EF4-FFF2-40B4-BE49-F238E27FC236}">
                <a16:creationId xmlns:a16="http://schemas.microsoft.com/office/drawing/2014/main" id="{7677A4E3-6045-491B-BF76-7B58E16898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14525953">
            <a:off x="2208561" y="1344241"/>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33" name="Content Placeholder 4" descr="Shoe footprints">
            <a:extLst>
              <a:ext uri="{FF2B5EF4-FFF2-40B4-BE49-F238E27FC236}">
                <a16:creationId xmlns:a16="http://schemas.microsoft.com/office/drawing/2014/main" id="{07FB87A8-8517-4F74-A441-F71EEBFAF7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14525953">
            <a:off x="1405350" y="177090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34" name="Content Placeholder 4" descr="Shoe footprints">
            <a:extLst>
              <a:ext uri="{FF2B5EF4-FFF2-40B4-BE49-F238E27FC236}">
                <a16:creationId xmlns:a16="http://schemas.microsoft.com/office/drawing/2014/main" id="{956F66ED-D702-4EB2-80FB-88382F5D3C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13907841">
            <a:off x="677755" y="2242122"/>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35" name="Content Placeholder 4" descr="Shoe footprints">
            <a:extLst>
              <a:ext uri="{FF2B5EF4-FFF2-40B4-BE49-F238E27FC236}">
                <a16:creationId xmlns:a16="http://schemas.microsoft.com/office/drawing/2014/main" id="{43B5B67A-6287-4EE5-BFBF-907F66A97D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12342140">
            <a:off x="170100" y="2999154"/>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36" name="Content Placeholder 4" descr="Shoe footprints">
            <a:extLst>
              <a:ext uri="{FF2B5EF4-FFF2-40B4-BE49-F238E27FC236}">
                <a16:creationId xmlns:a16="http://schemas.microsoft.com/office/drawing/2014/main" id="{43370B9E-D091-40C5-A3B9-198606F41A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10800000">
            <a:off x="-44477" y="3825801"/>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37" name="Content Placeholder 4" descr="Shoe footprints">
            <a:extLst>
              <a:ext uri="{FF2B5EF4-FFF2-40B4-BE49-F238E27FC236}">
                <a16:creationId xmlns:a16="http://schemas.microsoft.com/office/drawing/2014/main" id="{87F176EE-8042-4284-AC10-C6C43DEAC7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9659908">
            <a:off x="92756" y="469076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38" name="Content Placeholder 4" descr="Shoe footprints">
            <a:extLst>
              <a:ext uri="{FF2B5EF4-FFF2-40B4-BE49-F238E27FC236}">
                <a16:creationId xmlns:a16="http://schemas.microsoft.com/office/drawing/2014/main" id="{4B30B3F9-839C-4B11-873E-A95A36B3BA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6038288">
            <a:off x="512315" y="533372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39" name="Content Placeholder 4" descr="Shoe footprints">
            <a:extLst>
              <a:ext uri="{FF2B5EF4-FFF2-40B4-BE49-F238E27FC236}">
                <a16:creationId xmlns:a16="http://schemas.microsoft.com/office/drawing/2014/main" id="{738200BC-A058-4BBF-A036-2925047B15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4438057">
            <a:off x="1371892" y="5301784"/>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40" name="Content Placeholder 4" descr="Shoe footprints">
            <a:extLst>
              <a:ext uri="{FF2B5EF4-FFF2-40B4-BE49-F238E27FC236}">
                <a16:creationId xmlns:a16="http://schemas.microsoft.com/office/drawing/2014/main" id="{9FDE32A7-D9CC-4958-9787-F53B1DA88A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2118728">
            <a:off x="2010356" y="486016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41" name="Content Placeholder 4" descr="Shoe footprints">
            <a:extLst>
              <a:ext uri="{FF2B5EF4-FFF2-40B4-BE49-F238E27FC236}">
                <a16:creationId xmlns:a16="http://schemas.microsoft.com/office/drawing/2014/main" id="{63BFFC87-53B7-4975-AAD3-03FAC3BF24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3493045">
            <a:off x="2518442" y="4276866"/>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43" name="Content Placeholder 4" descr="Shoe footprints">
            <a:extLst>
              <a:ext uri="{FF2B5EF4-FFF2-40B4-BE49-F238E27FC236}">
                <a16:creationId xmlns:a16="http://schemas.microsoft.com/office/drawing/2014/main" id="{97B15C5F-F385-43DB-A703-338EFB1A71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5400000">
            <a:off x="3260944" y="3984981"/>
            <a:ext cx="912791" cy="91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44" name="Content Placeholder 4" descr="Shoe footprints">
            <a:extLst>
              <a:ext uri="{FF2B5EF4-FFF2-40B4-BE49-F238E27FC236}">
                <a16:creationId xmlns:a16="http://schemas.microsoft.com/office/drawing/2014/main" id="{96BE28B9-DF63-47CD-8148-42F52D1F0D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7216126">
            <a:off x="4024229" y="4179705"/>
            <a:ext cx="912791" cy="91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45" name="Content Placeholder 4" descr="Shoe footprints">
            <a:extLst>
              <a:ext uri="{FF2B5EF4-FFF2-40B4-BE49-F238E27FC236}">
                <a16:creationId xmlns:a16="http://schemas.microsoft.com/office/drawing/2014/main" id="{4EF32B17-1127-488B-A3D1-22EBCAF41C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6909707">
            <a:off x="4759709" y="4524992"/>
            <a:ext cx="912791" cy="91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46" name="Content Placeholder 4" descr="Shoe footprints">
            <a:extLst>
              <a:ext uri="{FF2B5EF4-FFF2-40B4-BE49-F238E27FC236}">
                <a16:creationId xmlns:a16="http://schemas.microsoft.com/office/drawing/2014/main" id="{E9F28544-2810-4718-A7D3-0F4FFB724B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6096530">
            <a:off x="5438060" y="4812639"/>
            <a:ext cx="912791" cy="91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47" name="Content Placeholder 4" descr="Shoe footprints">
            <a:extLst>
              <a:ext uri="{FF2B5EF4-FFF2-40B4-BE49-F238E27FC236}">
                <a16:creationId xmlns:a16="http://schemas.microsoft.com/office/drawing/2014/main" id="{CB552518-B49A-4BCD-B148-9EEF05057E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5871648">
            <a:off x="6249437" y="4983800"/>
            <a:ext cx="912791" cy="91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48" name="Content Placeholder 4" descr="Shoe footprints">
            <a:extLst>
              <a:ext uri="{FF2B5EF4-FFF2-40B4-BE49-F238E27FC236}">
                <a16:creationId xmlns:a16="http://schemas.microsoft.com/office/drawing/2014/main" id="{17145706-B712-4929-8798-372ACCC9BB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4136424">
            <a:off x="7080488" y="4919174"/>
            <a:ext cx="912791" cy="91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49" name="Content Placeholder 4" descr="Shoe footprints">
            <a:extLst>
              <a:ext uri="{FF2B5EF4-FFF2-40B4-BE49-F238E27FC236}">
                <a16:creationId xmlns:a16="http://schemas.microsoft.com/office/drawing/2014/main" id="{162E2FE5-8443-4584-A783-7F27D60160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2725519">
            <a:off x="7703544" y="4469271"/>
            <a:ext cx="912791" cy="91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50" name="Content Placeholder 4" descr="Shoe footprints">
            <a:extLst>
              <a:ext uri="{FF2B5EF4-FFF2-40B4-BE49-F238E27FC236}">
                <a16:creationId xmlns:a16="http://schemas.microsoft.com/office/drawing/2014/main" id="{0D6DD697-68CB-4BF1-A2FF-BADA9EBD25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1439630">
            <a:off x="8169394" y="3838831"/>
            <a:ext cx="912791" cy="91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pic>
        <p:nvPicPr>
          <p:cNvPr id="51" name="Content Placeholder 4" descr="Shoe footprints">
            <a:extLst>
              <a:ext uri="{FF2B5EF4-FFF2-40B4-BE49-F238E27FC236}">
                <a16:creationId xmlns:a16="http://schemas.microsoft.com/office/drawing/2014/main" id="{5071C638-359C-43BD-86BD-260225239B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rot="566102">
            <a:off x="8348968" y="3150530"/>
            <a:ext cx="912791" cy="91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4" name="TextBox 3">
            <a:extLst>
              <a:ext uri="{FF2B5EF4-FFF2-40B4-BE49-F238E27FC236}">
                <a16:creationId xmlns:a16="http://schemas.microsoft.com/office/drawing/2014/main" id="{FDA0422C-3E43-4BE5-9C26-17435020F004}"/>
              </a:ext>
            </a:extLst>
          </p:cNvPr>
          <p:cNvSpPr txBox="1"/>
          <p:nvPr/>
        </p:nvSpPr>
        <p:spPr>
          <a:xfrm>
            <a:off x="1307487" y="3311496"/>
            <a:ext cx="6972838" cy="646331"/>
          </a:xfrm>
          <a:prstGeom prst="rect">
            <a:avLst/>
          </a:prstGeom>
          <a:noFill/>
        </p:spPr>
        <p:txBody>
          <a:bodyPr wrap="square" rtlCol="0">
            <a:spAutoFit/>
          </a:bodyPr>
          <a:lstStyle/>
          <a:p>
            <a:r>
              <a:rPr lang="en-GB" i="1" dirty="0"/>
              <a:t>Imagine that you have to walk in someone else’s shoes for the day……</a:t>
            </a:r>
          </a:p>
        </p:txBody>
      </p:sp>
      <p:pic>
        <p:nvPicPr>
          <p:cNvPr id="3" name="Walk in My Shoes">
            <a:hlinkClick r:id="" action="ppaction://media"/>
            <a:extLst>
              <a:ext uri="{FF2B5EF4-FFF2-40B4-BE49-F238E27FC236}">
                <a16:creationId xmlns:a16="http://schemas.microsoft.com/office/drawing/2014/main" id="{3EF757EA-2696-41E1-9E23-6E07B2C594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259400352"/>
      </p:ext>
    </p:extLst>
  </p:cSld>
  <p:clrMapOvr>
    <a:masterClrMapping/>
  </p:clrMapOvr>
  <mc:AlternateContent xmlns:mc="http://schemas.openxmlformats.org/markup-compatibility/2006" xmlns:p14="http://schemas.microsoft.com/office/powerpoint/2010/main">
    <mc:Choice Requires="p14">
      <p:transition spd="slow" p14:dur="1400" advClick="0" advTm="48000">
        <p14:ripple/>
      </p:transition>
    </mc:Choice>
    <mc:Fallback xmlns="">
      <p:transition spd="slow" advClick="0" advTm="4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463" fill="hold"/>
                                        <p:tgtEl>
                                          <p:spTgt spid="3"/>
                                        </p:tgtEl>
                                      </p:cBhvr>
                                    </p:cmd>
                                  </p:childTnLst>
                                </p:cTn>
                              </p:par>
                              <p:par>
                                <p:cTn id="7" presetID="2" presetClass="entr" presetSubtype="8" fill="hold" grpId="0" nodeType="withEffect">
                                  <p:stCondLst>
                                    <p:cond delay="0"/>
                                  </p:stCondLst>
                                  <p:iterate type="lt">
                                    <p:tmPct val="10000"/>
                                  </p:iterate>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par>
                                <p:cTn id="11" presetID="1" presetClass="entr" presetSubtype="0" fill="hold" nodeType="withEffect">
                                  <p:stCondLst>
                                    <p:cond delay="50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400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600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800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1000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1200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1400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1600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1800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2000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2200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2400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2600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2800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3000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3200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nodeType="withEffect">
                                  <p:stCondLst>
                                    <p:cond delay="3400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3600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3800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nodeType="withEffect">
                                  <p:stCondLst>
                                    <p:cond delay="4000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nodeType="withEffect">
                                  <p:stCondLst>
                                    <p:cond delay="4200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nodeType="withEffect">
                                  <p:stCondLst>
                                    <p:cond delay="4400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nodeType="withEffect">
                                  <p:stCondLst>
                                    <p:cond delay="46000"/>
                                  </p:stCondLst>
                                  <p:childTnLst>
                                    <p:set>
                                      <p:cBhvr>
                                        <p:cTn id="58" dur="1" fill="hold">
                                          <p:stCondLst>
                                            <p:cond delay="0"/>
                                          </p:stCondLst>
                                        </p:cTn>
                                        <p:tgtEl>
                                          <p:spTgt spid="50"/>
                                        </p:tgtEl>
                                        <p:attrNameLst>
                                          <p:attrName>style.visibility</p:attrName>
                                        </p:attrNameLst>
                                      </p:cBhvr>
                                      <p:to>
                                        <p:strVal val="visible"/>
                                      </p:to>
                                    </p:set>
                                  </p:childTnLst>
                                </p:cTn>
                              </p:par>
                            </p:childTnLst>
                          </p:cTn>
                        </p:par>
                        <p:par>
                          <p:cTn id="59" fill="hold">
                            <p:stCondLst>
                              <p:cond delay="46463"/>
                            </p:stCondLst>
                            <p:childTnLst>
                              <p:par>
                                <p:cTn id="60" presetID="1" presetClass="entr" presetSubtype="0" fill="hold" nodeType="afterEffect">
                                  <p:stCondLst>
                                    <p:cond delay="1500"/>
                                  </p:stCondLst>
                                  <p:childTnLst>
                                    <p:set>
                                      <p:cBhvr>
                                        <p:cTn id="61"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A9998-47F3-4769-BADC-99F174B7199E}"/>
              </a:ext>
            </a:extLst>
          </p:cNvPr>
          <p:cNvSpPr>
            <a:spLocks noGrp="1"/>
          </p:cNvSpPr>
          <p:nvPr>
            <p:ph type="title"/>
          </p:nvPr>
        </p:nvSpPr>
        <p:spPr/>
        <p:txBody>
          <a:bodyPr/>
          <a:lstStyle/>
          <a:p>
            <a:r>
              <a:rPr lang="en-GB" dirty="0"/>
              <a:t>It’s not easy……</a:t>
            </a:r>
          </a:p>
        </p:txBody>
      </p:sp>
      <p:sp>
        <p:nvSpPr>
          <p:cNvPr id="3" name="Content Placeholder 2">
            <a:extLst>
              <a:ext uri="{FF2B5EF4-FFF2-40B4-BE49-F238E27FC236}">
                <a16:creationId xmlns:a16="http://schemas.microsoft.com/office/drawing/2014/main" id="{F0F8CF8E-2214-4CFB-A6BB-00BCF3FA3125}"/>
              </a:ext>
            </a:extLst>
          </p:cNvPr>
          <p:cNvSpPr>
            <a:spLocks noGrp="1"/>
          </p:cNvSpPr>
          <p:nvPr>
            <p:ph idx="1"/>
          </p:nvPr>
        </p:nvSpPr>
        <p:spPr/>
        <p:txBody>
          <a:bodyPr/>
          <a:lstStyle/>
          <a:p>
            <a:r>
              <a:rPr lang="en-GB" sz="2800" dirty="0">
                <a:solidFill>
                  <a:schemeClr val="accent2">
                    <a:lumMod val="50000"/>
                  </a:schemeClr>
                </a:solidFill>
              </a:rPr>
              <a:t>But sometimes, with a little thought, you </a:t>
            </a:r>
            <a:r>
              <a:rPr lang="en-GB" sz="2800" i="1" dirty="0">
                <a:solidFill>
                  <a:schemeClr val="accent2">
                    <a:lumMod val="50000"/>
                  </a:schemeClr>
                </a:solidFill>
              </a:rPr>
              <a:t>can</a:t>
            </a:r>
            <a:r>
              <a:rPr lang="en-GB" sz="2800" dirty="0">
                <a:solidFill>
                  <a:schemeClr val="accent2">
                    <a:lumMod val="50000"/>
                  </a:schemeClr>
                </a:solidFill>
              </a:rPr>
              <a:t> imagine how someone else might experience a service..</a:t>
            </a:r>
            <a:endParaRPr lang="en-GB" dirty="0"/>
          </a:p>
        </p:txBody>
      </p:sp>
      <p:pic>
        <p:nvPicPr>
          <p:cNvPr id="6" name="Picture 5">
            <a:extLst>
              <a:ext uri="{FF2B5EF4-FFF2-40B4-BE49-F238E27FC236}">
                <a16:creationId xmlns:a16="http://schemas.microsoft.com/office/drawing/2014/main" id="{3902F8D5-16BD-4D31-9FFA-470EA99CE55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167288" y="2524606"/>
            <a:ext cx="2506663" cy="1467759"/>
          </a:xfrm>
          <a:prstGeom prst="rect">
            <a:avLst/>
          </a:prstGeom>
        </p:spPr>
      </p:pic>
      <p:pic>
        <p:nvPicPr>
          <p:cNvPr id="9" name="Picture 8">
            <a:extLst>
              <a:ext uri="{FF2B5EF4-FFF2-40B4-BE49-F238E27FC236}">
                <a16:creationId xmlns:a16="http://schemas.microsoft.com/office/drawing/2014/main" id="{95455E96-05EC-4574-A09F-BD882CFF4B2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167288" y="3992365"/>
            <a:ext cx="3388555" cy="1925315"/>
          </a:xfrm>
          <a:prstGeom prst="rect">
            <a:avLst/>
          </a:prstGeom>
        </p:spPr>
      </p:pic>
      <p:pic>
        <p:nvPicPr>
          <p:cNvPr id="12" name="Picture 11">
            <a:extLst>
              <a:ext uri="{FF2B5EF4-FFF2-40B4-BE49-F238E27FC236}">
                <a16:creationId xmlns:a16="http://schemas.microsoft.com/office/drawing/2014/main" id="{AEB31C99-2369-43D0-92DB-1BDA9D1B851C}"/>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514038" y="4004836"/>
            <a:ext cx="3224191" cy="1912843"/>
          </a:xfrm>
          <a:prstGeom prst="rect">
            <a:avLst/>
          </a:prstGeom>
        </p:spPr>
      </p:pic>
      <p:pic>
        <p:nvPicPr>
          <p:cNvPr id="15" name="Picture 14">
            <a:extLst>
              <a:ext uri="{FF2B5EF4-FFF2-40B4-BE49-F238E27FC236}">
                <a16:creationId xmlns:a16="http://schemas.microsoft.com/office/drawing/2014/main" id="{5A09B527-6324-4607-AAD0-BCB11A39E043}"/>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768264" y="3087640"/>
            <a:ext cx="1396092" cy="2866760"/>
          </a:xfrm>
          <a:prstGeom prst="rect">
            <a:avLst/>
          </a:prstGeom>
        </p:spPr>
      </p:pic>
      <p:pic>
        <p:nvPicPr>
          <p:cNvPr id="17" name="Picture 16">
            <a:extLst>
              <a:ext uri="{FF2B5EF4-FFF2-40B4-BE49-F238E27FC236}">
                <a16:creationId xmlns:a16="http://schemas.microsoft.com/office/drawing/2014/main" id="{C925190A-C176-4F8D-8250-51E4D844F905}"/>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4673951" y="2498670"/>
            <a:ext cx="2028517" cy="1506166"/>
          </a:xfrm>
          <a:prstGeom prst="rect">
            <a:avLst/>
          </a:prstGeom>
        </p:spPr>
      </p:pic>
      <p:pic>
        <p:nvPicPr>
          <p:cNvPr id="20" name="Picture 19">
            <a:extLst>
              <a:ext uri="{FF2B5EF4-FFF2-40B4-BE49-F238E27FC236}">
                <a16:creationId xmlns:a16="http://schemas.microsoft.com/office/drawing/2014/main" id="{70D3BC15-F856-4436-B251-388DF915540A}"/>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6702615" y="2498671"/>
            <a:ext cx="1986083" cy="1493694"/>
          </a:xfrm>
          <a:prstGeom prst="rect">
            <a:avLst/>
          </a:prstGeom>
        </p:spPr>
      </p:pic>
      <p:pic>
        <p:nvPicPr>
          <p:cNvPr id="4" name="Its Not Easy">
            <a:hlinkClick r:id="" action="ppaction://media"/>
            <a:extLst>
              <a:ext uri="{FF2B5EF4-FFF2-40B4-BE49-F238E27FC236}">
                <a16:creationId xmlns:a16="http://schemas.microsoft.com/office/drawing/2014/main" id="{B768DCEF-05D9-4921-BB7D-0CDB843113D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35131009"/>
      </p:ext>
    </p:extLst>
  </p:cSld>
  <p:clrMapOvr>
    <a:masterClrMapping/>
  </p:clrMapOvr>
  <mc:AlternateContent xmlns:mc="http://schemas.openxmlformats.org/markup-compatibility/2006" xmlns:p14="http://schemas.microsoft.com/office/powerpoint/2010/main">
    <mc:Choice Requires="p14">
      <p:transition spd="slow" p14:dur="2500" advTm="20000">
        <p14:switch dir="r"/>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98" fill="hold"/>
                                        <p:tgtEl>
                                          <p:spTgt spid="4"/>
                                        </p:tgtEl>
                                      </p:cBhvr>
                                    </p:cmd>
                                  </p:childTnLst>
                                </p:cTn>
                              </p:par>
                            </p:childTnLst>
                          </p:cTn>
                        </p:par>
                        <p:par>
                          <p:cTn id="7" fill="hold">
                            <p:stCondLst>
                              <p:cond delay="0"/>
                            </p:stCondLst>
                            <p:childTnLst>
                              <p:par>
                                <p:cTn id="8" presetID="10" presetClass="entr" presetSubtype="0" fill="hold" nodeType="afterEffect">
                                  <p:stCondLst>
                                    <p:cond delay="3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3500"/>
                            </p:stCondLst>
                            <p:childTnLst>
                              <p:par>
                                <p:cTn id="12" presetID="2" presetClass="entr" presetSubtype="9" fill="hold" nodeType="afterEffect">
                                  <p:stCondLst>
                                    <p:cond delay="10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2000" fill="hold"/>
                                        <p:tgtEl>
                                          <p:spTgt spid="6"/>
                                        </p:tgtEl>
                                        <p:attrNameLst>
                                          <p:attrName>ppt_x</p:attrName>
                                        </p:attrNameLst>
                                      </p:cBhvr>
                                      <p:tavLst>
                                        <p:tav tm="0">
                                          <p:val>
                                            <p:strVal val="0-#ppt_w/2"/>
                                          </p:val>
                                        </p:tav>
                                        <p:tav tm="100000">
                                          <p:val>
                                            <p:strVal val="#ppt_x"/>
                                          </p:val>
                                        </p:tav>
                                      </p:tavLst>
                                    </p:anim>
                                    <p:anim calcmode="lin" valueType="num">
                                      <p:cBhvr additive="base">
                                        <p:cTn id="15" dur="2000" fill="hold"/>
                                        <p:tgtEl>
                                          <p:spTgt spid="6"/>
                                        </p:tgtEl>
                                        <p:attrNameLst>
                                          <p:attrName>ppt_y</p:attrName>
                                        </p:attrNameLst>
                                      </p:cBhvr>
                                      <p:tavLst>
                                        <p:tav tm="0">
                                          <p:val>
                                            <p:strVal val="0-#ppt_h/2"/>
                                          </p:val>
                                        </p:tav>
                                        <p:tav tm="100000">
                                          <p:val>
                                            <p:strVal val="#ppt_y"/>
                                          </p:val>
                                        </p:tav>
                                      </p:tavLst>
                                    </p:anim>
                                  </p:childTnLst>
                                </p:cTn>
                              </p:par>
                            </p:childTnLst>
                          </p:cTn>
                        </p:par>
                        <p:par>
                          <p:cTn id="16" fill="hold">
                            <p:stCondLst>
                              <p:cond delay="6500"/>
                            </p:stCondLst>
                            <p:childTnLst>
                              <p:par>
                                <p:cTn id="17" presetID="2" presetClass="entr" presetSubtype="3" fill="hold" nodeType="afterEffect">
                                  <p:stCondLst>
                                    <p:cond delay="10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2750" fill="hold"/>
                                        <p:tgtEl>
                                          <p:spTgt spid="20"/>
                                        </p:tgtEl>
                                        <p:attrNameLst>
                                          <p:attrName>ppt_x</p:attrName>
                                        </p:attrNameLst>
                                      </p:cBhvr>
                                      <p:tavLst>
                                        <p:tav tm="0">
                                          <p:val>
                                            <p:strVal val="1+#ppt_w/2"/>
                                          </p:val>
                                        </p:tav>
                                        <p:tav tm="100000">
                                          <p:val>
                                            <p:strVal val="#ppt_x"/>
                                          </p:val>
                                        </p:tav>
                                      </p:tavLst>
                                    </p:anim>
                                    <p:anim calcmode="lin" valueType="num">
                                      <p:cBhvr additive="base">
                                        <p:cTn id="20" dur="275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10250"/>
                            </p:stCondLst>
                            <p:childTnLst>
                              <p:par>
                                <p:cTn id="22" presetID="2" presetClass="entr" presetSubtype="8" fill="hold" nodeType="afterEffect">
                                  <p:stCondLst>
                                    <p:cond delay="100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2000" fill="hold"/>
                                        <p:tgtEl>
                                          <p:spTgt spid="15"/>
                                        </p:tgtEl>
                                        <p:attrNameLst>
                                          <p:attrName>ppt_x</p:attrName>
                                        </p:attrNameLst>
                                      </p:cBhvr>
                                      <p:tavLst>
                                        <p:tav tm="0">
                                          <p:val>
                                            <p:strVal val="0-#ppt_w/2"/>
                                          </p:val>
                                        </p:tav>
                                        <p:tav tm="100000">
                                          <p:val>
                                            <p:strVal val="#ppt_x"/>
                                          </p:val>
                                        </p:tav>
                                      </p:tavLst>
                                    </p:anim>
                                    <p:anim calcmode="lin" valueType="num">
                                      <p:cBhvr additive="base">
                                        <p:cTn id="25" dur="2000" fill="hold"/>
                                        <p:tgtEl>
                                          <p:spTgt spid="15"/>
                                        </p:tgtEl>
                                        <p:attrNameLst>
                                          <p:attrName>ppt_y</p:attrName>
                                        </p:attrNameLst>
                                      </p:cBhvr>
                                      <p:tavLst>
                                        <p:tav tm="0">
                                          <p:val>
                                            <p:strVal val="#ppt_y"/>
                                          </p:val>
                                        </p:tav>
                                        <p:tav tm="100000">
                                          <p:val>
                                            <p:strVal val="#ppt_y"/>
                                          </p:val>
                                        </p:tav>
                                      </p:tavLst>
                                    </p:anim>
                                  </p:childTnLst>
                                </p:cTn>
                              </p:par>
                            </p:childTnLst>
                          </p:cTn>
                        </p:par>
                        <p:par>
                          <p:cTn id="26" fill="hold">
                            <p:stCondLst>
                              <p:cond delay="13250"/>
                            </p:stCondLst>
                            <p:childTnLst>
                              <p:par>
                                <p:cTn id="27" presetID="2" presetClass="entr" presetSubtype="1" fill="hold" nodeType="afterEffect">
                                  <p:stCondLst>
                                    <p:cond delay="100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2000" fill="hold"/>
                                        <p:tgtEl>
                                          <p:spTgt spid="17"/>
                                        </p:tgtEl>
                                        <p:attrNameLst>
                                          <p:attrName>ppt_x</p:attrName>
                                        </p:attrNameLst>
                                      </p:cBhvr>
                                      <p:tavLst>
                                        <p:tav tm="0">
                                          <p:val>
                                            <p:strVal val="#ppt_x"/>
                                          </p:val>
                                        </p:tav>
                                        <p:tav tm="100000">
                                          <p:val>
                                            <p:strVal val="#ppt_x"/>
                                          </p:val>
                                        </p:tav>
                                      </p:tavLst>
                                    </p:anim>
                                    <p:anim calcmode="lin" valueType="num">
                                      <p:cBhvr additive="base">
                                        <p:cTn id="30" dur="2000" fill="hold"/>
                                        <p:tgtEl>
                                          <p:spTgt spid="17"/>
                                        </p:tgtEl>
                                        <p:attrNameLst>
                                          <p:attrName>ppt_y</p:attrName>
                                        </p:attrNameLst>
                                      </p:cBhvr>
                                      <p:tavLst>
                                        <p:tav tm="0">
                                          <p:val>
                                            <p:strVal val="0-#ppt_h/2"/>
                                          </p:val>
                                        </p:tav>
                                        <p:tav tm="100000">
                                          <p:val>
                                            <p:strVal val="#ppt_y"/>
                                          </p:val>
                                        </p:tav>
                                      </p:tavLst>
                                    </p:anim>
                                  </p:childTnLst>
                                </p:cTn>
                              </p:par>
                            </p:childTnLst>
                          </p:cTn>
                        </p:par>
                        <p:par>
                          <p:cTn id="31" fill="hold">
                            <p:stCondLst>
                              <p:cond delay="16250"/>
                            </p:stCondLst>
                            <p:childTnLst>
                              <p:par>
                                <p:cTn id="32" presetID="2" presetClass="entr" presetSubtype="4" fill="hold" nodeType="afterEffect">
                                  <p:stCondLst>
                                    <p:cond delay="100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2250" fill="hold"/>
                                        <p:tgtEl>
                                          <p:spTgt spid="9"/>
                                        </p:tgtEl>
                                        <p:attrNameLst>
                                          <p:attrName>ppt_x</p:attrName>
                                        </p:attrNameLst>
                                      </p:cBhvr>
                                      <p:tavLst>
                                        <p:tav tm="0">
                                          <p:val>
                                            <p:strVal val="#ppt_x"/>
                                          </p:val>
                                        </p:tav>
                                        <p:tav tm="100000">
                                          <p:val>
                                            <p:strVal val="#ppt_x"/>
                                          </p:val>
                                        </p:tav>
                                      </p:tavLst>
                                    </p:anim>
                                    <p:anim calcmode="lin" valueType="num">
                                      <p:cBhvr additive="base">
                                        <p:cTn id="35" dur="2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 are on auto-pilot</a:t>
            </a:r>
          </a:p>
        </p:txBody>
      </p:sp>
      <p:pic>
        <p:nvPicPr>
          <p:cNvPr id="5" name="Content Placeholder 4">
            <a:extLst>
              <a:ext uri="{FF2B5EF4-FFF2-40B4-BE49-F238E27FC236}">
                <a16:creationId xmlns:a16="http://schemas.microsoft.com/office/drawing/2014/main" id="{BB833A92-43C8-4031-8878-ECF72BFF3B30}"/>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776926" y="1840933"/>
            <a:ext cx="1720416" cy="1720416"/>
          </a:xfrm>
        </p:spPr>
      </p:pic>
      <p:sp>
        <p:nvSpPr>
          <p:cNvPr id="3" name="TextBox 2"/>
          <p:cNvSpPr txBox="1"/>
          <p:nvPr/>
        </p:nvSpPr>
        <p:spPr>
          <a:xfrm>
            <a:off x="3691813" y="2103161"/>
            <a:ext cx="1609859" cy="369332"/>
          </a:xfrm>
          <a:prstGeom prst="rect">
            <a:avLst/>
          </a:prstGeom>
          <a:noFill/>
        </p:spPr>
        <p:txBody>
          <a:bodyPr wrap="square" rtlCol="0">
            <a:spAutoFit/>
          </a:bodyPr>
          <a:lstStyle/>
          <a:p>
            <a:r>
              <a:rPr lang="en-GB" dirty="0"/>
              <a:t>Obstruction</a:t>
            </a:r>
          </a:p>
        </p:txBody>
      </p:sp>
      <p:sp>
        <p:nvSpPr>
          <p:cNvPr id="4" name="TextBox 3"/>
          <p:cNvSpPr txBox="1"/>
          <p:nvPr/>
        </p:nvSpPr>
        <p:spPr>
          <a:xfrm>
            <a:off x="776926" y="4909445"/>
            <a:ext cx="976549" cy="369332"/>
          </a:xfrm>
          <a:prstGeom prst="rect">
            <a:avLst/>
          </a:prstGeom>
          <a:noFill/>
        </p:spPr>
        <p:txBody>
          <a:bodyPr wrap="none" rtlCol="0">
            <a:spAutoFit/>
          </a:bodyPr>
          <a:lstStyle/>
          <a:p>
            <a:r>
              <a:rPr lang="en-GB" dirty="0"/>
              <a:t>Barrier</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9284" y="1068058"/>
            <a:ext cx="1718973" cy="1027523"/>
          </a:xfrm>
          <a:prstGeom prst="rect">
            <a:avLst/>
          </a:prstGeom>
        </p:spPr>
      </p:pic>
      <p:sp>
        <p:nvSpPr>
          <p:cNvPr id="6" name="TextBox 5"/>
          <p:cNvSpPr txBox="1"/>
          <p:nvPr/>
        </p:nvSpPr>
        <p:spPr>
          <a:xfrm>
            <a:off x="4496742" y="5272854"/>
            <a:ext cx="997389" cy="646331"/>
          </a:xfrm>
          <a:prstGeom prst="rect">
            <a:avLst/>
          </a:prstGeom>
          <a:noFill/>
        </p:spPr>
        <p:txBody>
          <a:bodyPr wrap="square" rtlCol="0">
            <a:spAutoFit/>
          </a:bodyPr>
          <a:lstStyle/>
          <a:p>
            <a:r>
              <a:rPr lang="en-GB" dirty="0"/>
              <a:t>Hazard</a:t>
            </a:r>
          </a:p>
          <a:p>
            <a:endParaRPr lang="en-GB" dirty="0"/>
          </a:p>
        </p:txBody>
      </p:sp>
      <p:sp>
        <p:nvSpPr>
          <p:cNvPr id="8" name="TextBox 7"/>
          <p:cNvSpPr txBox="1"/>
          <p:nvPr/>
        </p:nvSpPr>
        <p:spPr>
          <a:xfrm>
            <a:off x="6632620" y="4417454"/>
            <a:ext cx="1842171" cy="369332"/>
          </a:xfrm>
          <a:prstGeom prst="rect">
            <a:avLst/>
          </a:prstGeom>
          <a:noFill/>
        </p:spPr>
        <p:txBody>
          <a:bodyPr wrap="none" rtlCol="0">
            <a:spAutoFit/>
          </a:bodyPr>
          <a:lstStyle/>
          <a:p>
            <a:r>
              <a:rPr lang="en-GB" dirty="0"/>
              <a:t>Discrimination</a:t>
            </a:r>
          </a:p>
        </p:txBody>
      </p:sp>
      <p:sp>
        <p:nvSpPr>
          <p:cNvPr id="9" name="TextBox 8"/>
          <p:cNvSpPr txBox="1"/>
          <p:nvPr/>
        </p:nvSpPr>
        <p:spPr>
          <a:xfrm>
            <a:off x="3872789" y="3188093"/>
            <a:ext cx="1247906" cy="369332"/>
          </a:xfrm>
          <a:prstGeom prst="rect">
            <a:avLst/>
          </a:prstGeom>
          <a:noFill/>
        </p:spPr>
        <p:txBody>
          <a:bodyPr wrap="none" rtlCol="0">
            <a:spAutoFit/>
          </a:bodyPr>
          <a:lstStyle/>
          <a:p>
            <a:r>
              <a:rPr lang="en-GB" dirty="0"/>
              <a:t>Disability</a:t>
            </a:r>
          </a:p>
        </p:txBody>
      </p:sp>
      <p:sp>
        <p:nvSpPr>
          <p:cNvPr id="11" name="TextBox 10"/>
          <p:cNvSpPr txBox="1"/>
          <p:nvPr/>
        </p:nvSpPr>
        <p:spPr>
          <a:xfrm>
            <a:off x="2656070" y="5094111"/>
            <a:ext cx="938077" cy="646331"/>
          </a:xfrm>
          <a:prstGeom prst="rect">
            <a:avLst/>
          </a:prstGeom>
          <a:noFill/>
        </p:spPr>
        <p:txBody>
          <a:bodyPr wrap="none" rtlCol="0">
            <a:spAutoFit/>
          </a:bodyPr>
          <a:lstStyle/>
          <a:p>
            <a:r>
              <a:rPr lang="en-GB" dirty="0"/>
              <a:t>Threat</a:t>
            </a:r>
          </a:p>
          <a:p>
            <a:endParaRPr lang="en-GB" dirty="0"/>
          </a:p>
        </p:txBody>
      </p:sp>
      <p:pic>
        <p:nvPicPr>
          <p:cNvPr id="7" name="Auto Pilot">
            <a:hlinkClick r:id="" action="ppaction://media"/>
            <a:extLst>
              <a:ext uri="{FF2B5EF4-FFF2-40B4-BE49-F238E27FC236}">
                <a16:creationId xmlns:a16="http://schemas.microsoft.com/office/drawing/2014/main" id="{4967890B-0BED-4EBD-8E9C-1533998A9D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813370270"/>
      </p:ext>
    </p:extLst>
  </p:cSld>
  <p:clrMapOvr>
    <a:masterClrMapping/>
  </p:clrMapOvr>
  <mc:AlternateContent xmlns:mc="http://schemas.openxmlformats.org/markup-compatibility/2006" xmlns:p14="http://schemas.microsoft.com/office/powerpoint/2010/main">
    <mc:Choice Requires="p14">
      <p:transition spd="slow" p14:dur="2000" advClick="0" advTm="50000">
        <p:push dir="u"/>
      </p:transition>
    </mc:Choice>
    <mc:Fallback xmlns="">
      <p:transition spd="slow" advClick="0" advTm="50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95" fill="hold"/>
                                        <p:tgtEl>
                                          <p:spTgt spid="7"/>
                                        </p:tgtEl>
                                      </p:cBhvr>
                                    </p:cmd>
                                  </p:childTnLst>
                                </p:cTn>
                              </p:par>
                              <p:par>
                                <p:cTn id="7" presetID="0" presetClass="path" presetSubtype="0" accel="50000" decel="50000" fill="hold" nodeType="withEffect">
                                  <p:stCondLst>
                                    <p:cond delay="40000"/>
                                  </p:stCondLst>
                                  <p:childTnLst>
                                    <p:animMotion origin="layout" path="M 0.09427 -0.03519 L 0.09427 -0.03519 C 0.10174 -0.03588 0.1092 -0.03611 0.11667 -0.03704 C 0.1191 -0.03727 0.12153 -0.03819 0.12379 -0.03889 C 0.13177 -0.04167 0.12396 -0.04028 0.13368 -0.04259 C 0.13698 -0.04352 0.14028 -0.04375 0.14341 -0.04444 C 0.14532 -0.04491 0.14723 -0.0456 0.14914 -0.0463 C 0.15348 -0.04815 0.15417 -0.04907 0.15903 -0.05023 C 0.1632 -0.05093 0.16736 -0.05139 0.1717 -0.05208 C 0.175 -0.05255 0.1783 -0.05324 0.1816 -0.05394 C 0.18473 -0.05532 0.19167 -0.0588 0.19566 -0.05949 C 0.19983 -0.06042 0.204 -0.06088 0.20834 -0.06134 C 0.21007 -0.06204 0.21198 -0.0625 0.21389 -0.06319 C 0.21528 -0.06389 0.21684 -0.06597 0.21806 -0.06528 C 0.21945 -0.06435 0.2191 -0.06134 0.21945 -0.05949 C 0.21841 -0.04977 0.21806 -0.04468 0.21667 -0.03519 C 0.21632 -0.03194 0.21598 -0.02894 0.21528 -0.02569 C 0.20938 0.00324 0.21563 -0.02662 0.20973 -0.0088 C 0.20851 -0.00532 0.20782 -0.00139 0.20677 0.00231 L 0.204 0.01366 C 0.20365 0.01551 0.20295 0.01736 0.20261 0.01921 C 0.20209 0.02176 0.20174 0.02431 0.20122 0.02685 C 0.20035 0.03056 0.19931 0.03426 0.19844 0.03819 C 0.19792 0.04005 0.1974 0.0419 0.19705 0.04375 C 0.19479 0.05509 0.19618 0.04884 0.19271 0.0625 L 0.19132 0.06806 C 0.19098 0.06991 0.19028 0.07176 0.18993 0.07384 C 0.18941 0.07616 0.18941 0.07894 0.18854 0.08125 C 0.18542 0.08981 0.18125 0.08981 0.17865 0.1 C 0.17674 0.10787 0.17743 0.10625 0.17309 0.11505 C 0.1717 0.11759 0.17014 0.11991 0.16893 0.12269 C 0.16372 0.13356 0.16893 0.12755 0.16181 0.1338 C 0.15886 0.14583 0.16302 0.13403 0.15469 0.14144 C 0.1533 0.14259 0.15295 0.14537 0.15191 0.14699 C 0.1507 0.14907 0.14896 0.15069 0.14775 0.15255 C 0.1467 0.1544 0.14601 0.15648 0.14497 0.15833 C 0.14219 0.16227 0.13976 0.16667 0.13646 0.16944 C 0.13507 0.17083 0.13351 0.17176 0.13229 0.17338 C 0.11198 0.19792 0.12848 0.18079 0.11528 0.19398 C 0.11441 0.19583 0.11372 0.19792 0.1125 0.19954 C 0.10556 0.21019 0.10625 0.2088 0.09983 0.21458 C 0.09514 0.22407 0.09844 0.21898 0.08854 0.22778 L 0.08438 0.23148 C 0.07969 0.24097 0.08299 0.23588 0.07309 0.24468 L 0.06893 0.24838 L 0.06459 0.25208 C 0.0566 0.26829 0.06736 0.24931 0.05764 0.25972 C 0.05625 0.26111 0.05591 0.26366 0.05469 0.26528 C 0.05365 0.2669 0.05191 0.26759 0.05052 0.26898 C 0.04896 0.27083 0.04792 0.27292 0.04636 0.27477 C 0.04254 0.27894 0.0408 0.27894 0.03646 0.28218 C 0.03507 0.28333 0.03368 0.28495 0.03229 0.28588 C 0.02743 0.28958 0.02709 0.28958 0.0224 0.29167 C 0.004 0.31019 0.02639 0.28889 0.0125 0.29907 C 0.00955 0.30139 0.00695 0.30417 0.00417 0.30671 C 0.00261 0.30787 0.00104 0.3088 -0.00017 0.31042 C -0.00555 0.31759 -0.00277 0.31458 -0.0085 0.31968 C -0.00816 0.32153 -0.00816 0.32384 -0.00711 0.32546 C -0.00607 0.32708 -0.00451 0.32824 -0.00295 0.32917 C -0.00156 0.33009 -0.00017 0.33056 0.00122 0.33102 C 0.00417 0.33218 0.00834 0.3331 0.01111 0.33472 C 0.01493 0.33704 0.01841 0.34051 0.0224 0.34236 C 0.02379 0.34282 0.02535 0.34329 0.02657 0.34421 C 0.03681 0.35093 0.02414 0.34514 0.03646 0.35162 C 0.03924 0.35324 0.04202 0.35417 0.04497 0.35532 C 0.04636 0.35602 0.04792 0.35625 0.04914 0.35741 C 0.05539 0.36273 0.05174 0.36065 0.06042 0.36296 C 0.06181 0.36412 0.06302 0.36597 0.06459 0.36667 C 0.07535 0.37106 0.08594 0.3713 0.09705 0.37245 C 0.10087 0.37176 0.10816 0.37153 0.1125 0.36852 C 0.11407 0.36759 0.11528 0.36597 0.11667 0.36481 C 0.11771 0.36296 0.11841 0.36088 0.11962 0.35926 C 0.12084 0.35764 0.12275 0.35718 0.12379 0.35532 C 0.12466 0.35394 0.12431 0.35139 0.12518 0.34977 C 0.12622 0.34769 0.12795 0.34606 0.12934 0.34421 C 0.13056 0.33958 0.13091 0.33657 0.13368 0.33287 C 0.1349 0.33125 0.13646 0.33032 0.13785 0.32917 C 0.13872 0.32546 0.13959 0.3206 0.14202 0.31782 C 0.14323 0.31667 0.14497 0.31667 0.14636 0.31597 L 0.15764 0.29352 C 0.15973 0.28912 0.16198 0.28449 0.16459 0.28032 C 0.16598 0.27824 0.16736 0.27662 0.16893 0.27477 C 0.17049 0.26829 0.17014 0.26713 0.17448 0.26157 C 0.1757 0.25995 0.17726 0.25903 0.17865 0.25787 C 0.17917 0.25602 0.17934 0.25394 0.18004 0.25208 C 0.18177 0.24815 0.18386 0.24468 0.18577 0.24097 C 0.18664 0.23912 0.18785 0.23727 0.18854 0.23519 C 0.18941 0.23287 0.19063 0.23032 0.19132 0.22778 C 0.19202 0.22593 0.19202 0.22384 0.19271 0.22222 C 0.19445 0.21806 0.1974 0.21505 0.19844 0.21088 C 0.20087 0.20093 0.19896 0.20694 0.20539 0.19398 L 0.20834 0.18843 C 0.21077 0.17847 0.20886 0.18426 0.21528 0.17153 C 0.21632 0.16944 0.21754 0.16782 0.21806 0.16574 C 0.22066 0.15579 0.21875 0.16181 0.22518 0.14884 C 0.22604 0.14699 0.22743 0.14537 0.22795 0.14329 C 0.22917 0.13866 0.23004 0.13426 0.23212 0.13009 C 0.23334 0.12801 0.23507 0.12639 0.23646 0.12454 C 0.23993 0.11042 0.23525 0.12778 0.24063 0.11319 C 0.24132 0.11134 0.24132 0.10926 0.24202 0.10764 C 0.24375 0.1037 0.24584 0.1 0.24775 0.0963 C 0.24861 0.09444 0.25 0.09282 0.25052 0.09074 C 0.25313 0.08032 0.25035 0.08958 0.25469 0.0794 C 0.25573 0.07708 0.2566 0.07431 0.25764 0.07199 C 0.26025 0.06551 0.26302 0.06134 0.26875 0.0588 C 0.2717 0.05741 0.27483 0.05718 0.27726 0.05509 C 0.28403 0.04907 0.27986 0.05185 0.28993 0.04745 C 0.29132 0.04676 0.29271 0.04606 0.2941 0.0456 C 0.29653 0.04491 0.29896 0.04468 0.30122 0.04375 C 0.304 0.04259 0.30973 0.04005 0.30973 0.04005 C 0.31771 0.04051 0.3257 0.04074 0.33351 0.0419 C 0.33559 0.04213 0.33733 0.04306 0.33924 0.04375 C 0.3415 0.04444 0.34393 0.04491 0.34636 0.0456 C 0.35573 0.05417 0.3441 0.04421 0.36042 0.05509 C 0.36181 0.05602 0.36302 0.05764 0.36459 0.0588 C 0.36979 0.06273 0.37414 0.06389 0.37865 0.06991 C 0.38455 0.07778 0.38177 0.07361 0.38716 0.0831 C 0.39184 0.10185 0.38403 0.07338 0.39271 0.09444 C 0.3941 0.09792 0.39462 0.10185 0.39549 0.10579 L 0.39688 0.11134 C 0.3974 0.11319 0.39775 0.11528 0.39844 0.1169 L 0.40122 0.12454 C 0.40174 0.12708 0.40209 0.1294 0.40261 0.13194 C 0.40295 0.1338 0.40382 0.13565 0.404 0.1375 C 0.40469 0.14259 0.40486 0.14769 0.40539 0.15255 C 0.40486 0.16181 0.404 0.18148 0.40261 0.19213 C 0.40226 0.19398 0.40157 0.19583 0.40122 0.19769 C 0.40122 0.19769 0.39775 0.21644 0.39688 0.22014 C 0.39653 0.22269 0.39618 0.22523 0.39549 0.22778 L 0.39132 0.24468 C 0.3908 0.24653 0.39028 0.24838 0.38993 0.25023 C 0.38889 0.25718 0.38802 0.26458 0.38577 0.27083 C 0.38473 0.27338 0.38368 0.27593 0.38282 0.27847 C 0.38229 0.28032 0.38212 0.28241 0.38143 0.28403 C 0.38073 0.28611 0.37934 0.28773 0.37865 0.28981 C 0.37743 0.29329 0.37674 0.29722 0.37587 0.30093 C 0.37535 0.30278 0.37518 0.30486 0.37448 0.30671 L 0.37153 0.31227 C 0.37118 0.31481 0.37084 0.31736 0.37014 0.31968 C 0.36858 0.32731 0.36702 0.33125 0.36598 0.33843 C 0.36337 0.35764 0.36598 0.34583 0.3632 0.35741 C 0.37136 0.36088 0.36354 0.3588 0.37587 0.35532 C 0.37848 0.35463 0.3842 0.3537 0.38716 0.35162 C 0.38854 0.35069 0.38976 0.34884 0.39132 0.34792 C 0.39375 0.3463 0.39896 0.34514 0.40122 0.34421 C 0.404 0.34306 0.40677 0.34167 0.40955 0.34051 L 0.42223 0.33472 C 0.42379 0.33426 0.42518 0.33333 0.42657 0.33287 L 0.43212 0.33102 C 0.43907 0.325 0.43611 0.32662 0.44775 0.32361 L 0.46875 0.31782 C 0.47118 0.31736 0.47344 0.31667 0.47587 0.31597 L 0.48143 0.31412 C 0.48334 0.31296 0.48507 0.31134 0.48716 0.31042 C 0.48889 0.30949 0.49098 0.30949 0.49271 0.30856 C 0.49427 0.30764 0.49532 0.30556 0.49688 0.30463 C 0.49688 0.30463 0.50747 0.3 0.50955 0.29907 C 0.51094 0.29838 0.51268 0.29838 0.51389 0.29722 C 0.52014 0.29167 0.51632 0.29398 0.52518 0.29167 C 0.52657 0.29028 0.52848 0.28981 0.52934 0.28773 C 0.53177 0.28241 0.53247 0.27315 0.53351 0.26713 C 0.53386 0.26528 0.53455 0.26343 0.5349 0.26157 C 0.53594 0.25278 0.53698 0.24398 0.53785 0.23519 C 0.53837 0.22963 0.53854 0.22407 0.53924 0.21829 C 0.54028 0.20856 0.54184 0.20463 0.54341 0.19398 C 0.54532 0.18125 0.54393 0.1875 0.54757 0.17523 C 0.54861 0.16898 0.54775 0.16181 0.55052 0.15648 C 0.55729 0.14259 0.54896 0.15995 0.55608 0.14329 C 0.55695 0.1412 0.55799 0.13958 0.55886 0.1375 C 0.56337 0.11412 0.55764 0.14329 0.56164 0.12454 C 0.56354 0.11597 0.56233 0.11736 0.56598 0.10949 C 0.56771 0.10556 0.57153 0.09815 0.57153 0.09815 C 0.57431 0.08032 0.57049 0.09653 0.57865 0.08125 C 0.57952 0.07963 0.57917 0.07731 0.58004 0.07569 C 0.5816 0.07222 0.58403 0.06944 0.58559 0.0662 C 0.5882 0.06134 0.59028 0.05625 0.59271 0.05116 C 0.59358 0.04931 0.59479 0.04769 0.59549 0.0456 C 0.604 0.02292 0.59323 0.05093 0.60122 0.03241 C 0.60226 0.03009 0.60278 0.02731 0.604 0.025 C 0.60521 0.02269 0.60677 0.0213 0.60816 0.01921 C 0.61129 0.00718 0.60886 0.01088 0.6125 0.00625 " pathEditMode="relative" ptsTypes="AAAAAAAAAAAAAAAAAAAAAAAAAAAAAAAAAAAAAAAAAAAAAAAAAAAAAAAAAAAAAAAAAAAAAAAAAAAAAAAAAAAAAAAAAAAAAAAAAAAAAAAAAAAAAAAAAAAAAAAAAAAAAAAAAAAAAAAAAAAAAAAAAAAAAAAAAAAAAAAAAAAAAAAAAAAAAAAAAAAAA">
                                      <p:cBhvr>
                                        <p:cTn id="8" dur="10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9498-6EC7-40B1-B30A-B97AB1264B6F}"/>
              </a:ext>
            </a:extLst>
          </p:cNvPr>
          <p:cNvSpPr>
            <a:spLocks noGrp="1"/>
          </p:cNvSpPr>
          <p:nvPr>
            <p:ph type="title"/>
          </p:nvPr>
        </p:nvSpPr>
        <p:spPr/>
        <p:txBody>
          <a:bodyPr/>
          <a:lstStyle/>
          <a:p>
            <a:r>
              <a:rPr lang="en-GB" dirty="0"/>
              <a:t>Light Levels</a:t>
            </a:r>
            <a:br>
              <a:rPr lang="en-GB" dirty="0"/>
            </a:br>
            <a:endParaRPr lang="en-GB" dirty="0"/>
          </a:p>
        </p:txBody>
      </p:sp>
      <p:pic>
        <p:nvPicPr>
          <p:cNvPr id="5" name="Content Placeholder 4">
            <a:extLst>
              <a:ext uri="{FF2B5EF4-FFF2-40B4-BE49-F238E27FC236}">
                <a16:creationId xmlns:a16="http://schemas.microsoft.com/office/drawing/2014/main" id="{E90EFD03-39AA-46B1-B25B-55AF9F4AFB56}"/>
              </a:ext>
            </a:extLst>
          </p:cNvPr>
          <p:cNvPicPr>
            <a:picLocks noGrp="1" noChangeAspect="1"/>
          </p:cNvPicPr>
          <p:nvPr>
            <p:ph idx="1"/>
          </p:nvPr>
        </p:nvPicPr>
        <p:blipFill>
          <a:blip r:embed="rId5">
            <a:extLst>
              <a:ext uri="{837473B0-CC2E-450A-ABE3-18F120FF3D39}">
                <a1611:picAttrSrcUrl xmlns:a1611="http://schemas.microsoft.com/office/drawing/2016/11/main" r:id="rId6"/>
              </a:ext>
            </a:extLst>
          </a:blip>
          <a:stretch>
            <a:fillRect/>
          </a:stretch>
        </p:blipFill>
        <p:spPr>
          <a:xfrm>
            <a:off x="1651000" y="1643062"/>
            <a:ext cx="5842000" cy="3911600"/>
          </a:xfrm>
        </p:spPr>
      </p:pic>
      <p:pic>
        <p:nvPicPr>
          <p:cNvPr id="4" name="Light Levels">
            <a:hlinkClick r:id="" action="ppaction://media"/>
            <a:extLst>
              <a:ext uri="{FF2B5EF4-FFF2-40B4-BE49-F238E27FC236}">
                <a16:creationId xmlns:a16="http://schemas.microsoft.com/office/drawing/2014/main" id="{B6AF218E-5879-4CD1-BCD6-103BBA9C64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555270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0">
        <p15:prstTrans prst="wind"/>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C9C5-52BC-4244-B92E-58B9B97330D9}"/>
              </a:ext>
            </a:extLst>
          </p:cNvPr>
          <p:cNvSpPr>
            <a:spLocks noGrp="1"/>
          </p:cNvSpPr>
          <p:nvPr>
            <p:ph type="title"/>
          </p:nvPr>
        </p:nvSpPr>
        <p:spPr/>
        <p:txBody>
          <a:bodyPr/>
          <a:lstStyle/>
          <a:p>
            <a:r>
              <a:rPr lang="en-GB" dirty="0"/>
              <a:t>Sound and Hearing</a:t>
            </a:r>
            <a:br>
              <a:rPr lang="en-GB" dirty="0"/>
            </a:br>
            <a:endParaRPr lang="en-GB" dirty="0"/>
          </a:p>
        </p:txBody>
      </p:sp>
      <p:sp>
        <p:nvSpPr>
          <p:cNvPr id="3" name="Content Placeholder 2">
            <a:extLst>
              <a:ext uri="{FF2B5EF4-FFF2-40B4-BE49-F238E27FC236}">
                <a16:creationId xmlns:a16="http://schemas.microsoft.com/office/drawing/2014/main" id="{61660F66-EE32-452F-98E5-66F2B28C5334}"/>
              </a:ext>
            </a:extLst>
          </p:cNvPr>
          <p:cNvSpPr>
            <a:spLocks noGrp="1"/>
          </p:cNvSpPr>
          <p:nvPr>
            <p:ph idx="1"/>
          </p:nvPr>
        </p:nvSpPr>
        <p:spPr>
          <a:xfrm>
            <a:off x="685800" y="1591200"/>
            <a:ext cx="8015438" cy="4532128"/>
          </a:xfrm>
        </p:spPr>
        <p:txBody>
          <a:bodyPr/>
          <a:lstStyle/>
          <a:p>
            <a:r>
              <a:rPr lang="en-GB" dirty="0"/>
              <a:t>Deaf and Deafened people often find services inaccessible. Always think how Deaf people would fare in your observed location.</a:t>
            </a:r>
          </a:p>
          <a:p>
            <a:r>
              <a:rPr lang="en-GB" dirty="0"/>
              <a:t>It doesn’t take a lot to make communication easier.</a:t>
            </a:r>
          </a:p>
          <a:p>
            <a:r>
              <a:rPr lang="en-GB" dirty="0"/>
              <a:t>A hearing induction loop is always worth looking out for in a service.  This is simply a microphone and amplifier that uses a pick up/ transmitter wire to boost signals to hearing aids. If it is in place all the staff need to do is switch it on.  The ‘LOOP’ sign will alert Deaf visitors to switch their hearing aids to ‘T’ setting to enable </a:t>
            </a:r>
          </a:p>
          <a:p>
            <a:r>
              <a:rPr lang="en-GB" dirty="0"/>
              <a:t>loop pickup.</a:t>
            </a:r>
          </a:p>
          <a:p>
            <a:endParaRPr lang="en-GB" dirty="0"/>
          </a:p>
        </p:txBody>
      </p:sp>
      <p:pic>
        <p:nvPicPr>
          <p:cNvPr id="5" name="Picture 4">
            <a:extLst>
              <a:ext uri="{FF2B5EF4-FFF2-40B4-BE49-F238E27FC236}">
                <a16:creationId xmlns:a16="http://schemas.microsoft.com/office/drawing/2014/main" id="{4483337C-C4D2-4BE9-9C87-AF6E6C4BC51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463806" y="4858787"/>
            <a:ext cx="1237432" cy="1268368"/>
          </a:xfrm>
          <a:prstGeom prst="rect">
            <a:avLst/>
          </a:prstGeom>
        </p:spPr>
      </p:pic>
      <p:pic>
        <p:nvPicPr>
          <p:cNvPr id="7" name="Sound and Hearing">
            <a:hlinkClick r:id="" action="ppaction://media"/>
            <a:extLst>
              <a:ext uri="{FF2B5EF4-FFF2-40B4-BE49-F238E27FC236}">
                <a16:creationId xmlns:a16="http://schemas.microsoft.com/office/drawing/2014/main" id="{054769EE-3F0B-4CE4-9071-1A5B2C6ED2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193768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7000">
        <p15:prstTrans prst="fallOver"/>
      </p:transition>
    </mc:Choice>
    <mc:Fallback xmlns="">
      <p:transition spd="slow" advTm="3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97" fill="hold"/>
                                        <p:tgtEl>
                                          <p:spTgt spid="7"/>
                                        </p:tgtEl>
                                      </p:cBhvr>
                                    </p:cmd>
                                  </p:childTnLst>
                                </p:cTn>
                              </p:par>
                            </p:childTnLst>
                          </p:cTn>
                        </p:par>
                        <p:par>
                          <p:cTn id="7" fill="hold">
                            <p:stCondLst>
                              <p:cond delay="0"/>
                            </p:stCondLst>
                            <p:childTnLst>
                              <p:par>
                                <p:cTn id="8" presetID="6" presetClass="emph" presetSubtype="0" repeatCount="indefinite" fill="hold" nodeType="afterEffect">
                                  <p:stCondLst>
                                    <p:cond delay="31000"/>
                                  </p:stCondLst>
                                  <p:childTnLst>
                                    <p:animScale>
                                      <p:cBhvr>
                                        <p:cTn id="9"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EBC55-EE34-41B5-9B8D-FE461086E37A}"/>
              </a:ext>
            </a:extLst>
          </p:cNvPr>
          <p:cNvSpPr>
            <a:spLocks noGrp="1"/>
          </p:cNvSpPr>
          <p:nvPr>
            <p:ph type="title"/>
          </p:nvPr>
        </p:nvSpPr>
        <p:spPr/>
        <p:txBody>
          <a:bodyPr/>
          <a:lstStyle/>
          <a:p>
            <a:r>
              <a:rPr lang="en-GB" dirty="0"/>
              <a:t>Deafness 1</a:t>
            </a:r>
          </a:p>
        </p:txBody>
      </p:sp>
      <p:pic>
        <p:nvPicPr>
          <p:cNvPr id="5" name="Picture 4">
            <a:extLst>
              <a:ext uri="{FF2B5EF4-FFF2-40B4-BE49-F238E27FC236}">
                <a16:creationId xmlns:a16="http://schemas.microsoft.com/office/drawing/2014/main" id="{AB52FF52-EE08-41D3-A60B-53D5DC8F18B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413342" y="1738856"/>
            <a:ext cx="3165508" cy="2325677"/>
          </a:xfrm>
          <a:prstGeom prst="rect">
            <a:avLst/>
          </a:prstGeom>
        </p:spPr>
      </p:pic>
      <p:sp>
        <p:nvSpPr>
          <p:cNvPr id="3" name="Content Placeholder 2">
            <a:extLst>
              <a:ext uri="{FF2B5EF4-FFF2-40B4-BE49-F238E27FC236}">
                <a16:creationId xmlns:a16="http://schemas.microsoft.com/office/drawing/2014/main" id="{ED19A91A-F06E-4A74-8DB0-D7CBB8205495}"/>
              </a:ext>
            </a:extLst>
          </p:cNvPr>
          <p:cNvSpPr>
            <a:spLocks noGrp="1"/>
          </p:cNvSpPr>
          <p:nvPr>
            <p:ph idx="1"/>
          </p:nvPr>
        </p:nvSpPr>
        <p:spPr>
          <a:xfrm>
            <a:off x="685800" y="1591200"/>
            <a:ext cx="4910667" cy="4260960"/>
          </a:xfrm>
        </p:spPr>
        <p:txBody>
          <a:bodyPr wrap="square"/>
          <a:lstStyle/>
          <a:p>
            <a:pPr marL="342900" indent="-342900">
              <a:buFont typeface="Arial" panose="020B0604020202020204" pitchFamily="34" charset="0"/>
              <a:buChar char="•"/>
            </a:pPr>
            <a:r>
              <a:rPr lang="en-GB" dirty="0"/>
              <a:t>An accessible office will always have a simple strategy for communicating with Deaf  or Deafened people.</a:t>
            </a:r>
          </a:p>
          <a:p>
            <a:pPr marL="342900" indent="-342900">
              <a:buFont typeface="Arial" panose="020B0604020202020204" pitchFamily="34" charset="0"/>
              <a:buChar char="•"/>
            </a:pPr>
            <a:r>
              <a:rPr lang="en-GB" dirty="0"/>
              <a:t>Strategies don’t need to be complicated. If no BSL interpreter is available, often a pen and paper or a keyboard and screen will suffice.</a:t>
            </a:r>
          </a:p>
          <a:p>
            <a:pPr marL="342900" indent="-342900">
              <a:buFont typeface="Arial" panose="020B0604020202020204" pitchFamily="34" charset="0"/>
              <a:buChar char="•"/>
            </a:pPr>
            <a:r>
              <a:rPr lang="en-GB" dirty="0"/>
              <a:t>BSL finger spelling can be learned easily in 20 minutes using on-line resources.</a:t>
            </a:r>
          </a:p>
        </p:txBody>
      </p:sp>
      <p:pic>
        <p:nvPicPr>
          <p:cNvPr id="4" name="Deafness 1">
            <a:hlinkClick r:id="" action="ppaction://media"/>
            <a:extLst>
              <a:ext uri="{FF2B5EF4-FFF2-40B4-BE49-F238E27FC236}">
                <a16:creationId xmlns:a16="http://schemas.microsoft.com/office/drawing/2014/main" id="{04E21091-730B-4461-9ADF-8B21E553A5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
        <p:nvSpPr>
          <p:cNvPr id="6" name="TextBox 5">
            <a:extLst>
              <a:ext uri="{FF2B5EF4-FFF2-40B4-BE49-F238E27FC236}">
                <a16:creationId xmlns:a16="http://schemas.microsoft.com/office/drawing/2014/main" id="{3AB03588-70CB-45B2-B225-8B7561F6810F}"/>
              </a:ext>
            </a:extLst>
          </p:cNvPr>
          <p:cNvSpPr txBox="1"/>
          <p:nvPr/>
        </p:nvSpPr>
        <p:spPr>
          <a:xfrm>
            <a:off x="5292692" y="4997450"/>
            <a:ext cx="3406808" cy="646331"/>
          </a:xfrm>
          <a:prstGeom prst="rect">
            <a:avLst/>
          </a:prstGeom>
          <a:noFill/>
        </p:spPr>
        <p:txBody>
          <a:bodyPr wrap="square" rtlCol="0">
            <a:spAutoFit/>
          </a:bodyPr>
          <a:lstStyle/>
          <a:p>
            <a:r>
              <a:rPr lang="en-GB" dirty="0"/>
              <a:t>https://www.youtube.com/watch?v=DgIvXXdwjvw</a:t>
            </a:r>
          </a:p>
        </p:txBody>
      </p:sp>
    </p:spTree>
    <p:extLst>
      <p:ext uri="{BB962C8B-B14F-4D97-AF65-F5344CB8AC3E}">
        <p14:creationId xmlns:p14="http://schemas.microsoft.com/office/powerpoint/2010/main" val="3364018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8000">
        <p15:prstTrans prst="prestige"/>
      </p:transition>
    </mc:Choice>
    <mc:Fallback xmlns="">
      <p:transition spd="slow"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18404-63FE-473E-B36A-DFB6293A617E}"/>
              </a:ext>
            </a:extLst>
          </p:cNvPr>
          <p:cNvSpPr>
            <a:spLocks noGrp="1"/>
          </p:cNvSpPr>
          <p:nvPr>
            <p:ph type="title"/>
          </p:nvPr>
        </p:nvSpPr>
        <p:spPr/>
        <p:txBody>
          <a:bodyPr/>
          <a:lstStyle/>
          <a:p>
            <a:r>
              <a:rPr lang="en-GB" dirty="0"/>
              <a:t>Deafness 2</a:t>
            </a:r>
          </a:p>
        </p:txBody>
      </p:sp>
      <p:sp>
        <p:nvSpPr>
          <p:cNvPr id="3" name="Content Placeholder 2">
            <a:extLst>
              <a:ext uri="{FF2B5EF4-FFF2-40B4-BE49-F238E27FC236}">
                <a16:creationId xmlns:a16="http://schemas.microsoft.com/office/drawing/2014/main" id="{6B9EE80D-B616-4804-AFE8-875229B6021A}"/>
              </a:ext>
            </a:extLst>
          </p:cNvPr>
          <p:cNvSpPr>
            <a:spLocks noGrp="1"/>
          </p:cNvSpPr>
          <p:nvPr>
            <p:ph idx="1"/>
          </p:nvPr>
        </p:nvSpPr>
        <p:spPr/>
        <p:txBody>
          <a:bodyPr/>
          <a:lstStyle/>
          <a:p>
            <a:pPr marL="342900" indent="-342900">
              <a:buFont typeface="Arial" panose="020B0604020202020204" pitchFamily="34" charset="0"/>
              <a:buChar char="•"/>
            </a:pPr>
            <a:r>
              <a:rPr lang="en-GB" dirty="0"/>
              <a:t>Calling out patients’ names for appointments does not work for Deaf/Deafened people in large reception areas. </a:t>
            </a:r>
          </a:p>
          <a:p>
            <a:pPr marL="342900" indent="-342900">
              <a:buFont typeface="Arial" panose="020B0604020202020204" pitchFamily="34" charset="0"/>
              <a:buChar char="•"/>
            </a:pPr>
            <a:r>
              <a:rPr lang="en-GB" dirty="0"/>
              <a:t>Tickets plus a number display or writing down names on a sheet of paper might be better.</a:t>
            </a:r>
          </a:p>
          <a:p>
            <a:pPr marL="342900" indent="-342900">
              <a:buFont typeface="Arial" panose="020B0604020202020204" pitchFamily="34" charset="0"/>
              <a:buChar char="•"/>
            </a:pPr>
            <a:r>
              <a:rPr lang="en-GB" dirty="0"/>
              <a:t>Background noise will always make communication more difficult for Deaf/Deafened people.</a:t>
            </a:r>
          </a:p>
          <a:p>
            <a:pPr marL="342900" indent="-342900">
              <a:buFont typeface="Arial" panose="020B0604020202020204" pitchFamily="34" charset="0"/>
              <a:buChar char="•"/>
            </a:pPr>
            <a:r>
              <a:rPr lang="en-GB" dirty="0"/>
              <a:t>People who have used British Sign Language since birth use very different sentence structures to hearing people.  When using text, avoid complicated sentence structures and keep sentences short. </a:t>
            </a:r>
          </a:p>
          <a:p>
            <a:endParaRPr lang="en-GB" dirty="0"/>
          </a:p>
        </p:txBody>
      </p:sp>
      <p:pic>
        <p:nvPicPr>
          <p:cNvPr id="4" name="Deafness 2">
            <a:hlinkClick r:id="" action="ppaction://media"/>
            <a:extLst>
              <a:ext uri="{FF2B5EF4-FFF2-40B4-BE49-F238E27FC236}">
                <a16:creationId xmlns:a16="http://schemas.microsoft.com/office/drawing/2014/main" id="{D2B9A5F4-3EAB-4369-9E71-BB38F8A718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899611693"/>
      </p:ext>
    </p:extLst>
  </p:cSld>
  <p:clrMapOvr>
    <a:masterClrMapping/>
  </p:clrMapOvr>
  <mc:AlternateContent xmlns:mc="http://schemas.openxmlformats.org/markup-compatibility/2006" xmlns:p14="http://schemas.microsoft.com/office/powerpoint/2010/main">
    <mc:Choice Requires="p14">
      <p:transition p14:dur="10" advClick="0" advTm="43000">
        <p:split orient="vert"/>
      </p:transition>
    </mc:Choice>
    <mc:Fallback xmlns="">
      <p:transition advClick="0" advTm="4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8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B5634-B032-4A70-8363-99605B510ED1}"/>
              </a:ext>
            </a:extLst>
          </p:cNvPr>
          <p:cNvSpPr>
            <a:spLocks noGrp="1"/>
          </p:cNvSpPr>
          <p:nvPr>
            <p:ph type="title"/>
          </p:nvPr>
        </p:nvSpPr>
        <p:spPr/>
        <p:txBody>
          <a:bodyPr/>
          <a:lstStyle/>
          <a:p>
            <a:r>
              <a:rPr lang="en-GB" dirty="0"/>
              <a:t>Signage	</a:t>
            </a:r>
          </a:p>
        </p:txBody>
      </p:sp>
      <p:sp>
        <p:nvSpPr>
          <p:cNvPr id="3" name="Content Placeholder 2">
            <a:extLst>
              <a:ext uri="{FF2B5EF4-FFF2-40B4-BE49-F238E27FC236}">
                <a16:creationId xmlns:a16="http://schemas.microsoft.com/office/drawing/2014/main" id="{2803C681-DC19-4A57-BAA4-171D764153EF}"/>
              </a:ext>
            </a:extLst>
          </p:cNvPr>
          <p:cNvSpPr>
            <a:spLocks noGrp="1"/>
          </p:cNvSpPr>
          <p:nvPr>
            <p:ph idx="1"/>
          </p:nvPr>
        </p:nvSpPr>
        <p:spPr>
          <a:xfrm>
            <a:off x="685800" y="1591200"/>
            <a:ext cx="7772400" cy="4016375"/>
          </a:xfrm>
        </p:spPr>
        <p:txBody>
          <a:bodyPr/>
          <a:lstStyle/>
          <a:p>
            <a:pPr marL="342900" indent="-342900">
              <a:buFont typeface="Arial" panose="020B0604020202020204" pitchFamily="34" charset="0"/>
              <a:buChar char="•"/>
            </a:pPr>
            <a:r>
              <a:rPr lang="en-GB" dirty="0"/>
              <a:t>Signage needs to be simple and clear</a:t>
            </a:r>
          </a:p>
          <a:p>
            <a:pPr marL="342900" indent="-342900">
              <a:buFont typeface="Arial" panose="020B0604020202020204" pitchFamily="34" charset="0"/>
              <a:buChar char="•"/>
            </a:pPr>
            <a:r>
              <a:rPr lang="en-GB" dirty="0"/>
              <a:t>Images rather than words reach more people</a:t>
            </a:r>
          </a:p>
          <a:p>
            <a:pPr marL="342900" indent="-342900">
              <a:buFont typeface="Arial" panose="020B0604020202020204" pitchFamily="34" charset="0"/>
              <a:buChar char="•"/>
            </a:pPr>
            <a:r>
              <a:rPr lang="en-GB" dirty="0"/>
              <a:t>Is Braille signage in place at key points, e.g. toilets?</a:t>
            </a:r>
          </a:p>
          <a:p>
            <a:pPr marL="342900" indent="-342900">
              <a:buFont typeface="Arial" panose="020B0604020202020204" pitchFamily="34" charset="0"/>
              <a:buChar char="•"/>
            </a:pPr>
            <a:r>
              <a:rPr lang="en-GB" dirty="0"/>
              <a:t>Door signs need to be high contrast (yellow/black) so that people with sight loss can locate them).</a:t>
            </a:r>
          </a:p>
          <a:p>
            <a:r>
              <a:rPr lang="en-GB" dirty="0"/>
              <a:t>										</a:t>
            </a:r>
          </a:p>
        </p:txBody>
      </p:sp>
      <p:pic>
        <p:nvPicPr>
          <p:cNvPr id="6" name="Signage">
            <a:hlinkClick r:id="" action="ppaction://media"/>
            <a:extLst>
              <a:ext uri="{FF2B5EF4-FFF2-40B4-BE49-F238E27FC236}">
                <a16:creationId xmlns:a16="http://schemas.microsoft.com/office/drawing/2014/main" id="{9B164F71-A292-416E-9F96-8612445B1E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pic>
        <p:nvPicPr>
          <p:cNvPr id="5" name="Picture 4" descr="Wash your hands pictorial only">
            <a:extLst>
              <a:ext uri="{FF2B5EF4-FFF2-40B4-BE49-F238E27FC236}">
                <a16:creationId xmlns:a16="http://schemas.microsoft.com/office/drawing/2014/main" id="{BAD55849-B6C2-4775-84AE-1EC0D232012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586480" y="3901440"/>
            <a:ext cx="1564640" cy="1706135"/>
          </a:xfrm>
          <a:prstGeom prst="rect">
            <a:avLst/>
          </a:prstGeom>
          <a:noFill/>
          <a:ln>
            <a:noFill/>
          </a:ln>
        </p:spPr>
      </p:pic>
    </p:spTree>
    <p:extLst>
      <p:ext uri="{BB962C8B-B14F-4D97-AF65-F5344CB8AC3E}">
        <p14:creationId xmlns:p14="http://schemas.microsoft.com/office/powerpoint/2010/main" val="1072508681"/>
      </p:ext>
    </p:extLst>
  </p:cSld>
  <p:clrMapOvr>
    <a:masterClrMapping/>
  </p:clrMapOvr>
  <mc:AlternateContent xmlns:mc="http://schemas.openxmlformats.org/markup-compatibility/2006" xmlns:p14="http://schemas.microsoft.com/office/powerpoint/2010/main">
    <mc:Choice Requires="p14">
      <p:transition spd="slow" p14:dur="1600" advTm="35000">
        <p:blinds dir="vert"/>
      </p:transition>
    </mc:Choice>
    <mc:Fallback xmlns="">
      <p:transition spd="slow" advTm="3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RWT_Powerpoint_maste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 Reference Sans Serif">
      <a:majorFont>
        <a:latin typeface="MS Reference Sans Serif"/>
        <a:ea typeface=""/>
        <a:cs typeface=""/>
      </a:majorFont>
      <a:minorFont>
        <a:latin typeface="MS Reference Sans Serif"/>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FA9075B-E645-EF42-ABA3-884E9AADF28D}" vid="{6283098C-E940-8B4D-90EA-2C824B1AA9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RWT Powerpoint Template</Template>
  <TotalTime>1350</TotalTime>
  <Words>1427</Words>
  <Application>Microsoft Office PowerPoint</Application>
  <PresentationFormat>On-screen Show (4:3)</PresentationFormat>
  <Paragraphs>111</Paragraphs>
  <Slides>17</Slides>
  <Notes>10</Notes>
  <HiddenSlides>1</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MS Reference Sans Serif</vt:lpstr>
      <vt:lpstr>Verdana</vt:lpstr>
      <vt:lpstr>RWT_Powerpoint_master</vt:lpstr>
      <vt:lpstr>   Inclusion, Accessibility and Equality in Observations….</vt:lpstr>
      <vt:lpstr>Walk in my shoes.</vt:lpstr>
      <vt:lpstr>It’s not easy……</vt:lpstr>
      <vt:lpstr>You are on auto-pilot</vt:lpstr>
      <vt:lpstr>Light Levels </vt:lpstr>
      <vt:lpstr>Sound and Hearing </vt:lpstr>
      <vt:lpstr>Deafness 1</vt:lpstr>
      <vt:lpstr>Deafness 2</vt:lpstr>
      <vt:lpstr>Signage </vt:lpstr>
      <vt:lpstr>Blindness </vt:lpstr>
      <vt:lpstr>Imagery and Representation </vt:lpstr>
      <vt:lpstr>Restricted Mobility </vt:lpstr>
      <vt:lpstr>Language</vt:lpstr>
      <vt:lpstr>Culture, Care &amp; Identity</vt:lpstr>
      <vt:lpstr>Presentation of text</vt:lpstr>
      <vt:lpstr>Summary </vt:lpstr>
      <vt:lpstr>Observe and 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Carl Marshall</dc:creator>
  <cp:lastModifiedBy>MARSHALL, Carl (THE ROYAL WOLVERHAMPTON NHS TRUST)</cp:lastModifiedBy>
  <cp:revision>120</cp:revision>
  <cp:lastPrinted>2021-11-01T15:28:55Z</cp:lastPrinted>
  <dcterms:created xsi:type="dcterms:W3CDTF">2021-08-25T12:26:38Z</dcterms:created>
  <dcterms:modified xsi:type="dcterms:W3CDTF">2021-11-22T11:08:49Z</dcterms:modified>
</cp:coreProperties>
</file>