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240288" cy="21599525"/>
  <p:notesSz cx="9144000" cy="6858000"/>
  <p:defaultTextStyle>
    <a:defPPr>
      <a:defRPr lang="en-US"/>
    </a:defPPr>
    <a:lvl1pPr marL="0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65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926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888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849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814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779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740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702" algn="l" defTabSz="4569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ina iftikhar" initials="hi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7022" autoAdjust="0"/>
    <p:restoredTop sz="98540" autoAdjust="0"/>
  </p:normalViewPr>
  <p:slideViewPr>
    <p:cSldViewPr snapToGrid="0">
      <p:cViewPr>
        <p:scale>
          <a:sx n="30" d="100"/>
          <a:sy n="30" d="100"/>
        </p:scale>
        <p:origin x="-1459" y="-67"/>
      </p:cViewPr>
      <p:guideLst>
        <p:guide orient="horz" pos="6803"/>
        <p:guide pos="95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4000" b="1" i="0" baseline="0" dirty="0">
                <a:effectLst/>
              </a:rPr>
              <a:t>Figure 1: Mortality associated with AKI and Ventilatory Modality</a:t>
            </a:r>
            <a:endParaRPr lang="en-GB" sz="4000" dirty="0">
              <a:effectLst/>
            </a:endParaRPr>
          </a:p>
        </c:rich>
      </c:tx>
      <c:layout>
        <c:manualLayout>
          <c:xMode val="edge"/>
          <c:yMode val="edge"/>
          <c:x val="0.15072365403559521"/>
          <c:y val="5.6159253085905601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>
          <a:outerShdw blurRad="50800" dist="50800" dir="5400000" algn="ctr" rotWithShape="0">
            <a:schemeClr val="accent4">
              <a:lumMod val="75000"/>
            </a:schemeClr>
          </a:outerShdw>
        </a:effectLst>
        <a:sp3d/>
      </c:spPr>
    </c:floor>
    <c:sideWall>
      <c:thickness val="0"/>
      <c:sp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0800000" scaled="1"/>
          <a:tileRect/>
        </a:gradFill>
        <a:ln>
          <a:noFill/>
        </a:ln>
        <a:effectLst/>
        <a:sp3d/>
      </c:spPr>
    </c:sideWall>
    <c:backWall>
      <c:thickness val="0"/>
      <c:sp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Total Patients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angle"/>
              <a:bevelB/>
            </a:sp3d>
          </c:spPr>
          <c:invertIfNegative val="0"/>
          <c:cat>
            <c:strRef>
              <c:f>Sheet1!$B$1:$D$1</c:f>
              <c:strCache>
                <c:ptCount val="3"/>
                <c:pt idx="0">
                  <c:v>CPAP only</c:v>
                </c:pt>
                <c:pt idx="1">
                  <c:v>IMV only</c:v>
                </c:pt>
                <c:pt idx="2">
                  <c:v>CPAP &amp; IMV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71</c:v>
                </c:pt>
                <c:pt idx="1">
                  <c:v>34</c:v>
                </c:pt>
                <c:pt idx="2">
                  <c:v>24</c:v>
                </c:pt>
              </c:numCache>
            </c:numRef>
          </c:val>
          <c:shape val="cylinder"/>
          <c:extLst xmlns:c16r2="http://schemas.microsoft.com/office/drawing/2015/06/chart">
            <c:ext xmlns:c16="http://schemas.microsoft.com/office/drawing/2014/chart" uri="{C3380CC4-5D6E-409C-BE32-E72D297353CC}">
              <c16:uniqueId val="{00000000-F249-493D-8EC9-2CBD6E367A7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AKI Diagnosis 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angle"/>
              <a:bevelB/>
            </a:sp3d>
          </c:spPr>
          <c:invertIfNegative val="0"/>
          <c:cat>
            <c:strRef>
              <c:f>Sheet1!$B$1:$D$1</c:f>
              <c:strCache>
                <c:ptCount val="3"/>
                <c:pt idx="0">
                  <c:v>CPAP only</c:v>
                </c:pt>
                <c:pt idx="1">
                  <c:v>IMV only</c:v>
                </c:pt>
                <c:pt idx="2">
                  <c:v>CPAP &amp; IMV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30</c:v>
                </c:pt>
                <c:pt idx="1">
                  <c:v>4</c:v>
                </c:pt>
                <c:pt idx="2">
                  <c:v>9</c:v>
                </c:pt>
              </c:numCache>
            </c:numRef>
          </c:val>
          <c:shape val="cylinder"/>
          <c:extLst xmlns:c16r2="http://schemas.microsoft.com/office/drawing/2015/06/chart">
            <c:ext xmlns:c16="http://schemas.microsoft.com/office/drawing/2014/chart" uri="{C3380CC4-5D6E-409C-BE32-E72D297353CC}">
              <c16:uniqueId val="{00000001-F249-493D-8EC9-2CBD6E367A7C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Underlying CKD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7150" dist="19050" dir="5400000" algn="ctr" rotWithShape="0">
                <a:schemeClr val="accent4">
                  <a:lumMod val="40000"/>
                  <a:lumOff val="60000"/>
                  <a:alpha val="63000"/>
                </a:schemeClr>
              </a:outerShdw>
            </a:effectLst>
            <a:scene3d>
              <a:camera prst="orthographicFront"/>
              <a:lightRig rig="threePt" dir="t"/>
            </a:scene3d>
            <a:sp3d prstMaterial="plastic">
              <a:bevelT prst="angle"/>
              <a:bevelB/>
            </a:sp3d>
          </c:spPr>
          <c:invertIfNegative val="0"/>
          <c:cat>
            <c:strRef>
              <c:f>Sheet1!$B$1:$D$1</c:f>
              <c:strCache>
                <c:ptCount val="3"/>
                <c:pt idx="0">
                  <c:v>CPAP only</c:v>
                </c:pt>
                <c:pt idx="1">
                  <c:v>IMV only</c:v>
                </c:pt>
                <c:pt idx="2">
                  <c:v>CPAP &amp; IMV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7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shape val="cylinder"/>
          <c:extLst xmlns:c16r2="http://schemas.microsoft.com/office/drawing/2015/06/chart">
            <c:ext xmlns:c16="http://schemas.microsoft.com/office/drawing/2014/chart" uri="{C3380CC4-5D6E-409C-BE32-E72D297353CC}">
              <c16:uniqueId val="{00000002-F249-493D-8EC9-2CBD6E367A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4417792"/>
        <c:axId val="64419328"/>
        <c:axId val="0"/>
      </c:bar3DChart>
      <c:catAx>
        <c:axId val="64417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4419328"/>
        <c:crosses val="autoZero"/>
        <c:auto val="1"/>
        <c:lblAlgn val="ctr"/>
        <c:lblOffset val="100"/>
        <c:noMultiLvlLbl val="0"/>
      </c:catAx>
      <c:valAx>
        <c:axId val="64419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4417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8022" y="3534924"/>
            <a:ext cx="25704245" cy="7519835"/>
          </a:xfrm>
        </p:spPr>
        <p:txBody>
          <a:bodyPr anchor="b"/>
          <a:lstStyle>
            <a:lvl1pPr algn="ctr">
              <a:defRPr sz="188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0036" y="11344752"/>
            <a:ext cx="22680216" cy="5214884"/>
          </a:xfrm>
        </p:spPr>
        <p:txBody>
          <a:bodyPr/>
          <a:lstStyle>
            <a:lvl1pPr marL="0" indent="0" algn="ctr">
              <a:buNone/>
              <a:defRPr sz="7559"/>
            </a:lvl1pPr>
            <a:lvl2pPr marL="1439854" indent="0" algn="ctr">
              <a:buNone/>
              <a:defRPr sz="6299"/>
            </a:lvl2pPr>
            <a:lvl3pPr marL="2879708" indent="0" algn="ctr">
              <a:buNone/>
              <a:defRPr sz="5669"/>
            </a:lvl3pPr>
            <a:lvl4pPr marL="4319564" indent="0" algn="ctr">
              <a:buNone/>
              <a:defRPr sz="5039"/>
            </a:lvl4pPr>
            <a:lvl5pPr marL="5759415" indent="0" algn="ctr">
              <a:buNone/>
              <a:defRPr sz="5039"/>
            </a:lvl5pPr>
            <a:lvl6pPr marL="7199272" indent="0" algn="ctr">
              <a:buNone/>
              <a:defRPr sz="5039"/>
            </a:lvl6pPr>
            <a:lvl7pPr marL="8639123" indent="0" algn="ctr">
              <a:buNone/>
              <a:defRPr sz="5039"/>
            </a:lvl7pPr>
            <a:lvl8pPr marL="10078980" indent="0" algn="ctr">
              <a:buNone/>
              <a:defRPr sz="5039"/>
            </a:lvl8pPr>
            <a:lvl9pPr marL="11518833" indent="0" algn="ctr">
              <a:buNone/>
              <a:defRPr sz="503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222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904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274" y="5384894"/>
            <a:ext cx="26082248" cy="8984801"/>
          </a:xfrm>
        </p:spPr>
        <p:txBody>
          <a:bodyPr anchor="b"/>
          <a:lstStyle>
            <a:lvl1pPr>
              <a:defRPr sz="188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3274" y="14454694"/>
            <a:ext cx="26082248" cy="4724895"/>
          </a:xfrm>
        </p:spPr>
        <p:txBody>
          <a:bodyPr/>
          <a:lstStyle>
            <a:lvl1pPr marL="0" indent="0">
              <a:buNone/>
              <a:defRPr sz="7559">
                <a:solidFill>
                  <a:schemeClr val="tx1"/>
                </a:solidFill>
              </a:defRPr>
            </a:lvl1pPr>
            <a:lvl2pPr marL="1439854" indent="0">
              <a:buNone/>
              <a:defRPr sz="6299">
                <a:solidFill>
                  <a:schemeClr val="tx1">
                    <a:tint val="75000"/>
                  </a:schemeClr>
                </a:solidFill>
              </a:defRPr>
            </a:lvl2pPr>
            <a:lvl3pPr marL="28797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3pPr>
            <a:lvl4pPr marL="4319564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4pPr>
            <a:lvl5pPr marL="5759415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5pPr>
            <a:lvl6pPr marL="7199272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6pPr>
            <a:lvl7pPr marL="8639123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7pPr>
            <a:lvl8pPr marL="10078980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8pPr>
            <a:lvl9pPr marL="11518833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504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79022" y="5749874"/>
            <a:ext cx="12852122" cy="137047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09148" y="5749874"/>
            <a:ext cx="12852122" cy="137047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645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61" y="1149979"/>
            <a:ext cx="26082248" cy="417491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2963" y="5294885"/>
            <a:ext cx="12793058" cy="2594941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39854" indent="0">
              <a:buNone/>
              <a:defRPr sz="6299" b="1"/>
            </a:lvl2pPr>
            <a:lvl3pPr marL="2879708" indent="0">
              <a:buNone/>
              <a:defRPr sz="5669" b="1"/>
            </a:lvl3pPr>
            <a:lvl4pPr marL="4319564" indent="0">
              <a:buNone/>
              <a:defRPr sz="5039" b="1"/>
            </a:lvl4pPr>
            <a:lvl5pPr marL="5759415" indent="0">
              <a:buNone/>
              <a:defRPr sz="5039" b="1"/>
            </a:lvl5pPr>
            <a:lvl6pPr marL="7199272" indent="0">
              <a:buNone/>
              <a:defRPr sz="5039" b="1"/>
            </a:lvl6pPr>
            <a:lvl7pPr marL="8639123" indent="0">
              <a:buNone/>
              <a:defRPr sz="5039" b="1"/>
            </a:lvl7pPr>
            <a:lvl8pPr marL="10078980" indent="0">
              <a:buNone/>
              <a:defRPr sz="5039" b="1"/>
            </a:lvl8pPr>
            <a:lvl9pPr marL="11518833" indent="0">
              <a:buNone/>
              <a:defRPr sz="503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2963" y="7889827"/>
            <a:ext cx="12793058" cy="116047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09148" y="5294885"/>
            <a:ext cx="12856060" cy="2594941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39854" indent="0">
              <a:buNone/>
              <a:defRPr sz="6299" b="1"/>
            </a:lvl2pPr>
            <a:lvl3pPr marL="2879708" indent="0">
              <a:buNone/>
              <a:defRPr sz="5669" b="1"/>
            </a:lvl3pPr>
            <a:lvl4pPr marL="4319564" indent="0">
              <a:buNone/>
              <a:defRPr sz="5039" b="1"/>
            </a:lvl4pPr>
            <a:lvl5pPr marL="5759415" indent="0">
              <a:buNone/>
              <a:defRPr sz="5039" b="1"/>
            </a:lvl5pPr>
            <a:lvl6pPr marL="7199272" indent="0">
              <a:buNone/>
              <a:defRPr sz="5039" b="1"/>
            </a:lvl6pPr>
            <a:lvl7pPr marL="8639123" indent="0">
              <a:buNone/>
              <a:defRPr sz="5039" b="1"/>
            </a:lvl7pPr>
            <a:lvl8pPr marL="10078980" indent="0">
              <a:buNone/>
              <a:defRPr sz="5039" b="1"/>
            </a:lvl8pPr>
            <a:lvl9pPr marL="11518833" indent="0">
              <a:buNone/>
              <a:defRPr sz="503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09148" y="7889827"/>
            <a:ext cx="12856060" cy="116047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395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912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165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61" y="1439968"/>
            <a:ext cx="9753280" cy="5039889"/>
          </a:xfrm>
        </p:spPr>
        <p:txBody>
          <a:bodyPr anchor="b"/>
          <a:lstStyle>
            <a:lvl1pPr>
              <a:defRPr sz="100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6065" y="3109943"/>
            <a:ext cx="15309147" cy="15349662"/>
          </a:xfrm>
        </p:spPr>
        <p:txBody>
          <a:bodyPr/>
          <a:lstStyle>
            <a:lvl1pPr>
              <a:defRPr sz="10078"/>
            </a:lvl1pPr>
            <a:lvl2pPr>
              <a:defRPr sz="8819"/>
            </a:lvl2pPr>
            <a:lvl3pPr>
              <a:defRPr sz="7559"/>
            </a:lvl3pPr>
            <a:lvl4pPr>
              <a:defRPr sz="6299"/>
            </a:lvl4pPr>
            <a:lvl5pPr>
              <a:defRPr sz="6299"/>
            </a:lvl5pPr>
            <a:lvl6pPr>
              <a:defRPr sz="6299"/>
            </a:lvl6pPr>
            <a:lvl7pPr>
              <a:defRPr sz="6299"/>
            </a:lvl7pPr>
            <a:lvl8pPr>
              <a:defRPr sz="6299"/>
            </a:lvl8pPr>
            <a:lvl9pPr>
              <a:defRPr sz="62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2961" y="6479857"/>
            <a:ext cx="9753280" cy="12004738"/>
          </a:xfrm>
        </p:spPr>
        <p:txBody>
          <a:bodyPr/>
          <a:lstStyle>
            <a:lvl1pPr marL="0" indent="0">
              <a:buNone/>
              <a:defRPr sz="5039"/>
            </a:lvl1pPr>
            <a:lvl2pPr marL="1439854" indent="0">
              <a:buNone/>
              <a:defRPr sz="4409"/>
            </a:lvl2pPr>
            <a:lvl3pPr marL="2879708" indent="0">
              <a:buNone/>
              <a:defRPr sz="3779"/>
            </a:lvl3pPr>
            <a:lvl4pPr marL="4319564" indent="0">
              <a:buNone/>
              <a:defRPr sz="3150"/>
            </a:lvl4pPr>
            <a:lvl5pPr marL="5759415" indent="0">
              <a:buNone/>
              <a:defRPr sz="3150"/>
            </a:lvl5pPr>
            <a:lvl6pPr marL="7199272" indent="0">
              <a:buNone/>
              <a:defRPr sz="3150"/>
            </a:lvl6pPr>
            <a:lvl7pPr marL="8639123" indent="0">
              <a:buNone/>
              <a:defRPr sz="3150"/>
            </a:lvl7pPr>
            <a:lvl8pPr marL="10078980" indent="0">
              <a:buNone/>
              <a:defRPr sz="3150"/>
            </a:lvl8pPr>
            <a:lvl9pPr marL="11518833" indent="0">
              <a:buNone/>
              <a:defRPr sz="31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655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61" y="1439968"/>
            <a:ext cx="9753280" cy="5039889"/>
          </a:xfrm>
        </p:spPr>
        <p:txBody>
          <a:bodyPr anchor="b"/>
          <a:lstStyle>
            <a:lvl1pPr>
              <a:defRPr sz="100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56065" y="3109943"/>
            <a:ext cx="15309147" cy="15349662"/>
          </a:xfrm>
        </p:spPr>
        <p:txBody>
          <a:bodyPr anchor="t"/>
          <a:lstStyle>
            <a:lvl1pPr marL="0" indent="0">
              <a:buNone/>
              <a:defRPr sz="10078"/>
            </a:lvl1pPr>
            <a:lvl2pPr marL="1439854" indent="0">
              <a:buNone/>
              <a:defRPr sz="8819"/>
            </a:lvl2pPr>
            <a:lvl3pPr marL="2879708" indent="0">
              <a:buNone/>
              <a:defRPr sz="7559"/>
            </a:lvl3pPr>
            <a:lvl4pPr marL="4319564" indent="0">
              <a:buNone/>
              <a:defRPr sz="6299"/>
            </a:lvl4pPr>
            <a:lvl5pPr marL="5759415" indent="0">
              <a:buNone/>
              <a:defRPr sz="6299"/>
            </a:lvl5pPr>
            <a:lvl6pPr marL="7199272" indent="0">
              <a:buNone/>
              <a:defRPr sz="6299"/>
            </a:lvl6pPr>
            <a:lvl7pPr marL="8639123" indent="0">
              <a:buNone/>
              <a:defRPr sz="6299"/>
            </a:lvl7pPr>
            <a:lvl8pPr marL="10078980" indent="0">
              <a:buNone/>
              <a:defRPr sz="6299"/>
            </a:lvl8pPr>
            <a:lvl9pPr marL="11518833" indent="0">
              <a:buNone/>
              <a:defRPr sz="6299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2961" y="6479857"/>
            <a:ext cx="9753280" cy="12004738"/>
          </a:xfrm>
        </p:spPr>
        <p:txBody>
          <a:bodyPr/>
          <a:lstStyle>
            <a:lvl1pPr marL="0" indent="0">
              <a:buNone/>
              <a:defRPr sz="5039"/>
            </a:lvl1pPr>
            <a:lvl2pPr marL="1439854" indent="0">
              <a:buNone/>
              <a:defRPr sz="4409"/>
            </a:lvl2pPr>
            <a:lvl3pPr marL="2879708" indent="0">
              <a:buNone/>
              <a:defRPr sz="3779"/>
            </a:lvl3pPr>
            <a:lvl4pPr marL="4319564" indent="0">
              <a:buNone/>
              <a:defRPr sz="3150"/>
            </a:lvl4pPr>
            <a:lvl5pPr marL="5759415" indent="0">
              <a:buNone/>
              <a:defRPr sz="3150"/>
            </a:lvl5pPr>
            <a:lvl6pPr marL="7199272" indent="0">
              <a:buNone/>
              <a:defRPr sz="3150"/>
            </a:lvl6pPr>
            <a:lvl7pPr marL="8639123" indent="0">
              <a:buNone/>
              <a:defRPr sz="3150"/>
            </a:lvl7pPr>
            <a:lvl8pPr marL="10078980" indent="0">
              <a:buNone/>
              <a:defRPr sz="3150"/>
            </a:lvl8pPr>
            <a:lvl9pPr marL="11518833" indent="0">
              <a:buNone/>
              <a:defRPr sz="31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217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760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40713" y="1149975"/>
            <a:ext cx="6520561" cy="1830459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79026" y="1149975"/>
            <a:ext cx="19183683" cy="18304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97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79023" y="1149979"/>
            <a:ext cx="26082248" cy="4174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9023" y="5749874"/>
            <a:ext cx="26082248" cy="1370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79021" y="20019571"/>
            <a:ext cx="6804065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47439-3FB5-463B-819E-E076F0D4ABE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17102" y="20019571"/>
            <a:ext cx="10206097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57205" y="20019571"/>
            <a:ext cx="6804065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FD977-9032-40B7-A300-E5E6F93DE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52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79708" rtl="0" eaLnBrk="1" latinLnBrk="0" hangingPunct="1">
        <a:lnSpc>
          <a:spcPct val="90000"/>
        </a:lnSpc>
        <a:spcBef>
          <a:spcPct val="0"/>
        </a:spcBef>
        <a:buNone/>
        <a:defRPr sz="138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9925" indent="-719925" algn="l" defTabSz="2879708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59782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599636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39490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79344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19197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59054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798905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38762" indent="-719925" algn="l" defTabSz="2879708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39854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79708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19564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59415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199272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39123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78980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18833" algn="l" defTabSz="2879708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>
            <a:extLst>
              <a:ext uri="{FF2B5EF4-FFF2-40B4-BE49-F238E27FC236}">
                <a16:creationId xmlns:a16="http://schemas.microsoft.com/office/drawing/2014/main" xmlns="" id="{72A43C9D-649E-4808-9BB7-B67636E2B660}"/>
              </a:ext>
            </a:extLst>
          </p:cNvPr>
          <p:cNvSpPr/>
          <p:nvPr/>
        </p:nvSpPr>
        <p:spPr>
          <a:xfrm>
            <a:off x="249685" y="207628"/>
            <a:ext cx="29698122" cy="3386178"/>
          </a:xfrm>
          <a:prstGeom prst="roundRect">
            <a:avLst/>
          </a:prstGeom>
          <a:gradFill>
            <a:gsLst>
              <a:gs pos="0">
                <a:srgbClr val="00B0F0">
                  <a:lumMod val="0"/>
                </a:srgbClr>
              </a:gs>
              <a:gs pos="100000">
                <a:srgbClr val="00B0F0">
                  <a:lumMod val="50000"/>
                </a:srgbClr>
              </a:gs>
            </a:gsLst>
            <a:lin ang="8100000" scaled="1"/>
          </a:gradFill>
          <a:ln w="12700" cap="flat" cmpd="sng" algn="ctr">
            <a:solidFill>
              <a:srgbClr val="41AEBD">
                <a:shade val="50000"/>
              </a:srgbClr>
            </a:solidFill>
            <a:prstDash val="solid"/>
            <a:miter lim="800000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rtlCol="0" anchor="ctr"/>
          <a:lstStyle/>
          <a:p>
            <a:pPr algn="ctr" defTabSz="914338">
              <a:defRPr/>
            </a:pPr>
            <a:r>
              <a:rPr lang="en-GB" sz="5001" b="1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RCP Conference – Medicine 2021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801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Mortality Associated with Acute Kidney Injury in COVID-19 admissions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801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Respiratory High Dependency / Intensive Care Setting</a:t>
            </a:r>
            <a:endParaRPr lang="en-GB" sz="3801" b="1" kern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Dr Hina Iftikhar, Dr Seema </a:t>
            </a:r>
            <a:r>
              <a:rPr lang="en-GB" sz="28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Alaee</a:t>
            </a: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Dr Jessica Bennett, Dr Rachel Kaminski, Dr David Windsor, Dr Charlie Sharp</a:t>
            </a:r>
            <a:r>
              <a:rPr lang="en-GB" sz="2800" b="1" baseline="30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Departments of Respiratory and Intensive Care Medicine, Gloucestershire Hospitals NHS Foundation Trust, UK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FBFAB41F-9A71-45EC-91C2-4CAF6F82C8EA}"/>
              </a:ext>
            </a:extLst>
          </p:cNvPr>
          <p:cNvGrpSpPr/>
          <p:nvPr/>
        </p:nvGrpSpPr>
        <p:grpSpPr>
          <a:xfrm>
            <a:off x="313534" y="3816864"/>
            <a:ext cx="14702700" cy="5626916"/>
            <a:chOff x="258418" y="4336411"/>
            <a:chExt cx="7505962" cy="41163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206FA863-E17D-4481-9B82-D68676E7F020}"/>
                </a:ext>
              </a:extLst>
            </p:cNvPr>
            <p:cNvSpPr/>
            <p:nvPr/>
          </p:nvSpPr>
          <p:spPr>
            <a:xfrm>
              <a:off x="258418" y="4589157"/>
              <a:ext cx="7505962" cy="386355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1" tIns="252001" rIns="108001" rtlCol="0" anchor="ctr"/>
            <a:lstStyle/>
            <a:p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Acute Kidney Injury (AKI) is associated with increased mortality and morbidity in COVID-19 patients.</a:t>
              </a:r>
              <a:r>
                <a:rPr lang="en-GB" sz="2299" b="1" baseline="30000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1-3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  <a:p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It is hypothesised to be worse in patients with underlying Chronic Kidney Disease (CKD). </a:t>
              </a:r>
            </a:p>
            <a:p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The aetiology of AKI in these patients is multifactorial with direct cytopathic effects on kidney tissue, involvement of angiotensin-converting enzyme 2 and immune mediated coagulopathy being responsible.</a:t>
              </a:r>
              <a:r>
                <a:rPr lang="en-GB" sz="2299" b="1" baseline="30000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  <a:p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Although some studies have shown an association between kidney involvement and poor outcome in COVID-19, information on this subject remains limited.</a:t>
              </a:r>
              <a:r>
                <a:rPr lang="en-GB" sz="2299" b="1" baseline="30000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1-3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  <a:p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We evaluated the prevalence of AKI in a subgroup of patients with COVID-19 and the associated mortality.</a:t>
              </a:r>
              <a:endParaRPr lang="en-GB" sz="2299" b="1" dirty="0">
                <a:solidFill>
                  <a:schemeClr val="bg1"/>
                </a:solidFill>
                <a:latin typeface="Arial "/>
                <a:cs typeface="Arial" panose="020B0604020202020204" pitchFamily="34" charset="0"/>
              </a:endParaRPr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A8A65D38-19AE-429B-94D5-5D6FC544B0E4}"/>
                </a:ext>
              </a:extLst>
            </p:cNvPr>
            <p:cNvSpPr/>
            <p:nvPr/>
          </p:nvSpPr>
          <p:spPr>
            <a:xfrm>
              <a:off x="258418" y="4336411"/>
              <a:ext cx="7505962" cy="505496"/>
            </a:xfrm>
            <a:prstGeom prst="roundRect">
              <a:avLst/>
            </a:prstGeom>
            <a:gradFill>
              <a:gsLst>
                <a:gs pos="100000">
                  <a:srgbClr val="00B0F0">
                    <a:lumMod val="50000"/>
                  </a:srgbClr>
                </a:gs>
                <a:gs pos="0">
                  <a:srgbClr val="00B0F0">
                    <a:lumMod val="0"/>
                  </a:srgbClr>
                </a:gs>
              </a:gsLst>
              <a:lin ang="8100000" scaled="1"/>
            </a:gradFill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BACKGROUND</a:t>
              </a:r>
              <a:endPara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DDCD5DA5-689A-42A4-A917-467A17C9D599}"/>
              </a:ext>
            </a:extLst>
          </p:cNvPr>
          <p:cNvGrpSpPr/>
          <p:nvPr/>
        </p:nvGrpSpPr>
        <p:grpSpPr>
          <a:xfrm>
            <a:off x="15317726" y="17414106"/>
            <a:ext cx="14702401" cy="3935143"/>
            <a:chOff x="258418" y="6099175"/>
            <a:chExt cx="7541352" cy="628590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3DB9A6A8-EFAA-4906-962B-EC838F8335AA}"/>
                </a:ext>
              </a:extLst>
            </p:cNvPr>
            <p:cNvSpPr/>
            <p:nvPr/>
          </p:nvSpPr>
          <p:spPr>
            <a:xfrm>
              <a:off x="258418" y="6826665"/>
              <a:ext cx="7541352" cy="555841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1" tIns="360002" rIns="108001" rtlCol="0" anchor="ctr"/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chemeClr val="bg1"/>
                  </a:solidFill>
                  <a:effectLst/>
                  <a:latin typeface="Arial "/>
                  <a:ea typeface="Calibri" panose="020F0502020204030204" pitchFamily="34" charset="0"/>
                  <a:cs typeface="Times New Roman" panose="02020603050405020304" pitchFamily="18" charset="0"/>
                </a:rPr>
                <a:t>[1] Cheng Y, Luo R, Wang K et al. Kidney disease is associated with in-hospital death of patients with COVID-19. Kidney Int. 2020 ;97(5):829-38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2000" b="1" dirty="0">
                <a:solidFill>
                  <a:schemeClr val="bg1"/>
                </a:solidFill>
                <a:effectLst/>
                <a:latin typeface="Arial 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chemeClr val="bg1"/>
                  </a:solidFill>
                  <a:effectLst/>
                  <a:latin typeface="Arial "/>
                  <a:ea typeface="Calibri" panose="020F0502020204030204" pitchFamily="34" charset="0"/>
                  <a:cs typeface="Times New Roman" panose="02020603050405020304" pitchFamily="18" charset="0"/>
                </a:rPr>
                <a:t>[2] Hirsch JS, Ng JH, Ross DW et.al. COVID-19 Research Consortium; Northwell Nephrology COVID-19 Research Consortium. Acute kidney injury in patients hospitalized with COVID-19. Kidney Int. 2020 Jul;98(1):209-218</a:t>
              </a:r>
            </a:p>
            <a:p>
              <a:endParaRPr lang="en-GB" sz="2000" b="1" dirty="0">
                <a:solidFill>
                  <a:schemeClr val="bg1"/>
                </a:solidFill>
                <a:effectLst/>
                <a:latin typeface="Arial "/>
                <a:ea typeface="Calibri" panose="020F0502020204030204" pitchFamily="34" charset="0"/>
              </a:endParaRPr>
            </a:p>
            <a:p>
              <a:r>
                <a:rPr lang="en-GB" sz="2000" b="1" dirty="0">
                  <a:solidFill>
                    <a:schemeClr val="bg1"/>
                  </a:solidFill>
                  <a:effectLst/>
                  <a:latin typeface="Arial "/>
                  <a:ea typeface="Calibri" panose="020F0502020204030204" pitchFamily="34" charset="0"/>
                </a:rPr>
                <a:t>[3] Oliveira CB, Lima CAD, </a:t>
              </a:r>
              <a:r>
                <a:rPr lang="en-GB" sz="2000" b="1" dirty="0" err="1">
                  <a:solidFill>
                    <a:schemeClr val="bg1"/>
                  </a:solidFill>
                  <a:effectLst/>
                  <a:latin typeface="Arial "/>
                  <a:ea typeface="Calibri" panose="020F0502020204030204" pitchFamily="34" charset="0"/>
                </a:rPr>
                <a:t>Vajgel</a:t>
              </a:r>
              <a:r>
                <a:rPr lang="en-GB" sz="2000" b="1" dirty="0">
                  <a:solidFill>
                    <a:schemeClr val="bg1"/>
                  </a:solidFill>
                  <a:effectLst/>
                  <a:latin typeface="Arial "/>
                  <a:ea typeface="Calibri" panose="020F0502020204030204" pitchFamily="34" charset="0"/>
                </a:rPr>
                <a:t> G, et al. High burden of acute kidney injury in COVID-19 pandemic: systematic review and meta-analysis. Journal of Clinical Pathology Published Online First: 06 October 2020. </a:t>
              </a:r>
              <a:r>
                <a:rPr lang="en-GB" sz="2000" b="1" dirty="0" err="1">
                  <a:solidFill>
                    <a:schemeClr val="bg1"/>
                  </a:solidFill>
                  <a:effectLst/>
                  <a:latin typeface="Arial "/>
                  <a:ea typeface="Calibri" panose="020F0502020204030204" pitchFamily="34" charset="0"/>
                </a:rPr>
                <a:t>doi</a:t>
              </a:r>
              <a:r>
                <a:rPr lang="en-GB" sz="2000" b="1" dirty="0">
                  <a:solidFill>
                    <a:schemeClr val="bg1"/>
                  </a:solidFill>
                  <a:effectLst/>
                  <a:latin typeface="Arial "/>
                  <a:ea typeface="Calibri" panose="020F0502020204030204" pitchFamily="34" charset="0"/>
                </a:rPr>
                <a:t>: 10.1136/jclinpath-2020-207023</a:t>
              </a:r>
              <a:endParaRPr lang="en-GB" sz="2000" b="1" dirty="0">
                <a:solidFill>
                  <a:schemeClr val="bg1"/>
                </a:solidFill>
                <a:latin typeface="Arial 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1" name="Rounded Rectangle 42">
              <a:extLst>
                <a:ext uri="{FF2B5EF4-FFF2-40B4-BE49-F238E27FC236}">
                  <a16:creationId xmlns:a16="http://schemas.microsoft.com/office/drawing/2014/main" xmlns="" id="{B801F1CF-33D9-4EAE-8271-3A8F07C07CEE}"/>
                </a:ext>
              </a:extLst>
            </p:cNvPr>
            <p:cNvSpPr/>
            <p:nvPr/>
          </p:nvSpPr>
          <p:spPr>
            <a:xfrm>
              <a:off x="258418" y="6099175"/>
              <a:ext cx="7541352" cy="1104105"/>
            </a:xfrm>
            <a:prstGeom prst="roundRect">
              <a:avLst/>
            </a:prstGeom>
            <a:gradFill>
              <a:gsLst>
                <a:gs pos="100000">
                  <a:srgbClr val="00B0F0">
                    <a:lumMod val="50000"/>
                  </a:srgbClr>
                </a:gs>
                <a:gs pos="0">
                  <a:srgbClr val="00B0F0">
                    <a:lumMod val="0"/>
                  </a:srgbClr>
                </a:gs>
              </a:gsLst>
              <a:lin ang="8100000" scaled="1"/>
            </a:gradFill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REFERENCES</a:t>
              </a:r>
              <a:endPara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7106532-82CB-4750-AF1D-08340C72C9F7}"/>
              </a:ext>
            </a:extLst>
          </p:cNvPr>
          <p:cNvGrpSpPr/>
          <p:nvPr/>
        </p:nvGrpSpPr>
        <p:grpSpPr>
          <a:xfrm>
            <a:off x="249681" y="9561444"/>
            <a:ext cx="14702700" cy="2893544"/>
            <a:chOff x="258418" y="4136648"/>
            <a:chExt cx="7505962" cy="397024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049829C1-86EF-44A9-AD43-11253A7E0A7A}"/>
                </a:ext>
              </a:extLst>
            </p:cNvPr>
            <p:cNvSpPr/>
            <p:nvPr/>
          </p:nvSpPr>
          <p:spPr>
            <a:xfrm>
              <a:off x="258418" y="4845935"/>
              <a:ext cx="7505962" cy="3260953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1" tIns="179999" rIns="108001" bIns="0" rtlCol="0" anchor="ctr">
              <a:noAutofit/>
            </a:bodyPr>
            <a:lstStyle/>
            <a:p>
              <a:pPr algn="just"/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This was a prospective cohort study of 130 patients with COVID-19 admitted to Respiratory high dependency or Intensive care (HDU/ITU) settings. </a:t>
              </a:r>
            </a:p>
            <a:p>
              <a:pPr algn="just"/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just"/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Renal dysfunction, respiratory support with invasive mechanical ventilation (IMV</a:t>
              </a:r>
              <a:r>
                <a:rPr lang="en-GB" sz="2299" b="1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) or 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non-invasive ventilation with continuous positive airway pressure (CPAP) and mortality were the clinical parameters of interest.</a:t>
              </a:r>
              <a:endParaRPr lang="en-GB" sz="2299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ounded Rectangle 29">
              <a:extLst>
                <a:ext uri="{FF2B5EF4-FFF2-40B4-BE49-F238E27FC236}">
                  <a16:creationId xmlns:a16="http://schemas.microsoft.com/office/drawing/2014/main" xmlns="" id="{1E9195F1-2E4E-4296-BC5C-941F9CD85E01}"/>
                </a:ext>
              </a:extLst>
            </p:cNvPr>
            <p:cNvSpPr/>
            <p:nvPr/>
          </p:nvSpPr>
          <p:spPr>
            <a:xfrm>
              <a:off x="258418" y="4136648"/>
              <a:ext cx="7505962" cy="938518"/>
            </a:xfrm>
            <a:prstGeom prst="roundRect">
              <a:avLst/>
            </a:prstGeom>
            <a:gradFill>
              <a:gsLst>
                <a:gs pos="100000">
                  <a:srgbClr val="00B0F0">
                    <a:lumMod val="50000"/>
                  </a:srgbClr>
                </a:gs>
                <a:gs pos="0">
                  <a:srgbClr val="00B0F0">
                    <a:lumMod val="0"/>
                  </a:srgbClr>
                </a:gs>
              </a:gsLst>
              <a:lin ang="8100000" scaled="1"/>
            </a:gradFill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METHODS</a:t>
              </a:r>
              <a:endPara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8D219C5C-038F-43E9-88B2-BC2BCB85C347}"/>
              </a:ext>
            </a:extLst>
          </p:cNvPr>
          <p:cNvGrpSpPr/>
          <p:nvPr/>
        </p:nvGrpSpPr>
        <p:grpSpPr>
          <a:xfrm>
            <a:off x="292484" y="12574256"/>
            <a:ext cx="14712795" cy="8817639"/>
            <a:chOff x="258418" y="4498859"/>
            <a:chExt cx="7423363" cy="5628798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9834E46B-47A7-4F4D-AA05-955F3C307EAC}"/>
                </a:ext>
              </a:extLst>
            </p:cNvPr>
            <p:cNvSpPr/>
            <p:nvPr/>
          </p:nvSpPr>
          <p:spPr>
            <a:xfrm>
              <a:off x="263660" y="4611440"/>
              <a:ext cx="7418121" cy="551621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1" tIns="179999" rIns="108001" bIns="0" rtlCol="0" anchor="ctr">
              <a:noAutofit/>
            </a:bodyPr>
            <a:lstStyle/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28.4% of patients were female with median age of 60 years (range 22-88 years). </a:t>
              </a: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33% (n=43) of patients were diagnosed with AKI on admission with 16% (n=7) of these known to have underlying CKD (Figure 1).</a:t>
              </a: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One patient had a previous renal transplant.</a:t>
              </a: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6% of patients had hypertension and 3% patients were known diabetics. </a:t>
              </a: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Overall mortality was 15.5% (n=20) in patients with AKI </a:t>
              </a:r>
              <a:r>
                <a:rPr lang="en-GB" sz="2299" b="1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on </a:t>
              </a:r>
              <a:r>
                <a:rPr lang="en-GB" sz="2299" b="1" smtClean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admission, 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the majority </a:t>
              </a:r>
              <a:r>
                <a:rPr lang="en-GB" sz="2299" b="1" dirty="0" smtClean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18% 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GB" sz="2299" b="1" dirty="0" smtClean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n=13) 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seen in the CPAP cohort likely attributable to underlying CKD </a:t>
              </a:r>
              <a:r>
                <a:rPr lang="en-GB" sz="2299" b="1" dirty="0" smtClean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10% (n=7) (Table </a:t>
              </a: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1).</a:t>
              </a: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99" b="1" dirty="0">
                <a:solidFill>
                  <a:schemeClr val="bg1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99" b="1" dirty="0">
                <a:solidFill>
                  <a:schemeClr val="bg1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99" b="1" dirty="0">
                <a:solidFill>
                  <a:schemeClr val="bg1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just"/>
              <a:endParaRPr lang="en-GB" sz="2202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159" indent="-457159" algn="just">
                <a:buFont typeface="Wingdings" panose="05000000000000000000" pitchFamily="2" charset="2"/>
                <a:buChar char="v"/>
              </a:pPr>
              <a:endParaRPr lang="en-GB" sz="2202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ounded Rectangle 29">
              <a:extLst>
                <a:ext uri="{FF2B5EF4-FFF2-40B4-BE49-F238E27FC236}">
                  <a16:creationId xmlns:a16="http://schemas.microsoft.com/office/drawing/2014/main" xmlns="" id="{3357EE52-CBAB-44D2-9A32-71D649B32C52}"/>
                </a:ext>
              </a:extLst>
            </p:cNvPr>
            <p:cNvSpPr/>
            <p:nvPr/>
          </p:nvSpPr>
          <p:spPr>
            <a:xfrm>
              <a:off x="258418" y="4498859"/>
              <a:ext cx="7418120" cy="441232"/>
            </a:xfrm>
            <a:prstGeom prst="roundRect">
              <a:avLst/>
            </a:prstGeom>
            <a:gradFill>
              <a:gsLst>
                <a:gs pos="100000">
                  <a:srgbClr val="00B0F0">
                    <a:lumMod val="50000"/>
                  </a:srgbClr>
                </a:gs>
                <a:gs pos="0">
                  <a:srgbClr val="00B0F0">
                    <a:lumMod val="0"/>
                  </a:srgbClr>
                </a:gs>
              </a:gsLst>
              <a:lin ang="8100000" scaled="1"/>
            </a:gradFill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RESULTS</a:t>
              </a:r>
              <a:endPara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1CB03711-EEE6-4A6D-A99F-99CF62856574}"/>
              </a:ext>
            </a:extLst>
          </p:cNvPr>
          <p:cNvGrpSpPr/>
          <p:nvPr/>
        </p:nvGrpSpPr>
        <p:grpSpPr>
          <a:xfrm>
            <a:off x="15333099" y="10656978"/>
            <a:ext cx="14723175" cy="3826492"/>
            <a:chOff x="127080" y="4336411"/>
            <a:chExt cx="7753724" cy="2459747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C39176E5-0CDA-4348-988C-36A451FE82BC}"/>
                </a:ext>
              </a:extLst>
            </p:cNvPr>
            <p:cNvSpPr/>
            <p:nvPr/>
          </p:nvSpPr>
          <p:spPr>
            <a:xfrm>
              <a:off x="127080" y="4797124"/>
              <a:ext cx="7742782" cy="1999034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1" tIns="179999" rIns="108001" bIns="0" rtlCol="0" anchor="ctr">
              <a:noAutofit/>
            </a:bodyPr>
            <a:lstStyle/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Patients with AKI on admission were more likely to be admitted to ITU and to undergo mechanical ventilation compared to patients with underlying CKD, suggesting that AKI on admission represents a higher risk of deterioration and overall mortality. </a:t>
              </a: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</a:rPr>
                <a:t>Our data shows higher mortality in patients with low clinical frailty which may represent the cohort selection bias for HDU/ITU. This observation indicates poor prognosis regardless of clinical frailty in COVID-19 patients diagnosed with AKI. </a:t>
              </a: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02" dirty="0">
                <a:solidFill>
                  <a:schemeClr val="bg1"/>
                </a:solidFill>
                <a:latin typeface="Arial "/>
                <a:cs typeface="Arial" panose="020B0604020202020204" pitchFamily="34" charset="0"/>
              </a:endParaRPr>
            </a:p>
          </p:txBody>
        </p:sp>
        <p:sp>
          <p:nvSpPr>
            <p:cNvPr id="26" name="Rounded Rectangle 29">
              <a:extLst>
                <a:ext uri="{FF2B5EF4-FFF2-40B4-BE49-F238E27FC236}">
                  <a16:creationId xmlns:a16="http://schemas.microsoft.com/office/drawing/2014/main" xmlns="" id="{D461A5E8-18DE-4E5B-897B-56350BDD27E4}"/>
                </a:ext>
              </a:extLst>
            </p:cNvPr>
            <p:cNvSpPr/>
            <p:nvPr/>
          </p:nvSpPr>
          <p:spPr>
            <a:xfrm>
              <a:off x="138021" y="4336411"/>
              <a:ext cx="7742783" cy="444318"/>
            </a:xfrm>
            <a:prstGeom prst="roundRect">
              <a:avLst/>
            </a:prstGeom>
            <a:gradFill>
              <a:gsLst>
                <a:gs pos="100000">
                  <a:srgbClr val="00B0F0">
                    <a:lumMod val="50000"/>
                  </a:srgbClr>
                </a:gs>
                <a:gs pos="0">
                  <a:srgbClr val="00B0F0">
                    <a:lumMod val="0"/>
                  </a:srgbClr>
                </a:gs>
              </a:gsLst>
              <a:lin ang="8100000" scaled="1"/>
            </a:gradFill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DISCUSSION</a:t>
              </a:r>
              <a:endPara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F32A2798-24C3-4B70-92F1-53AE15A07372}"/>
              </a:ext>
            </a:extLst>
          </p:cNvPr>
          <p:cNvGrpSpPr/>
          <p:nvPr/>
        </p:nvGrpSpPr>
        <p:grpSpPr>
          <a:xfrm>
            <a:off x="15302353" y="14636634"/>
            <a:ext cx="14706318" cy="2643512"/>
            <a:chOff x="137378" y="4345334"/>
            <a:chExt cx="7744844" cy="2643513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xmlns="" id="{3828EB80-37ED-4DEC-8E65-ADD1294AC704}"/>
                </a:ext>
              </a:extLst>
            </p:cNvPr>
            <p:cNvSpPr/>
            <p:nvPr/>
          </p:nvSpPr>
          <p:spPr>
            <a:xfrm>
              <a:off x="139439" y="5034183"/>
              <a:ext cx="7742783" cy="1954664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1" tIns="179999" rIns="108001" bIns="0" rtlCol="0" anchor="ctr">
              <a:noAutofit/>
            </a:bodyPr>
            <a:lstStyle/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endParaRPr lang="en-GB" sz="2299" b="1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Bef>
                  <a:spcPts val="1200"/>
                </a:spcBef>
                <a:spcAft>
                  <a:spcPts val="1200"/>
                </a:spcAft>
              </a:pPr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  <a:cs typeface="Times New Roman" panose="02020603050405020304" pitchFamily="18" charset="0"/>
                </a:rPr>
                <a:t>Monitoring renal function must be emphasized in all patients with COVID-19 requiring admission with declining renal function.</a:t>
              </a:r>
              <a:endParaRPr lang="en-GB" sz="2299" b="1" dirty="0">
                <a:solidFill>
                  <a:schemeClr val="bg1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en-GB" sz="2299" b="1" dirty="0">
                  <a:solidFill>
                    <a:schemeClr val="bg1"/>
                  </a:solidFill>
                  <a:latin typeface="Arial "/>
                  <a:ea typeface="Times New Roman" panose="02020603050405020304" pitchFamily="18" charset="0"/>
                </a:rPr>
                <a:t>Early detection and treatment in patients with co-morbidities associated with renal decline such as hypertension and diabetes may help improve prognosis in severe COVID-19.</a:t>
              </a:r>
              <a:endParaRPr lang="en-GB" sz="2299" b="1" dirty="0">
                <a:solidFill>
                  <a:schemeClr val="bg1"/>
                </a:solidFill>
                <a:latin typeface="Arial 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endParaRPr lang="en-GB" sz="2299" b="1" dirty="0">
                <a:solidFill>
                  <a:schemeClr val="bg1"/>
                </a:solidFill>
                <a:latin typeface="Arial 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endParaRPr lang="en-GB" sz="2202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endParaRPr lang="en-GB" sz="2202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endParaRPr lang="en-GB" sz="2202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endParaRPr lang="en-GB" sz="2202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endParaRPr lang="en-GB" sz="2202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Rounded Rectangle 29">
              <a:extLst>
                <a:ext uri="{FF2B5EF4-FFF2-40B4-BE49-F238E27FC236}">
                  <a16:creationId xmlns:a16="http://schemas.microsoft.com/office/drawing/2014/main" xmlns="" id="{35E71809-1BC6-42EB-93F3-C3E9691AE640}"/>
                </a:ext>
              </a:extLst>
            </p:cNvPr>
            <p:cNvSpPr/>
            <p:nvPr/>
          </p:nvSpPr>
          <p:spPr>
            <a:xfrm>
              <a:off x="137378" y="4345334"/>
              <a:ext cx="7742782" cy="691200"/>
            </a:xfrm>
            <a:prstGeom prst="roundRect">
              <a:avLst/>
            </a:prstGeom>
            <a:gradFill>
              <a:gsLst>
                <a:gs pos="100000">
                  <a:srgbClr val="00B0F0">
                    <a:lumMod val="50000"/>
                  </a:srgbClr>
                </a:gs>
                <a:gs pos="0">
                  <a:srgbClr val="00B0F0">
                    <a:lumMod val="0"/>
                  </a:srgbClr>
                </a:gs>
              </a:gsLst>
              <a:lin ang="8100000" scaled="1"/>
            </a:gradFill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RECOMMENDATIONS</a:t>
              </a:r>
              <a:endPara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026" name="Picture 2" descr="Home">
            <a:extLst>
              <a:ext uri="{FF2B5EF4-FFF2-40B4-BE49-F238E27FC236}">
                <a16:creationId xmlns:a16="http://schemas.microsoft.com/office/drawing/2014/main" xmlns="" id="{AC13D278-FACE-4D74-8328-376E776DDB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54"/>
          <a:stretch/>
        </p:blipFill>
        <p:spPr bwMode="auto">
          <a:xfrm>
            <a:off x="24824561" y="703134"/>
            <a:ext cx="4718718" cy="171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032D51B8-59D4-46F8-8B6A-35B4CFDBA8F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35" y="17414106"/>
            <a:ext cx="14252713" cy="3776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467E5853-E3A6-4D7B-845A-B29E84456B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775" t="12251" r="72076" b="76172"/>
          <a:stretch/>
        </p:blipFill>
        <p:spPr>
          <a:xfrm>
            <a:off x="949637" y="755731"/>
            <a:ext cx="4114801" cy="1658420"/>
          </a:xfrm>
          <a:prstGeom prst="rect">
            <a:avLst/>
          </a:prstGeom>
        </p:spPr>
      </p:pic>
      <p:graphicFrame>
        <p:nvGraphicFramePr>
          <p:cNvPr id="37" name="Chart 36">
            <a:extLst>
              <a:ext uri="{FF2B5EF4-FFF2-40B4-BE49-F238E27FC236}">
                <a16:creationId xmlns:a16="http://schemas.microsoft.com/office/drawing/2014/main" xmlns="" id="{A8CA5C1F-6E51-46C3-8C6C-6423228B0A8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7630165"/>
              </p:ext>
            </p:extLst>
          </p:nvPr>
        </p:nvGraphicFramePr>
        <p:xfrm>
          <a:off x="15098743" y="3653724"/>
          <a:ext cx="15016823" cy="6850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Oval 1"/>
          <p:cNvSpPr/>
          <p:nvPr/>
        </p:nvSpPr>
        <p:spPr>
          <a:xfrm>
            <a:off x="7400925" y="18811875"/>
            <a:ext cx="123825" cy="95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9115425" y="18811875"/>
            <a:ext cx="123825" cy="95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343275" y="17573625"/>
            <a:ext cx="123825" cy="95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367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414</Words>
  <Application>Microsoft Office PowerPoint</Application>
  <PresentationFormat>Custom</PresentationFormat>
  <Paragraphs>49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hina iftikhar</dc:creator>
  <cp:lastModifiedBy>Richard Jones</cp:lastModifiedBy>
  <cp:revision>39</cp:revision>
  <cp:lastPrinted>2020-12-04T18:26:22Z</cp:lastPrinted>
  <dcterms:created xsi:type="dcterms:W3CDTF">2020-11-25T12:44:27Z</dcterms:created>
  <dcterms:modified xsi:type="dcterms:W3CDTF">2021-01-21T12:47:05Z</dcterms:modified>
</cp:coreProperties>
</file>