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8" r:id="rId2"/>
    <p:sldId id="391" r:id="rId3"/>
    <p:sldId id="257" r:id="rId4"/>
    <p:sldId id="259" r:id="rId5"/>
    <p:sldId id="260" r:id="rId6"/>
    <p:sldId id="261" r:id="rId7"/>
    <p:sldId id="395" r:id="rId8"/>
    <p:sldId id="339" r:id="rId9"/>
    <p:sldId id="393" r:id="rId10"/>
    <p:sldId id="394" r:id="rId11"/>
    <p:sldId id="387" r:id="rId12"/>
    <p:sldId id="386" r:id="rId13"/>
    <p:sldId id="388" r:id="rId14"/>
    <p:sldId id="389" r:id="rId15"/>
    <p:sldId id="390" r:id="rId16"/>
    <p:sldId id="396" r:id="rId17"/>
    <p:sldId id="399" r:id="rId18"/>
    <p:sldId id="348" r:id="rId19"/>
    <p:sldId id="258" r:id="rId20"/>
    <p:sldId id="3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2" d="100"/>
          <a:sy n="72" d="100"/>
        </p:scale>
        <p:origin x="5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AC73-B042-4DF5-A588-025E4170EC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B53784-D92C-4858-B513-1B0CF999D9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742906-58A3-446F-878A-79F3AB66475E}"/>
              </a:ext>
            </a:extLst>
          </p:cNvPr>
          <p:cNvSpPr>
            <a:spLocks noGrp="1"/>
          </p:cNvSpPr>
          <p:nvPr>
            <p:ph type="dt" sz="half" idx="10"/>
          </p:nvPr>
        </p:nvSpPr>
        <p:spPr/>
        <p:txBody>
          <a:bodyPr/>
          <a:lstStyle/>
          <a:p>
            <a:fld id="{4A063AE4-1D19-42D3-895D-1E4EB0484790}" type="datetimeFigureOut">
              <a:rPr lang="en-GB" smtClean="0"/>
              <a:t>20/03/2019</a:t>
            </a:fld>
            <a:endParaRPr lang="en-GB"/>
          </a:p>
        </p:txBody>
      </p:sp>
      <p:sp>
        <p:nvSpPr>
          <p:cNvPr id="5" name="Footer Placeholder 4">
            <a:extLst>
              <a:ext uri="{FF2B5EF4-FFF2-40B4-BE49-F238E27FC236}">
                <a16:creationId xmlns:a16="http://schemas.microsoft.com/office/drawing/2014/main" id="{26751142-1B11-4FB4-92A8-B831DCE90F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E1D871-F79C-4CB7-B180-B3A6E4C5F609}"/>
              </a:ext>
            </a:extLst>
          </p:cNvPr>
          <p:cNvSpPr>
            <a:spLocks noGrp="1"/>
          </p:cNvSpPr>
          <p:nvPr>
            <p:ph type="sldNum" sz="quarter" idx="12"/>
          </p:nvPr>
        </p:nvSpPr>
        <p:spPr/>
        <p:txBody>
          <a:bodyPr/>
          <a:lstStyle/>
          <a:p>
            <a:fld id="{74D22BAE-A14F-4769-84DD-666D5A12050C}" type="slidenum">
              <a:rPr lang="en-GB" smtClean="0"/>
              <a:t>‹#›</a:t>
            </a:fld>
            <a:endParaRPr lang="en-GB"/>
          </a:p>
        </p:txBody>
      </p:sp>
    </p:spTree>
    <p:extLst>
      <p:ext uri="{BB962C8B-B14F-4D97-AF65-F5344CB8AC3E}">
        <p14:creationId xmlns:p14="http://schemas.microsoft.com/office/powerpoint/2010/main" val="155010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A08E-6F8C-482F-9D33-A8EABEDCF0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22967C-73D8-4009-825B-F0744A31DD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4A5E0B-EF1B-40C2-B30B-1BFE70A11068}"/>
              </a:ext>
            </a:extLst>
          </p:cNvPr>
          <p:cNvSpPr>
            <a:spLocks noGrp="1"/>
          </p:cNvSpPr>
          <p:nvPr>
            <p:ph type="dt" sz="half" idx="10"/>
          </p:nvPr>
        </p:nvSpPr>
        <p:spPr/>
        <p:txBody>
          <a:bodyPr/>
          <a:lstStyle/>
          <a:p>
            <a:fld id="{4A063AE4-1D19-42D3-895D-1E4EB0484790}" type="datetimeFigureOut">
              <a:rPr lang="en-GB" smtClean="0"/>
              <a:t>20/03/2019</a:t>
            </a:fld>
            <a:endParaRPr lang="en-GB"/>
          </a:p>
        </p:txBody>
      </p:sp>
      <p:sp>
        <p:nvSpPr>
          <p:cNvPr id="5" name="Footer Placeholder 4">
            <a:extLst>
              <a:ext uri="{FF2B5EF4-FFF2-40B4-BE49-F238E27FC236}">
                <a16:creationId xmlns:a16="http://schemas.microsoft.com/office/drawing/2014/main" id="{9B3F4390-CE68-4682-9B9A-393E1FE3FD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97CE66-526C-4905-BDFA-FA7D95AEEA8B}"/>
              </a:ext>
            </a:extLst>
          </p:cNvPr>
          <p:cNvSpPr>
            <a:spLocks noGrp="1"/>
          </p:cNvSpPr>
          <p:nvPr>
            <p:ph type="sldNum" sz="quarter" idx="12"/>
          </p:nvPr>
        </p:nvSpPr>
        <p:spPr/>
        <p:txBody>
          <a:bodyPr/>
          <a:lstStyle/>
          <a:p>
            <a:fld id="{74D22BAE-A14F-4769-84DD-666D5A12050C}" type="slidenum">
              <a:rPr lang="en-GB" smtClean="0"/>
              <a:t>‹#›</a:t>
            </a:fld>
            <a:endParaRPr lang="en-GB"/>
          </a:p>
        </p:txBody>
      </p:sp>
    </p:spTree>
    <p:extLst>
      <p:ext uri="{BB962C8B-B14F-4D97-AF65-F5344CB8AC3E}">
        <p14:creationId xmlns:p14="http://schemas.microsoft.com/office/powerpoint/2010/main" val="295257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107D42-387F-4AC4-BE28-6DCC72C3E4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91992E-5060-4422-A35A-2D72C9E3F1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441A1B-C3FE-4CDB-B3AA-13C380CFB306}"/>
              </a:ext>
            </a:extLst>
          </p:cNvPr>
          <p:cNvSpPr>
            <a:spLocks noGrp="1"/>
          </p:cNvSpPr>
          <p:nvPr>
            <p:ph type="dt" sz="half" idx="10"/>
          </p:nvPr>
        </p:nvSpPr>
        <p:spPr/>
        <p:txBody>
          <a:bodyPr/>
          <a:lstStyle/>
          <a:p>
            <a:fld id="{4A063AE4-1D19-42D3-895D-1E4EB0484790}" type="datetimeFigureOut">
              <a:rPr lang="en-GB" smtClean="0"/>
              <a:t>20/03/2019</a:t>
            </a:fld>
            <a:endParaRPr lang="en-GB"/>
          </a:p>
        </p:txBody>
      </p:sp>
      <p:sp>
        <p:nvSpPr>
          <p:cNvPr id="5" name="Footer Placeholder 4">
            <a:extLst>
              <a:ext uri="{FF2B5EF4-FFF2-40B4-BE49-F238E27FC236}">
                <a16:creationId xmlns:a16="http://schemas.microsoft.com/office/drawing/2014/main" id="{BBAFC2C7-9412-44F1-B5C0-AD63ABF6D2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147349-F6DB-4987-9C23-14DAA0B57AF2}"/>
              </a:ext>
            </a:extLst>
          </p:cNvPr>
          <p:cNvSpPr>
            <a:spLocks noGrp="1"/>
          </p:cNvSpPr>
          <p:nvPr>
            <p:ph type="sldNum" sz="quarter" idx="12"/>
          </p:nvPr>
        </p:nvSpPr>
        <p:spPr/>
        <p:txBody>
          <a:bodyPr/>
          <a:lstStyle/>
          <a:p>
            <a:fld id="{74D22BAE-A14F-4769-84DD-666D5A12050C}" type="slidenum">
              <a:rPr lang="en-GB" smtClean="0"/>
              <a:t>‹#›</a:t>
            </a:fld>
            <a:endParaRPr lang="en-GB"/>
          </a:p>
        </p:txBody>
      </p:sp>
    </p:spTree>
    <p:extLst>
      <p:ext uri="{BB962C8B-B14F-4D97-AF65-F5344CB8AC3E}">
        <p14:creationId xmlns:p14="http://schemas.microsoft.com/office/powerpoint/2010/main" val="423176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8110-179E-41F3-848B-23F79C91E9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2FD6A6-73D3-41B1-953C-EC1393B290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BB6792-C3AC-4169-B325-C6047AC6CAA1}"/>
              </a:ext>
            </a:extLst>
          </p:cNvPr>
          <p:cNvSpPr>
            <a:spLocks noGrp="1"/>
          </p:cNvSpPr>
          <p:nvPr>
            <p:ph type="dt" sz="half" idx="10"/>
          </p:nvPr>
        </p:nvSpPr>
        <p:spPr/>
        <p:txBody>
          <a:bodyPr/>
          <a:lstStyle/>
          <a:p>
            <a:fld id="{4A063AE4-1D19-42D3-895D-1E4EB0484790}" type="datetimeFigureOut">
              <a:rPr lang="en-GB" smtClean="0"/>
              <a:t>20/03/2019</a:t>
            </a:fld>
            <a:endParaRPr lang="en-GB"/>
          </a:p>
        </p:txBody>
      </p:sp>
      <p:sp>
        <p:nvSpPr>
          <p:cNvPr id="5" name="Footer Placeholder 4">
            <a:extLst>
              <a:ext uri="{FF2B5EF4-FFF2-40B4-BE49-F238E27FC236}">
                <a16:creationId xmlns:a16="http://schemas.microsoft.com/office/drawing/2014/main" id="{BB5226B3-0B5D-44D3-9553-BDFEA7721F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2265B3-E3F2-4A8E-A057-2D9BCEA8CDA7}"/>
              </a:ext>
            </a:extLst>
          </p:cNvPr>
          <p:cNvSpPr>
            <a:spLocks noGrp="1"/>
          </p:cNvSpPr>
          <p:nvPr>
            <p:ph type="sldNum" sz="quarter" idx="12"/>
          </p:nvPr>
        </p:nvSpPr>
        <p:spPr/>
        <p:txBody>
          <a:bodyPr/>
          <a:lstStyle/>
          <a:p>
            <a:fld id="{74D22BAE-A14F-4769-84DD-666D5A12050C}" type="slidenum">
              <a:rPr lang="en-GB" smtClean="0"/>
              <a:t>‹#›</a:t>
            </a:fld>
            <a:endParaRPr lang="en-GB"/>
          </a:p>
        </p:txBody>
      </p:sp>
    </p:spTree>
    <p:extLst>
      <p:ext uri="{BB962C8B-B14F-4D97-AF65-F5344CB8AC3E}">
        <p14:creationId xmlns:p14="http://schemas.microsoft.com/office/powerpoint/2010/main" val="169437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7443-5923-44EA-9445-2A961FFBC2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AC7DBD-FF04-489C-B448-F19BAADCA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AFA4DF-59FB-4123-A0C4-A36948862FDD}"/>
              </a:ext>
            </a:extLst>
          </p:cNvPr>
          <p:cNvSpPr>
            <a:spLocks noGrp="1"/>
          </p:cNvSpPr>
          <p:nvPr>
            <p:ph type="dt" sz="half" idx="10"/>
          </p:nvPr>
        </p:nvSpPr>
        <p:spPr/>
        <p:txBody>
          <a:bodyPr/>
          <a:lstStyle/>
          <a:p>
            <a:fld id="{4A063AE4-1D19-42D3-895D-1E4EB0484790}" type="datetimeFigureOut">
              <a:rPr lang="en-GB" smtClean="0"/>
              <a:t>20/03/2019</a:t>
            </a:fld>
            <a:endParaRPr lang="en-GB"/>
          </a:p>
        </p:txBody>
      </p:sp>
      <p:sp>
        <p:nvSpPr>
          <p:cNvPr id="5" name="Footer Placeholder 4">
            <a:extLst>
              <a:ext uri="{FF2B5EF4-FFF2-40B4-BE49-F238E27FC236}">
                <a16:creationId xmlns:a16="http://schemas.microsoft.com/office/drawing/2014/main" id="{3E8C97F0-B05E-45BD-A5DA-F0983E50A7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FE519E-C840-4BE5-AB7F-B35CFAEE447A}"/>
              </a:ext>
            </a:extLst>
          </p:cNvPr>
          <p:cNvSpPr>
            <a:spLocks noGrp="1"/>
          </p:cNvSpPr>
          <p:nvPr>
            <p:ph type="sldNum" sz="quarter" idx="12"/>
          </p:nvPr>
        </p:nvSpPr>
        <p:spPr/>
        <p:txBody>
          <a:bodyPr/>
          <a:lstStyle/>
          <a:p>
            <a:fld id="{74D22BAE-A14F-4769-84DD-666D5A12050C}" type="slidenum">
              <a:rPr lang="en-GB" smtClean="0"/>
              <a:t>‹#›</a:t>
            </a:fld>
            <a:endParaRPr lang="en-GB"/>
          </a:p>
        </p:txBody>
      </p:sp>
    </p:spTree>
    <p:extLst>
      <p:ext uri="{BB962C8B-B14F-4D97-AF65-F5344CB8AC3E}">
        <p14:creationId xmlns:p14="http://schemas.microsoft.com/office/powerpoint/2010/main" val="343079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1085-1E53-414B-996F-6C5CDA18A8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6F383F-BD10-486C-8ACD-252E624B53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7AF8C8-9495-48F9-9409-90CF7C629D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6A397B-6265-41FA-A2C4-AB9EF9DE0FC2}"/>
              </a:ext>
            </a:extLst>
          </p:cNvPr>
          <p:cNvSpPr>
            <a:spLocks noGrp="1"/>
          </p:cNvSpPr>
          <p:nvPr>
            <p:ph type="dt" sz="half" idx="10"/>
          </p:nvPr>
        </p:nvSpPr>
        <p:spPr/>
        <p:txBody>
          <a:bodyPr/>
          <a:lstStyle/>
          <a:p>
            <a:fld id="{4A063AE4-1D19-42D3-895D-1E4EB0484790}" type="datetimeFigureOut">
              <a:rPr lang="en-GB" smtClean="0"/>
              <a:t>20/03/2019</a:t>
            </a:fld>
            <a:endParaRPr lang="en-GB"/>
          </a:p>
        </p:txBody>
      </p:sp>
      <p:sp>
        <p:nvSpPr>
          <p:cNvPr id="6" name="Footer Placeholder 5">
            <a:extLst>
              <a:ext uri="{FF2B5EF4-FFF2-40B4-BE49-F238E27FC236}">
                <a16:creationId xmlns:a16="http://schemas.microsoft.com/office/drawing/2014/main" id="{028A784B-0EFA-4BB9-9797-314B5FBF81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D61C8-DDA0-4881-B1F8-66E3E62CDCE4}"/>
              </a:ext>
            </a:extLst>
          </p:cNvPr>
          <p:cNvSpPr>
            <a:spLocks noGrp="1"/>
          </p:cNvSpPr>
          <p:nvPr>
            <p:ph type="sldNum" sz="quarter" idx="12"/>
          </p:nvPr>
        </p:nvSpPr>
        <p:spPr/>
        <p:txBody>
          <a:bodyPr/>
          <a:lstStyle/>
          <a:p>
            <a:fld id="{74D22BAE-A14F-4769-84DD-666D5A12050C}" type="slidenum">
              <a:rPr lang="en-GB" smtClean="0"/>
              <a:t>‹#›</a:t>
            </a:fld>
            <a:endParaRPr lang="en-GB"/>
          </a:p>
        </p:txBody>
      </p:sp>
    </p:spTree>
    <p:extLst>
      <p:ext uri="{BB962C8B-B14F-4D97-AF65-F5344CB8AC3E}">
        <p14:creationId xmlns:p14="http://schemas.microsoft.com/office/powerpoint/2010/main" val="367160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131A-14B1-4A90-9C76-D93E98DB82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EE8D76-A2DA-4A8A-A034-3CC851346C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C4FC38-44CF-4A87-841C-BD8D2CD0A3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F39155-659A-43E1-8E7F-6569D041E8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3D19D4-C07C-4664-B99A-437DD5141A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73EAA4-2559-4AC6-B5A5-201CEA81C29D}"/>
              </a:ext>
            </a:extLst>
          </p:cNvPr>
          <p:cNvSpPr>
            <a:spLocks noGrp="1"/>
          </p:cNvSpPr>
          <p:nvPr>
            <p:ph type="dt" sz="half" idx="10"/>
          </p:nvPr>
        </p:nvSpPr>
        <p:spPr/>
        <p:txBody>
          <a:bodyPr/>
          <a:lstStyle/>
          <a:p>
            <a:fld id="{4A063AE4-1D19-42D3-895D-1E4EB0484790}" type="datetimeFigureOut">
              <a:rPr lang="en-GB" smtClean="0"/>
              <a:t>20/03/2019</a:t>
            </a:fld>
            <a:endParaRPr lang="en-GB"/>
          </a:p>
        </p:txBody>
      </p:sp>
      <p:sp>
        <p:nvSpPr>
          <p:cNvPr id="8" name="Footer Placeholder 7">
            <a:extLst>
              <a:ext uri="{FF2B5EF4-FFF2-40B4-BE49-F238E27FC236}">
                <a16:creationId xmlns:a16="http://schemas.microsoft.com/office/drawing/2014/main" id="{A3623322-EEDD-4287-8774-66EBD9001B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010DD0-6464-4DC9-9141-D28B7DC07CDF}"/>
              </a:ext>
            </a:extLst>
          </p:cNvPr>
          <p:cNvSpPr>
            <a:spLocks noGrp="1"/>
          </p:cNvSpPr>
          <p:nvPr>
            <p:ph type="sldNum" sz="quarter" idx="12"/>
          </p:nvPr>
        </p:nvSpPr>
        <p:spPr/>
        <p:txBody>
          <a:bodyPr/>
          <a:lstStyle/>
          <a:p>
            <a:fld id="{74D22BAE-A14F-4769-84DD-666D5A12050C}" type="slidenum">
              <a:rPr lang="en-GB" smtClean="0"/>
              <a:t>‹#›</a:t>
            </a:fld>
            <a:endParaRPr lang="en-GB"/>
          </a:p>
        </p:txBody>
      </p:sp>
    </p:spTree>
    <p:extLst>
      <p:ext uri="{BB962C8B-B14F-4D97-AF65-F5344CB8AC3E}">
        <p14:creationId xmlns:p14="http://schemas.microsoft.com/office/powerpoint/2010/main" val="25328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09B3-2685-4231-B451-2C04E60BE8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CFD1CE-D86D-44BE-ADF5-51B9924F8C21}"/>
              </a:ext>
            </a:extLst>
          </p:cNvPr>
          <p:cNvSpPr>
            <a:spLocks noGrp="1"/>
          </p:cNvSpPr>
          <p:nvPr>
            <p:ph type="dt" sz="half" idx="10"/>
          </p:nvPr>
        </p:nvSpPr>
        <p:spPr/>
        <p:txBody>
          <a:bodyPr/>
          <a:lstStyle/>
          <a:p>
            <a:fld id="{4A063AE4-1D19-42D3-895D-1E4EB0484790}" type="datetimeFigureOut">
              <a:rPr lang="en-GB" smtClean="0"/>
              <a:t>20/03/2019</a:t>
            </a:fld>
            <a:endParaRPr lang="en-GB"/>
          </a:p>
        </p:txBody>
      </p:sp>
      <p:sp>
        <p:nvSpPr>
          <p:cNvPr id="4" name="Footer Placeholder 3">
            <a:extLst>
              <a:ext uri="{FF2B5EF4-FFF2-40B4-BE49-F238E27FC236}">
                <a16:creationId xmlns:a16="http://schemas.microsoft.com/office/drawing/2014/main" id="{2D36E495-4CE5-41BF-B40A-6E0AFBE80B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C2E094-87AD-44A5-B351-158FBA6EB4D3}"/>
              </a:ext>
            </a:extLst>
          </p:cNvPr>
          <p:cNvSpPr>
            <a:spLocks noGrp="1"/>
          </p:cNvSpPr>
          <p:nvPr>
            <p:ph type="sldNum" sz="quarter" idx="12"/>
          </p:nvPr>
        </p:nvSpPr>
        <p:spPr/>
        <p:txBody>
          <a:bodyPr/>
          <a:lstStyle/>
          <a:p>
            <a:fld id="{74D22BAE-A14F-4769-84DD-666D5A12050C}" type="slidenum">
              <a:rPr lang="en-GB" smtClean="0"/>
              <a:t>‹#›</a:t>
            </a:fld>
            <a:endParaRPr lang="en-GB"/>
          </a:p>
        </p:txBody>
      </p:sp>
    </p:spTree>
    <p:extLst>
      <p:ext uri="{BB962C8B-B14F-4D97-AF65-F5344CB8AC3E}">
        <p14:creationId xmlns:p14="http://schemas.microsoft.com/office/powerpoint/2010/main" val="46032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07E02-A716-4A22-814D-6D5581C0192E}"/>
              </a:ext>
            </a:extLst>
          </p:cNvPr>
          <p:cNvSpPr>
            <a:spLocks noGrp="1"/>
          </p:cNvSpPr>
          <p:nvPr>
            <p:ph type="dt" sz="half" idx="10"/>
          </p:nvPr>
        </p:nvSpPr>
        <p:spPr/>
        <p:txBody>
          <a:bodyPr/>
          <a:lstStyle/>
          <a:p>
            <a:fld id="{4A063AE4-1D19-42D3-895D-1E4EB0484790}" type="datetimeFigureOut">
              <a:rPr lang="en-GB" smtClean="0"/>
              <a:t>20/03/2019</a:t>
            </a:fld>
            <a:endParaRPr lang="en-GB"/>
          </a:p>
        </p:txBody>
      </p:sp>
      <p:sp>
        <p:nvSpPr>
          <p:cNvPr id="3" name="Footer Placeholder 2">
            <a:extLst>
              <a:ext uri="{FF2B5EF4-FFF2-40B4-BE49-F238E27FC236}">
                <a16:creationId xmlns:a16="http://schemas.microsoft.com/office/drawing/2014/main" id="{468B8DB3-0889-4684-A949-8B2E88DE67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15A639-07CC-43F8-8640-17152A3DDC3C}"/>
              </a:ext>
            </a:extLst>
          </p:cNvPr>
          <p:cNvSpPr>
            <a:spLocks noGrp="1"/>
          </p:cNvSpPr>
          <p:nvPr>
            <p:ph type="sldNum" sz="quarter" idx="12"/>
          </p:nvPr>
        </p:nvSpPr>
        <p:spPr/>
        <p:txBody>
          <a:bodyPr/>
          <a:lstStyle/>
          <a:p>
            <a:fld id="{74D22BAE-A14F-4769-84DD-666D5A12050C}" type="slidenum">
              <a:rPr lang="en-GB" smtClean="0"/>
              <a:t>‹#›</a:t>
            </a:fld>
            <a:endParaRPr lang="en-GB"/>
          </a:p>
        </p:txBody>
      </p:sp>
    </p:spTree>
    <p:extLst>
      <p:ext uri="{BB962C8B-B14F-4D97-AF65-F5344CB8AC3E}">
        <p14:creationId xmlns:p14="http://schemas.microsoft.com/office/powerpoint/2010/main" val="400773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ACBF-B2F1-42CE-9E2A-7597F10E9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2BC962-8DDD-47A6-99FB-5DFAAA25C1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771C41-D606-49EC-AD0B-4F0452819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E8847D-EB9B-4F42-9A2E-BB5B80544B4E}"/>
              </a:ext>
            </a:extLst>
          </p:cNvPr>
          <p:cNvSpPr>
            <a:spLocks noGrp="1"/>
          </p:cNvSpPr>
          <p:nvPr>
            <p:ph type="dt" sz="half" idx="10"/>
          </p:nvPr>
        </p:nvSpPr>
        <p:spPr/>
        <p:txBody>
          <a:bodyPr/>
          <a:lstStyle/>
          <a:p>
            <a:fld id="{4A063AE4-1D19-42D3-895D-1E4EB0484790}" type="datetimeFigureOut">
              <a:rPr lang="en-GB" smtClean="0"/>
              <a:t>20/03/2019</a:t>
            </a:fld>
            <a:endParaRPr lang="en-GB"/>
          </a:p>
        </p:txBody>
      </p:sp>
      <p:sp>
        <p:nvSpPr>
          <p:cNvPr id="6" name="Footer Placeholder 5">
            <a:extLst>
              <a:ext uri="{FF2B5EF4-FFF2-40B4-BE49-F238E27FC236}">
                <a16:creationId xmlns:a16="http://schemas.microsoft.com/office/drawing/2014/main" id="{CE6D9721-4ACD-4B21-9515-32567DE884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A67287-3A84-4CB6-BE61-63A4DFC4BF93}"/>
              </a:ext>
            </a:extLst>
          </p:cNvPr>
          <p:cNvSpPr>
            <a:spLocks noGrp="1"/>
          </p:cNvSpPr>
          <p:nvPr>
            <p:ph type="sldNum" sz="quarter" idx="12"/>
          </p:nvPr>
        </p:nvSpPr>
        <p:spPr/>
        <p:txBody>
          <a:bodyPr/>
          <a:lstStyle/>
          <a:p>
            <a:fld id="{74D22BAE-A14F-4769-84DD-666D5A12050C}" type="slidenum">
              <a:rPr lang="en-GB" smtClean="0"/>
              <a:t>‹#›</a:t>
            </a:fld>
            <a:endParaRPr lang="en-GB"/>
          </a:p>
        </p:txBody>
      </p:sp>
    </p:spTree>
    <p:extLst>
      <p:ext uri="{BB962C8B-B14F-4D97-AF65-F5344CB8AC3E}">
        <p14:creationId xmlns:p14="http://schemas.microsoft.com/office/powerpoint/2010/main" val="283317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B593-BABE-47DD-AE1A-2AC695E5E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7C5A5A-4A23-4E81-9AEE-A76B28A29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066809-C796-463E-9D40-3F2EB0ABD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841291-726B-47B4-B848-D1A4D4E806A7}"/>
              </a:ext>
            </a:extLst>
          </p:cNvPr>
          <p:cNvSpPr>
            <a:spLocks noGrp="1"/>
          </p:cNvSpPr>
          <p:nvPr>
            <p:ph type="dt" sz="half" idx="10"/>
          </p:nvPr>
        </p:nvSpPr>
        <p:spPr/>
        <p:txBody>
          <a:bodyPr/>
          <a:lstStyle/>
          <a:p>
            <a:fld id="{4A063AE4-1D19-42D3-895D-1E4EB0484790}" type="datetimeFigureOut">
              <a:rPr lang="en-GB" smtClean="0"/>
              <a:t>20/03/2019</a:t>
            </a:fld>
            <a:endParaRPr lang="en-GB"/>
          </a:p>
        </p:txBody>
      </p:sp>
      <p:sp>
        <p:nvSpPr>
          <p:cNvPr id="6" name="Footer Placeholder 5">
            <a:extLst>
              <a:ext uri="{FF2B5EF4-FFF2-40B4-BE49-F238E27FC236}">
                <a16:creationId xmlns:a16="http://schemas.microsoft.com/office/drawing/2014/main" id="{78BC3620-134C-4D7D-AE0B-F9025475AC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22B86D-7182-446B-874F-77FF49113DBA}"/>
              </a:ext>
            </a:extLst>
          </p:cNvPr>
          <p:cNvSpPr>
            <a:spLocks noGrp="1"/>
          </p:cNvSpPr>
          <p:nvPr>
            <p:ph type="sldNum" sz="quarter" idx="12"/>
          </p:nvPr>
        </p:nvSpPr>
        <p:spPr/>
        <p:txBody>
          <a:bodyPr/>
          <a:lstStyle/>
          <a:p>
            <a:fld id="{74D22BAE-A14F-4769-84DD-666D5A12050C}" type="slidenum">
              <a:rPr lang="en-GB" smtClean="0"/>
              <a:t>‹#›</a:t>
            </a:fld>
            <a:endParaRPr lang="en-GB"/>
          </a:p>
        </p:txBody>
      </p:sp>
    </p:spTree>
    <p:extLst>
      <p:ext uri="{BB962C8B-B14F-4D97-AF65-F5344CB8AC3E}">
        <p14:creationId xmlns:p14="http://schemas.microsoft.com/office/powerpoint/2010/main" val="107184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7A3F74-DCC6-40FE-9704-6B0FD699F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9F692B-EED6-4BA9-9E51-48C9D1745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CDE6A-E1A1-421A-805F-7BF1291493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63AE4-1D19-42D3-895D-1E4EB0484790}" type="datetimeFigureOut">
              <a:rPr lang="en-GB" smtClean="0"/>
              <a:t>20/03/2019</a:t>
            </a:fld>
            <a:endParaRPr lang="en-GB"/>
          </a:p>
        </p:txBody>
      </p:sp>
      <p:sp>
        <p:nvSpPr>
          <p:cNvPr id="5" name="Footer Placeholder 4">
            <a:extLst>
              <a:ext uri="{FF2B5EF4-FFF2-40B4-BE49-F238E27FC236}">
                <a16:creationId xmlns:a16="http://schemas.microsoft.com/office/drawing/2014/main" id="{61E943E5-9580-4615-9BFB-925CC3F79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AD7BCF-D25B-488D-BA06-31C91A2A7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22BAE-A14F-4769-84DD-666D5A12050C}" type="slidenum">
              <a:rPr lang="en-GB" smtClean="0"/>
              <a:t>‹#›</a:t>
            </a:fld>
            <a:endParaRPr lang="en-GB"/>
          </a:p>
        </p:txBody>
      </p:sp>
    </p:spTree>
    <p:extLst>
      <p:ext uri="{BB962C8B-B14F-4D97-AF65-F5344CB8AC3E}">
        <p14:creationId xmlns:p14="http://schemas.microsoft.com/office/powerpoint/2010/main" val="54044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www.youtube.com/watch?v=x-tgoXncKh4"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acestoohigh.com/got-your-ace-score/" TargetMode="External"/><Relationship Id="rId2" Type="http://schemas.openxmlformats.org/officeDocument/2006/relationships/hyperlink" Target="https://www.70-30.org.uk/18737-2/" TargetMode="External"/><Relationship Id="rId1" Type="http://schemas.openxmlformats.org/officeDocument/2006/relationships/slideLayout" Target="../slideLayouts/slideLayout7.xml"/><Relationship Id="rId6" Type="http://schemas.openxmlformats.org/officeDocument/2006/relationships/hyperlink" Target="http://files.constantcontact.com/d1b76d8c201/f0082df0-6e4b-4fc6-ae9a-bbc203fc25df.pdf?ver=1475262617000" TargetMode="External"/><Relationship Id="rId5" Type="http://schemas.openxmlformats.org/officeDocument/2006/relationships/hyperlink" Target="https://www.liverpoolcamhs.com/resources/adverse-childhood-conditions-ace/" TargetMode="External"/><Relationship Id="rId4" Type="http://schemas.openxmlformats.org/officeDocument/2006/relationships/hyperlink" Target="https://www.flickr.com/photos/emiliano-ik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unconditionallearning.org/2018/01/15/what-can-one-teacher-really-do-about-trauma/" TargetMode="External"/><Relationship Id="rId2" Type="http://schemas.openxmlformats.org/officeDocument/2006/relationships/hyperlink" Target="https://www.youtube.com/watch?v=YiMjTzCnbNQ" TargetMode="External"/><Relationship Id="rId1" Type="http://schemas.openxmlformats.org/officeDocument/2006/relationships/slideLayout" Target="../slideLayouts/slideLayout7.xml"/><Relationship Id="rId4" Type="http://schemas.openxmlformats.org/officeDocument/2006/relationships/hyperlink" Target="http://www.thrivingfutures.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YiMjTzCnbNQ"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BB75D6-7324-4336-BACE-C7C8296BB562}"/>
              </a:ext>
            </a:extLst>
          </p:cNvPr>
          <p:cNvSpPr txBox="1"/>
          <p:nvPr/>
        </p:nvSpPr>
        <p:spPr>
          <a:xfrm>
            <a:off x="408072" y="952129"/>
            <a:ext cx="7277925" cy="3247043"/>
          </a:xfrm>
          <a:prstGeom prst="rect">
            <a:avLst/>
          </a:prstGeom>
          <a:noFill/>
        </p:spPr>
        <p:txBody>
          <a:bodyPr wrap="square" rtlCol="0">
            <a:spAutoFit/>
          </a:bodyPr>
          <a:lstStyle/>
          <a:p>
            <a:pPr>
              <a:spcAft>
                <a:spcPts val="600"/>
              </a:spcAft>
            </a:pPr>
            <a:r>
              <a:rPr lang="en-GB" sz="2000" dirty="0"/>
              <a:t>This PowerPoint is a presentation designed to inform staff of:</a:t>
            </a:r>
          </a:p>
          <a:p>
            <a:pPr marL="342900" indent="-342900">
              <a:spcAft>
                <a:spcPts val="600"/>
              </a:spcAft>
              <a:buFont typeface="+mj-lt"/>
              <a:buAutoNum type="arabicPeriod"/>
            </a:pPr>
            <a:r>
              <a:rPr lang="en-GB" sz="2000" dirty="0"/>
              <a:t>What an ACE is.</a:t>
            </a:r>
          </a:p>
          <a:p>
            <a:pPr marL="342900" indent="-342900">
              <a:spcAft>
                <a:spcPts val="600"/>
              </a:spcAft>
              <a:buFont typeface="+mj-lt"/>
              <a:buAutoNum type="arabicPeriod"/>
            </a:pPr>
            <a:r>
              <a:rPr lang="en-GB" sz="2000" dirty="0"/>
              <a:t>The short and long term impact of ACEs on pupils.</a:t>
            </a:r>
          </a:p>
          <a:p>
            <a:pPr marL="342900" indent="-342900">
              <a:spcAft>
                <a:spcPts val="1200"/>
              </a:spcAft>
              <a:buFont typeface="+mj-lt"/>
              <a:buAutoNum type="arabicPeriod"/>
            </a:pPr>
            <a:r>
              <a:rPr lang="en-GB" sz="2000" dirty="0"/>
              <a:t>The importance of trauma informed responses with young people.</a:t>
            </a:r>
          </a:p>
          <a:p>
            <a:pPr>
              <a:spcAft>
                <a:spcPts val="600"/>
              </a:spcAft>
            </a:pPr>
            <a:r>
              <a:rPr lang="en-GB" sz="2000" dirty="0"/>
              <a:t>It is recommended that an hour and half inset is devoted to the presentation, with extra time given within departments/ year teams, to discuss appropriate policies/ procedures in light of the information.</a:t>
            </a:r>
          </a:p>
        </p:txBody>
      </p:sp>
      <p:sp>
        <p:nvSpPr>
          <p:cNvPr id="7" name="Title 1">
            <a:extLst>
              <a:ext uri="{FF2B5EF4-FFF2-40B4-BE49-F238E27FC236}">
                <a16:creationId xmlns:a16="http://schemas.microsoft.com/office/drawing/2014/main" id="{B9606C6D-7187-48D9-BF65-A6C62250F7B3}"/>
              </a:ext>
            </a:extLst>
          </p:cNvPr>
          <p:cNvSpPr txBox="1">
            <a:spLocks/>
          </p:cNvSpPr>
          <p:nvPr/>
        </p:nvSpPr>
        <p:spPr>
          <a:xfrm>
            <a:off x="408072" y="115732"/>
            <a:ext cx="8354360" cy="72985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latin typeface="Arial Black" pitchFamily="34" charset="0"/>
              </a:rPr>
              <a:t>Adverse Childhood Experiences </a:t>
            </a:r>
            <a:r>
              <a:rPr lang="en-GB" sz="2800" b="1">
                <a:latin typeface="Arial Black" pitchFamily="34" charset="0"/>
              </a:rPr>
              <a:t>(ACEs</a:t>
            </a:r>
            <a:r>
              <a:rPr lang="en-GB" sz="2800" b="1" dirty="0">
                <a:latin typeface="Arial Black" pitchFamily="34" charset="0"/>
              </a:rPr>
              <a:t>)</a:t>
            </a:r>
          </a:p>
        </p:txBody>
      </p:sp>
      <p:pic>
        <p:nvPicPr>
          <p:cNvPr id="9" name="Picture 8">
            <a:extLst>
              <a:ext uri="{FF2B5EF4-FFF2-40B4-BE49-F238E27FC236}">
                <a16:creationId xmlns:a16="http://schemas.microsoft.com/office/drawing/2014/main" id="{A5BE0092-2BB0-4915-AE01-63F2266F731F}"/>
              </a:ext>
            </a:extLst>
          </p:cNvPr>
          <p:cNvPicPr>
            <a:picLocks noChangeAspect="1"/>
          </p:cNvPicPr>
          <p:nvPr/>
        </p:nvPicPr>
        <p:blipFill>
          <a:blip r:embed="rId2"/>
          <a:stretch>
            <a:fillRect/>
          </a:stretch>
        </p:blipFill>
        <p:spPr>
          <a:xfrm>
            <a:off x="8428068" y="5452240"/>
            <a:ext cx="3551583" cy="1315401"/>
          </a:xfrm>
          <a:prstGeom prst="rect">
            <a:avLst/>
          </a:prstGeom>
        </p:spPr>
      </p:pic>
      <p:sp>
        <p:nvSpPr>
          <p:cNvPr id="2" name="Rectangle 1">
            <a:extLst>
              <a:ext uri="{FF2B5EF4-FFF2-40B4-BE49-F238E27FC236}">
                <a16:creationId xmlns:a16="http://schemas.microsoft.com/office/drawing/2014/main" id="{2E59AFE3-2123-4317-A8BC-504A867D7FA9}"/>
              </a:ext>
            </a:extLst>
          </p:cNvPr>
          <p:cNvSpPr/>
          <p:nvPr/>
        </p:nvSpPr>
        <p:spPr>
          <a:xfrm>
            <a:off x="507061" y="4404611"/>
            <a:ext cx="6887651" cy="1785104"/>
          </a:xfrm>
          <a:prstGeom prst="rect">
            <a:avLst/>
          </a:prstGeom>
          <a:ln w="19050">
            <a:solidFill>
              <a:srgbClr val="C00000"/>
            </a:solidFill>
          </a:ln>
        </p:spPr>
        <p:txBody>
          <a:bodyPr wrap="square">
            <a:spAutoFit/>
          </a:bodyPr>
          <a:lstStyle/>
          <a:p>
            <a:pPr>
              <a:spcAft>
                <a:spcPts val="1200"/>
              </a:spcAft>
            </a:pPr>
            <a:r>
              <a:rPr lang="en-GB" sz="2000" b="1" dirty="0"/>
              <a:t>Please Note</a:t>
            </a:r>
          </a:p>
          <a:p>
            <a:pPr>
              <a:spcAft>
                <a:spcPts val="1200"/>
              </a:spcAft>
            </a:pPr>
            <a:r>
              <a:rPr lang="en-GB" sz="2000" b="1" dirty="0"/>
              <a:t>The information contained in this PowerPoint is a result of my own experience of adverse childhood experiences, poor mental health, extensive reading and 20 years teaching experience; it is not based on medical qualifications or experience.</a:t>
            </a:r>
          </a:p>
        </p:txBody>
      </p:sp>
      <p:pic>
        <p:nvPicPr>
          <p:cNvPr id="8" name="Picture 7">
            <a:extLst>
              <a:ext uri="{FF2B5EF4-FFF2-40B4-BE49-F238E27FC236}">
                <a16:creationId xmlns:a16="http://schemas.microsoft.com/office/drawing/2014/main" id="{5ED422B8-C9A5-443D-8B40-262876B10BF8}"/>
              </a:ext>
            </a:extLst>
          </p:cNvPr>
          <p:cNvPicPr>
            <a:picLocks noChangeAspect="1"/>
          </p:cNvPicPr>
          <p:nvPr/>
        </p:nvPicPr>
        <p:blipFill rotWithShape="1">
          <a:blip r:embed="rId3">
            <a:extLst>
              <a:ext uri="{28A0092B-C50C-407E-A947-70E740481C1C}">
                <a14:useLocalDpi xmlns:a14="http://schemas.microsoft.com/office/drawing/2010/main" val="0"/>
              </a:ext>
            </a:extLst>
          </a:blip>
          <a:srcRect l="15031" t="11947" r="7453" b="15345"/>
          <a:stretch/>
        </p:blipFill>
        <p:spPr>
          <a:xfrm>
            <a:off x="8797824" y="90359"/>
            <a:ext cx="2812072" cy="1695630"/>
          </a:xfrm>
          <a:prstGeom prst="rect">
            <a:avLst/>
          </a:prstGeom>
        </p:spPr>
      </p:pic>
      <p:sp>
        <p:nvSpPr>
          <p:cNvPr id="10" name="TextBox 9">
            <a:extLst>
              <a:ext uri="{FF2B5EF4-FFF2-40B4-BE49-F238E27FC236}">
                <a16:creationId xmlns:a16="http://schemas.microsoft.com/office/drawing/2014/main" id="{980D5142-53A2-44DD-8082-B44A3EBE06DD}"/>
              </a:ext>
            </a:extLst>
          </p:cNvPr>
          <p:cNvSpPr txBox="1"/>
          <p:nvPr/>
        </p:nvSpPr>
        <p:spPr>
          <a:xfrm>
            <a:off x="8797824" y="1573568"/>
            <a:ext cx="2812072" cy="307777"/>
          </a:xfrm>
          <a:prstGeom prst="rect">
            <a:avLst/>
          </a:prstGeom>
          <a:noFill/>
        </p:spPr>
        <p:txBody>
          <a:bodyPr wrap="square" rtlCol="0">
            <a:spAutoFit/>
          </a:bodyPr>
          <a:lstStyle/>
          <a:p>
            <a:pPr algn="r"/>
            <a:r>
              <a:rPr lang="en-GB" sz="1400" i="1" dirty="0"/>
              <a:t>(Liverpool CAMHS, n.d.)</a:t>
            </a:r>
          </a:p>
        </p:txBody>
      </p:sp>
      <p:pic>
        <p:nvPicPr>
          <p:cNvPr id="4" name="Picture 3">
            <a:extLst>
              <a:ext uri="{FF2B5EF4-FFF2-40B4-BE49-F238E27FC236}">
                <a16:creationId xmlns:a16="http://schemas.microsoft.com/office/drawing/2014/main" id="{AEF796D3-7D2D-4463-A702-4DC254E18D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638" y="1881345"/>
            <a:ext cx="4033289" cy="3403087"/>
          </a:xfrm>
          <a:prstGeom prst="rect">
            <a:avLst/>
          </a:prstGeom>
        </p:spPr>
      </p:pic>
      <p:sp>
        <p:nvSpPr>
          <p:cNvPr id="6" name="TextBox 5">
            <a:extLst>
              <a:ext uri="{FF2B5EF4-FFF2-40B4-BE49-F238E27FC236}">
                <a16:creationId xmlns:a16="http://schemas.microsoft.com/office/drawing/2014/main" id="{E3731B7D-DB47-4435-9036-CA440BB688D5}"/>
              </a:ext>
            </a:extLst>
          </p:cNvPr>
          <p:cNvSpPr txBox="1"/>
          <p:nvPr/>
        </p:nvSpPr>
        <p:spPr>
          <a:xfrm>
            <a:off x="9859617" y="5284433"/>
            <a:ext cx="1924310" cy="307777"/>
          </a:xfrm>
          <a:prstGeom prst="rect">
            <a:avLst/>
          </a:prstGeom>
          <a:noFill/>
        </p:spPr>
        <p:txBody>
          <a:bodyPr wrap="square" rtlCol="0">
            <a:spAutoFit/>
          </a:bodyPr>
          <a:lstStyle/>
          <a:p>
            <a:pPr algn="r"/>
            <a:r>
              <a:rPr lang="en-GB" sz="1400" i="1" dirty="0"/>
              <a:t>(Davies Maxon, 2018)</a:t>
            </a:r>
          </a:p>
        </p:txBody>
      </p:sp>
    </p:spTree>
    <p:extLst>
      <p:ext uri="{BB962C8B-B14F-4D97-AF65-F5344CB8AC3E}">
        <p14:creationId xmlns:p14="http://schemas.microsoft.com/office/powerpoint/2010/main" val="716671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002F22-F057-460B-8BD8-39B4200BFD55}"/>
              </a:ext>
            </a:extLst>
          </p:cNvPr>
          <p:cNvSpPr/>
          <p:nvPr/>
        </p:nvSpPr>
        <p:spPr>
          <a:xfrm>
            <a:off x="1977201" y="841633"/>
            <a:ext cx="6226515" cy="769441"/>
          </a:xfrm>
          <a:prstGeom prst="rect">
            <a:avLst/>
          </a:prstGeom>
        </p:spPr>
        <p:txBody>
          <a:bodyPr wrap="square">
            <a:spAutoFit/>
          </a:bodyPr>
          <a:lstStyle/>
          <a:p>
            <a:pPr>
              <a:spcAft>
                <a:spcPts val="600"/>
              </a:spcAft>
            </a:pPr>
            <a:r>
              <a:rPr lang="en-GB" sz="2200" dirty="0"/>
              <a:t>There are many reasons why a child may experience an adverse experience; sometimes it is deliberate</a:t>
            </a:r>
          </a:p>
        </p:txBody>
      </p:sp>
      <p:pic>
        <p:nvPicPr>
          <p:cNvPr id="5" name="Picture 4">
            <a:extLst>
              <a:ext uri="{FF2B5EF4-FFF2-40B4-BE49-F238E27FC236}">
                <a16:creationId xmlns:a16="http://schemas.microsoft.com/office/drawing/2014/main" id="{CDB5DB40-2C84-483C-8534-7A4591DA6F53}"/>
              </a:ext>
            </a:extLst>
          </p:cNvPr>
          <p:cNvPicPr>
            <a:picLocks noChangeAspect="1"/>
          </p:cNvPicPr>
          <p:nvPr/>
        </p:nvPicPr>
        <p:blipFill rotWithShape="1">
          <a:blip r:embed="rId2">
            <a:extLst>
              <a:ext uri="{28A0092B-C50C-407E-A947-70E740481C1C}">
                <a14:useLocalDpi xmlns:a14="http://schemas.microsoft.com/office/drawing/2010/main" val="0"/>
              </a:ext>
            </a:extLst>
          </a:blip>
          <a:srcRect l="15031" t="11947" r="7453" b="15345"/>
          <a:stretch/>
        </p:blipFill>
        <p:spPr>
          <a:xfrm>
            <a:off x="94076" y="179966"/>
            <a:ext cx="1679535" cy="1012730"/>
          </a:xfrm>
          <a:prstGeom prst="rect">
            <a:avLst/>
          </a:prstGeom>
        </p:spPr>
      </p:pic>
      <p:sp>
        <p:nvSpPr>
          <p:cNvPr id="6" name="TextBox 5">
            <a:extLst>
              <a:ext uri="{FF2B5EF4-FFF2-40B4-BE49-F238E27FC236}">
                <a16:creationId xmlns:a16="http://schemas.microsoft.com/office/drawing/2014/main" id="{6FF11D1D-0906-4C03-8FF8-90A552C53BF7}"/>
              </a:ext>
            </a:extLst>
          </p:cNvPr>
          <p:cNvSpPr txBox="1"/>
          <p:nvPr/>
        </p:nvSpPr>
        <p:spPr>
          <a:xfrm>
            <a:off x="104771" y="1130395"/>
            <a:ext cx="1668840" cy="276999"/>
          </a:xfrm>
          <a:prstGeom prst="rect">
            <a:avLst/>
          </a:prstGeom>
          <a:noFill/>
        </p:spPr>
        <p:txBody>
          <a:bodyPr wrap="square" rtlCol="0">
            <a:spAutoFit/>
          </a:bodyPr>
          <a:lstStyle/>
          <a:p>
            <a:r>
              <a:rPr lang="en-GB" sz="1200" i="1" dirty="0"/>
              <a:t>(Liverpool CAMHS, n.d.)</a:t>
            </a:r>
          </a:p>
        </p:txBody>
      </p:sp>
      <p:sp>
        <p:nvSpPr>
          <p:cNvPr id="7" name="Title 1">
            <a:extLst>
              <a:ext uri="{FF2B5EF4-FFF2-40B4-BE49-F238E27FC236}">
                <a16:creationId xmlns:a16="http://schemas.microsoft.com/office/drawing/2014/main" id="{0AF69C92-4C57-4C8B-9689-D94F21EFA94B}"/>
              </a:ext>
            </a:extLst>
          </p:cNvPr>
          <p:cNvSpPr txBox="1">
            <a:spLocks/>
          </p:cNvSpPr>
          <p:nvPr/>
        </p:nvSpPr>
        <p:spPr>
          <a:xfrm>
            <a:off x="1977201" y="175075"/>
            <a:ext cx="6711679" cy="7651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400" dirty="0">
                <a:latin typeface="Arial Black" panose="020B0A04020102020204" pitchFamily="34" charset="0"/>
              </a:rPr>
              <a:t>Long term impact of ACEs</a:t>
            </a:r>
          </a:p>
        </p:txBody>
      </p:sp>
      <p:pic>
        <p:nvPicPr>
          <p:cNvPr id="11" name="Picture 10">
            <a:extLst>
              <a:ext uri="{FF2B5EF4-FFF2-40B4-BE49-F238E27FC236}">
                <a16:creationId xmlns:a16="http://schemas.microsoft.com/office/drawing/2014/main" id="{C0D427E7-D6ED-4CB7-AB4B-7A109A82D268}"/>
              </a:ext>
            </a:extLst>
          </p:cNvPr>
          <p:cNvPicPr>
            <a:picLocks noChangeAspect="1"/>
          </p:cNvPicPr>
          <p:nvPr/>
        </p:nvPicPr>
        <p:blipFill>
          <a:blip r:embed="rId3"/>
          <a:stretch>
            <a:fillRect/>
          </a:stretch>
        </p:blipFill>
        <p:spPr>
          <a:xfrm>
            <a:off x="8057321" y="557643"/>
            <a:ext cx="4044453" cy="3361707"/>
          </a:xfrm>
          <a:prstGeom prst="rect">
            <a:avLst/>
          </a:prstGeom>
        </p:spPr>
      </p:pic>
      <p:sp>
        <p:nvSpPr>
          <p:cNvPr id="12" name="TextBox 11">
            <a:extLst>
              <a:ext uri="{FF2B5EF4-FFF2-40B4-BE49-F238E27FC236}">
                <a16:creationId xmlns:a16="http://schemas.microsoft.com/office/drawing/2014/main" id="{24DDF31B-B634-4DE5-A65D-D4DC2EBCA337}"/>
              </a:ext>
            </a:extLst>
          </p:cNvPr>
          <p:cNvSpPr txBox="1"/>
          <p:nvPr/>
        </p:nvSpPr>
        <p:spPr>
          <a:xfrm>
            <a:off x="2384584" y="2528827"/>
            <a:ext cx="5741351" cy="2677656"/>
          </a:xfrm>
          <a:prstGeom prst="rect">
            <a:avLst/>
          </a:prstGeom>
          <a:noFill/>
        </p:spPr>
        <p:txBody>
          <a:bodyPr wrap="square" rtlCol="0">
            <a:spAutoFit/>
          </a:bodyPr>
          <a:lstStyle/>
          <a:p>
            <a:pPr marL="226800" indent="-226800">
              <a:buFont typeface="Arial" panose="020B0604020202020204" pitchFamily="34" charset="0"/>
              <a:buChar char="•"/>
            </a:pPr>
            <a:r>
              <a:rPr lang="en-GB" sz="2200" dirty="0"/>
              <a:t>For babies that experienced a good first year, with adverse experiences starting after this, their long term outcomes are far better than </a:t>
            </a:r>
          </a:p>
          <a:p>
            <a:pPr marL="226800" indent="-226800">
              <a:buFont typeface="Arial" panose="020B0604020202020204" pitchFamily="34" charset="0"/>
              <a:buChar char="•"/>
            </a:pPr>
            <a:r>
              <a:rPr lang="en-GB" sz="2200" dirty="0"/>
              <a:t>for babies that experienced adverse experiences in their first year which stopped after this (due to being taken into care for example) </a:t>
            </a:r>
          </a:p>
          <a:p>
            <a:pPr algn="r"/>
            <a:r>
              <a:rPr lang="en-GB" sz="1400" i="1" dirty="0"/>
              <a:t>(Perry &amp; Szalavitz, 2010).</a:t>
            </a:r>
            <a:endParaRPr lang="en-GB" sz="1400" dirty="0"/>
          </a:p>
        </p:txBody>
      </p:sp>
      <p:sp>
        <p:nvSpPr>
          <p:cNvPr id="13" name="Rectangle 12">
            <a:extLst>
              <a:ext uri="{FF2B5EF4-FFF2-40B4-BE49-F238E27FC236}">
                <a16:creationId xmlns:a16="http://schemas.microsoft.com/office/drawing/2014/main" id="{468C0869-55DF-4694-BD14-410073A7C6A0}"/>
              </a:ext>
            </a:extLst>
          </p:cNvPr>
          <p:cNvSpPr/>
          <p:nvPr/>
        </p:nvSpPr>
        <p:spPr>
          <a:xfrm>
            <a:off x="2319130" y="5252116"/>
            <a:ext cx="9528313" cy="1107996"/>
          </a:xfrm>
          <a:prstGeom prst="rect">
            <a:avLst/>
          </a:prstGeom>
        </p:spPr>
        <p:txBody>
          <a:bodyPr wrap="square">
            <a:spAutoFit/>
          </a:bodyPr>
          <a:lstStyle/>
          <a:p>
            <a:pPr algn="ctr"/>
            <a:r>
              <a:rPr lang="en-GB" sz="2200" b="1" dirty="0"/>
              <a:t>The damage caused in the first year, by the development of our stress response, is subconscious and long lasting. Knowing this will help you better understand  the behaviour of some pupils.</a:t>
            </a:r>
          </a:p>
        </p:txBody>
      </p:sp>
      <p:pic>
        <p:nvPicPr>
          <p:cNvPr id="15" name="Picture 14">
            <a:extLst>
              <a:ext uri="{FF2B5EF4-FFF2-40B4-BE49-F238E27FC236}">
                <a16:creationId xmlns:a16="http://schemas.microsoft.com/office/drawing/2014/main" id="{52B18597-4B95-4C74-AB42-4CAA5635110B}"/>
              </a:ext>
            </a:extLst>
          </p:cNvPr>
          <p:cNvPicPr>
            <a:picLocks noChangeAspect="1"/>
          </p:cNvPicPr>
          <p:nvPr/>
        </p:nvPicPr>
        <p:blipFill rotWithShape="1">
          <a:blip r:embed="rId4">
            <a:extLst>
              <a:ext uri="{28A0092B-C50C-407E-A947-70E740481C1C}">
                <a14:useLocalDpi xmlns:a14="http://schemas.microsoft.com/office/drawing/2010/main" val="0"/>
              </a:ext>
            </a:extLst>
          </a:blip>
          <a:srcRect l="1863" t="4372" r="5580"/>
          <a:stretch/>
        </p:blipFill>
        <p:spPr>
          <a:xfrm>
            <a:off x="187076" y="3114745"/>
            <a:ext cx="2266122" cy="3402686"/>
          </a:xfrm>
          <a:prstGeom prst="rect">
            <a:avLst/>
          </a:prstGeom>
        </p:spPr>
      </p:pic>
      <p:sp>
        <p:nvSpPr>
          <p:cNvPr id="16" name="Rectangle 15">
            <a:extLst>
              <a:ext uri="{FF2B5EF4-FFF2-40B4-BE49-F238E27FC236}">
                <a16:creationId xmlns:a16="http://schemas.microsoft.com/office/drawing/2014/main" id="{64E8AEFE-B8AE-4A9E-92FC-3D1ED0380ACF}"/>
              </a:ext>
            </a:extLst>
          </p:cNvPr>
          <p:cNvSpPr/>
          <p:nvPr/>
        </p:nvSpPr>
        <p:spPr>
          <a:xfrm>
            <a:off x="196242" y="1569854"/>
            <a:ext cx="7861079" cy="1107996"/>
          </a:xfrm>
          <a:prstGeom prst="rect">
            <a:avLst/>
          </a:prstGeom>
        </p:spPr>
        <p:txBody>
          <a:bodyPr wrap="square">
            <a:spAutoFit/>
          </a:bodyPr>
          <a:lstStyle/>
          <a:p>
            <a:r>
              <a:rPr lang="en-GB" sz="2200" dirty="0"/>
              <a:t>abuse, but often it can be unintentional, the result, for example of parental depression/ ill health or lack of knowledge of how to care for a baby. </a:t>
            </a:r>
          </a:p>
        </p:txBody>
      </p:sp>
    </p:spTree>
    <p:extLst>
      <p:ext uri="{BB962C8B-B14F-4D97-AF65-F5344CB8AC3E}">
        <p14:creationId xmlns:p14="http://schemas.microsoft.com/office/powerpoint/2010/main" val="29857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863420-D182-429F-B356-308320FE491A}"/>
              </a:ext>
            </a:extLst>
          </p:cNvPr>
          <p:cNvSpPr txBox="1">
            <a:spLocks/>
          </p:cNvSpPr>
          <p:nvPr/>
        </p:nvSpPr>
        <p:spPr>
          <a:xfrm>
            <a:off x="272217" y="40802"/>
            <a:ext cx="6711679" cy="7651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400" dirty="0">
                <a:latin typeface="Arial Black" panose="020B0A04020102020204" pitchFamily="34" charset="0"/>
              </a:rPr>
              <a:t>Long term impact of ACEs</a:t>
            </a:r>
          </a:p>
        </p:txBody>
      </p:sp>
      <p:sp>
        <p:nvSpPr>
          <p:cNvPr id="2" name="TextBox 1">
            <a:extLst>
              <a:ext uri="{FF2B5EF4-FFF2-40B4-BE49-F238E27FC236}">
                <a16:creationId xmlns:a16="http://schemas.microsoft.com/office/drawing/2014/main" id="{68C1DF02-6235-495E-8BB4-7BEC003A4A72}"/>
              </a:ext>
            </a:extLst>
          </p:cNvPr>
          <p:cNvSpPr txBox="1"/>
          <p:nvPr/>
        </p:nvSpPr>
        <p:spPr>
          <a:xfrm>
            <a:off x="266588" y="645192"/>
            <a:ext cx="9478792" cy="969496"/>
          </a:xfrm>
          <a:prstGeom prst="rect">
            <a:avLst/>
          </a:prstGeom>
          <a:noFill/>
        </p:spPr>
        <p:txBody>
          <a:bodyPr wrap="square" rtlCol="0">
            <a:spAutoFit/>
          </a:bodyPr>
          <a:lstStyle/>
          <a:p>
            <a:r>
              <a:rPr lang="en-GB" sz="1900" dirty="0"/>
              <a:t>Think back to the diagram of our brain. We are now going to look at three parts – the brainstem, the amygdala (which is part of the limbic system) and the medial pre-frontal cortex (which is part of the frontal cortex).</a:t>
            </a:r>
          </a:p>
        </p:txBody>
      </p:sp>
      <p:pic>
        <p:nvPicPr>
          <p:cNvPr id="6" name="Picture 5">
            <a:extLst>
              <a:ext uri="{FF2B5EF4-FFF2-40B4-BE49-F238E27FC236}">
                <a16:creationId xmlns:a16="http://schemas.microsoft.com/office/drawing/2014/main" id="{AEF9EA6D-3296-45DB-8C54-137322D670F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32" r="42935" b="-1"/>
          <a:stretch/>
        </p:blipFill>
        <p:spPr>
          <a:xfrm>
            <a:off x="4041227" y="1741089"/>
            <a:ext cx="1831271" cy="1687911"/>
          </a:xfrm>
          <a:prstGeom prst="rect">
            <a:avLst/>
          </a:prstGeom>
        </p:spPr>
      </p:pic>
      <p:sp>
        <p:nvSpPr>
          <p:cNvPr id="7" name="TextBox 6">
            <a:extLst>
              <a:ext uri="{FF2B5EF4-FFF2-40B4-BE49-F238E27FC236}">
                <a16:creationId xmlns:a16="http://schemas.microsoft.com/office/drawing/2014/main" id="{CC4D9AA1-053F-408C-A6CD-678BE2884AB9}"/>
              </a:ext>
            </a:extLst>
          </p:cNvPr>
          <p:cNvSpPr txBox="1"/>
          <p:nvPr/>
        </p:nvSpPr>
        <p:spPr>
          <a:xfrm>
            <a:off x="6053132" y="1427169"/>
            <a:ext cx="4725782" cy="2139047"/>
          </a:xfrm>
          <a:prstGeom prst="rect">
            <a:avLst/>
          </a:prstGeom>
          <a:noFill/>
        </p:spPr>
        <p:txBody>
          <a:bodyPr wrap="square" rtlCol="0">
            <a:spAutoFit/>
          </a:bodyPr>
          <a:lstStyle/>
          <a:p>
            <a:r>
              <a:rPr lang="en-GB" sz="1900" b="1" dirty="0"/>
              <a:t>Medial Prefrontal Cortex or The watch tower.</a:t>
            </a:r>
          </a:p>
          <a:p>
            <a:r>
              <a:rPr lang="en-GB" sz="1900" dirty="0"/>
              <a:t>The purpose of this part of our brain is watch out for potential threats – it does this by noticing when things are slightly different to normal – a different person is around, the temperature is hotter than usual, a door that is usually shut is open, etc. </a:t>
            </a:r>
          </a:p>
        </p:txBody>
      </p:sp>
      <p:pic>
        <p:nvPicPr>
          <p:cNvPr id="8" name="Picture 7">
            <a:extLst>
              <a:ext uri="{FF2B5EF4-FFF2-40B4-BE49-F238E27FC236}">
                <a16:creationId xmlns:a16="http://schemas.microsoft.com/office/drawing/2014/main" id="{6A2F34A4-A6F9-412D-8103-8D1D1B6A9A36}"/>
              </a:ext>
            </a:extLst>
          </p:cNvPr>
          <p:cNvPicPr>
            <a:picLocks noChangeAspect="1"/>
          </p:cNvPicPr>
          <p:nvPr/>
        </p:nvPicPr>
        <p:blipFill rotWithShape="1">
          <a:blip r:embed="rId3"/>
          <a:srcRect l="27552" r="23459" b="20119"/>
          <a:stretch/>
        </p:blipFill>
        <p:spPr>
          <a:xfrm>
            <a:off x="10883598" y="1528607"/>
            <a:ext cx="841946" cy="1830486"/>
          </a:xfrm>
          <a:prstGeom prst="rect">
            <a:avLst/>
          </a:prstGeom>
        </p:spPr>
      </p:pic>
      <p:sp>
        <p:nvSpPr>
          <p:cNvPr id="9" name="Rectangle 8">
            <a:extLst>
              <a:ext uri="{FF2B5EF4-FFF2-40B4-BE49-F238E27FC236}">
                <a16:creationId xmlns:a16="http://schemas.microsoft.com/office/drawing/2014/main" id="{4868DDD2-6FD5-4B2B-995E-562CA0240013}"/>
              </a:ext>
            </a:extLst>
          </p:cNvPr>
          <p:cNvSpPr/>
          <p:nvPr/>
        </p:nvSpPr>
        <p:spPr>
          <a:xfrm>
            <a:off x="5542468" y="3412824"/>
            <a:ext cx="6511369" cy="1846659"/>
          </a:xfrm>
          <a:prstGeom prst="rect">
            <a:avLst/>
          </a:prstGeom>
        </p:spPr>
        <p:txBody>
          <a:bodyPr wrap="square">
            <a:spAutoFit/>
          </a:bodyPr>
          <a:lstStyle/>
          <a:p>
            <a:r>
              <a:rPr lang="en-GB" sz="1900" dirty="0"/>
              <a:t>The problem for people who have a broken smoke alarm is that they’re constantly been told to look out for a threat. Because that part of the brain is so over active, it means they see everything as a threat, therefore are less likely to spot real threats, hence why victims of domestic violence may end up with another perpetrator of violence and so the cycle continues.</a:t>
            </a:r>
          </a:p>
        </p:txBody>
      </p:sp>
      <p:sp>
        <p:nvSpPr>
          <p:cNvPr id="10" name="TextBox 9">
            <a:extLst>
              <a:ext uri="{FF2B5EF4-FFF2-40B4-BE49-F238E27FC236}">
                <a16:creationId xmlns:a16="http://schemas.microsoft.com/office/drawing/2014/main" id="{98E425B4-E787-4580-82A5-19B0CEA4B1E5}"/>
              </a:ext>
            </a:extLst>
          </p:cNvPr>
          <p:cNvSpPr txBox="1"/>
          <p:nvPr/>
        </p:nvSpPr>
        <p:spPr>
          <a:xfrm>
            <a:off x="279100" y="1582761"/>
            <a:ext cx="3855578" cy="2031325"/>
          </a:xfrm>
          <a:prstGeom prst="rect">
            <a:avLst/>
          </a:prstGeom>
          <a:noFill/>
        </p:spPr>
        <p:txBody>
          <a:bodyPr wrap="square" rtlCol="0">
            <a:spAutoFit/>
          </a:bodyPr>
          <a:lstStyle/>
          <a:p>
            <a:r>
              <a:rPr lang="en-GB" b="1" dirty="0"/>
              <a:t>Amygdala</a:t>
            </a:r>
          </a:p>
          <a:p>
            <a:r>
              <a:rPr lang="en-GB" dirty="0"/>
              <a:t>This is like the smoke alarm within our brains, it works subconsciously and before our thinking brain has time to catch up. This is what makes you stop suddenly  when crossing a road, before seeing a car approaching.</a:t>
            </a:r>
          </a:p>
        </p:txBody>
      </p:sp>
      <p:sp>
        <p:nvSpPr>
          <p:cNvPr id="11" name="Rectangle 10">
            <a:extLst>
              <a:ext uri="{FF2B5EF4-FFF2-40B4-BE49-F238E27FC236}">
                <a16:creationId xmlns:a16="http://schemas.microsoft.com/office/drawing/2014/main" id="{9D202ED6-B207-46A8-8572-3E0A8780AEBD}"/>
              </a:ext>
            </a:extLst>
          </p:cNvPr>
          <p:cNvSpPr/>
          <p:nvPr/>
        </p:nvSpPr>
        <p:spPr>
          <a:xfrm>
            <a:off x="1331998" y="3495773"/>
            <a:ext cx="4210470" cy="1754326"/>
          </a:xfrm>
          <a:prstGeom prst="rect">
            <a:avLst/>
          </a:prstGeom>
        </p:spPr>
        <p:txBody>
          <a:bodyPr wrap="square">
            <a:spAutoFit/>
          </a:bodyPr>
          <a:lstStyle/>
          <a:p>
            <a:r>
              <a:rPr lang="en-GB" dirty="0"/>
              <a:t>For people who have experienced past trauma, their smoke alarm can be broken, so they are constantly being alerted to danger, it’s like the smoke alarm is constantly bleeping, even when the battery has been removed. </a:t>
            </a:r>
            <a:endParaRPr lang="en-GB" sz="1400" dirty="0"/>
          </a:p>
        </p:txBody>
      </p:sp>
      <p:pic>
        <p:nvPicPr>
          <p:cNvPr id="13" name="Picture 12">
            <a:extLst>
              <a:ext uri="{FF2B5EF4-FFF2-40B4-BE49-F238E27FC236}">
                <a16:creationId xmlns:a16="http://schemas.microsoft.com/office/drawing/2014/main" id="{7E4FAFBB-09A8-46F0-8587-F1F1C991619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8211" t="11752" r="24493" b="7751"/>
          <a:stretch/>
        </p:blipFill>
        <p:spPr>
          <a:xfrm>
            <a:off x="297827" y="3558704"/>
            <a:ext cx="1043664" cy="1568374"/>
          </a:xfrm>
          <a:prstGeom prst="rect">
            <a:avLst/>
          </a:prstGeom>
        </p:spPr>
      </p:pic>
      <p:cxnSp>
        <p:nvCxnSpPr>
          <p:cNvPr id="15" name="Straight Arrow Connector 14">
            <a:extLst>
              <a:ext uri="{FF2B5EF4-FFF2-40B4-BE49-F238E27FC236}">
                <a16:creationId xmlns:a16="http://schemas.microsoft.com/office/drawing/2014/main" id="{06D9339C-42E7-4E3B-BDE2-E985FECCB7B5}"/>
              </a:ext>
            </a:extLst>
          </p:cNvPr>
          <p:cNvCxnSpPr>
            <a:cxnSpLocks/>
          </p:cNvCxnSpPr>
          <p:nvPr/>
        </p:nvCxnSpPr>
        <p:spPr>
          <a:xfrm flipV="1">
            <a:off x="5648997" y="1960868"/>
            <a:ext cx="497611" cy="4087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574CE58-1F08-4CBF-8911-B8465212DDC4}"/>
              </a:ext>
            </a:extLst>
          </p:cNvPr>
          <p:cNvCxnSpPr>
            <a:cxnSpLocks/>
          </p:cNvCxnSpPr>
          <p:nvPr/>
        </p:nvCxnSpPr>
        <p:spPr>
          <a:xfrm flipH="1" flipV="1">
            <a:off x="2781250" y="1859760"/>
            <a:ext cx="1862112" cy="55309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E8A0167-2333-4C26-BB5B-0830A4F69A49}"/>
              </a:ext>
            </a:extLst>
          </p:cNvPr>
          <p:cNvSpPr/>
          <p:nvPr/>
        </p:nvSpPr>
        <p:spPr>
          <a:xfrm>
            <a:off x="228164" y="5451080"/>
            <a:ext cx="911464" cy="1015663"/>
          </a:xfrm>
          <a:prstGeom prst="rect">
            <a:avLst/>
          </a:prstGeom>
        </p:spPr>
        <p:txBody>
          <a:bodyPr wrap="square">
            <a:spAutoFit/>
          </a:bodyPr>
          <a:lstStyle/>
          <a:p>
            <a:r>
              <a:rPr lang="en-GB" sz="1200" dirty="0">
                <a:hlinkClick r:id="rId5"/>
              </a:rPr>
              <a:t>https://www.youtube.com/watch?v=x-tgoXncKh4</a:t>
            </a:r>
            <a:r>
              <a:rPr lang="en-GB" sz="1200" dirty="0"/>
              <a:t> </a:t>
            </a:r>
          </a:p>
        </p:txBody>
      </p:sp>
      <p:sp>
        <p:nvSpPr>
          <p:cNvPr id="18" name="Rectangle 17">
            <a:extLst>
              <a:ext uri="{FF2B5EF4-FFF2-40B4-BE49-F238E27FC236}">
                <a16:creationId xmlns:a16="http://schemas.microsoft.com/office/drawing/2014/main" id="{40A31DCD-06AF-4686-9461-E6B73471F978}"/>
              </a:ext>
            </a:extLst>
          </p:cNvPr>
          <p:cNvSpPr/>
          <p:nvPr/>
        </p:nvSpPr>
        <p:spPr>
          <a:xfrm>
            <a:off x="10541179" y="5178499"/>
            <a:ext cx="1512658" cy="276999"/>
          </a:xfrm>
          <a:prstGeom prst="rect">
            <a:avLst/>
          </a:prstGeom>
        </p:spPr>
        <p:txBody>
          <a:bodyPr wrap="none">
            <a:spAutoFit/>
          </a:bodyPr>
          <a:lstStyle/>
          <a:p>
            <a:r>
              <a:rPr lang="en-GB" sz="1200" i="1" dirty="0"/>
              <a:t>(Van der Kolk, 2014). </a:t>
            </a:r>
          </a:p>
        </p:txBody>
      </p:sp>
      <p:sp>
        <p:nvSpPr>
          <p:cNvPr id="19" name="Rectangle 18">
            <a:extLst>
              <a:ext uri="{FF2B5EF4-FFF2-40B4-BE49-F238E27FC236}">
                <a16:creationId xmlns:a16="http://schemas.microsoft.com/office/drawing/2014/main" id="{6F47CFA0-C8AA-482A-93C0-7BB141662E49}"/>
              </a:ext>
            </a:extLst>
          </p:cNvPr>
          <p:cNvSpPr/>
          <p:nvPr/>
        </p:nvSpPr>
        <p:spPr>
          <a:xfrm>
            <a:off x="4022746" y="4935523"/>
            <a:ext cx="1512658" cy="276999"/>
          </a:xfrm>
          <a:prstGeom prst="rect">
            <a:avLst/>
          </a:prstGeom>
        </p:spPr>
        <p:txBody>
          <a:bodyPr wrap="none">
            <a:spAutoFit/>
          </a:bodyPr>
          <a:lstStyle/>
          <a:p>
            <a:r>
              <a:rPr lang="en-GB" sz="1200" i="1" dirty="0"/>
              <a:t>(Van der Kolk, 2014). </a:t>
            </a:r>
          </a:p>
        </p:txBody>
      </p:sp>
      <p:pic>
        <p:nvPicPr>
          <p:cNvPr id="20" name="Picture 19">
            <a:extLst>
              <a:ext uri="{FF2B5EF4-FFF2-40B4-BE49-F238E27FC236}">
                <a16:creationId xmlns:a16="http://schemas.microsoft.com/office/drawing/2014/main" id="{A862A1D5-96D9-4653-B10A-D5544D0FB5E1}"/>
              </a:ext>
            </a:extLst>
          </p:cNvPr>
          <p:cNvPicPr>
            <a:picLocks noChangeAspect="1"/>
          </p:cNvPicPr>
          <p:nvPr/>
        </p:nvPicPr>
        <p:blipFill rotWithShape="1">
          <a:blip r:embed="rId6">
            <a:extLst>
              <a:ext uri="{28A0092B-C50C-407E-A947-70E740481C1C}">
                <a14:useLocalDpi xmlns:a14="http://schemas.microsoft.com/office/drawing/2010/main" val="0"/>
              </a:ext>
            </a:extLst>
          </a:blip>
          <a:srcRect l="15031" t="11947" r="7453" b="15345"/>
          <a:stretch/>
        </p:blipFill>
        <p:spPr>
          <a:xfrm>
            <a:off x="9925377" y="85849"/>
            <a:ext cx="2128460" cy="1283424"/>
          </a:xfrm>
          <a:prstGeom prst="rect">
            <a:avLst/>
          </a:prstGeom>
        </p:spPr>
      </p:pic>
      <p:sp>
        <p:nvSpPr>
          <p:cNvPr id="21" name="TextBox 20">
            <a:extLst>
              <a:ext uri="{FF2B5EF4-FFF2-40B4-BE49-F238E27FC236}">
                <a16:creationId xmlns:a16="http://schemas.microsoft.com/office/drawing/2014/main" id="{9734904D-A6AD-4848-AE17-1C9FC3B772F1}"/>
              </a:ext>
            </a:extLst>
          </p:cNvPr>
          <p:cNvSpPr txBox="1"/>
          <p:nvPr/>
        </p:nvSpPr>
        <p:spPr>
          <a:xfrm>
            <a:off x="10000712" y="1211094"/>
            <a:ext cx="1977790" cy="276999"/>
          </a:xfrm>
          <a:prstGeom prst="rect">
            <a:avLst/>
          </a:prstGeom>
          <a:noFill/>
        </p:spPr>
        <p:txBody>
          <a:bodyPr wrap="square" rtlCol="0">
            <a:spAutoFit/>
          </a:bodyPr>
          <a:lstStyle/>
          <a:p>
            <a:pPr algn="r"/>
            <a:r>
              <a:rPr lang="en-GB" sz="1200" i="1" dirty="0"/>
              <a:t>(Liverpool CAMHS, n.d.)</a:t>
            </a:r>
          </a:p>
        </p:txBody>
      </p:sp>
      <p:pic>
        <p:nvPicPr>
          <p:cNvPr id="24" name="Picture 23">
            <a:hlinkClick r:id="rId5"/>
            <a:extLst>
              <a:ext uri="{FF2B5EF4-FFF2-40B4-BE49-F238E27FC236}">
                <a16:creationId xmlns:a16="http://schemas.microsoft.com/office/drawing/2014/main" id="{3D9E29BB-36CA-495F-86CB-290439C12EC1}"/>
              </a:ext>
            </a:extLst>
          </p:cNvPr>
          <p:cNvPicPr>
            <a:picLocks noChangeAspect="1"/>
          </p:cNvPicPr>
          <p:nvPr/>
        </p:nvPicPr>
        <p:blipFill rotWithShape="1">
          <a:blip r:embed="rId7">
            <a:extLst>
              <a:ext uri="{28A0092B-C50C-407E-A947-70E740481C1C}">
                <a14:useLocalDpi xmlns:a14="http://schemas.microsoft.com/office/drawing/2010/main" val="0"/>
              </a:ext>
            </a:extLst>
          </a:blip>
          <a:srcRect l="11436" t="14135" r="16817" b="22409"/>
          <a:stretch/>
        </p:blipFill>
        <p:spPr>
          <a:xfrm>
            <a:off x="1139628" y="5346287"/>
            <a:ext cx="2664683" cy="1325673"/>
          </a:xfrm>
          <a:prstGeom prst="rect">
            <a:avLst/>
          </a:prstGeom>
        </p:spPr>
      </p:pic>
      <p:sp>
        <p:nvSpPr>
          <p:cNvPr id="27" name="Rectangle 26">
            <a:extLst>
              <a:ext uri="{FF2B5EF4-FFF2-40B4-BE49-F238E27FC236}">
                <a16:creationId xmlns:a16="http://schemas.microsoft.com/office/drawing/2014/main" id="{301A4402-0DD6-48AE-82C1-B324F2603EDF}"/>
              </a:ext>
            </a:extLst>
          </p:cNvPr>
          <p:cNvSpPr/>
          <p:nvPr/>
        </p:nvSpPr>
        <p:spPr>
          <a:xfrm>
            <a:off x="3909110" y="5396892"/>
            <a:ext cx="8144727" cy="1327158"/>
          </a:xfrm>
          <a:prstGeom prst="rect">
            <a:avLst/>
          </a:prstGeom>
        </p:spPr>
        <p:txBody>
          <a:bodyPr wrap="square">
            <a:spAutoFit/>
          </a:bodyPr>
          <a:lstStyle/>
          <a:p>
            <a:pPr>
              <a:lnSpc>
                <a:spcPct val="120000"/>
              </a:lnSpc>
              <a:spcAft>
                <a:spcPts val="1000"/>
              </a:spcAft>
            </a:pPr>
            <a:r>
              <a:rPr lang="en-GB" sz="1700" dirty="0"/>
              <a:t>The poem on the next slide describes my experiences of living with that constant anxiety, which led to self harm when younger (thankfully, I now have greater understanding and better coping strategies). How many of your pupils may be experiencing something similar? </a:t>
            </a:r>
            <a:r>
              <a:rPr lang="en-GB" sz="1700" b="1" dirty="0"/>
              <a:t>NB: Trigger Warning.</a:t>
            </a:r>
          </a:p>
        </p:txBody>
      </p:sp>
    </p:spTree>
    <p:extLst>
      <p:ext uri="{BB962C8B-B14F-4D97-AF65-F5344CB8AC3E}">
        <p14:creationId xmlns:p14="http://schemas.microsoft.com/office/powerpoint/2010/main" val="42157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3561BA-F7C0-47FB-AD3B-00F059BF4D0C}"/>
              </a:ext>
            </a:extLst>
          </p:cNvPr>
          <p:cNvSpPr/>
          <p:nvPr/>
        </p:nvSpPr>
        <p:spPr>
          <a:xfrm>
            <a:off x="1298712" y="386183"/>
            <a:ext cx="4797288" cy="6377323"/>
          </a:xfrm>
          <a:prstGeom prst="rect">
            <a:avLst/>
          </a:prstGeom>
        </p:spPr>
        <p:txBody>
          <a:bodyPr wrap="square">
            <a:spAutoFit/>
          </a:bodyPr>
          <a:lstStyle/>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Imagine.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deep and searing pain,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No mark to act as proof,</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No swelling or temperature</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Or sickness or heat.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No sign of any kind. </a:t>
            </a:r>
          </a:p>
          <a:p>
            <a:pPr>
              <a:lnSpc>
                <a:spcPct val="101000"/>
              </a:lnSpc>
              <a:spcAft>
                <a:spcPts val="1200"/>
              </a:spcAft>
            </a:pPr>
            <a:r>
              <a:rPr lang="en-GB" sz="1500" dirty="0">
                <a:latin typeface="Calibri" panose="020F0502020204030204" pitchFamily="34" charset="0"/>
                <a:ea typeface="Calibri" panose="020F0502020204030204" pitchFamily="34" charset="0"/>
                <a:cs typeface="Times New Roman" panose="02020603050405020304" pitchFamily="18" charset="0"/>
              </a:rPr>
              <a:t>Fraud.</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Inside, the pain is constant,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It’s one that cannot be described.</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Nails scratching across an everlasting blackboard,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The incessant screeching of a wheel,</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tap dripping into an empty tin pot,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The echo rebounding as in meets the next,</a:t>
            </a:r>
          </a:p>
          <a:p>
            <a:pPr>
              <a:lnSpc>
                <a:spcPct val="101000"/>
              </a:lnSpc>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Drip, drip, drip. Unrelenting.</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All played out together,</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As the vice like grip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on the exhausted brain</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Gets tighter, </a:t>
            </a:r>
            <a:r>
              <a:rPr lang="en-GB" sz="1500" i="1" dirty="0">
                <a:latin typeface="Calibri" panose="020F0502020204030204" pitchFamily="34" charset="0"/>
                <a:ea typeface="Calibri" panose="020F0502020204030204" pitchFamily="34" charset="0"/>
                <a:cs typeface="Times New Roman" panose="02020603050405020304" pitchFamily="18" charset="0"/>
              </a:rPr>
              <a:t>scratch,</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And tighter, </a:t>
            </a:r>
            <a:r>
              <a:rPr lang="en-GB" sz="1500" i="1" dirty="0">
                <a:latin typeface="Calibri" panose="020F0502020204030204" pitchFamily="34" charset="0"/>
                <a:ea typeface="Calibri" panose="020F0502020204030204" pitchFamily="34" charset="0"/>
                <a:cs typeface="Times New Roman" panose="02020603050405020304" pitchFamily="18" charset="0"/>
              </a:rPr>
              <a:t>screech</a:t>
            </a:r>
            <a:r>
              <a:rPr lang="en-GB" sz="1500" dirty="0">
                <a:latin typeface="Calibri" panose="020F0502020204030204" pitchFamily="34" charset="0"/>
                <a:ea typeface="Calibri" panose="020F0502020204030204" pitchFamily="34" charset="0"/>
                <a:cs typeface="Times New Roman" panose="02020603050405020304" pitchFamily="18" charset="0"/>
              </a:rPr>
              <a:t>,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And tighter, </a:t>
            </a:r>
            <a:r>
              <a:rPr lang="en-GB" sz="1500" i="1" dirty="0">
                <a:latin typeface="Calibri" panose="020F0502020204030204" pitchFamily="34" charset="0"/>
                <a:ea typeface="Calibri" panose="020F0502020204030204" pitchFamily="34" charset="0"/>
                <a:cs typeface="Times New Roman" panose="02020603050405020304" pitchFamily="18" charset="0"/>
              </a:rPr>
              <a:t>drip</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Unceasing.</a:t>
            </a:r>
          </a:p>
          <a:p>
            <a:pPr>
              <a:lnSpc>
                <a:spcPct val="101000"/>
              </a:lnSpc>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Unremitting.</a:t>
            </a:r>
          </a:p>
          <a:p>
            <a:pPr>
              <a:lnSpc>
                <a:spcPct val="101000"/>
              </a:lnSpc>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Screech</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Unending.</a:t>
            </a:r>
          </a:p>
          <a:p>
            <a:pPr>
              <a:lnSpc>
                <a:spcPct val="101000"/>
              </a:lnSpc>
              <a:spcAft>
                <a:spcPts val="1200"/>
              </a:spcAft>
            </a:pPr>
            <a:r>
              <a:rPr lang="en-GB" sz="1500" i="1" dirty="0">
                <a:latin typeface="Calibri" panose="020F0502020204030204" pitchFamily="34" charset="0"/>
                <a:ea typeface="Calibri" panose="020F0502020204030204" pitchFamily="34" charset="0"/>
                <a:cs typeface="Times New Roman" panose="02020603050405020304" pitchFamily="18" charset="0"/>
              </a:rPr>
              <a:t>Drip</a:t>
            </a:r>
            <a:r>
              <a:rPr lang="en-GB" sz="1500" dirty="0">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12426A9-9D9D-4DA1-9191-198736D52E26}"/>
              </a:ext>
            </a:extLst>
          </p:cNvPr>
          <p:cNvSpPr/>
          <p:nvPr/>
        </p:nvSpPr>
        <p:spPr>
          <a:xfrm>
            <a:off x="6533475" y="159006"/>
            <a:ext cx="4797288" cy="6604500"/>
          </a:xfrm>
          <a:prstGeom prst="rect">
            <a:avLst/>
          </a:prstGeom>
        </p:spPr>
        <p:txBody>
          <a:bodyPr wrap="square">
            <a:spAutoFit/>
          </a:bodyPr>
          <a:lstStyle/>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Disjointed thoughts,</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Invade the mind,</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March rough shod</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Over all original thought,</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Stirring up memories, doubt,</a:t>
            </a:r>
          </a:p>
          <a:p>
            <a:pPr>
              <a:spcAft>
                <a:spcPts val="1200"/>
              </a:spcAft>
            </a:pPr>
            <a:r>
              <a:rPr lang="en-GB" sz="1500" dirty="0">
                <a:latin typeface="Calibri" panose="020F0502020204030204" pitchFamily="34" charset="0"/>
                <a:ea typeface="Calibri" panose="020F0502020204030204" pitchFamily="34" charset="0"/>
                <a:cs typeface="Times New Roman" panose="02020603050405020304" pitchFamily="18" charset="0"/>
              </a:rPr>
              <a:t>Useless, useless, USELESS.</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As the vice gets tighter,</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boa constrictor suffocates the chest,</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Gets tighter,</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Can’t breathe,</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Feel sick. Pathetic.</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The silver point of a hard, cold blade, </a:t>
            </a:r>
          </a:p>
          <a:p>
            <a:pPr>
              <a:spcAft>
                <a:spcPts val="0"/>
              </a:spcAft>
            </a:pPr>
            <a:r>
              <a:rPr lang="en-GB" sz="1500" i="1" dirty="0" err="1">
                <a:latin typeface="Calibri" panose="020F0502020204030204" pitchFamily="34" charset="0"/>
                <a:ea typeface="Calibri" panose="020F0502020204030204" pitchFamily="34" charset="0"/>
                <a:cs typeface="Times New Roman" panose="02020603050405020304" pitchFamily="18" charset="0"/>
              </a:rPr>
              <a:t>Scratchscreechdripuselesspathetic</a:t>
            </a:r>
            <a:r>
              <a:rPr lang="en-GB" sz="1500" i="1"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Pierces deep into soft relenting flesh.</a:t>
            </a:r>
          </a:p>
          <a:p>
            <a:pPr>
              <a:spcAft>
                <a:spcPts val="0"/>
              </a:spcAft>
            </a:pPr>
            <a:r>
              <a:rPr lang="en-GB" sz="1500" i="1" dirty="0" err="1">
                <a:latin typeface="Calibri" panose="020F0502020204030204" pitchFamily="34" charset="0"/>
                <a:ea typeface="Calibri" panose="020F0502020204030204" pitchFamily="34" charset="0"/>
                <a:cs typeface="Times New Roman" panose="02020603050405020304" pitchFamily="18" charset="0"/>
              </a:rPr>
              <a:t>Scratchscreechdripuselesspathetic</a:t>
            </a:r>
            <a:r>
              <a:rPr lang="en-GB" sz="1500" i="1"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Blood trickles across clammy skin. </a:t>
            </a:r>
          </a:p>
          <a:p>
            <a:pPr>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welcome sting, that brings relief.</a:t>
            </a:r>
          </a:p>
          <a:p>
            <a:pPr>
              <a:lnSpc>
                <a:spcPct val="110000"/>
              </a:lnSpc>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A mark to demonstrate the pain. </a:t>
            </a:r>
          </a:p>
          <a:p>
            <a:pPr>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Silence. </a:t>
            </a:r>
          </a:p>
          <a:p>
            <a:pPr marL="0" lvl="1">
              <a:lnSpc>
                <a:spcPct val="110000"/>
              </a:lnSpc>
            </a:pPr>
            <a:r>
              <a:rPr lang="en-GB" sz="1500" dirty="0">
                <a:latin typeface="Calibri" panose="020F0502020204030204" pitchFamily="34" charset="0"/>
                <a:ea typeface="Calibri" panose="020F0502020204030204" pitchFamily="34" charset="0"/>
                <a:cs typeface="Times New Roman" panose="02020603050405020304" pitchFamily="18" charset="0"/>
              </a:rPr>
              <a:t>	It’s okay to </a:t>
            </a:r>
          </a:p>
          <a:p>
            <a:pPr indent="457200">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		breathe. </a:t>
            </a:r>
          </a:p>
          <a:p>
            <a:pPr indent="457200">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			For now.</a:t>
            </a:r>
            <a:endParaRPr lang="en-GB" sz="1500" dirty="0"/>
          </a:p>
        </p:txBody>
      </p:sp>
      <p:sp>
        <p:nvSpPr>
          <p:cNvPr id="4" name="Rectangle 3">
            <a:extLst>
              <a:ext uri="{FF2B5EF4-FFF2-40B4-BE49-F238E27FC236}">
                <a16:creationId xmlns:a16="http://schemas.microsoft.com/office/drawing/2014/main" id="{2733E415-B8D3-4515-AC6C-A21C21D4D51C}"/>
              </a:ext>
            </a:extLst>
          </p:cNvPr>
          <p:cNvSpPr/>
          <p:nvPr/>
        </p:nvSpPr>
        <p:spPr>
          <a:xfrm>
            <a:off x="328287" y="111345"/>
            <a:ext cx="1440074" cy="369332"/>
          </a:xfrm>
          <a:prstGeom prst="rect">
            <a:avLst/>
          </a:prstGeom>
        </p:spPr>
        <p:txBody>
          <a:bodyPr wrap="none">
            <a:spAutoFit/>
          </a:bodyPr>
          <a:lstStyle/>
          <a:p>
            <a:r>
              <a:rPr lang="en-GB" dirty="0">
                <a:latin typeface="Arial Black" panose="020B0A04020102020204" pitchFamily="34" charset="0"/>
              </a:rPr>
              <a:t>Self-Harm</a:t>
            </a:r>
          </a:p>
        </p:txBody>
      </p:sp>
      <p:sp>
        <p:nvSpPr>
          <p:cNvPr id="6" name="Rectangle 5">
            <a:extLst>
              <a:ext uri="{FF2B5EF4-FFF2-40B4-BE49-F238E27FC236}">
                <a16:creationId xmlns:a16="http://schemas.microsoft.com/office/drawing/2014/main" id="{026D6B6E-D0D6-4EE6-A449-B9E94CB21CBC}"/>
              </a:ext>
            </a:extLst>
          </p:cNvPr>
          <p:cNvSpPr/>
          <p:nvPr/>
        </p:nvSpPr>
        <p:spPr>
          <a:xfrm>
            <a:off x="8932119" y="115808"/>
            <a:ext cx="2941831" cy="369332"/>
          </a:xfrm>
          <a:prstGeom prst="rect">
            <a:avLst/>
          </a:prstGeom>
        </p:spPr>
        <p:txBody>
          <a:bodyPr wrap="none">
            <a:spAutoFit/>
          </a:bodyPr>
          <a:lstStyle/>
          <a:p>
            <a:r>
              <a:rPr lang="en-GB" dirty="0">
                <a:latin typeface="Arial Black" panose="020B0A04020102020204" pitchFamily="34" charset="0"/>
              </a:rPr>
              <a:t>*TRIGGER WARNING*</a:t>
            </a:r>
          </a:p>
        </p:txBody>
      </p:sp>
      <p:sp>
        <p:nvSpPr>
          <p:cNvPr id="5" name="TextBox 4">
            <a:extLst>
              <a:ext uri="{FF2B5EF4-FFF2-40B4-BE49-F238E27FC236}">
                <a16:creationId xmlns:a16="http://schemas.microsoft.com/office/drawing/2014/main" id="{6F640A98-9456-4D63-8BAC-47C8B45411F1}"/>
              </a:ext>
            </a:extLst>
          </p:cNvPr>
          <p:cNvSpPr txBox="1"/>
          <p:nvPr/>
        </p:nvSpPr>
        <p:spPr>
          <a:xfrm>
            <a:off x="10774019" y="6467491"/>
            <a:ext cx="1603512" cy="307777"/>
          </a:xfrm>
          <a:prstGeom prst="rect">
            <a:avLst/>
          </a:prstGeom>
          <a:noFill/>
        </p:spPr>
        <p:txBody>
          <a:bodyPr wrap="square" rtlCol="0">
            <a:spAutoFit/>
          </a:bodyPr>
          <a:lstStyle/>
          <a:p>
            <a:r>
              <a:rPr lang="en-GB" sz="1400" i="1" dirty="0"/>
              <a:t>(Symons, 2019)</a:t>
            </a:r>
          </a:p>
        </p:txBody>
      </p:sp>
    </p:spTree>
    <p:extLst>
      <p:ext uri="{BB962C8B-B14F-4D97-AF65-F5344CB8AC3E}">
        <p14:creationId xmlns:p14="http://schemas.microsoft.com/office/powerpoint/2010/main" val="242337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863420-D182-429F-B356-308320FE491A}"/>
              </a:ext>
            </a:extLst>
          </p:cNvPr>
          <p:cNvSpPr txBox="1">
            <a:spLocks/>
          </p:cNvSpPr>
          <p:nvPr/>
        </p:nvSpPr>
        <p:spPr>
          <a:xfrm>
            <a:off x="272217" y="40802"/>
            <a:ext cx="6711679" cy="7651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400" dirty="0">
                <a:latin typeface="Arial Black" panose="020B0A04020102020204" pitchFamily="34" charset="0"/>
              </a:rPr>
              <a:t>Polyvagal Theory</a:t>
            </a:r>
          </a:p>
        </p:txBody>
      </p:sp>
      <p:sp>
        <p:nvSpPr>
          <p:cNvPr id="4" name="TextBox 3">
            <a:extLst>
              <a:ext uri="{FF2B5EF4-FFF2-40B4-BE49-F238E27FC236}">
                <a16:creationId xmlns:a16="http://schemas.microsoft.com/office/drawing/2014/main" id="{93254B78-B35F-46CA-927B-442BC32F3A55}"/>
              </a:ext>
            </a:extLst>
          </p:cNvPr>
          <p:cNvSpPr txBox="1"/>
          <p:nvPr/>
        </p:nvSpPr>
        <p:spPr>
          <a:xfrm>
            <a:off x="272217" y="560957"/>
            <a:ext cx="9680166" cy="1364476"/>
          </a:xfrm>
          <a:prstGeom prst="rect">
            <a:avLst/>
          </a:prstGeom>
          <a:noFill/>
        </p:spPr>
        <p:txBody>
          <a:bodyPr wrap="square" rtlCol="0">
            <a:spAutoFit/>
          </a:bodyPr>
          <a:lstStyle/>
          <a:p>
            <a:pPr>
              <a:spcAft>
                <a:spcPts val="800"/>
              </a:spcAft>
            </a:pPr>
            <a:r>
              <a:rPr lang="en-GB" sz="1900" dirty="0"/>
              <a:t>The final part of the puzzle is the brainstem, this is the part of the brain than links the brain with the rest of the body and turns our thoughts into actions.</a:t>
            </a:r>
          </a:p>
          <a:p>
            <a:pPr>
              <a:spcAft>
                <a:spcPts val="1200"/>
              </a:spcAft>
            </a:pPr>
            <a:r>
              <a:rPr lang="en-GB" sz="1900" dirty="0"/>
              <a:t>Stephen </a:t>
            </a:r>
            <a:r>
              <a:rPr lang="en-GB" sz="1900" dirty="0" err="1"/>
              <a:t>Porges</a:t>
            </a:r>
            <a:r>
              <a:rPr lang="en-GB" sz="1900" dirty="0"/>
              <a:t>, American professor in psychiatry developed the Polyvagal Theory to explain how our brainstem sends messages to our body when the brain believes there is a threat:</a:t>
            </a:r>
          </a:p>
        </p:txBody>
      </p:sp>
      <p:pic>
        <p:nvPicPr>
          <p:cNvPr id="6" name="Picture 5">
            <a:extLst>
              <a:ext uri="{FF2B5EF4-FFF2-40B4-BE49-F238E27FC236}">
                <a16:creationId xmlns:a16="http://schemas.microsoft.com/office/drawing/2014/main" id="{AEF9EA6D-3296-45DB-8C54-137322D670F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32" r="42935" b="-1"/>
          <a:stretch/>
        </p:blipFill>
        <p:spPr>
          <a:xfrm>
            <a:off x="10071899" y="250106"/>
            <a:ext cx="1831271" cy="1687911"/>
          </a:xfrm>
          <a:prstGeom prst="rect">
            <a:avLst/>
          </a:prstGeom>
        </p:spPr>
      </p:pic>
      <p:sp>
        <p:nvSpPr>
          <p:cNvPr id="10" name="TextBox 9">
            <a:extLst>
              <a:ext uri="{FF2B5EF4-FFF2-40B4-BE49-F238E27FC236}">
                <a16:creationId xmlns:a16="http://schemas.microsoft.com/office/drawing/2014/main" id="{98E425B4-E787-4580-82A5-19B0CEA4B1E5}"/>
              </a:ext>
            </a:extLst>
          </p:cNvPr>
          <p:cNvSpPr txBox="1"/>
          <p:nvPr/>
        </p:nvSpPr>
        <p:spPr>
          <a:xfrm>
            <a:off x="217090" y="1887351"/>
            <a:ext cx="4584961" cy="1754326"/>
          </a:xfrm>
          <a:prstGeom prst="rect">
            <a:avLst/>
          </a:prstGeom>
          <a:noFill/>
        </p:spPr>
        <p:txBody>
          <a:bodyPr wrap="square" rtlCol="0">
            <a:spAutoFit/>
          </a:bodyPr>
          <a:lstStyle/>
          <a:p>
            <a:r>
              <a:rPr lang="en-GB" b="1" dirty="0"/>
              <a:t>1. Ventral Vagal Complex</a:t>
            </a:r>
          </a:p>
          <a:p>
            <a:r>
              <a:rPr lang="en-GB" dirty="0"/>
              <a:t>This is the nerve that links the brain to your main bodily functions – your heart, lungs and stomach. So long as there is no threat, your breathing, heart rate, blood pressure and digestive system remain working normally.</a:t>
            </a:r>
          </a:p>
        </p:txBody>
      </p:sp>
      <p:cxnSp>
        <p:nvCxnSpPr>
          <p:cNvPr id="15" name="Straight Arrow Connector 14">
            <a:extLst>
              <a:ext uri="{FF2B5EF4-FFF2-40B4-BE49-F238E27FC236}">
                <a16:creationId xmlns:a16="http://schemas.microsoft.com/office/drawing/2014/main" id="{06D9339C-42E7-4E3B-BDE2-E985FECCB7B5}"/>
              </a:ext>
            </a:extLst>
          </p:cNvPr>
          <p:cNvCxnSpPr>
            <a:cxnSpLocks/>
          </p:cNvCxnSpPr>
          <p:nvPr/>
        </p:nvCxnSpPr>
        <p:spPr>
          <a:xfrm>
            <a:off x="9144000" y="954157"/>
            <a:ext cx="1219200" cy="6262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36C8970-E719-4FFC-883D-89AA8C26C7EA}"/>
              </a:ext>
            </a:extLst>
          </p:cNvPr>
          <p:cNvSpPr/>
          <p:nvPr/>
        </p:nvSpPr>
        <p:spPr>
          <a:xfrm>
            <a:off x="2096267" y="3839427"/>
            <a:ext cx="9863822" cy="3016210"/>
          </a:xfrm>
          <a:prstGeom prst="rect">
            <a:avLst/>
          </a:prstGeom>
        </p:spPr>
        <p:txBody>
          <a:bodyPr wrap="square">
            <a:spAutoFit/>
          </a:bodyPr>
          <a:lstStyle/>
          <a:p>
            <a:r>
              <a:rPr lang="en-GB" sz="1900" b="1" dirty="0"/>
              <a:t>3. Dorsal Vagal Complex (DVC)</a:t>
            </a:r>
          </a:p>
          <a:p>
            <a:r>
              <a:rPr lang="en-GB" sz="1900" dirty="0"/>
              <a:t>If the threat is ongoing or if our amygdala (smoke alarm) is broken, our brain keeps on being informed that there is a threat, causing us to enter our DVC. This means we are either:</a:t>
            </a:r>
          </a:p>
          <a:p>
            <a:r>
              <a:rPr lang="en-GB" sz="1900" b="1" dirty="0"/>
              <a:t>Hypervigilant.  </a:t>
            </a:r>
            <a:r>
              <a:rPr lang="en-GB" sz="1900" dirty="0"/>
              <a:t>Everything is a threat so our brain is constantly in a distressed state, as was described at the start of the ‘Self Harm’ poem. If this is the case, the individual can relieve this distress by becoming violent/ aggressive to others (this accounts for many people in prison) or to themselves (self harm). They may appear hyperactive or fidgety as you would if facing danger. </a:t>
            </a:r>
            <a:r>
              <a:rPr lang="en-GB" sz="1900" b="1" dirty="0"/>
              <a:t>OR</a:t>
            </a:r>
          </a:p>
          <a:p>
            <a:r>
              <a:rPr lang="en-GB" sz="1900" b="1" dirty="0"/>
              <a:t>Freeze/ Dissociate.  </a:t>
            </a:r>
            <a:r>
              <a:rPr lang="en-GB" sz="1900" dirty="0"/>
              <a:t>There is only so long the brain can cope with being in such a heightened state, so at times the brain will dissociate, this means that it will switch off and mentally take the person to a totally different place. The person will appear distant or ‘away with the fairies’. </a:t>
            </a:r>
          </a:p>
        </p:txBody>
      </p:sp>
      <p:pic>
        <p:nvPicPr>
          <p:cNvPr id="22" name="Picture 21">
            <a:extLst>
              <a:ext uri="{FF2B5EF4-FFF2-40B4-BE49-F238E27FC236}">
                <a16:creationId xmlns:a16="http://schemas.microsoft.com/office/drawing/2014/main" id="{7AEB1A8E-DFC3-46C8-964E-E6167BB8BE25}"/>
              </a:ext>
            </a:extLst>
          </p:cNvPr>
          <p:cNvPicPr>
            <a:picLocks noChangeAspect="1"/>
          </p:cNvPicPr>
          <p:nvPr/>
        </p:nvPicPr>
        <p:blipFill rotWithShape="1">
          <a:blip r:embed="rId3">
            <a:extLst>
              <a:ext uri="{28A0092B-C50C-407E-A947-70E740481C1C}">
                <a14:useLocalDpi xmlns:a14="http://schemas.microsoft.com/office/drawing/2010/main" val="0"/>
              </a:ext>
            </a:extLst>
          </a:blip>
          <a:srcRect l="3333" t="13788" b="10816"/>
          <a:stretch/>
        </p:blipFill>
        <p:spPr>
          <a:xfrm>
            <a:off x="4867043" y="2336229"/>
            <a:ext cx="2657022" cy="1554272"/>
          </a:xfrm>
          <a:prstGeom prst="rect">
            <a:avLst/>
          </a:prstGeom>
        </p:spPr>
      </p:pic>
      <p:sp>
        <p:nvSpPr>
          <p:cNvPr id="23" name="Rectangle 22">
            <a:extLst>
              <a:ext uri="{FF2B5EF4-FFF2-40B4-BE49-F238E27FC236}">
                <a16:creationId xmlns:a16="http://schemas.microsoft.com/office/drawing/2014/main" id="{5305934E-E3BA-4276-ADF1-ECBBBE9853CC}"/>
              </a:ext>
            </a:extLst>
          </p:cNvPr>
          <p:cNvSpPr/>
          <p:nvPr/>
        </p:nvSpPr>
        <p:spPr>
          <a:xfrm>
            <a:off x="5112300" y="1900248"/>
            <a:ext cx="3649140" cy="369332"/>
          </a:xfrm>
          <a:prstGeom prst="rect">
            <a:avLst/>
          </a:prstGeom>
        </p:spPr>
        <p:txBody>
          <a:bodyPr wrap="none">
            <a:spAutoFit/>
          </a:bodyPr>
          <a:lstStyle/>
          <a:p>
            <a:r>
              <a:rPr lang="en-GB" b="1" dirty="0"/>
              <a:t>2. Autonomic Nervous System (ANS)</a:t>
            </a:r>
          </a:p>
        </p:txBody>
      </p:sp>
      <p:sp>
        <p:nvSpPr>
          <p:cNvPr id="24" name="TextBox 23">
            <a:extLst>
              <a:ext uri="{FF2B5EF4-FFF2-40B4-BE49-F238E27FC236}">
                <a16:creationId xmlns:a16="http://schemas.microsoft.com/office/drawing/2014/main" id="{46FA258C-25CA-437D-890A-C0A934498C08}"/>
              </a:ext>
            </a:extLst>
          </p:cNvPr>
          <p:cNvSpPr txBox="1"/>
          <p:nvPr/>
        </p:nvSpPr>
        <p:spPr>
          <a:xfrm>
            <a:off x="5191491" y="3726417"/>
            <a:ext cx="2126934" cy="307777"/>
          </a:xfrm>
          <a:prstGeom prst="rect">
            <a:avLst/>
          </a:prstGeom>
          <a:noFill/>
        </p:spPr>
        <p:txBody>
          <a:bodyPr wrap="square" rtlCol="0">
            <a:spAutoFit/>
          </a:bodyPr>
          <a:lstStyle/>
          <a:p>
            <a:pPr algn="r"/>
            <a:r>
              <a:rPr lang="en-GB" sz="1400" i="1" dirty="0"/>
              <a:t>(Learning Junction, 2014)</a:t>
            </a:r>
          </a:p>
        </p:txBody>
      </p:sp>
      <p:sp>
        <p:nvSpPr>
          <p:cNvPr id="25" name="TextBox 24">
            <a:extLst>
              <a:ext uri="{FF2B5EF4-FFF2-40B4-BE49-F238E27FC236}">
                <a16:creationId xmlns:a16="http://schemas.microsoft.com/office/drawing/2014/main" id="{4425B7D1-1B9E-4117-81FC-5384C9D713C8}"/>
              </a:ext>
            </a:extLst>
          </p:cNvPr>
          <p:cNvSpPr txBox="1"/>
          <p:nvPr/>
        </p:nvSpPr>
        <p:spPr>
          <a:xfrm>
            <a:off x="10014981" y="1892452"/>
            <a:ext cx="1831272" cy="307777"/>
          </a:xfrm>
          <a:prstGeom prst="rect">
            <a:avLst/>
          </a:prstGeom>
          <a:noFill/>
        </p:spPr>
        <p:txBody>
          <a:bodyPr wrap="square" rtlCol="0">
            <a:spAutoFit/>
          </a:bodyPr>
          <a:lstStyle/>
          <a:p>
            <a:pPr algn="r"/>
            <a:r>
              <a:rPr lang="en-GB" sz="1400" i="1" dirty="0"/>
              <a:t>(Peters, 2012)</a:t>
            </a:r>
          </a:p>
        </p:txBody>
      </p:sp>
      <p:sp>
        <p:nvSpPr>
          <p:cNvPr id="26" name="Rectangle 25">
            <a:extLst>
              <a:ext uri="{FF2B5EF4-FFF2-40B4-BE49-F238E27FC236}">
                <a16:creationId xmlns:a16="http://schemas.microsoft.com/office/drawing/2014/main" id="{A0C50941-8A3D-486E-A389-AC8394052F80}"/>
              </a:ext>
            </a:extLst>
          </p:cNvPr>
          <p:cNvSpPr/>
          <p:nvPr/>
        </p:nvSpPr>
        <p:spPr>
          <a:xfrm>
            <a:off x="797332" y="6358300"/>
            <a:ext cx="1382943" cy="307777"/>
          </a:xfrm>
          <a:prstGeom prst="rect">
            <a:avLst/>
          </a:prstGeom>
        </p:spPr>
        <p:txBody>
          <a:bodyPr wrap="none">
            <a:spAutoFit/>
          </a:bodyPr>
          <a:lstStyle/>
          <a:p>
            <a:r>
              <a:rPr lang="en-GB" sz="1400" i="1" dirty="0"/>
              <a:t>(</a:t>
            </a:r>
            <a:r>
              <a:rPr lang="en-GB" sz="1400" i="1" dirty="0" err="1"/>
              <a:t>Grusovin</a:t>
            </a:r>
            <a:r>
              <a:rPr lang="en-GB" sz="1400" i="1" dirty="0"/>
              <a:t>, n.d.). </a:t>
            </a:r>
          </a:p>
        </p:txBody>
      </p:sp>
      <p:pic>
        <p:nvPicPr>
          <p:cNvPr id="28" name="Picture 27">
            <a:extLst>
              <a:ext uri="{FF2B5EF4-FFF2-40B4-BE49-F238E27FC236}">
                <a16:creationId xmlns:a16="http://schemas.microsoft.com/office/drawing/2014/main" id="{A2FC131A-8B12-47D8-9CD6-55537EE99730}"/>
              </a:ext>
            </a:extLst>
          </p:cNvPr>
          <p:cNvPicPr>
            <a:picLocks noChangeAspect="1"/>
          </p:cNvPicPr>
          <p:nvPr/>
        </p:nvPicPr>
        <p:blipFill rotWithShape="1">
          <a:blip r:embed="rId4">
            <a:extLst>
              <a:ext uri="{28A0092B-C50C-407E-A947-70E740481C1C}">
                <a14:useLocalDpi xmlns:a14="http://schemas.microsoft.com/office/drawing/2010/main" val="0"/>
              </a:ext>
            </a:extLst>
          </a:blip>
          <a:srcRect l="23219" r="22018"/>
          <a:stretch/>
        </p:blipFill>
        <p:spPr>
          <a:xfrm>
            <a:off x="99450" y="3929615"/>
            <a:ext cx="1986642" cy="2418464"/>
          </a:xfrm>
          <a:prstGeom prst="rect">
            <a:avLst/>
          </a:prstGeom>
        </p:spPr>
      </p:pic>
      <p:cxnSp>
        <p:nvCxnSpPr>
          <p:cNvPr id="31" name="Straight Arrow Connector 30">
            <a:extLst>
              <a:ext uri="{FF2B5EF4-FFF2-40B4-BE49-F238E27FC236}">
                <a16:creationId xmlns:a16="http://schemas.microsoft.com/office/drawing/2014/main" id="{B93AF2D3-C5F2-4A91-9F95-27EAD0C9B8A7}"/>
              </a:ext>
            </a:extLst>
          </p:cNvPr>
          <p:cNvCxnSpPr>
            <a:cxnSpLocks/>
          </p:cNvCxnSpPr>
          <p:nvPr/>
        </p:nvCxnSpPr>
        <p:spPr>
          <a:xfrm flipH="1">
            <a:off x="4188193" y="2266724"/>
            <a:ext cx="877081" cy="16135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AE49673-A05E-4C2F-9A8D-E1861C0C52CC}"/>
              </a:ext>
            </a:extLst>
          </p:cNvPr>
          <p:cNvCxnSpPr>
            <a:cxnSpLocks/>
            <a:endCxn id="23" idx="1"/>
          </p:cNvCxnSpPr>
          <p:nvPr/>
        </p:nvCxnSpPr>
        <p:spPr>
          <a:xfrm>
            <a:off x="2934713" y="2084914"/>
            <a:ext cx="21775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26C60D6-2019-4B30-9ECE-A0EB91F6AD01}"/>
              </a:ext>
            </a:extLst>
          </p:cNvPr>
          <p:cNvSpPr/>
          <p:nvPr/>
        </p:nvSpPr>
        <p:spPr>
          <a:xfrm>
            <a:off x="7444643" y="2203909"/>
            <a:ext cx="4515445" cy="1846659"/>
          </a:xfrm>
          <a:prstGeom prst="rect">
            <a:avLst/>
          </a:prstGeom>
        </p:spPr>
        <p:txBody>
          <a:bodyPr wrap="square">
            <a:spAutoFit/>
          </a:bodyPr>
          <a:lstStyle/>
          <a:p>
            <a:r>
              <a:rPr lang="en-GB" sz="1900" dirty="0"/>
              <a:t>When your brain detects danger, your  sympathetic ANS takes over, your heart rate speeds up, your blood pressure increases, your digestive system is deactivated, all of which helps us ‘fight of flight’. Once the danger has passed, we return to our VVC. </a:t>
            </a:r>
          </a:p>
        </p:txBody>
      </p:sp>
      <p:sp>
        <p:nvSpPr>
          <p:cNvPr id="46" name="Rectangle 45">
            <a:extLst>
              <a:ext uri="{FF2B5EF4-FFF2-40B4-BE49-F238E27FC236}">
                <a16:creationId xmlns:a16="http://schemas.microsoft.com/office/drawing/2014/main" id="{874A6F4E-AD11-4983-B705-B18CAAFC8C16}"/>
              </a:ext>
            </a:extLst>
          </p:cNvPr>
          <p:cNvSpPr/>
          <p:nvPr/>
        </p:nvSpPr>
        <p:spPr>
          <a:xfrm>
            <a:off x="227264" y="3551162"/>
            <a:ext cx="1319207" cy="307777"/>
          </a:xfrm>
          <a:prstGeom prst="rect">
            <a:avLst/>
          </a:prstGeom>
        </p:spPr>
        <p:txBody>
          <a:bodyPr wrap="none">
            <a:spAutoFit/>
          </a:bodyPr>
          <a:lstStyle/>
          <a:p>
            <a:r>
              <a:rPr lang="en-GB" sz="1400" i="1" dirty="0"/>
              <a:t>(</a:t>
            </a:r>
            <a:r>
              <a:rPr lang="en-GB" sz="1400" i="1" dirty="0" err="1"/>
              <a:t>Porges</a:t>
            </a:r>
            <a:r>
              <a:rPr lang="en-GB" sz="1400" i="1" dirty="0"/>
              <a:t>, 1994). </a:t>
            </a:r>
          </a:p>
        </p:txBody>
      </p:sp>
      <p:sp>
        <p:nvSpPr>
          <p:cNvPr id="21" name="Rectangle 20">
            <a:extLst>
              <a:ext uri="{FF2B5EF4-FFF2-40B4-BE49-F238E27FC236}">
                <a16:creationId xmlns:a16="http://schemas.microsoft.com/office/drawing/2014/main" id="{44E3337C-06FC-433E-B1B4-A0E899748D01}"/>
              </a:ext>
            </a:extLst>
          </p:cNvPr>
          <p:cNvSpPr/>
          <p:nvPr/>
        </p:nvSpPr>
        <p:spPr>
          <a:xfrm>
            <a:off x="10735063" y="3880306"/>
            <a:ext cx="1319207" cy="307777"/>
          </a:xfrm>
          <a:prstGeom prst="rect">
            <a:avLst/>
          </a:prstGeom>
        </p:spPr>
        <p:txBody>
          <a:bodyPr wrap="none">
            <a:spAutoFit/>
          </a:bodyPr>
          <a:lstStyle/>
          <a:p>
            <a:r>
              <a:rPr lang="en-GB" sz="1400" i="1" dirty="0"/>
              <a:t>(</a:t>
            </a:r>
            <a:r>
              <a:rPr lang="en-GB" sz="1400" i="1" dirty="0" err="1"/>
              <a:t>Porges</a:t>
            </a:r>
            <a:r>
              <a:rPr lang="en-GB" sz="1400" i="1" dirty="0"/>
              <a:t>, 1994). </a:t>
            </a:r>
          </a:p>
        </p:txBody>
      </p:sp>
      <p:sp>
        <p:nvSpPr>
          <p:cNvPr id="27" name="Rectangle 26">
            <a:extLst>
              <a:ext uri="{FF2B5EF4-FFF2-40B4-BE49-F238E27FC236}">
                <a16:creationId xmlns:a16="http://schemas.microsoft.com/office/drawing/2014/main" id="{49A42C0A-4574-4BE8-9018-F7F05FAA073B}"/>
              </a:ext>
            </a:extLst>
          </p:cNvPr>
          <p:cNvSpPr/>
          <p:nvPr/>
        </p:nvSpPr>
        <p:spPr>
          <a:xfrm>
            <a:off x="10735063" y="6512188"/>
            <a:ext cx="1319207" cy="307777"/>
          </a:xfrm>
          <a:prstGeom prst="rect">
            <a:avLst/>
          </a:prstGeom>
        </p:spPr>
        <p:txBody>
          <a:bodyPr wrap="none">
            <a:spAutoFit/>
          </a:bodyPr>
          <a:lstStyle/>
          <a:p>
            <a:r>
              <a:rPr lang="en-GB" sz="1400" i="1" dirty="0"/>
              <a:t>(</a:t>
            </a:r>
            <a:r>
              <a:rPr lang="en-GB" sz="1400" i="1" dirty="0" err="1"/>
              <a:t>Porges</a:t>
            </a:r>
            <a:r>
              <a:rPr lang="en-GB" sz="1400" i="1" dirty="0"/>
              <a:t>, 1994). </a:t>
            </a:r>
          </a:p>
        </p:txBody>
      </p:sp>
    </p:spTree>
    <p:extLst>
      <p:ext uri="{BB962C8B-B14F-4D97-AF65-F5344CB8AC3E}">
        <p14:creationId xmlns:p14="http://schemas.microsoft.com/office/powerpoint/2010/main" val="188261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85B78B-1BF5-4E6C-AC52-6C77D655FC22}"/>
              </a:ext>
            </a:extLst>
          </p:cNvPr>
          <p:cNvSpPr/>
          <p:nvPr/>
        </p:nvSpPr>
        <p:spPr>
          <a:xfrm>
            <a:off x="10459923" y="6358344"/>
            <a:ext cx="1382943" cy="307777"/>
          </a:xfrm>
          <a:prstGeom prst="rect">
            <a:avLst/>
          </a:prstGeom>
        </p:spPr>
        <p:txBody>
          <a:bodyPr wrap="none">
            <a:spAutoFit/>
          </a:bodyPr>
          <a:lstStyle/>
          <a:p>
            <a:pPr algn="r"/>
            <a:r>
              <a:rPr lang="en-GB" sz="1400" i="1" dirty="0"/>
              <a:t>(</a:t>
            </a:r>
            <a:r>
              <a:rPr lang="en-GB" sz="1400" i="1" dirty="0" err="1"/>
              <a:t>Grusovin</a:t>
            </a:r>
            <a:r>
              <a:rPr lang="en-GB" sz="1400" i="1" dirty="0"/>
              <a:t>, n.d.). </a:t>
            </a:r>
          </a:p>
        </p:txBody>
      </p:sp>
      <p:pic>
        <p:nvPicPr>
          <p:cNvPr id="3" name="Picture 2">
            <a:extLst>
              <a:ext uri="{FF2B5EF4-FFF2-40B4-BE49-F238E27FC236}">
                <a16:creationId xmlns:a16="http://schemas.microsoft.com/office/drawing/2014/main" id="{BD87790A-0B6E-4EFB-B9D5-6FA600230D9D}"/>
              </a:ext>
            </a:extLst>
          </p:cNvPr>
          <p:cNvPicPr>
            <a:picLocks noChangeAspect="1"/>
          </p:cNvPicPr>
          <p:nvPr/>
        </p:nvPicPr>
        <p:blipFill rotWithShape="1">
          <a:blip r:embed="rId2">
            <a:extLst>
              <a:ext uri="{28A0092B-C50C-407E-A947-70E740481C1C}">
                <a14:useLocalDpi xmlns:a14="http://schemas.microsoft.com/office/drawing/2010/main" val="0"/>
              </a:ext>
            </a:extLst>
          </a:blip>
          <a:srcRect l="23219" r="22018"/>
          <a:stretch/>
        </p:blipFill>
        <p:spPr>
          <a:xfrm>
            <a:off x="9805778" y="3939880"/>
            <a:ext cx="1986642" cy="2418464"/>
          </a:xfrm>
          <a:prstGeom prst="rect">
            <a:avLst/>
          </a:prstGeom>
        </p:spPr>
      </p:pic>
      <p:sp>
        <p:nvSpPr>
          <p:cNvPr id="4" name="Rectangle 3">
            <a:extLst>
              <a:ext uri="{FF2B5EF4-FFF2-40B4-BE49-F238E27FC236}">
                <a16:creationId xmlns:a16="http://schemas.microsoft.com/office/drawing/2014/main" id="{8137B440-16BD-4FF6-ACB0-3DC52FD79D6A}"/>
              </a:ext>
            </a:extLst>
          </p:cNvPr>
          <p:cNvSpPr/>
          <p:nvPr/>
        </p:nvSpPr>
        <p:spPr>
          <a:xfrm>
            <a:off x="261948" y="710645"/>
            <a:ext cx="6096000" cy="5955476"/>
          </a:xfrm>
          <a:prstGeom prst="rect">
            <a:avLst/>
          </a:prstGeom>
        </p:spPr>
        <p:txBody>
          <a:bodyPr wrap="square">
            <a:spAutoFit/>
          </a:bodyPr>
          <a:lstStyle/>
          <a:p>
            <a:pPr>
              <a:spcAft>
                <a:spcPts val="800"/>
              </a:spcAft>
            </a:pPr>
            <a:r>
              <a:rPr lang="en-GB" sz="1900" dirty="0"/>
              <a:t>Dissociation is often a response learnt from trauma in which it was impossible to fight back or run away – the brain’s only option to cope with the trauma was to remove itself. </a:t>
            </a:r>
          </a:p>
          <a:p>
            <a:pPr>
              <a:spcAft>
                <a:spcPts val="800"/>
              </a:spcAft>
            </a:pPr>
            <a:r>
              <a:rPr lang="en-GB" sz="1900" dirty="0"/>
              <a:t>Many people describe dissociation as leaving their body, floating up and watching the trauma from a distance. For some people, they describe going to a ‘safe place’ totally away from the scene </a:t>
            </a:r>
            <a:r>
              <a:rPr lang="en-GB" sz="1400" i="1" dirty="0"/>
              <a:t>(Perry &amp; Szalavitz, 2010). </a:t>
            </a:r>
            <a:r>
              <a:rPr lang="en-GB" sz="1900" dirty="0"/>
              <a:t>This is why people who have experienced trauma may be totally unable to remember it, and if they do, they only remember snippets rather than the full story.</a:t>
            </a:r>
          </a:p>
          <a:p>
            <a:pPr>
              <a:spcAft>
                <a:spcPts val="800"/>
              </a:spcAft>
            </a:pPr>
            <a:r>
              <a:rPr lang="en-GB" sz="1900" i="1" dirty="0"/>
              <a:t>My experience of dissociation is feeling my body becoming heavy and sinking out of it into the sofa or bed, hidden and safe but numb. At that point it’s possible to do or say anything to the body that remains, because Elvis has left the building! </a:t>
            </a:r>
          </a:p>
          <a:p>
            <a:pPr>
              <a:spcAft>
                <a:spcPts val="800"/>
              </a:spcAft>
            </a:pPr>
            <a:r>
              <a:rPr lang="en-GB" sz="1900" dirty="0"/>
              <a:t>The main problem is, that once this response has been learnt, the brain will often use it to cope even when it’s inappropriate, leaving the person feeling confused, frightened and numb.</a:t>
            </a:r>
          </a:p>
        </p:txBody>
      </p:sp>
      <p:sp>
        <p:nvSpPr>
          <p:cNvPr id="6" name="Rectangle 5">
            <a:extLst>
              <a:ext uri="{FF2B5EF4-FFF2-40B4-BE49-F238E27FC236}">
                <a16:creationId xmlns:a16="http://schemas.microsoft.com/office/drawing/2014/main" id="{2A88B6D7-B1ED-4AE0-A206-5DD8D1D2F855}"/>
              </a:ext>
            </a:extLst>
          </p:cNvPr>
          <p:cNvSpPr/>
          <p:nvPr/>
        </p:nvSpPr>
        <p:spPr>
          <a:xfrm>
            <a:off x="6480312" y="57212"/>
            <a:ext cx="5434472" cy="6771084"/>
          </a:xfrm>
          <a:prstGeom prst="rect">
            <a:avLst/>
          </a:prstGeom>
          <a:ln w="28575">
            <a:solidFill>
              <a:schemeClr val="accent6">
                <a:lumMod val="50000"/>
              </a:schemeClr>
            </a:solidFill>
          </a:ln>
        </p:spPr>
        <p:txBody>
          <a:bodyPr wrap="square">
            <a:spAutoFit/>
          </a:bodyPr>
          <a:lstStyle/>
          <a:p>
            <a:pPr>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Nothing</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 glass wall surrounds me.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Trapped in a vacuum of nothingness.</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daily actions continue as before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But they are nothing, they mean nothing.</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actions are robotic,</a:t>
            </a:r>
          </a:p>
          <a:p>
            <a:pPr>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feelings elusive.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 have become a mannequin,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An empty vessel who no one sees or regards.</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 blank face in a nameless crowd</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Of no more significance than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Yesterday’s torn up newspaper</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Floating on the wind.</a:t>
            </a:r>
          </a:p>
          <a:p>
            <a:pPr>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Redundant.</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If I sit still enough,</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Maybe I will</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Become a statue.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Maybe I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will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fade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away.</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Become</a:t>
            </a:r>
          </a:p>
          <a:p>
            <a:pPr>
              <a:spcAft>
                <a:spcPts val="0"/>
              </a:spcAft>
            </a:pPr>
            <a:r>
              <a:rPr lang="en-GB" dirty="0" err="1">
                <a:latin typeface="Calibri" panose="020F0502020204030204" pitchFamily="34" charset="0"/>
                <a:ea typeface="Calibri" panose="020F0502020204030204" pitchFamily="34" charset="0"/>
                <a:cs typeface="Times New Roman" panose="02020603050405020304" pitchFamily="18" charset="0"/>
              </a:rPr>
              <a:t>Noth</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7012709-8027-43CF-A7DE-143F63791FDB}"/>
              </a:ext>
            </a:extLst>
          </p:cNvPr>
          <p:cNvSpPr/>
          <p:nvPr/>
        </p:nvSpPr>
        <p:spPr>
          <a:xfrm>
            <a:off x="3000449" y="3446111"/>
            <a:ext cx="3479863" cy="307777"/>
          </a:xfrm>
          <a:prstGeom prst="rect">
            <a:avLst/>
          </a:prstGeom>
        </p:spPr>
        <p:txBody>
          <a:bodyPr wrap="none">
            <a:spAutoFit/>
          </a:bodyPr>
          <a:lstStyle/>
          <a:p>
            <a:r>
              <a:rPr lang="en-GB" sz="1400" i="1" dirty="0"/>
              <a:t>(Perry &amp; Szalavitz, 2010; Van der Kolk, 2014) </a:t>
            </a:r>
          </a:p>
        </p:txBody>
      </p:sp>
      <p:sp>
        <p:nvSpPr>
          <p:cNvPr id="8" name="TextBox 7">
            <a:extLst>
              <a:ext uri="{FF2B5EF4-FFF2-40B4-BE49-F238E27FC236}">
                <a16:creationId xmlns:a16="http://schemas.microsoft.com/office/drawing/2014/main" id="{67EE43AC-37CA-45B1-A4B0-8795DCEFE994}"/>
              </a:ext>
            </a:extLst>
          </p:cNvPr>
          <p:cNvSpPr txBox="1"/>
          <p:nvPr/>
        </p:nvSpPr>
        <p:spPr>
          <a:xfrm>
            <a:off x="8331959" y="6373741"/>
            <a:ext cx="1382944" cy="307777"/>
          </a:xfrm>
          <a:prstGeom prst="rect">
            <a:avLst/>
          </a:prstGeom>
          <a:noFill/>
        </p:spPr>
        <p:txBody>
          <a:bodyPr wrap="square" rtlCol="0">
            <a:spAutoFit/>
          </a:bodyPr>
          <a:lstStyle/>
          <a:p>
            <a:r>
              <a:rPr lang="en-GB" sz="1400" i="1" dirty="0"/>
              <a:t>(Symons, 2019)</a:t>
            </a:r>
          </a:p>
        </p:txBody>
      </p:sp>
      <p:sp>
        <p:nvSpPr>
          <p:cNvPr id="9" name="Title 1">
            <a:extLst>
              <a:ext uri="{FF2B5EF4-FFF2-40B4-BE49-F238E27FC236}">
                <a16:creationId xmlns:a16="http://schemas.microsoft.com/office/drawing/2014/main" id="{15FC8600-752C-480F-984C-659B774DC8C3}"/>
              </a:ext>
            </a:extLst>
          </p:cNvPr>
          <p:cNvSpPr txBox="1">
            <a:spLocks/>
          </p:cNvSpPr>
          <p:nvPr/>
        </p:nvSpPr>
        <p:spPr>
          <a:xfrm>
            <a:off x="272217" y="40802"/>
            <a:ext cx="6711679" cy="7651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200" dirty="0">
                <a:latin typeface="Arial Black" panose="020B0A04020102020204" pitchFamily="34" charset="0"/>
              </a:rPr>
              <a:t>Dissociation</a:t>
            </a:r>
          </a:p>
        </p:txBody>
      </p:sp>
    </p:spTree>
    <p:extLst>
      <p:ext uri="{BB962C8B-B14F-4D97-AF65-F5344CB8AC3E}">
        <p14:creationId xmlns:p14="http://schemas.microsoft.com/office/powerpoint/2010/main" val="370663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C2CB46-E229-4912-88E9-9EAE7B8BF8A0}"/>
              </a:ext>
            </a:extLst>
          </p:cNvPr>
          <p:cNvSpPr txBox="1">
            <a:spLocks/>
          </p:cNvSpPr>
          <p:nvPr/>
        </p:nvSpPr>
        <p:spPr>
          <a:xfrm>
            <a:off x="272217" y="40802"/>
            <a:ext cx="3809453" cy="7651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800" dirty="0">
                <a:latin typeface="Arial Black" panose="020B0A04020102020204" pitchFamily="34" charset="0"/>
              </a:rPr>
              <a:t>Why this matters</a:t>
            </a:r>
          </a:p>
        </p:txBody>
      </p:sp>
      <p:sp>
        <p:nvSpPr>
          <p:cNvPr id="4" name="TextBox 3">
            <a:extLst>
              <a:ext uri="{FF2B5EF4-FFF2-40B4-BE49-F238E27FC236}">
                <a16:creationId xmlns:a16="http://schemas.microsoft.com/office/drawing/2014/main" id="{FDC34AAA-D622-41D3-890F-84DA888A7A6A}"/>
              </a:ext>
            </a:extLst>
          </p:cNvPr>
          <p:cNvSpPr txBox="1"/>
          <p:nvPr/>
        </p:nvSpPr>
        <p:spPr>
          <a:xfrm>
            <a:off x="272217" y="713173"/>
            <a:ext cx="11647566" cy="3785652"/>
          </a:xfrm>
          <a:prstGeom prst="rect">
            <a:avLst/>
          </a:prstGeom>
          <a:noFill/>
        </p:spPr>
        <p:txBody>
          <a:bodyPr wrap="square" rtlCol="0">
            <a:spAutoFit/>
          </a:bodyPr>
          <a:lstStyle/>
          <a:p>
            <a:pPr>
              <a:spcAft>
                <a:spcPts val="1200"/>
              </a:spcAft>
            </a:pPr>
            <a:r>
              <a:rPr lang="en-GB" sz="2000" dirty="0"/>
              <a:t>Without doubt, there will be young people that you teach that have experienced at least 1 ACE, many will have experienced more than that, they’re usually the pupils that have you tearing your hair out.  </a:t>
            </a:r>
          </a:p>
          <a:p>
            <a:pPr>
              <a:spcAft>
                <a:spcPts val="1200"/>
              </a:spcAft>
            </a:pPr>
            <a:r>
              <a:rPr lang="en-GB" sz="2000" i="1" dirty="0"/>
              <a:t>I remember teaching one young man in year 9, he was intelligent and perfectly capable of doing the work, he didn’t talk or mess about when I was teaching or present any real behaviour problems. The problem was, that he would never do the work, and no matter how many times I explained it, in how many different ways, he still claimed he didn’t understand and couldn’t do it. It was infuriating. </a:t>
            </a:r>
          </a:p>
          <a:p>
            <a:r>
              <a:rPr lang="en-GB" sz="2000" dirty="0"/>
              <a:t>At the time, I put his lack of willingness to even attempt the work down to pure laziness. Now when I look back, I suspect the reason he couldn’t do it was because he was in his Dorsal Vagal Complex and ‘frozen’. He wasn’t lying, he wasn’t being lazy, he just couldn’t access his thinking brain. Me nagging, moaning, giving detentions, phoning home etc </a:t>
            </a:r>
            <a:r>
              <a:rPr lang="en-GB" sz="2000" dirty="0" err="1"/>
              <a:t>etc</a:t>
            </a:r>
            <a:r>
              <a:rPr lang="en-GB" sz="2000" dirty="0"/>
              <a:t>, won’t have helped change the root cause.  If I’d known then what I know now, I would have handled the situation very differently.</a:t>
            </a:r>
          </a:p>
        </p:txBody>
      </p:sp>
      <p:sp>
        <p:nvSpPr>
          <p:cNvPr id="6" name="Rectangle 5">
            <a:extLst>
              <a:ext uri="{FF2B5EF4-FFF2-40B4-BE49-F238E27FC236}">
                <a16:creationId xmlns:a16="http://schemas.microsoft.com/office/drawing/2014/main" id="{93CF53D7-31F8-4E4C-A2F1-8EB527B46F31}"/>
              </a:ext>
            </a:extLst>
          </p:cNvPr>
          <p:cNvSpPr/>
          <p:nvPr/>
        </p:nvSpPr>
        <p:spPr>
          <a:xfrm>
            <a:off x="1563756" y="4594125"/>
            <a:ext cx="9064487" cy="1964512"/>
          </a:xfrm>
          <a:prstGeom prst="rect">
            <a:avLst/>
          </a:prstGeom>
          <a:ln w="28575">
            <a:solidFill>
              <a:srgbClr val="C00000"/>
            </a:solidFill>
          </a:ln>
        </p:spPr>
        <p:txBody>
          <a:bodyPr wrap="square">
            <a:spAutoFit/>
          </a:bodyPr>
          <a:lstStyle/>
          <a:p>
            <a:pPr algn="ctr">
              <a:lnSpc>
                <a:spcPct val="150000"/>
              </a:lnSpc>
            </a:pPr>
            <a:r>
              <a:rPr lang="en-GB" sz="2800" b="1" dirty="0"/>
              <a:t>We need to change the focus. Instead of asking of “What’s Wrong With You?” We need to ask “What Happened to You?” </a:t>
            </a:r>
          </a:p>
        </p:txBody>
      </p:sp>
    </p:spTree>
    <p:extLst>
      <p:ext uri="{BB962C8B-B14F-4D97-AF65-F5344CB8AC3E}">
        <p14:creationId xmlns:p14="http://schemas.microsoft.com/office/powerpoint/2010/main" val="1824089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0C3A6A-435C-4ECF-933D-5871BA102371}"/>
              </a:ext>
            </a:extLst>
          </p:cNvPr>
          <p:cNvPicPr>
            <a:picLocks noChangeAspect="1"/>
          </p:cNvPicPr>
          <p:nvPr/>
        </p:nvPicPr>
        <p:blipFill rotWithShape="1">
          <a:blip r:embed="rId2"/>
          <a:srcRect l="59674" t="27429" r="3696" b="7612"/>
          <a:stretch/>
        </p:blipFill>
        <p:spPr>
          <a:xfrm>
            <a:off x="7686460" y="1633069"/>
            <a:ext cx="4187486" cy="4175059"/>
          </a:xfrm>
          <a:prstGeom prst="rect">
            <a:avLst/>
          </a:prstGeom>
        </p:spPr>
      </p:pic>
      <p:sp>
        <p:nvSpPr>
          <p:cNvPr id="3" name="Rectangle 2">
            <a:extLst>
              <a:ext uri="{FF2B5EF4-FFF2-40B4-BE49-F238E27FC236}">
                <a16:creationId xmlns:a16="http://schemas.microsoft.com/office/drawing/2014/main" id="{D7BFDB66-A9E1-40B9-B730-717A4EFEF2C0}"/>
              </a:ext>
            </a:extLst>
          </p:cNvPr>
          <p:cNvSpPr/>
          <p:nvPr/>
        </p:nvSpPr>
        <p:spPr>
          <a:xfrm>
            <a:off x="1737841" y="1720050"/>
            <a:ext cx="6042992" cy="4001095"/>
          </a:xfrm>
          <a:prstGeom prst="rect">
            <a:avLst/>
          </a:prstGeom>
        </p:spPr>
        <p:txBody>
          <a:bodyPr wrap="square">
            <a:spAutoFit/>
          </a:bodyPr>
          <a:lstStyle/>
          <a:p>
            <a:pPr>
              <a:spcAft>
                <a:spcPts val="1200"/>
              </a:spcAft>
            </a:pPr>
            <a:r>
              <a:rPr lang="en-GB" sz="2800" b="1" dirty="0"/>
              <a:t>REALIZE</a:t>
            </a:r>
            <a:r>
              <a:rPr lang="en-GB" sz="2800" dirty="0"/>
              <a:t> the impact of trauma </a:t>
            </a:r>
          </a:p>
          <a:p>
            <a:pPr>
              <a:spcAft>
                <a:spcPts val="1200"/>
              </a:spcAft>
            </a:pPr>
            <a:r>
              <a:rPr lang="en-GB" sz="2800" b="1" dirty="0"/>
              <a:t>RECOGNIZE</a:t>
            </a:r>
            <a:r>
              <a:rPr lang="en-GB" sz="2800" dirty="0"/>
              <a:t> the signs of trauma </a:t>
            </a:r>
          </a:p>
          <a:p>
            <a:pPr>
              <a:spcAft>
                <a:spcPts val="1200"/>
              </a:spcAft>
            </a:pPr>
            <a:r>
              <a:rPr lang="en-GB" sz="2800" b="1" dirty="0"/>
              <a:t>RESPOND</a:t>
            </a:r>
            <a:r>
              <a:rPr lang="en-GB" sz="2800" dirty="0"/>
              <a:t> by integrating knowledge about trauma into practices, policies, procedures</a:t>
            </a:r>
          </a:p>
          <a:p>
            <a:pPr>
              <a:spcAft>
                <a:spcPts val="1200"/>
              </a:spcAft>
            </a:pPr>
            <a:r>
              <a:rPr lang="en-GB" sz="2800" b="1" dirty="0"/>
              <a:t>RESIST</a:t>
            </a:r>
            <a:r>
              <a:rPr lang="en-GB" sz="2800" dirty="0"/>
              <a:t> re-traumatizing people (by shouting, belittling or insensitive comments)</a:t>
            </a:r>
          </a:p>
        </p:txBody>
      </p:sp>
      <p:sp>
        <p:nvSpPr>
          <p:cNvPr id="4" name="Title 1">
            <a:extLst>
              <a:ext uri="{FF2B5EF4-FFF2-40B4-BE49-F238E27FC236}">
                <a16:creationId xmlns:a16="http://schemas.microsoft.com/office/drawing/2014/main" id="{1A2E28CE-67B6-4CFF-AA3B-18FFB5D70CB9}"/>
              </a:ext>
            </a:extLst>
          </p:cNvPr>
          <p:cNvSpPr txBox="1">
            <a:spLocks/>
          </p:cNvSpPr>
          <p:nvPr/>
        </p:nvSpPr>
        <p:spPr>
          <a:xfrm>
            <a:off x="2053402" y="773265"/>
            <a:ext cx="3809453" cy="7651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3200" dirty="0">
                <a:latin typeface="Arial Black" panose="020B0A04020102020204" pitchFamily="34" charset="0"/>
              </a:rPr>
              <a:t>Changing Focus</a:t>
            </a:r>
          </a:p>
        </p:txBody>
      </p:sp>
      <p:sp>
        <p:nvSpPr>
          <p:cNvPr id="5" name="TextBox 4">
            <a:extLst>
              <a:ext uri="{FF2B5EF4-FFF2-40B4-BE49-F238E27FC236}">
                <a16:creationId xmlns:a16="http://schemas.microsoft.com/office/drawing/2014/main" id="{78286B00-CA31-4262-9187-0CB1A0F7F268}"/>
              </a:ext>
            </a:extLst>
          </p:cNvPr>
          <p:cNvSpPr txBox="1"/>
          <p:nvPr/>
        </p:nvSpPr>
        <p:spPr>
          <a:xfrm>
            <a:off x="9382537" y="6215270"/>
            <a:ext cx="2491409" cy="338554"/>
          </a:xfrm>
          <a:prstGeom prst="rect">
            <a:avLst/>
          </a:prstGeom>
          <a:noFill/>
        </p:spPr>
        <p:txBody>
          <a:bodyPr wrap="square" rtlCol="0">
            <a:spAutoFit/>
          </a:bodyPr>
          <a:lstStyle/>
          <a:p>
            <a:pPr algn="r"/>
            <a:r>
              <a:rPr lang="en-GB" sz="1600" i="1" dirty="0"/>
              <a:t>(Patton, 2016)</a:t>
            </a:r>
          </a:p>
        </p:txBody>
      </p:sp>
      <p:sp>
        <p:nvSpPr>
          <p:cNvPr id="6" name="TextBox 5">
            <a:extLst>
              <a:ext uri="{FF2B5EF4-FFF2-40B4-BE49-F238E27FC236}">
                <a16:creationId xmlns:a16="http://schemas.microsoft.com/office/drawing/2014/main" id="{1EE0ED20-2642-449A-B436-B6EF73C382C3}"/>
              </a:ext>
            </a:extLst>
          </p:cNvPr>
          <p:cNvSpPr txBox="1"/>
          <p:nvPr/>
        </p:nvSpPr>
        <p:spPr>
          <a:xfrm>
            <a:off x="318054" y="5811193"/>
            <a:ext cx="3511824" cy="646331"/>
          </a:xfrm>
          <a:prstGeom prst="rect">
            <a:avLst/>
          </a:prstGeom>
          <a:noFill/>
          <a:ln>
            <a:solidFill>
              <a:schemeClr val="accent5">
                <a:lumMod val="50000"/>
              </a:schemeClr>
            </a:solidFill>
          </a:ln>
        </p:spPr>
        <p:txBody>
          <a:bodyPr wrap="square" rtlCol="0">
            <a:spAutoFit/>
          </a:bodyPr>
          <a:lstStyle/>
          <a:p>
            <a:r>
              <a:rPr lang="en-GB" b="1" i="1" dirty="0"/>
              <a:t>That child who won’t sit still, is it because he’s hypervigilant? </a:t>
            </a:r>
          </a:p>
        </p:txBody>
      </p:sp>
      <p:sp>
        <p:nvSpPr>
          <p:cNvPr id="7" name="TextBox 6">
            <a:extLst>
              <a:ext uri="{FF2B5EF4-FFF2-40B4-BE49-F238E27FC236}">
                <a16:creationId xmlns:a16="http://schemas.microsoft.com/office/drawing/2014/main" id="{C881250A-5DF2-4A6F-BF76-F3C1B87EED3A}"/>
              </a:ext>
            </a:extLst>
          </p:cNvPr>
          <p:cNvSpPr txBox="1"/>
          <p:nvPr/>
        </p:nvSpPr>
        <p:spPr>
          <a:xfrm>
            <a:off x="318054" y="1912636"/>
            <a:ext cx="1300517" cy="2862322"/>
          </a:xfrm>
          <a:prstGeom prst="rect">
            <a:avLst/>
          </a:prstGeom>
          <a:noFill/>
          <a:ln>
            <a:solidFill>
              <a:schemeClr val="accent5">
                <a:lumMod val="50000"/>
              </a:schemeClr>
            </a:solidFill>
          </a:ln>
        </p:spPr>
        <p:txBody>
          <a:bodyPr wrap="square" rtlCol="0">
            <a:spAutoFit/>
          </a:bodyPr>
          <a:lstStyle/>
          <a:p>
            <a:r>
              <a:rPr lang="en-GB" b="1" i="1" dirty="0"/>
              <a:t>That child who punches the walls or kicks the doors, is it because her ‘smoke alarm’ is broken?</a:t>
            </a:r>
          </a:p>
        </p:txBody>
      </p:sp>
      <p:sp>
        <p:nvSpPr>
          <p:cNvPr id="8" name="TextBox 7">
            <a:extLst>
              <a:ext uri="{FF2B5EF4-FFF2-40B4-BE49-F238E27FC236}">
                <a16:creationId xmlns:a16="http://schemas.microsoft.com/office/drawing/2014/main" id="{694BFB9E-01EB-4396-8A1F-BCDC87EF96E4}"/>
              </a:ext>
            </a:extLst>
          </p:cNvPr>
          <p:cNvSpPr txBox="1"/>
          <p:nvPr/>
        </p:nvSpPr>
        <p:spPr>
          <a:xfrm>
            <a:off x="6341365" y="643687"/>
            <a:ext cx="3612675" cy="923330"/>
          </a:xfrm>
          <a:prstGeom prst="rect">
            <a:avLst/>
          </a:prstGeom>
          <a:noFill/>
          <a:ln>
            <a:solidFill>
              <a:schemeClr val="accent5">
                <a:lumMod val="50000"/>
              </a:schemeClr>
            </a:solidFill>
          </a:ln>
        </p:spPr>
        <p:txBody>
          <a:bodyPr wrap="square" rtlCol="0">
            <a:spAutoFit/>
          </a:bodyPr>
          <a:lstStyle/>
          <a:p>
            <a:r>
              <a:rPr lang="en-GB" b="1" i="1" dirty="0"/>
              <a:t>That child who just stormed off for nothing, is it because her stress response isn’t modulated?</a:t>
            </a:r>
          </a:p>
        </p:txBody>
      </p:sp>
      <p:sp>
        <p:nvSpPr>
          <p:cNvPr id="9" name="TextBox 8">
            <a:extLst>
              <a:ext uri="{FF2B5EF4-FFF2-40B4-BE49-F238E27FC236}">
                <a16:creationId xmlns:a16="http://schemas.microsoft.com/office/drawing/2014/main" id="{7A0126CC-18DB-4F8B-9F33-0A48E7FAA13F}"/>
              </a:ext>
            </a:extLst>
          </p:cNvPr>
          <p:cNvSpPr txBox="1"/>
          <p:nvPr/>
        </p:nvSpPr>
        <p:spPr>
          <a:xfrm>
            <a:off x="4438474" y="5484570"/>
            <a:ext cx="3034947" cy="1200329"/>
          </a:xfrm>
          <a:prstGeom prst="rect">
            <a:avLst/>
          </a:prstGeom>
          <a:noFill/>
          <a:ln>
            <a:solidFill>
              <a:schemeClr val="accent5">
                <a:lumMod val="50000"/>
              </a:schemeClr>
            </a:solidFill>
          </a:ln>
        </p:spPr>
        <p:txBody>
          <a:bodyPr wrap="square" rtlCol="0">
            <a:spAutoFit/>
          </a:bodyPr>
          <a:lstStyle/>
          <a:p>
            <a:r>
              <a:rPr lang="en-GB" b="1" i="1" dirty="0"/>
              <a:t>That child who never seems to be listening and is too lazy to even attempt the work, has she dissociated?</a:t>
            </a:r>
          </a:p>
        </p:txBody>
      </p:sp>
      <p:sp>
        <p:nvSpPr>
          <p:cNvPr id="10" name="TextBox 9">
            <a:extLst>
              <a:ext uri="{FF2B5EF4-FFF2-40B4-BE49-F238E27FC236}">
                <a16:creationId xmlns:a16="http://schemas.microsoft.com/office/drawing/2014/main" id="{B834036E-248C-4E27-9E73-54E936FA4824}"/>
              </a:ext>
            </a:extLst>
          </p:cNvPr>
          <p:cNvSpPr txBox="1"/>
          <p:nvPr/>
        </p:nvSpPr>
        <p:spPr>
          <a:xfrm>
            <a:off x="831867" y="230071"/>
            <a:ext cx="5171367" cy="646331"/>
          </a:xfrm>
          <a:prstGeom prst="rect">
            <a:avLst/>
          </a:prstGeom>
          <a:noFill/>
          <a:ln>
            <a:solidFill>
              <a:schemeClr val="accent5">
                <a:lumMod val="50000"/>
              </a:schemeClr>
            </a:solidFill>
          </a:ln>
        </p:spPr>
        <p:txBody>
          <a:bodyPr wrap="square" rtlCol="0">
            <a:spAutoFit/>
          </a:bodyPr>
          <a:lstStyle/>
          <a:p>
            <a:r>
              <a:rPr lang="en-GB" b="1" i="1" dirty="0"/>
              <a:t>That child who seems to deliberately wind everyone up, is it because he didn’t learn empathy as a baby?</a:t>
            </a:r>
          </a:p>
        </p:txBody>
      </p:sp>
    </p:spTree>
    <p:extLst>
      <p:ext uri="{BB962C8B-B14F-4D97-AF65-F5344CB8AC3E}">
        <p14:creationId xmlns:p14="http://schemas.microsoft.com/office/powerpoint/2010/main" val="182211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FD1A6-FEF7-4B54-A835-9913C8D0741A}"/>
              </a:ext>
            </a:extLst>
          </p:cNvPr>
          <p:cNvSpPr txBox="1">
            <a:spLocks/>
          </p:cNvSpPr>
          <p:nvPr/>
        </p:nvSpPr>
        <p:spPr>
          <a:xfrm>
            <a:off x="126882" y="0"/>
            <a:ext cx="5214183" cy="610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200" dirty="0">
                <a:latin typeface="Arial Black" panose="020B0A04020102020204" pitchFamily="34" charset="0"/>
              </a:rPr>
              <a:t>So what can I do about it?</a:t>
            </a:r>
          </a:p>
        </p:txBody>
      </p:sp>
      <p:sp>
        <p:nvSpPr>
          <p:cNvPr id="3" name="TextBox 2">
            <a:extLst>
              <a:ext uri="{FF2B5EF4-FFF2-40B4-BE49-F238E27FC236}">
                <a16:creationId xmlns:a16="http://schemas.microsoft.com/office/drawing/2014/main" id="{E118E8E5-1F6A-466B-B0F9-8F4FD2CA0298}"/>
              </a:ext>
            </a:extLst>
          </p:cNvPr>
          <p:cNvSpPr txBox="1"/>
          <p:nvPr/>
        </p:nvSpPr>
        <p:spPr>
          <a:xfrm>
            <a:off x="109373" y="497610"/>
            <a:ext cx="8000846" cy="2785378"/>
          </a:xfrm>
          <a:prstGeom prst="rect">
            <a:avLst/>
          </a:prstGeom>
          <a:noFill/>
        </p:spPr>
        <p:txBody>
          <a:bodyPr wrap="square" rtlCol="0">
            <a:spAutoFit/>
          </a:bodyPr>
          <a:lstStyle/>
          <a:p>
            <a:pPr>
              <a:spcAft>
                <a:spcPts val="400"/>
              </a:spcAft>
            </a:pPr>
            <a:r>
              <a:rPr lang="en-GB" sz="1700" b="1" dirty="0"/>
              <a:t>Consistency is key!</a:t>
            </a:r>
            <a:endParaRPr lang="en-GB" sz="1700" dirty="0"/>
          </a:p>
          <a:p>
            <a:r>
              <a:rPr lang="en-GB" sz="1700" dirty="0"/>
              <a:t>For young people who are hypervigilant, their brains are programmed to look for threats, this can and will distract from the lesson. </a:t>
            </a:r>
          </a:p>
          <a:p>
            <a:pPr marL="285750" indent="-285750">
              <a:buFont typeface="Arial" panose="020B0604020202020204" pitchFamily="34" charset="0"/>
              <a:buChar char="•"/>
            </a:pPr>
            <a:r>
              <a:rPr lang="en-GB" sz="1700" dirty="0"/>
              <a:t>Make sure your classroom is organised and not chaotic.  Have a place for everything and everything in its place. </a:t>
            </a:r>
          </a:p>
          <a:p>
            <a:pPr marL="285750" indent="-285750">
              <a:buFont typeface="Arial" panose="020B0604020202020204" pitchFamily="34" charset="0"/>
              <a:buChar char="•"/>
            </a:pPr>
            <a:r>
              <a:rPr lang="en-GB" sz="1700" dirty="0"/>
              <a:t>Ensure you have consistent routines so that pupils coming into the classroom know what to do and what to expect.</a:t>
            </a:r>
          </a:p>
          <a:p>
            <a:pPr marL="285750" indent="-285750">
              <a:spcAft>
                <a:spcPts val="600"/>
              </a:spcAft>
              <a:buFont typeface="Arial" panose="020B0604020202020204" pitchFamily="34" charset="0"/>
              <a:buChar char="•"/>
            </a:pPr>
            <a:r>
              <a:rPr lang="en-GB" sz="1700" dirty="0"/>
              <a:t>Clearly set out the tasks that you will be looking at in the lesson stating what your expectations are. If you know a pupil struggles because they are too fidgety or always forget, print out the slide and have it next to him/her to tick the tasks off.</a:t>
            </a:r>
          </a:p>
        </p:txBody>
      </p:sp>
      <p:pic>
        <p:nvPicPr>
          <p:cNvPr id="5" name="Picture 4">
            <a:extLst>
              <a:ext uri="{FF2B5EF4-FFF2-40B4-BE49-F238E27FC236}">
                <a16:creationId xmlns:a16="http://schemas.microsoft.com/office/drawing/2014/main" id="{67156EE9-DEE2-4821-8D7F-258224CC7D54}"/>
              </a:ext>
            </a:extLst>
          </p:cNvPr>
          <p:cNvPicPr>
            <a:picLocks noChangeAspect="1"/>
          </p:cNvPicPr>
          <p:nvPr/>
        </p:nvPicPr>
        <p:blipFill rotWithShape="1">
          <a:blip r:embed="rId2">
            <a:extLst>
              <a:ext uri="{28A0092B-C50C-407E-A947-70E740481C1C}">
                <a14:useLocalDpi xmlns:a14="http://schemas.microsoft.com/office/drawing/2010/main" val="0"/>
              </a:ext>
            </a:extLst>
          </a:blip>
          <a:srcRect l="12011" r="14946"/>
          <a:stretch/>
        </p:blipFill>
        <p:spPr>
          <a:xfrm>
            <a:off x="8110107" y="61936"/>
            <a:ext cx="3809676" cy="2787102"/>
          </a:xfrm>
          <a:prstGeom prst="rect">
            <a:avLst/>
          </a:prstGeom>
        </p:spPr>
      </p:pic>
      <p:sp>
        <p:nvSpPr>
          <p:cNvPr id="6" name="TextBox 5">
            <a:extLst>
              <a:ext uri="{FF2B5EF4-FFF2-40B4-BE49-F238E27FC236}">
                <a16:creationId xmlns:a16="http://schemas.microsoft.com/office/drawing/2014/main" id="{DF672EAC-C7EC-4825-AC29-D7BC15849A85}"/>
              </a:ext>
            </a:extLst>
          </p:cNvPr>
          <p:cNvSpPr txBox="1"/>
          <p:nvPr/>
        </p:nvSpPr>
        <p:spPr>
          <a:xfrm>
            <a:off x="2733974" y="3262289"/>
            <a:ext cx="1883155" cy="2000548"/>
          </a:xfrm>
          <a:prstGeom prst="rect">
            <a:avLst/>
          </a:prstGeom>
          <a:noFill/>
        </p:spPr>
        <p:txBody>
          <a:bodyPr wrap="square" rtlCol="0">
            <a:spAutoFit/>
          </a:bodyPr>
          <a:lstStyle/>
          <a:p>
            <a:pPr>
              <a:spcAft>
                <a:spcPts val="600"/>
              </a:spcAft>
            </a:pPr>
            <a:r>
              <a:rPr lang="en-GB" sz="1700" b="1" dirty="0"/>
              <a:t>Remain calm</a:t>
            </a:r>
          </a:p>
          <a:p>
            <a:r>
              <a:rPr lang="en-GB" sz="1700" dirty="0"/>
              <a:t>Remember those mirror neurons? If you are stressed and uptight, it will rub off on the pupils. </a:t>
            </a:r>
          </a:p>
        </p:txBody>
      </p:sp>
      <p:pic>
        <p:nvPicPr>
          <p:cNvPr id="8" name="Picture 7">
            <a:extLst>
              <a:ext uri="{FF2B5EF4-FFF2-40B4-BE49-F238E27FC236}">
                <a16:creationId xmlns:a16="http://schemas.microsoft.com/office/drawing/2014/main" id="{1F1FB811-EF33-457E-8297-47C908FDA44B}"/>
              </a:ext>
            </a:extLst>
          </p:cNvPr>
          <p:cNvPicPr>
            <a:picLocks noChangeAspect="1"/>
          </p:cNvPicPr>
          <p:nvPr/>
        </p:nvPicPr>
        <p:blipFill rotWithShape="1">
          <a:blip r:embed="rId3">
            <a:extLst>
              <a:ext uri="{28A0092B-C50C-407E-A947-70E740481C1C}">
                <a14:useLocalDpi xmlns:a14="http://schemas.microsoft.com/office/drawing/2010/main" val="0"/>
              </a:ext>
            </a:extLst>
          </a:blip>
          <a:srcRect t="6986" r="2077" b="9540"/>
          <a:stretch/>
        </p:blipFill>
        <p:spPr>
          <a:xfrm>
            <a:off x="214395" y="3575013"/>
            <a:ext cx="2475140" cy="1568468"/>
          </a:xfrm>
          <a:prstGeom prst="rect">
            <a:avLst/>
          </a:prstGeom>
        </p:spPr>
      </p:pic>
      <p:sp>
        <p:nvSpPr>
          <p:cNvPr id="9" name="TextBox 8">
            <a:extLst>
              <a:ext uri="{FF2B5EF4-FFF2-40B4-BE49-F238E27FC236}">
                <a16:creationId xmlns:a16="http://schemas.microsoft.com/office/drawing/2014/main" id="{A97EA9B4-4F01-4113-B5A5-8079BC444568}"/>
              </a:ext>
            </a:extLst>
          </p:cNvPr>
          <p:cNvSpPr txBox="1"/>
          <p:nvPr/>
        </p:nvSpPr>
        <p:spPr>
          <a:xfrm>
            <a:off x="4534231" y="3148912"/>
            <a:ext cx="7643502" cy="3647152"/>
          </a:xfrm>
          <a:prstGeom prst="rect">
            <a:avLst/>
          </a:prstGeom>
          <a:noFill/>
        </p:spPr>
        <p:txBody>
          <a:bodyPr wrap="square" rtlCol="0">
            <a:spAutoFit/>
          </a:bodyPr>
          <a:lstStyle/>
          <a:p>
            <a:pPr>
              <a:spcAft>
                <a:spcPts val="400"/>
              </a:spcAft>
            </a:pPr>
            <a:r>
              <a:rPr lang="en-GB" sz="1700" b="1" dirty="0"/>
              <a:t>Show patience and understanding</a:t>
            </a:r>
          </a:p>
          <a:p>
            <a:r>
              <a:rPr lang="en-GB" sz="1700" dirty="0"/>
              <a:t>It is true that pupils with ACEs are more than likely the ones you want to throttle and seem to know exactly what buttons to press! Shouting at these young people will achieve nothing especially if their home life is full of shouting. Release your inner swan!!</a:t>
            </a:r>
          </a:p>
          <a:p>
            <a:pPr>
              <a:spcAft>
                <a:spcPts val="400"/>
              </a:spcAft>
            </a:pPr>
            <a:r>
              <a:rPr lang="en-GB" sz="1700" dirty="0"/>
              <a:t>Ask and really listen to the young person’s perspective, identify with their experience and emotions. Later when they are calm use SET UP to talk:</a:t>
            </a:r>
          </a:p>
          <a:p>
            <a:r>
              <a:rPr lang="en-GB" sz="1700" b="1" dirty="0"/>
              <a:t>Support</a:t>
            </a:r>
            <a:r>
              <a:rPr lang="en-GB" sz="1700" dirty="0"/>
              <a:t> – “I’m here to help you with this.”</a:t>
            </a:r>
          </a:p>
          <a:p>
            <a:r>
              <a:rPr lang="en-GB" sz="1700" b="1" dirty="0"/>
              <a:t>Empathy</a:t>
            </a:r>
            <a:r>
              <a:rPr lang="en-GB" sz="1700" dirty="0"/>
              <a:t> – “It’s a really difficult topic, lots of people struggle”</a:t>
            </a:r>
          </a:p>
          <a:p>
            <a:pPr>
              <a:spcAft>
                <a:spcPts val="400"/>
              </a:spcAft>
            </a:pPr>
            <a:r>
              <a:rPr lang="en-GB" sz="1700" b="1" dirty="0"/>
              <a:t>Truth</a:t>
            </a:r>
            <a:r>
              <a:rPr lang="en-GB" sz="1700" dirty="0"/>
              <a:t> – “You won’t pass if you’re not prepared to try.”</a:t>
            </a:r>
          </a:p>
          <a:p>
            <a:r>
              <a:rPr lang="en-GB" sz="1700" b="1" dirty="0"/>
              <a:t>Understanding</a:t>
            </a:r>
            <a:r>
              <a:rPr lang="en-GB" sz="1700" dirty="0"/>
              <a:t> – Show you understand their perspective</a:t>
            </a:r>
          </a:p>
          <a:p>
            <a:r>
              <a:rPr lang="en-GB" sz="1700" b="1" dirty="0"/>
              <a:t>Perseverance</a:t>
            </a:r>
            <a:r>
              <a:rPr lang="en-GB" sz="1700" dirty="0"/>
              <a:t> – things aren’t going to change instantly, but maintain consistency and things can and will change.</a:t>
            </a:r>
          </a:p>
        </p:txBody>
      </p:sp>
      <p:sp>
        <p:nvSpPr>
          <p:cNvPr id="10" name="Rectangle 9">
            <a:extLst>
              <a:ext uri="{FF2B5EF4-FFF2-40B4-BE49-F238E27FC236}">
                <a16:creationId xmlns:a16="http://schemas.microsoft.com/office/drawing/2014/main" id="{E16EC5E6-4272-49DF-8715-66763CD83811}"/>
              </a:ext>
            </a:extLst>
          </p:cNvPr>
          <p:cNvSpPr/>
          <p:nvPr/>
        </p:nvSpPr>
        <p:spPr>
          <a:xfrm>
            <a:off x="184199" y="5221130"/>
            <a:ext cx="4242027" cy="1138773"/>
          </a:xfrm>
          <a:prstGeom prst="rect">
            <a:avLst/>
          </a:prstGeom>
        </p:spPr>
        <p:txBody>
          <a:bodyPr wrap="square">
            <a:spAutoFit/>
          </a:bodyPr>
          <a:lstStyle/>
          <a:p>
            <a:r>
              <a:rPr lang="en-GB" sz="1700" dirty="0"/>
              <a:t>Be like a swan – calm and serene on top, but kicking like mad underneath! If you can project an appearance of calmness, it will rub off on your pupils.</a:t>
            </a:r>
          </a:p>
        </p:txBody>
      </p:sp>
      <p:sp>
        <p:nvSpPr>
          <p:cNvPr id="11" name="Rectangle 10">
            <a:extLst>
              <a:ext uri="{FF2B5EF4-FFF2-40B4-BE49-F238E27FC236}">
                <a16:creationId xmlns:a16="http://schemas.microsoft.com/office/drawing/2014/main" id="{271EF038-4049-44D7-A693-B4CBE4B9CF50}"/>
              </a:ext>
            </a:extLst>
          </p:cNvPr>
          <p:cNvSpPr/>
          <p:nvPr/>
        </p:nvSpPr>
        <p:spPr>
          <a:xfrm>
            <a:off x="8110331" y="2849038"/>
            <a:ext cx="4081669" cy="584775"/>
          </a:xfrm>
          <a:prstGeom prst="rect">
            <a:avLst/>
          </a:prstGeom>
        </p:spPr>
        <p:txBody>
          <a:bodyPr wrap="square">
            <a:spAutoFit/>
          </a:bodyPr>
          <a:lstStyle/>
          <a:p>
            <a:r>
              <a:rPr lang="en-GB" sz="1600" i="1" dirty="0"/>
              <a:t>The clearer the environment and expectations, the less anxious the pupil.</a:t>
            </a:r>
          </a:p>
        </p:txBody>
      </p:sp>
      <p:sp>
        <p:nvSpPr>
          <p:cNvPr id="12" name="TextBox 11">
            <a:extLst>
              <a:ext uri="{FF2B5EF4-FFF2-40B4-BE49-F238E27FC236}">
                <a16:creationId xmlns:a16="http://schemas.microsoft.com/office/drawing/2014/main" id="{AB2EF061-24C8-44AD-A926-A49D01D28CB7}"/>
              </a:ext>
            </a:extLst>
          </p:cNvPr>
          <p:cNvSpPr txBox="1"/>
          <p:nvPr/>
        </p:nvSpPr>
        <p:spPr>
          <a:xfrm>
            <a:off x="10265624" y="5142317"/>
            <a:ext cx="1742177" cy="877163"/>
          </a:xfrm>
          <a:prstGeom prst="rect">
            <a:avLst/>
          </a:prstGeom>
          <a:noFill/>
        </p:spPr>
        <p:txBody>
          <a:bodyPr wrap="square" rtlCol="0">
            <a:spAutoFit/>
          </a:bodyPr>
          <a:lstStyle/>
          <a:p>
            <a:r>
              <a:rPr lang="en-GB" sz="1700" i="1" dirty="0"/>
              <a:t>It’s important to use these three together.</a:t>
            </a:r>
          </a:p>
        </p:txBody>
      </p:sp>
      <p:sp>
        <p:nvSpPr>
          <p:cNvPr id="13" name="Right Brace 12">
            <a:extLst>
              <a:ext uri="{FF2B5EF4-FFF2-40B4-BE49-F238E27FC236}">
                <a16:creationId xmlns:a16="http://schemas.microsoft.com/office/drawing/2014/main" id="{F8DB4299-EB75-45CF-BFD8-51A5C81B7028}"/>
              </a:ext>
            </a:extLst>
          </p:cNvPr>
          <p:cNvSpPr/>
          <p:nvPr/>
        </p:nvSpPr>
        <p:spPr>
          <a:xfrm>
            <a:off x="9952383" y="5287130"/>
            <a:ext cx="243978" cy="664729"/>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94C75D05-3E3D-426E-A58E-96EE4BED803A}"/>
              </a:ext>
            </a:extLst>
          </p:cNvPr>
          <p:cNvSpPr txBox="1"/>
          <p:nvPr/>
        </p:nvSpPr>
        <p:spPr>
          <a:xfrm>
            <a:off x="8355982" y="6464916"/>
            <a:ext cx="3617843" cy="276999"/>
          </a:xfrm>
          <a:prstGeom prst="rect">
            <a:avLst/>
          </a:prstGeom>
          <a:noFill/>
        </p:spPr>
        <p:txBody>
          <a:bodyPr wrap="square" rtlCol="0">
            <a:spAutoFit/>
          </a:bodyPr>
          <a:lstStyle/>
          <a:p>
            <a:pPr algn="r"/>
            <a:r>
              <a:rPr lang="en-GB" sz="1200" i="1" dirty="0"/>
              <a:t>(</a:t>
            </a:r>
            <a:r>
              <a:rPr lang="en-GB" sz="1200" i="1" dirty="0" err="1"/>
              <a:t>Kreisman</a:t>
            </a:r>
            <a:r>
              <a:rPr lang="en-GB" sz="1200" i="1" dirty="0"/>
              <a:t> &amp; Straus, 2010)</a:t>
            </a:r>
          </a:p>
        </p:txBody>
      </p:sp>
    </p:spTree>
    <p:extLst>
      <p:ext uri="{BB962C8B-B14F-4D97-AF65-F5344CB8AC3E}">
        <p14:creationId xmlns:p14="http://schemas.microsoft.com/office/powerpoint/2010/main" val="231769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2BDD-7C36-4841-91DB-698E387AB790}"/>
              </a:ext>
            </a:extLst>
          </p:cNvPr>
          <p:cNvSpPr txBox="1">
            <a:spLocks/>
          </p:cNvSpPr>
          <p:nvPr/>
        </p:nvSpPr>
        <p:spPr>
          <a:xfrm>
            <a:off x="345754" y="314974"/>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Final Thoughts</a:t>
            </a:r>
          </a:p>
        </p:txBody>
      </p:sp>
      <p:sp>
        <p:nvSpPr>
          <p:cNvPr id="3" name="TextBox 2">
            <a:extLst>
              <a:ext uri="{FF2B5EF4-FFF2-40B4-BE49-F238E27FC236}">
                <a16:creationId xmlns:a16="http://schemas.microsoft.com/office/drawing/2014/main" id="{54136F76-6601-4E69-A90C-B056F4D22825}"/>
              </a:ext>
            </a:extLst>
          </p:cNvPr>
          <p:cNvSpPr txBox="1"/>
          <p:nvPr/>
        </p:nvSpPr>
        <p:spPr>
          <a:xfrm>
            <a:off x="119270" y="734805"/>
            <a:ext cx="11277090" cy="2585323"/>
          </a:xfrm>
          <a:prstGeom prst="rect">
            <a:avLst/>
          </a:prstGeom>
          <a:noFill/>
        </p:spPr>
        <p:txBody>
          <a:bodyPr wrap="square" rtlCol="0">
            <a:spAutoFit/>
          </a:bodyPr>
          <a:lstStyle/>
          <a:p>
            <a:pPr>
              <a:spcAft>
                <a:spcPts val="600"/>
              </a:spcAft>
            </a:pPr>
            <a:r>
              <a:rPr lang="en-GB" sz="1900" dirty="0"/>
              <a:t>The impact of Adverse Childhood Experiences can be immense. You are a teacher or teaching assistant, not a doctor, nurse, social worker, therapist or … and nobody expects you to be. Your main focus is, and unfortunately, has to be, exam results, nothing else seems to satisfy Mr Ofsted or Mrs League-Table. However, if we can be aware of ACEs and respond more appropriately, the child will be better able to focus in lessons and results will improve.</a:t>
            </a:r>
          </a:p>
          <a:p>
            <a:pPr>
              <a:spcAft>
                <a:spcPts val="1200"/>
              </a:spcAft>
            </a:pPr>
            <a:r>
              <a:rPr lang="en-GB" sz="1900" dirty="0"/>
              <a:t>As a teacher, or TA, you are in the extremely privileged position of being able to build relationships with young people.  One of the most important components of recovery is positive relationships, never underestimate the power of the relationships that you enable as a natural part of your job.</a:t>
            </a:r>
          </a:p>
        </p:txBody>
      </p:sp>
      <p:sp>
        <p:nvSpPr>
          <p:cNvPr id="4" name="Rectangle 3">
            <a:extLst>
              <a:ext uri="{FF2B5EF4-FFF2-40B4-BE49-F238E27FC236}">
                <a16:creationId xmlns:a16="http://schemas.microsoft.com/office/drawing/2014/main" id="{B4EA0A95-E5E7-4A4B-9330-1D84426E3C30}"/>
              </a:ext>
            </a:extLst>
          </p:cNvPr>
          <p:cNvSpPr/>
          <p:nvPr/>
        </p:nvSpPr>
        <p:spPr>
          <a:xfrm>
            <a:off x="4174830" y="3271973"/>
            <a:ext cx="7429678" cy="3416320"/>
          </a:xfrm>
          <a:prstGeom prst="rect">
            <a:avLst/>
          </a:prstGeom>
          <a:ln w="38100">
            <a:solidFill>
              <a:srgbClr val="C00000"/>
            </a:solidFill>
          </a:ln>
        </p:spPr>
        <p:txBody>
          <a:bodyPr wrap="square">
            <a:spAutoFit/>
          </a:bodyPr>
          <a:lstStyle/>
          <a:p>
            <a:pPr fontAlgn="base">
              <a:spcAft>
                <a:spcPts val="1200"/>
              </a:spcAft>
            </a:pPr>
            <a:r>
              <a:rPr lang="en-GB" dirty="0"/>
              <a:t>“Just as a traumatic experience can alter a life in an instant, so too can a therapeutic encounter.  </a:t>
            </a:r>
          </a:p>
          <a:p>
            <a:pPr fontAlgn="base">
              <a:spcAft>
                <a:spcPts val="1200"/>
              </a:spcAft>
            </a:pPr>
            <a:r>
              <a:rPr lang="en-GB" dirty="0"/>
              <a:t>….The good news is that anyone can help with this part of ‘therapy’ – it merely requires being present in social settings and being, well, basically, kind. An attentive, attuned, and responsive person will help create opportunities for a traumatized child to control the dose and pattern of rewiring their trauma-related associations. … The more we can provide each other these moment of simple, human connection – even a brief nod or a moment of eye contact – the more we’ll be able to heal those who have suffered traumatic experience.”</a:t>
            </a:r>
          </a:p>
          <a:p>
            <a:pPr algn="r" fontAlgn="base">
              <a:spcAft>
                <a:spcPts val="1200"/>
              </a:spcAft>
            </a:pPr>
            <a:r>
              <a:rPr lang="en-GB" sz="1600" i="1" dirty="0"/>
              <a:t>[Perry &amp; Szalavitz, 2017; </a:t>
            </a:r>
            <a:r>
              <a:rPr lang="en-GB" sz="1600" i="1" dirty="0" err="1"/>
              <a:t>Shevrin-Venet</a:t>
            </a:r>
            <a:r>
              <a:rPr lang="en-GB" sz="1600" i="1" dirty="0"/>
              <a:t>, 2018]</a:t>
            </a:r>
          </a:p>
        </p:txBody>
      </p:sp>
      <p:pic>
        <p:nvPicPr>
          <p:cNvPr id="7" name="Picture 6">
            <a:extLst>
              <a:ext uri="{FF2B5EF4-FFF2-40B4-BE49-F238E27FC236}">
                <a16:creationId xmlns:a16="http://schemas.microsoft.com/office/drawing/2014/main" id="{24910D12-FDF0-449D-ACA7-634C6A3888B8}"/>
              </a:ext>
            </a:extLst>
          </p:cNvPr>
          <p:cNvPicPr>
            <a:picLocks noChangeAspect="1"/>
          </p:cNvPicPr>
          <p:nvPr/>
        </p:nvPicPr>
        <p:blipFill rotWithShape="1">
          <a:blip r:embed="rId2"/>
          <a:srcRect l="59674" t="27429" r="3696" b="7612"/>
          <a:stretch/>
        </p:blipFill>
        <p:spPr>
          <a:xfrm>
            <a:off x="587492" y="3262678"/>
            <a:ext cx="3253750" cy="3244094"/>
          </a:xfrm>
          <a:prstGeom prst="rect">
            <a:avLst/>
          </a:prstGeom>
        </p:spPr>
      </p:pic>
    </p:spTree>
    <p:extLst>
      <p:ext uri="{BB962C8B-B14F-4D97-AF65-F5344CB8AC3E}">
        <p14:creationId xmlns:p14="http://schemas.microsoft.com/office/powerpoint/2010/main" val="207074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B08D98-21C7-402E-B9D9-F830058B7BDB}"/>
              </a:ext>
            </a:extLst>
          </p:cNvPr>
          <p:cNvSpPr txBox="1"/>
          <p:nvPr/>
        </p:nvSpPr>
        <p:spPr>
          <a:xfrm>
            <a:off x="596348" y="384313"/>
            <a:ext cx="10641495" cy="5755422"/>
          </a:xfrm>
          <a:prstGeom prst="rect">
            <a:avLst/>
          </a:prstGeom>
          <a:noFill/>
        </p:spPr>
        <p:txBody>
          <a:bodyPr wrap="square" rtlCol="0">
            <a:spAutoFit/>
          </a:bodyPr>
          <a:lstStyle/>
          <a:p>
            <a:pPr>
              <a:spcAft>
                <a:spcPts val="1200"/>
              </a:spcAft>
            </a:pPr>
            <a:r>
              <a:rPr lang="en-GB" sz="2000" b="1" dirty="0">
                <a:latin typeface="Arial Black" panose="020B0A04020102020204" pitchFamily="34" charset="0"/>
              </a:rPr>
              <a:t>References</a:t>
            </a:r>
          </a:p>
          <a:p>
            <a:pPr>
              <a:spcAft>
                <a:spcPts val="1200"/>
              </a:spcAft>
            </a:pPr>
            <a:r>
              <a:rPr lang="en-GB" dirty="0"/>
              <a:t>70/30 Campaign. (2017). </a:t>
            </a:r>
            <a:r>
              <a:rPr lang="en-GB" i="1" dirty="0"/>
              <a:t>Adverse Childhood Experiences (ACEs). </a:t>
            </a:r>
            <a:r>
              <a:rPr lang="en-GB" dirty="0"/>
              <a:t>Retrieved from </a:t>
            </a:r>
            <a:r>
              <a:rPr lang="en-GB" dirty="0">
                <a:hlinkClick r:id="rId2"/>
              </a:rPr>
              <a:t>https://www.70-30.org.uk/18737-2/</a:t>
            </a:r>
            <a:endParaRPr lang="en-GB" dirty="0"/>
          </a:p>
          <a:p>
            <a:pPr>
              <a:spcAft>
                <a:spcPts val="1200"/>
              </a:spcAft>
            </a:pPr>
            <a:r>
              <a:rPr lang="en-GB" dirty="0"/>
              <a:t>ACES Too High. (n.d.). </a:t>
            </a:r>
            <a:r>
              <a:rPr lang="en-GB" i="1" dirty="0"/>
              <a:t>Got you ACE score?</a:t>
            </a:r>
            <a:r>
              <a:rPr lang="en-GB" dirty="0"/>
              <a:t> Retrieved from </a:t>
            </a:r>
            <a:r>
              <a:rPr lang="en-GB" dirty="0">
                <a:hlinkClick r:id="rId3"/>
              </a:rPr>
              <a:t>https://acestoohigh.com/got-your-ace-score/</a:t>
            </a:r>
            <a:r>
              <a:rPr lang="en-GB" dirty="0"/>
              <a:t> </a:t>
            </a:r>
          </a:p>
          <a:p>
            <a:pPr>
              <a:spcAft>
                <a:spcPts val="1200"/>
              </a:spcAft>
            </a:pPr>
            <a:r>
              <a:rPr lang="en-GB" dirty="0"/>
              <a:t>Davies Maxon, A. (2018). </a:t>
            </a:r>
            <a:r>
              <a:rPr lang="en-GB" i="1" dirty="0"/>
              <a:t>The lingering effects of childhood trauma. </a:t>
            </a:r>
            <a:r>
              <a:rPr lang="en-GB" dirty="0"/>
              <a:t> Retrieved from http://allisondavismaxon.com/the-lingering-effects-of-childhood-trauma/</a:t>
            </a:r>
          </a:p>
          <a:p>
            <a:pPr>
              <a:spcAft>
                <a:spcPts val="1200"/>
              </a:spcAft>
            </a:pPr>
            <a:r>
              <a:rPr lang="en-GB" dirty="0"/>
              <a:t>Gerhardt, S. (2015). </a:t>
            </a:r>
            <a:r>
              <a:rPr lang="en-GB" i="1" dirty="0"/>
              <a:t>Why love matters: how affection shapes a baby’s brain</a:t>
            </a:r>
            <a:r>
              <a:rPr lang="en-GB" dirty="0"/>
              <a:t>. London: Routledge, Taylor &amp; Francis Group. </a:t>
            </a:r>
          </a:p>
          <a:p>
            <a:pPr>
              <a:spcAft>
                <a:spcPts val="1200"/>
              </a:spcAft>
            </a:pPr>
            <a:r>
              <a:rPr lang="en-GB" dirty="0"/>
              <a:t>Grusovin, E. (n.d.). </a:t>
            </a:r>
            <a:r>
              <a:rPr lang="en-GB" i="1" dirty="0"/>
              <a:t>Dissociation. Retrieved from </a:t>
            </a:r>
            <a:r>
              <a:rPr lang="en-GB" i="1" dirty="0">
                <a:hlinkClick r:id="rId4"/>
              </a:rPr>
              <a:t>https://www.flickr.com/photos/emiliano-iko/</a:t>
            </a:r>
            <a:r>
              <a:rPr lang="en-GB" i="1" dirty="0"/>
              <a:t> </a:t>
            </a:r>
          </a:p>
          <a:p>
            <a:pPr>
              <a:spcAft>
                <a:spcPts val="1200"/>
              </a:spcAft>
            </a:pPr>
            <a:r>
              <a:rPr lang="en-GB" dirty="0" err="1"/>
              <a:t>Kreisman</a:t>
            </a:r>
            <a:r>
              <a:rPr lang="en-GB" dirty="0"/>
              <a:t>, J. J., &amp; Straus, H. (2010). </a:t>
            </a:r>
            <a:r>
              <a:rPr lang="en-GB" i="1" dirty="0"/>
              <a:t>I hate you--don't leave me: Understanding the borderline personality</a:t>
            </a:r>
            <a:r>
              <a:rPr lang="en-GB" dirty="0"/>
              <a:t>. </a:t>
            </a:r>
            <a:r>
              <a:rPr lang="en-GB" i="1" dirty="0"/>
              <a:t>Completely Revised and updated</a:t>
            </a:r>
            <a:r>
              <a:rPr lang="en-GB" dirty="0"/>
              <a:t>. New York, America: Pedigree, Penguin Group.</a:t>
            </a:r>
          </a:p>
          <a:p>
            <a:pPr>
              <a:spcAft>
                <a:spcPts val="1200"/>
              </a:spcAft>
            </a:pPr>
            <a:r>
              <a:rPr lang="en-GB" dirty="0"/>
              <a:t>Liverpool CAMHS. (n.d.). </a:t>
            </a:r>
            <a:r>
              <a:rPr lang="en-GB" i="1" dirty="0"/>
              <a:t>Adverse childhood experiences (ACE). </a:t>
            </a:r>
            <a:r>
              <a:rPr lang="en-GB" dirty="0"/>
              <a:t>Retrieved from </a:t>
            </a:r>
            <a:r>
              <a:rPr lang="en-GB" dirty="0">
                <a:hlinkClick r:id="rId5"/>
              </a:rPr>
              <a:t>https://www.liverpoolcamhs.com/resources/adverse-childhood-conditions-ace/</a:t>
            </a:r>
            <a:endParaRPr lang="en-GB" dirty="0"/>
          </a:p>
          <a:p>
            <a:pPr>
              <a:spcAft>
                <a:spcPts val="1200"/>
              </a:spcAft>
            </a:pPr>
            <a:r>
              <a:rPr lang="en-GB" dirty="0"/>
              <a:t>Patton, L. (2016). Shifting the Paradigm: Asking “What Happened to You?” Instead of “What’s Wrong With You?” </a:t>
            </a:r>
            <a:r>
              <a:rPr lang="en-GB" i="1" dirty="0"/>
              <a:t>National CAP Conference 2016.</a:t>
            </a:r>
            <a:r>
              <a:rPr lang="en-GB" dirty="0"/>
              <a:t> Retrieved from </a:t>
            </a:r>
            <a:r>
              <a:rPr lang="en-GB" dirty="0">
                <a:hlinkClick r:id="rId6"/>
              </a:rPr>
              <a:t>http://files.constantcontact.com/d1b76d8c201/f0082df0-6e4b-4fc6-ae9a-bbc203fc25df.pdf?ver=1475262617000</a:t>
            </a:r>
            <a:r>
              <a:rPr lang="en-GB" dirty="0"/>
              <a:t> </a:t>
            </a:r>
          </a:p>
        </p:txBody>
      </p:sp>
    </p:spTree>
    <p:extLst>
      <p:ext uri="{BB962C8B-B14F-4D97-AF65-F5344CB8AC3E}">
        <p14:creationId xmlns:p14="http://schemas.microsoft.com/office/powerpoint/2010/main" val="231446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4810-C1C7-4707-AF78-0FA10FE89587}"/>
              </a:ext>
            </a:extLst>
          </p:cNvPr>
          <p:cNvSpPr txBox="1">
            <a:spLocks/>
          </p:cNvSpPr>
          <p:nvPr/>
        </p:nvSpPr>
        <p:spPr>
          <a:xfrm>
            <a:off x="397563" y="117480"/>
            <a:ext cx="6268525" cy="560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GB" sz="2800" b="1" dirty="0">
                <a:latin typeface="Arial Black" panose="020B0A04020102020204" pitchFamily="34" charset="0"/>
              </a:rPr>
              <a:t>Starter: Mirror clapping</a:t>
            </a:r>
          </a:p>
        </p:txBody>
      </p:sp>
      <p:sp>
        <p:nvSpPr>
          <p:cNvPr id="3" name="TextBox 2">
            <a:extLst>
              <a:ext uri="{FF2B5EF4-FFF2-40B4-BE49-F238E27FC236}">
                <a16:creationId xmlns:a16="http://schemas.microsoft.com/office/drawing/2014/main" id="{AD5F9ED6-5D41-4B59-B880-3C93AF49AC19}"/>
              </a:ext>
            </a:extLst>
          </p:cNvPr>
          <p:cNvSpPr txBox="1"/>
          <p:nvPr/>
        </p:nvSpPr>
        <p:spPr>
          <a:xfrm>
            <a:off x="318047" y="663862"/>
            <a:ext cx="11595656" cy="707886"/>
          </a:xfrm>
          <a:prstGeom prst="rect">
            <a:avLst/>
          </a:prstGeom>
          <a:noFill/>
        </p:spPr>
        <p:txBody>
          <a:bodyPr wrap="square" rtlCol="0">
            <a:spAutoFit/>
          </a:bodyPr>
          <a:lstStyle/>
          <a:p>
            <a:r>
              <a:rPr lang="en-GB" sz="2000" dirty="0"/>
              <a:t>As a staff (SLT included), stand in a circle, don’t worry you’re not going to be moving around much once you are in the circle.</a:t>
            </a:r>
          </a:p>
        </p:txBody>
      </p:sp>
      <p:sp>
        <p:nvSpPr>
          <p:cNvPr id="4" name="TextBox 3">
            <a:extLst>
              <a:ext uri="{FF2B5EF4-FFF2-40B4-BE49-F238E27FC236}">
                <a16:creationId xmlns:a16="http://schemas.microsoft.com/office/drawing/2014/main" id="{88FB9BE7-FE90-43E0-B34B-F6616F6090A3}"/>
              </a:ext>
            </a:extLst>
          </p:cNvPr>
          <p:cNvSpPr txBox="1"/>
          <p:nvPr/>
        </p:nvSpPr>
        <p:spPr>
          <a:xfrm>
            <a:off x="318047" y="1371748"/>
            <a:ext cx="7063413" cy="1631216"/>
          </a:xfrm>
          <a:prstGeom prst="rect">
            <a:avLst/>
          </a:prstGeom>
          <a:noFill/>
        </p:spPr>
        <p:txBody>
          <a:bodyPr wrap="square" rtlCol="0">
            <a:spAutoFit/>
          </a:bodyPr>
          <a:lstStyle/>
          <a:p>
            <a:r>
              <a:rPr lang="en-GB" sz="2000" dirty="0"/>
              <a:t>The first person (presenter) faces the person on the left of him/ her. They each clap their own hands (not the other person’s) but they try to synchronise the clap so it happens at the same time and sounds like 1 clap. No talking is allowed, this requires watching each other’s body language. </a:t>
            </a:r>
          </a:p>
        </p:txBody>
      </p:sp>
      <p:sp>
        <p:nvSpPr>
          <p:cNvPr id="5" name="TextBox 4">
            <a:extLst>
              <a:ext uri="{FF2B5EF4-FFF2-40B4-BE49-F238E27FC236}">
                <a16:creationId xmlns:a16="http://schemas.microsoft.com/office/drawing/2014/main" id="{C0B4C49B-E843-47E8-9798-340C059D29BA}"/>
              </a:ext>
            </a:extLst>
          </p:cNvPr>
          <p:cNvSpPr txBox="1"/>
          <p:nvPr/>
        </p:nvSpPr>
        <p:spPr>
          <a:xfrm>
            <a:off x="318047" y="3087673"/>
            <a:ext cx="6904387" cy="1631216"/>
          </a:xfrm>
          <a:prstGeom prst="rect">
            <a:avLst/>
          </a:prstGeom>
          <a:noFill/>
        </p:spPr>
        <p:txBody>
          <a:bodyPr wrap="square" rtlCol="0">
            <a:spAutoFit/>
          </a:bodyPr>
          <a:lstStyle/>
          <a:p>
            <a:r>
              <a:rPr lang="en-GB" sz="2000" dirty="0"/>
              <a:t>This person then turns and looks at the person to their left and they try to get a synchronised clap. (</a:t>
            </a:r>
            <a:r>
              <a:rPr lang="en-GB" sz="2000" b="1" i="1" dirty="0"/>
              <a:t>Presenter – if they are way out – don’t let them off – have them try again.</a:t>
            </a:r>
            <a:r>
              <a:rPr lang="en-GB" sz="2000" dirty="0"/>
              <a:t>) The clap then continues going round the circle 2 or 3 times.  (</a:t>
            </a:r>
            <a:r>
              <a:rPr lang="en-GB" sz="2000" b="1" i="1" dirty="0"/>
              <a:t>Presenter – once people have got the hang of it, try to get the group to speed up</a:t>
            </a:r>
            <a:r>
              <a:rPr lang="en-GB" sz="2000" dirty="0"/>
              <a:t>)</a:t>
            </a:r>
          </a:p>
        </p:txBody>
      </p:sp>
      <p:sp>
        <p:nvSpPr>
          <p:cNvPr id="6" name="TextBox 5">
            <a:extLst>
              <a:ext uri="{FF2B5EF4-FFF2-40B4-BE49-F238E27FC236}">
                <a16:creationId xmlns:a16="http://schemas.microsoft.com/office/drawing/2014/main" id="{38EB51FF-FA91-4EC4-8759-78880EA3A256}"/>
              </a:ext>
            </a:extLst>
          </p:cNvPr>
          <p:cNvSpPr txBox="1"/>
          <p:nvPr/>
        </p:nvSpPr>
        <p:spPr>
          <a:xfrm>
            <a:off x="318047" y="4893034"/>
            <a:ext cx="11595656" cy="1477328"/>
          </a:xfrm>
          <a:prstGeom prst="rect">
            <a:avLst/>
          </a:prstGeom>
          <a:noFill/>
        </p:spPr>
        <p:txBody>
          <a:bodyPr wrap="square" rtlCol="0">
            <a:spAutoFit/>
          </a:bodyPr>
          <a:lstStyle/>
          <a:p>
            <a:pPr>
              <a:spcAft>
                <a:spcPts val="1200"/>
              </a:spcAft>
            </a:pPr>
            <a:r>
              <a:rPr lang="en-GB" sz="2000" dirty="0"/>
              <a:t>Once everyone is clear about the task, p</a:t>
            </a:r>
            <a:r>
              <a:rPr lang="en-GB" sz="2000" b="1" i="1" dirty="0"/>
              <a:t>resenter introduces two claps</a:t>
            </a:r>
            <a:r>
              <a:rPr lang="en-GB" sz="2000" dirty="0"/>
              <a:t>, which again have to be done synchronised with the partner (this means watching body language to see if the other person is going to clap again).  When somebody gives two claps, the clap changes direction and goes the other way around the circle.</a:t>
            </a:r>
          </a:p>
          <a:p>
            <a:pPr algn="ctr">
              <a:spcAft>
                <a:spcPts val="1200"/>
              </a:spcAft>
            </a:pPr>
            <a:r>
              <a:rPr lang="en-GB" sz="2000" b="1" dirty="0"/>
              <a:t>The purpose of this activity will become clear later on in the presentation.</a:t>
            </a:r>
          </a:p>
        </p:txBody>
      </p:sp>
      <p:pic>
        <p:nvPicPr>
          <p:cNvPr id="8" name="Picture 7">
            <a:extLst>
              <a:ext uri="{FF2B5EF4-FFF2-40B4-BE49-F238E27FC236}">
                <a16:creationId xmlns:a16="http://schemas.microsoft.com/office/drawing/2014/main" id="{41264B80-2160-40B7-A01C-1AE973F6E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775" y="1453804"/>
            <a:ext cx="3723864" cy="2792899"/>
          </a:xfrm>
          <a:prstGeom prst="rect">
            <a:avLst/>
          </a:prstGeom>
        </p:spPr>
      </p:pic>
      <p:sp>
        <p:nvSpPr>
          <p:cNvPr id="9" name="TextBox 8">
            <a:extLst>
              <a:ext uri="{FF2B5EF4-FFF2-40B4-BE49-F238E27FC236}">
                <a16:creationId xmlns:a16="http://schemas.microsoft.com/office/drawing/2014/main" id="{47AABD71-FAE3-4ABE-AFDF-2B48273AED94}"/>
              </a:ext>
            </a:extLst>
          </p:cNvPr>
          <p:cNvSpPr txBox="1"/>
          <p:nvPr/>
        </p:nvSpPr>
        <p:spPr>
          <a:xfrm>
            <a:off x="7460975" y="4246703"/>
            <a:ext cx="4333464" cy="646331"/>
          </a:xfrm>
          <a:prstGeom prst="rect">
            <a:avLst/>
          </a:prstGeom>
          <a:noFill/>
        </p:spPr>
        <p:txBody>
          <a:bodyPr wrap="square" rtlCol="0">
            <a:spAutoFit/>
          </a:bodyPr>
          <a:lstStyle/>
          <a:p>
            <a:r>
              <a:rPr lang="en-GB" i="1" dirty="0"/>
              <a:t>Notice how they’re carefully watching each other to see what the other person is doing.</a:t>
            </a:r>
          </a:p>
        </p:txBody>
      </p:sp>
    </p:spTree>
    <p:extLst>
      <p:ext uri="{BB962C8B-B14F-4D97-AF65-F5344CB8AC3E}">
        <p14:creationId xmlns:p14="http://schemas.microsoft.com/office/powerpoint/2010/main" val="137947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B08D98-21C7-402E-B9D9-F830058B7BDB}"/>
              </a:ext>
            </a:extLst>
          </p:cNvPr>
          <p:cNvSpPr txBox="1"/>
          <p:nvPr/>
        </p:nvSpPr>
        <p:spPr>
          <a:xfrm>
            <a:off x="596348" y="609600"/>
            <a:ext cx="10641495" cy="6032421"/>
          </a:xfrm>
          <a:prstGeom prst="rect">
            <a:avLst/>
          </a:prstGeom>
          <a:noFill/>
        </p:spPr>
        <p:txBody>
          <a:bodyPr wrap="square" rtlCol="0">
            <a:spAutoFit/>
          </a:bodyPr>
          <a:lstStyle/>
          <a:p>
            <a:pPr>
              <a:spcAft>
                <a:spcPts val="1200"/>
              </a:spcAft>
            </a:pPr>
            <a:r>
              <a:rPr lang="en-GB" dirty="0"/>
              <a:t>Perry, B., &amp; Szalavitz, M. (2010). Born for love. Why empathy is essential and endangered. New York, America: William Morrow Paperbacks.</a:t>
            </a:r>
          </a:p>
          <a:p>
            <a:pPr>
              <a:spcAft>
                <a:spcPts val="1200"/>
              </a:spcAft>
            </a:pPr>
            <a:r>
              <a:rPr lang="en-GB" dirty="0"/>
              <a:t>Perry, B. D., Szalavitz, M. (2017). </a:t>
            </a:r>
            <a:r>
              <a:rPr lang="en-GB" i="1" dirty="0"/>
              <a:t>The Boy Who Was Raised as a Dog, 3rd Edition: And Other Stories from a Child Psychiatrist's Notebook--What Traumatized Children Can Teach Us About Loss, Love, and Healing. </a:t>
            </a:r>
            <a:r>
              <a:rPr lang="en-GB" dirty="0"/>
              <a:t>p 308-9 New York, USA: Basic Books.</a:t>
            </a:r>
          </a:p>
          <a:p>
            <a:pPr>
              <a:spcAft>
                <a:spcPts val="1200"/>
              </a:spcAft>
            </a:pPr>
            <a:r>
              <a:rPr lang="en-GB" dirty="0"/>
              <a:t>Peters, S. (2012). </a:t>
            </a:r>
            <a:r>
              <a:rPr lang="en-GB" i="1" dirty="0"/>
              <a:t>The chimp paradox: The mind management programme for confidence, success and happiness</a:t>
            </a:r>
            <a:r>
              <a:rPr lang="en-GB" dirty="0"/>
              <a:t>. London, United Kingdom: Vermilion.</a:t>
            </a:r>
          </a:p>
          <a:p>
            <a:pPr>
              <a:spcAft>
                <a:spcPts val="1200"/>
              </a:spcAft>
            </a:pPr>
            <a:r>
              <a:rPr lang="en-GB" dirty="0" err="1"/>
              <a:t>Porges</a:t>
            </a:r>
            <a:r>
              <a:rPr lang="en-GB" dirty="0"/>
              <a:t>, S. W. (1994).  </a:t>
            </a:r>
            <a:r>
              <a:rPr lang="en-GB" i="1" dirty="0"/>
              <a:t>The polyvagal theory. Neurophysiological foundations of emotions, attachment, communication and self-regulation.</a:t>
            </a:r>
            <a:r>
              <a:rPr lang="en-GB" dirty="0"/>
              <a:t> London, United Kingdom: W.W. Norton &amp; Company.</a:t>
            </a:r>
          </a:p>
          <a:p>
            <a:pPr>
              <a:spcAft>
                <a:spcPts val="1200"/>
              </a:spcAft>
            </a:pPr>
            <a:r>
              <a:rPr lang="en-GB" dirty="0"/>
              <a:t>Public Health Wales &amp; Blackburn with Darwin Borough Council. (2017). </a:t>
            </a:r>
            <a:r>
              <a:rPr lang="en-GB" i="1" dirty="0"/>
              <a:t>Adverse childhood experiences (ACEs) (Wales).</a:t>
            </a:r>
            <a:r>
              <a:rPr lang="en-GB" dirty="0"/>
              <a:t> Retrieved from </a:t>
            </a:r>
            <a:r>
              <a:rPr lang="en-GB" dirty="0">
                <a:hlinkClick r:id="rId2"/>
              </a:rPr>
              <a:t>https://www.youtube.com/watch?v=YiMjTzCnbNQ</a:t>
            </a:r>
            <a:endParaRPr lang="en-GB" dirty="0"/>
          </a:p>
          <a:p>
            <a:pPr>
              <a:spcAft>
                <a:spcPts val="1200"/>
              </a:spcAft>
            </a:pPr>
            <a:r>
              <a:rPr lang="en-GB" dirty="0"/>
              <a:t>Shevrin-Venet, A. (2018). </a:t>
            </a:r>
            <a:r>
              <a:rPr lang="en-GB" i="1" dirty="0"/>
              <a:t>What can one teacher really do about trauma?</a:t>
            </a:r>
            <a:r>
              <a:rPr lang="en-GB" dirty="0"/>
              <a:t> Retrieved from </a:t>
            </a:r>
            <a:r>
              <a:rPr lang="en-GB" dirty="0">
                <a:hlinkClick r:id="rId3"/>
              </a:rPr>
              <a:t>https://unconditionallearning.org/2018/01/15/what-can-one-teacher-really-do-about-trauma/</a:t>
            </a:r>
            <a:r>
              <a:rPr lang="en-GB" dirty="0"/>
              <a:t> </a:t>
            </a:r>
            <a:endParaRPr lang="en-GB" i="1" dirty="0"/>
          </a:p>
          <a:p>
            <a:pPr>
              <a:spcAft>
                <a:spcPts val="1200"/>
              </a:spcAft>
            </a:pPr>
            <a:r>
              <a:rPr lang="en-GB" dirty="0"/>
              <a:t>Symons, R. (2019). </a:t>
            </a:r>
            <a:r>
              <a:rPr lang="en-GB" i="1" dirty="0"/>
              <a:t>Nothing.</a:t>
            </a:r>
            <a:r>
              <a:rPr lang="en-GB" dirty="0"/>
              <a:t> Retrieved from </a:t>
            </a:r>
            <a:r>
              <a:rPr lang="en-GB" dirty="0">
                <a:hlinkClick r:id="rId4"/>
              </a:rPr>
              <a:t>www.thrivingfutures.co.uk</a:t>
            </a:r>
            <a:r>
              <a:rPr lang="en-GB" dirty="0"/>
              <a:t> </a:t>
            </a:r>
          </a:p>
          <a:p>
            <a:pPr>
              <a:spcAft>
                <a:spcPts val="1200"/>
              </a:spcAft>
            </a:pPr>
            <a:r>
              <a:rPr lang="en-GB" dirty="0"/>
              <a:t>Symons, R. (2019). </a:t>
            </a:r>
            <a:r>
              <a:rPr lang="en-GB" i="1" dirty="0"/>
              <a:t>Self harm.</a:t>
            </a:r>
            <a:r>
              <a:rPr lang="en-GB" dirty="0"/>
              <a:t> Retrieved from </a:t>
            </a:r>
            <a:r>
              <a:rPr lang="en-GB" dirty="0">
                <a:hlinkClick r:id="rId4"/>
              </a:rPr>
              <a:t>www.thrivingfutures.co.uk</a:t>
            </a:r>
            <a:r>
              <a:rPr lang="en-GB" dirty="0"/>
              <a:t> </a:t>
            </a:r>
          </a:p>
          <a:p>
            <a:pPr>
              <a:spcAft>
                <a:spcPts val="1200"/>
              </a:spcAft>
            </a:pPr>
            <a:r>
              <a:rPr lang="en-GB" dirty="0"/>
              <a:t>Van der Kolk, B.A. (2014). The Body Keeps the Score: Brain, Mind, and Body in the Healing of Trauma. New York, America: Viking. </a:t>
            </a:r>
          </a:p>
        </p:txBody>
      </p:sp>
    </p:spTree>
    <p:extLst>
      <p:ext uri="{BB962C8B-B14F-4D97-AF65-F5344CB8AC3E}">
        <p14:creationId xmlns:p14="http://schemas.microsoft.com/office/powerpoint/2010/main" val="175863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292FA9-6E79-4AB0-A73F-402978F509DE}"/>
              </a:ext>
            </a:extLst>
          </p:cNvPr>
          <p:cNvSpPr txBox="1"/>
          <p:nvPr/>
        </p:nvSpPr>
        <p:spPr>
          <a:xfrm>
            <a:off x="281706" y="160755"/>
            <a:ext cx="7885045" cy="400110"/>
          </a:xfrm>
          <a:prstGeom prst="rect">
            <a:avLst/>
          </a:prstGeom>
          <a:noFill/>
        </p:spPr>
        <p:txBody>
          <a:bodyPr wrap="square" rtlCol="0">
            <a:spAutoFit/>
          </a:bodyPr>
          <a:lstStyle/>
          <a:p>
            <a:r>
              <a:rPr lang="en-GB" sz="2000" dirty="0">
                <a:latin typeface="Arial Black" panose="020B0A04020102020204" pitchFamily="34" charset="0"/>
              </a:rPr>
              <a:t>What do we mean by Adverse Childhood Experience?</a:t>
            </a:r>
          </a:p>
        </p:txBody>
      </p:sp>
      <p:sp>
        <p:nvSpPr>
          <p:cNvPr id="3" name="TextBox 2">
            <a:extLst>
              <a:ext uri="{FF2B5EF4-FFF2-40B4-BE49-F238E27FC236}">
                <a16:creationId xmlns:a16="http://schemas.microsoft.com/office/drawing/2014/main" id="{8D77E030-04E9-4980-97CC-BAC25F90C0DC}"/>
              </a:ext>
            </a:extLst>
          </p:cNvPr>
          <p:cNvSpPr txBox="1"/>
          <p:nvPr/>
        </p:nvSpPr>
        <p:spPr>
          <a:xfrm>
            <a:off x="389331" y="579638"/>
            <a:ext cx="9226924" cy="1323439"/>
          </a:xfrm>
          <a:prstGeom prst="rect">
            <a:avLst/>
          </a:prstGeom>
          <a:noFill/>
        </p:spPr>
        <p:txBody>
          <a:bodyPr wrap="square" rtlCol="0">
            <a:spAutoFit/>
          </a:bodyPr>
          <a:lstStyle/>
          <a:p>
            <a:r>
              <a:rPr lang="en-GB" sz="2000" dirty="0"/>
              <a:t>ACEs are traumatic experiences that children experience that can then go on to effect their mental health and their future prospects in life.  It is vital that, as teachers, we understand not just what they are, but how they affect the child and the impact they can have on their behaviour and attainment.  Watch the clip below to find out more: </a:t>
            </a:r>
          </a:p>
        </p:txBody>
      </p:sp>
      <p:pic>
        <p:nvPicPr>
          <p:cNvPr id="5" name="Picture 4">
            <a:hlinkClick r:id="rId2"/>
            <a:extLst>
              <a:ext uri="{FF2B5EF4-FFF2-40B4-BE49-F238E27FC236}">
                <a16:creationId xmlns:a16="http://schemas.microsoft.com/office/drawing/2014/main" id="{4CEFEC10-D1DF-489B-A994-B957FA5D3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31" y="2117533"/>
            <a:ext cx="5111668" cy="2875314"/>
          </a:xfrm>
          <a:prstGeom prst="rect">
            <a:avLst/>
          </a:prstGeom>
        </p:spPr>
      </p:pic>
      <p:sp>
        <p:nvSpPr>
          <p:cNvPr id="6" name="Rectangle 5">
            <a:extLst>
              <a:ext uri="{FF2B5EF4-FFF2-40B4-BE49-F238E27FC236}">
                <a16:creationId xmlns:a16="http://schemas.microsoft.com/office/drawing/2014/main" id="{D6FC0704-C3E3-48B3-9625-F02A469B67CF}"/>
              </a:ext>
            </a:extLst>
          </p:cNvPr>
          <p:cNvSpPr/>
          <p:nvPr/>
        </p:nvSpPr>
        <p:spPr>
          <a:xfrm>
            <a:off x="601267" y="5072888"/>
            <a:ext cx="4986686" cy="369332"/>
          </a:xfrm>
          <a:prstGeom prst="rect">
            <a:avLst/>
          </a:prstGeom>
        </p:spPr>
        <p:txBody>
          <a:bodyPr wrap="none">
            <a:spAutoFit/>
          </a:bodyPr>
          <a:lstStyle/>
          <a:p>
            <a:r>
              <a:rPr lang="en-GB" dirty="0">
                <a:hlinkClick r:id="rId2"/>
              </a:rPr>
              <a:t>https://www.youtube.com/watch?v=YiMjTzCnbNQ</a:t>
            </a:r>
            <a:r>
              <a:rPr lang="en-GB" dirty="0"/>
              <a:t> </a:t>
            </a:r>
          </a:p>
        </p:txBody>
      </p:sp>
      <p:sp>
        <p:nvSpPr>
          <p:cNvPr id="7" name="TextBox 6">
            <a:extLst>
              <a:ext uri="{FF2B5EF4-FFF2-40B4-BE49-F238E27FC236}">
                <a16:creationId xmlns:a16="http://schemas.microsoft.com/office/drawing/2014/main" id="{631B6C57-1480-479C-8B4F-1378085CB3FC}"/>
              </a:ext>
            </a:extLst>
          </p:cNvPr>
          <p:cNvSpPr txBox="1"/>
          <p:nvPr/>
        </p:nvSpPr>
        <p:spPr>
          <a:xfrm>
            <a:off x="393099" y="5512792"/>
            <a:ext cx="5403022" cy="307777"/>
          </a:xfrm>
          <a:prstGeom prst="rect">
            <a:avLst/>
          </a:prstGeom>
          <a:noFill/>
        </p:spPr>
        <p:txBody>
          <a:bodyPr wrap="square" rtlCol="0">
            <a:spAutoFit/>
          </a:bodyPr>
          <a:lstStyle/>
          <a:p>
            <a:r>
              <a:rPr lang="en-GB" sz="1400" i="1" dirty="0"/>
              <a:t>(Public Health Wales &amp; Blackburn with Darwin Borough Council, 2017) </a:t>
            </a:r>
          </a:p>
        </p:txBody>
      </p:sp>
      <p:pic>
        <p:nvPicPr>
          <p:cNvPr id="9" name="Picture 8">
            <a:extLst>
              <a:ext uri="{FF2B5EF4-FFF2-40B4-BE49-F238E27FC236}">
                <a16:creationId xmlns:a16="http://schemas.microsoft.com/office/drawing/2014/main" id="{8324AF97-5221-4396-808D-DA9D907F2BDE}"/>
              </a:ext>
            </a:extLst>
          </p:cNvPr>
          <p:cNvPicPr>
            <a:picLocks noChangeAspect="1"/>
          </p:cNvPicPr>
          <p:nvPr/>
        </p:nvPicPr>
        <p:blipFill rotWithShape="1">
          <a:blip r:embed="rId4">
            <a:extLst>
              <a:ext uri="{28A0092B-C50C-407E-A947-70E740481C1C}">
                <a14:useLocalDpi xmlns:a14="http://schemas.microsoft.com/office/drawing/2010/main" val="0"/>
              </a:ext>
            </a:extLst>
          </a:blip>
          <a:srcRect l="15031" t="11947" r="7453" b="15345"/>
          <a:stretch/>
        </p:blipFill>
        <p:spPr>
          <a:xfrm>
            <a:off x="9601200" y="360810"/>
            <a:ext cx="2309094" cy="1392343"/>
          </a:xfrm>
          <a:prstGeom prst="rect">
            <a:avLst/>
          </a:prstGeom>
        </p:spPr>
      </p:pic>
      <p:sp>
        <p:nvSpPr>
          <p:cNvPr id="10" name="TextBox 9">
            <a:extLst>
              <a:ext uri="{FF2B5EF4-FFF2-40B4-BE49-F238E27FC236}">
                <a16:creationId xmlns:a16="http://schemas.microsoft.com/office/drawing/2014/main" id="{71D3FB35-AC51-441C-8C07-A33B304135E2}"/>
              </a:ext>
            </a:extLst>
          </p:cNvPr>
          <p:cNvSpPr txBox="1"/>
          <p:nvPr/>
        </p:nvSpPr>
        <p:spPr>
          <a:xfrm>
            <a:off x="9824879" y="1634710"/>
            <a:ext cx="1977790" cy="307777"/>
          </a:xfrm>
          <a:prstGeom prst="rect">
            <a:avLst/>
          </a:prstGeom>
          <a:noFill/>
        </p:spPr>
        <p:txBody>
          <a:bodyPr wrap="square" rtlCol="0">
            <a:spAutoFit/>
          </a:bodyPr>
          <a:lstStyle/>
          <a:p>
            <a:r>
              <a:rPr lang="en-GB" sz="1400" i="1" dirty="0"/>
              <a:t>(Liverpool CAMHS, n.d.)</a:t>
            </a:r>
          </a:p>
        </p:txBody>
      </p:sp>
      <p:sp>
        <p:nvSpPr>
          <p:cNvPr id="12" name="Rectangle 11">
            <a:extLst>
              <a:ext uri="{FF2B5EF4-FFF2-40B4-BE49-F238E27FC236}">
                <a16:creationId xmlns:a16="http://schemas.microsoft.com/office/drawing/2014/main" id="{76E998C6-542D-4FD9-AC55-7D51823616E3}"/>
              </a:ext>
            </a:extLst>
          </p:cNvPr>
          <p:cNvSpPr/>
          <p:nvPr/>
        </p:nvSpPr>
        <p:spPr>
          <a:xfrm>
            <a:off x="5577313" y="1933739"/>
            <a:ext cx="6352206" cy="4632037"/>
          </a:xfrm>
          <a:prstGeom prst="rect">
            <a:avLst/>
          </a:prstGeom>
        </p:spPr>
        <p:txBody>
          <a:bodyPr wrap="square">
            <a:spAutoFit/>
          </a:bodyPr>
          <a:lstStyle/>
          <a:p>
            <a:pPr>
              <a:spcAft>
                <a:spcPts val="600"/>
              </a:spcAft>
            </a:pPr>
            <a:r>
              <a:rPr lang="en-GB" sz="1900" dirty="0"/>
              <a:t>The most widely recognised ACES are:</a:t>
            </a:r>
          </a:p>
          <a:p>
            <a:r>
              <a:rPr lang="en-GB" sz="1900" b="1" dirty="0"/>
              <a:t>Abuse:</a:t>
            </a:r>
          </a:p>
          <a:p>
            <a:pPr marL="285750" indent="-285750">
              <a:buFont typeface="Arial" panose="020B0604020202020204" pitchFamily="34" charset="0"/>
              <a:buChar char="•"/>
            </a:pPr>
            <a:r>
              <a:rPr lang="en-GB" sz="1900" dirty="0"/>
              <a:t>physical</a:t>
            </a:r>
          </a:p>
          <a:p>
            <a:pPr marL="285750" indent="-285750">
              <a:buFont typeface="Arial" panose="020B0604020202020204" pitchFamily="34" charset="0"/>
              <a:buChar char="•"/>
            </a:pPr>
            <a:r>
              <a:rPr lang="en-GB" sz="1900" dirty="0"/>
              <a:t>sexual</a:t>
            </a:r>
          </a:p>
          <a:p>
            <a:pPr marL="285750" indent="-285750">
              <a:buFont typeface="Arial" panose="020B0604020202020204" pitchFamily="34" charset="0"/>
              <a:buChar char="•"/>
            </a:pPr>
            <a:r>
              <a:rPr lang="en-GB" sz="1900" dirty="0"/>
              <a:t>verbal</a:t>
            </a:r>
          </a:p>
          <a:p>
            <a:r>
              <a:rPr lang="en-GB" sz="1900" b="1" dirty="0"/>
              <a:t>Growing up in a household where:</a:t>
            </a:r>
          </a:p>
          <a:p>
            <a:pPr marL="285750" indent="-285750">
              <a:buFont typeface="Arial" panose="020B0604020202020204" pitchFamily="34" charset="0"/>
              <a:buChar char="•"/>
            </a:pPr>
            <a:r>
              <a:rPr lang="en-GB" sz="1900" dirty="0"/>
              <a:t>there are adults with alcohol and drug use problems</a:t>
            </a:r>
          </a:p>
          <a:p>
            <a:pPr marL="285750" indent="-285750">
              <a:buFont typeface="Arial" panose="020B0604020202020204" pitchFamily="34" charset="0"/>
              <a:buChar char="•"/>
            </a:pPr>
            <a:r>
              <a:rPr lang="en-GB" sz="1900" dirty="0"/>
              <a:t>there are adults with mental health problems</a:t>
            </a:r>
          </a:p>
          <a:p>
            <a:pPr marL="285750" indent="-285750">
              <a:buFont typeface="Arial" panose="020B0604020202020204" pitchFamily="34" charset="0"/>
              <a:buChar char="•"/>
            </a:pPr>
            <a:r>
              <a:rPr lang="en-GB" sz="1900" dirty="0"/>
              <a:t>there is domestic violence</a:t>
            </a:r>
          </a:p>
          <a:p>
            <a:pPr marL="285750" indent="-285750">
              <a:buFont typeface="Arial" panose="020B0604020202020204" pitchFamily="34" charset="0"/>
              <a:buChar char="•"/>
            </a:pPr>
            <a:r>
              <a:rPr lang="en-GB" sz="1900" dirty="0"/>
              <a:t>there are adults who have spent time in prison</a:t>
            </a:r>
          </a:p>
          <a:p>
            <a:pPr marL="285750" indent="-285750">
              <a:spcAft>
                <a:spcPts val="600"/>
              </a:spcAft>
              <a:buFont typeface="Arial" panose="020B0604020202020204" pitchFamily="34" charset="0"/>
              <a:buChar char="•"/>
            </a:pPr>
            <a:r>
              <a:rPr lang="en-GB" sz="1900" dirty="0"/>
              <a:t>parents have separated</a:t>
            </a:r>
          </a:p>
          <a:p>
            <a:r>
              <a:rPr lang="en-GB" sz="1900" dirty="0"/>
              <a:t>Other types of childhood adversity that can have long term implications include bereavement, bullying, poverty and community adversities such as living in a deprived area, neighbourhood violence.</a:t>
            </a:r>
          </a:p>
        </p:txBody>
      </p:sp>
      <p:sp>
        <p:nvSpPr>
          <p:cNvPr id="13" name="Rectangle 12">
            <a:extLst>
              <a:ext uri="{FF2B5EF4-FFF2-40B4-BE49-F238E27FC236}">
                <a16:creationId xmlns:a16="http://schemas.microsoft.com/office/drawing/2014/main" id="{2F010E20-9509-437F-943E-E3514D469CCB}"/>
              </a:ext>
            </a:extLst>
          </p:cNvPr>
          <p:cNvSpPr/>
          <p:nvPr/>
        </p:nvSpPr>
        <p:spPr>
          <a:xfrm>
            <a:off x="8375375" y="2382368"/>
            <a:ext cx="1722783" cy="923330"/>
          </a:xfrm>
          <a:prstGeom prst="rect">
            <a:avLst/>
          </a:prstGeom>
        </p:spPr>
        <p:txBody>
          <a:bodyPr wrap="square">
            <a:spAutoFit/>
          </a:bodyPr>
          <a:lstStyle/>
          <a:p>
            <a:r>
              <a:rPr lang="en-GB" b="1" dirty="0"/>
              <a:t>Neglect:</a:t>
            </a:r>
          </a:p>
          <a:p>
            <a:pPr marL="285750" indent="-285750">
              <a:buFont typeface="Arial" panose="020B0604020202020204" pitchFamily="34" charset="0"/>
              <a:buChar char="•"/>
            </a:pPr>
            <a:r>
              <a:rPr lang="en-GB" dirty="0"/>
              <a:t>emotional</a:t>
            </a:r>
          </a:p>
          <a:p>
            <a:pPr marL="285750" indent="-285750">
              <a:buFont typeface="Arial" panose="020B0604020202020204" pitchFamily="34" charset="0"/>
              <a:buChar char="•"/>
            </a:pPr>
            <a:r>
              <a:rPr lang="en-GB" dirty="0"/>
              <a:t>physical</a:t>
            </a:r>
          </a:p>
        </p:txBody>
      </p:sp>
      <p:sp>
        <p:nvSpPr>
          <p:cNvPr id="14" name="TextBox 13">
            <a:extLst>
              <a:ext uri="{FF2B5EF4-FFF2-40B4-BE49-F238E27FC236}">
                <a16:creationId xmlns:a16="http://schemas.microsoft.com/office/drawing/2014/main" id="{C13893F4-3FDD-4AB5-9039-EEB7F5D9B6DA}"/>
              </a:ext>
            </a:extLst>
          </p:cNvPr>
          <p:cNvSpPr txBox="1"/>
          <p:nvPr/>
        </p:nvSpPr>
        <p:spPr>
          <a:xfrm>
            <a:off x="9824879" y="6269467"/>
            <a:ext cx="1977790" cy="307777"/>
          </a:xfrm>
          <a:prstGeom prst="rect">
            <a:avLst/>
          </a:prstGeom>
          <a:noFill/>
        </p:spPr>
        <p:txBody>
          <a:bodyPr wrap="square" rtlCol="0">
            <a:spAutoFit/>
          </a:bodyPr>
          <a:lstStyle/>
          <a:p>
            <a:r>
              <a:rPr lang="en-GB" sz="1400" i="1" dirty="0"/>
              <a:t>(Liverpool CAMHS, n.d.)</a:t>
            </a:r>
          </a:p>
        </p:txBody>
      </p:sp>
      <p:sp>
        <p:nvSpPr>
          <p:cNvPr id="16" name="TextBox 15">
            <a:extLst>
              <a:ext uri="{FF2B5EF4-FFF2-40B4-BE49-F238E27FC236}">
                <a16:creationId xmlns:a16="http://schemas.microsoft.com/office/drawing/2014/main" id="{377437C6-E7BE-4A62-A0AE-297F6ED12DF7}"/>
              </a:ext>
            </a:extLst>
          </p:cNvPr>
          <p:cNvSpPr txBox="1"/>
          <p:nvPr/>
        </p:nvSpPr>
        <p:spPr>
          <a:xfrm>
            <a:off x="281706" y="5839229"/>
            <a:ext cx="5406790" cy="707886"/>
          </a:xfrm>
          <a:prstGeom prst="rect">
            <a:avLst/>
          </a:prstGeom>
          <a:noFill/>
        </p:spPr>
        <p:txBody>
          <a:bodyPr wrap="square" rtlCol="0">
            <a:spAutoFit/>
          </a:bodyPr>
          <a:lstStyle/>
          <a:p>
            <a:pPr algn="ctr"/>
            <a:r>
              <a:rPr lang="en-GB" sz="2000" b="1" dirty="0"/>
              <a:t>The more ACEs a child experiences, the greater the risk of long term impact.</a:t>
            </a:r>
          </a:p>
        </p:txBody>
      </p:sp>
    </p:spTree>
    <p:extLst>
      <p:ext uri="{BB962C8B-B14F-4D97-AF65-F5344CB8AC3E}">
        <p14:creationId xmlns:p14="http://schemas.microsoft.com/office/powerpoint/2010/main" val="404411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C4E57-8997-479E-B122-E1EFF2745744}"/>
              </a:ext>
            </a:extLst>
          </p:cNvPr>
          <p:cNvSpPr txBox="1"/>
          <p:nvPr/>
        </p:nvSpPr>
        <p:spPr>
          <a:xfrm>
            <a:off x="424070" y="768625"/>
            <a:ext cx="10721009" cy="1477328"/>
          </a:xfrm>
          <a:prstGeom prst="rect">
            <a:avLst/>
          </a:prstGeom>
          <a:noFill/>
        </p:spPr>
        <p:txBody>
          <a:bodyPr wrap="square" rtlCol="0">
            <a:spAutoFit/>
          </a:bodyPr>
          <a:lstStyle/>
          <a:p>
            <a:pPr marL="285750" indent="-285750">
              <a:buFont typeface="Arial" panose="020B0604020202020204" pitchFamily="34" charset="0"/>
              <a:buChar char="•"/>
            </a:pPr>
            <a:r>
              <a:rPr lang="en-GB" sz="2000" dirty="0"/>
              <a:t>67% of the population has at least one ACE;</a:t>
            </a:r>
          </a:p>
          <a:p>
            <a:pPr marL="285750" indent="-285750">
              <a:spcAft>
                <a:spcPts val="1200"/>
              </a:spcAft>
              <a:buFont typeface="Arial" panose="020B0604020202020204" pitchFamily="34" charset="0"/>
              <a:buChar char="•"/>
            </a:pPr>
            <a:r>
              <a:rPr lang="en-GB" sz="2000" dirty="0"/>
              <a:t>12.5%  of the population has more than 4. </a:t>
            </a:r>
            <a:r>
              <a:rPr lang="en-GB" sz="1400" i="1" dirty="0"/>
              <a:t>(70/30 Campaign, 2017)</a:t>
            </a:r>
            <a:endParaRPr lang="en-GB" sz="1400" dirty="0"/>
          </a:p>
          <a:p>
            <a:r>
              <a:rPr lang="en-GB" sz="2000" dirty="0"/>
              <a:t>Adverse Childhood Experiences aren’t just something that effect the child whilst they’re happening, they can have an impact on their whole life.</a:t>
            </a:r>
          </a:p>
        </p:txBody>
      </p:sp>
      <p:sp>
        <p:nvSpPr>
          <p:cNvPr id="3" name="TextBox 2">
            <a:extLst>
              <a:ext uri="{FF2B5EF4-FFF2-40B4-BE49-F238E27FC236}">
                <a16:creationId xmlns:a16="http://schemas.microsoft.com/office/drawing/2014/main" id="{F6EEB632-D575-48CA-8F6A-D53D5A949E57}"/>
              </a:ext>
            </a:extLst>
          </p:cNvPr>
          <p:cNvSpPr txBox="1"/>
          <p:nvPr/>
        </p:nvSpPr>
        <p:spPr>
          <a:xfrm>
            <a:off x="281706" y="160755"/>
            <a:ext cx="7885045" cy="400110"/>
          </a:xfrm>
          <a:prstGeom prst="rect">
            <a:avLst/>
          </a:prstGeom>
          <a:noFill/>
        </p:spPr>
        <p:txBody>
          <a:bodyPr wrap="square" rtlCol="0">
            <a:spAutoFit/>
          </a:bodyPr>
          <a:lstStyle/>
          <a:p>
            <a:r>
              <a:rPr lang="en-GB" sz="2000" dirty="0">
                <a:latin typeface="Arial Black" panose="020B0A04020102020204" pitchFamily="34" charset="0"/>
              </a:rPr>
              <a:t>The impact of Adverse Childhood Experiences</a:t>
            </a:r>
          </a:p>
        </p:txBody>
      </p:sp>
      <p:pic>
        <p:nvPicPr>
          <p:cNvPr id="5" name="Picture 4">
            <a:extLst>
              <a:ext uri="{FF2B5EF4-FFF2-40B4-BE49-F238E27FC236}">
                <a16:creationId xmlns:a16="http://schemas.microsoft.com/office/drawing/2014/main" id="{5A0EDD6C-23C7-4017-9610-58AF8C205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853" y="1936164"/>
            <a:ext cx="6374296" cy="4486282"/>
          </a:xfrm>
          <a:prstGeom prst="rect">
            <a:avLst/>
          </a:prstGeom>
        </p:spPr>
      </p:pic>
      <p:sp>
        <p:nvSpPr>
          <p:cNvPr id="6" name="Rectangle 5">
            <a:extLst>
              <a:ext uri="{FF2B5EF4-FFF2-40B4-BE49-F238E27FC236}">
                <a16:creationId xmlns:a16="http://schemas.microsoft.com/office/drawing/2014/main" id="{0DD5F331-CC9D-447C-81EA-C0B76C1F3622}"/>
              </a:ext>
            </a:extLst>
          </p:cNvPr>
          <p:cNvSpPr/>
          <p:nvPr/>
        </p:nvSpPr>
        <p:spPr>
          <a:xfrm>
            <a:off x="9606752" y="6409196"/>
            <a:ext cx="1962397" cy="307777"/>
          </a:xfrm>
          <a:prstGeom prst="rect">
            <a:avLst/>
          </a:prstGeom>
        </p:spPr>
        <p:txBody>
          <a:bodyPr wrap="none">
            <a:spAutoFit/>
          </a:bodyPr>
          <a:lstStyle/>
          <a:p>
            <a:r>
              <a:rPr lang="en-GB" sz="1400" i="1" dirty="0"/>
              <a:t>(70/30 Campaign, 2017)</a:t>
            </a:r>
          </a:p>
        </p:txBody>
      </p:sp>
      <p:sp>
        <p:nvSpPr>
          <p:cNvPr id="7" name="TextBox 6">
            <a:extLst>
              <a:ext uri="{FF2B5EF4-FFF2-40B4-BE49-F238E27FC236}">
                <a16:creationId xmlns:a16="http://schemas.microsoft.com/office/drawing/2014/main" id="{5EBAD849-4A89-47F0-B361-13998FE4B22F}"/>
              </a:ext>
            </a:extLst>
          </p:cNvPr>
          <p:cNvSpPr txBox="1"/>
          <p:nvPr/>
        </p:nvSpPr>
        <p:spPr>
          <a:xfrm>
            <a:off x="437322" y="2299824"/>
            <a:ext cx="4996069" cy="3631763"/>
          </a:xfrm>
          <a:prstGeom prst="rect">
            <a:avLst/>
          </a:prstGeom>
          <a:noFill/>
        </p:spPr>
        <p:txBody>
          <a:bodyPr wrap="square" rtlCol="0">
            <a:spAutoFit/>
          </a:bodyPr>
          <a:lstStyle/>
          <a:p>
            <a:pPr>
              <a:spcAft>
                <a:spcPts val="1200"/>
              </a:spcAft>
            </a:pPr>
            <a:r>
              <a:rPr lang="en-GB" sz="2000" dirty="0"/>
              <a:t>The higher the number of ACEs you experience in childhood the higher your chances of </a:t>
            </a:r>
          </a:p>
          <a:p>
            <a:pPr marL="285750" indent="-285750">
              <a:buFont typeface="Arial" panose="020B0604020202020204" pitchFamily="34" charset="0"/>
              <a:buChar char="•"/>
            </a:pPr>
            <a:r>
              <a:rPr lang="en-GB" sz="2000" dirty="0"/>
              <a:t>Impaired neurological development</a:t>
            </a:r>
          </a:p>
          <a:p>
            <a:pPr marL="285750" indent="-285750">
              <a:buFont typeface="Arial" panose="020B0604020202020204" pitchFamily="34" charset="0"/>
              <a:buChar char="•"/>
            </a:pPr>
            <a:r>
              <a:rPr lang="en-GB" sz="2000" dirty="0"/>
              <a:t>Lower academic performance</a:t>
            </a:r>
          </a:p>
          <a:p>
            <a:pPr marL="285750" indent="-285750">
              <a:buFont typeface="Arial" panose="020B0604020202020204" pitchFamily="34" charset="0"/>
              <a:buChar char="•"/>
            </a:pPr>
            <a:r>
              <a:rPr lang="en-GB" sz="2000" dirty="0"/>
              <a:t>Exclusion from school</a:t>
            </a:r>
          </a:p>
          <a:p>
            <a:pPr marL="285750" indent="-285750">
              <a:buFont typeface="Arial" panose="020B0604020202020204" pitchFamily="34" charset="0"/>
              <a:buChar char="•"/>
            </a:pPr>
            <a:r>
              <a:rPr lang="en-GB" sz="2000" dirty="0"/>
              <a:t>Increased risk of anti-social behaviour</a:t>
            </a:r>
          </a:p>
          <a:p>
            <a:pPr marL="285750" indent="-285750">
              <a:buFont typeface="Arial" panose="020B0604020202020204" pitchFamily="34" charset="0"/>
              <a:buChar char="•"/>
            </a:pPr>
            <a:r>
              <a:rPr lang="en-GB" sz="2000" dirty="0"/>
              <a:t>Increased risk of poor health</a:t>
            </a:r>
          </a:p>
          <a:p>
            <a:pPr marL="285750" indent="-285750">
              <a:buFont typeface="Arial" panose="020B0604020202020204" pitchFamily="34" charset="0"/>
              <a:buChar char="•"/>
            </a:pPr>
            <a:r>
              <a:rPr lang="en-GB" sz="2000" dirty="0"/>
              <a:t>Increased socioeconomic  problems</a:t>
            </a:r>
          </a:p>
          <a:p>
            <a:pPr marL="285750" indent="-285750">
              <a:buFont typeface="Arial" panose="020B0604020202020204" pitchFamily="34" charset="0"/>
              <a:buChar char="•"/>
            </a:pPr>
            <a:r>
              <a:rPr lang="en-GB" sz="2000" dirty="0"/>
              <a:t>Increased risk of health problems</a:t>
            </a:r>
          </a:p>
          <a:p>
            <a:pPr marL="285750" indent="-285750">
              <a:buFont typeface="Arial" panose="020B0604020202020204" pitchFamily="34" charset="0"/>
              <a:buChar char="•"/>
            </a:pPr>
            <a:r>
              <a:rPr lang="en-GB" sz="2000" dirty="0"/>
              <a:t>Increased risk of early death.</a:t>
            </a:r>
          </a:p>
        </p:txBody>
      </p:sp>
      <p:sp>
        <p:nvSpPr>
          <p:cNvPr id="8" name="TextBox 7">
            <a:extLst>
              <a:ext uri="{FF2B5EF4-FFF2-40B4-BE49-F238E27FC236}">
                <a16:creationId xmlns:a16="http://schemas.microsoft.com/office/drawing/2014/main" id="{B6202710-91C2-4AA3-B9F6-37A4FEE028E3}"/>
              </a:ext>
            </a:extLst>
          </p:cNvPr>
          <p:cNvSpPr txBox="1"/>
          <p:nvPr/>
        </p:nvSpPr>
        <p:spPr>
          <a:xfrm>
            <a:off x="1444486" y="5831570"/>
            <a:ext cx="3750367" cy="307777"/>
          </a:xfrm>
          <a:prstGeom prst="rect">
            <a:avLst/>
          </a:prstGeom>
          <a:noFill/>
        </p:spPr>
        <p:txBody>
          <a:bodyPr wrap="square" rtlCol="0">
            <a:spAutoFit/>
          </a:bodyPr>
          <a:lstStyle/>
          <a:p>
            <a:pPr algn="r"/>
            <a:r>
              <a:rPr lang="en-GB" sz="1400" i="1" dirty="0"/>
              <a:t>Perry &amp; Szalavitz, 2010; Van der Kolk, 2014)</a:t>
            </a:r>
          </a:p>
        </p:txBody>
      </p:sp>
    </p:spTree>
    <p:extLst>
      <p:ext uri="{BB962C8B-B14F-4D97-AF65-F5344CB8AC3E}">
        <p14:creationId xmlns:p14="http://schemas.microsoft.com/office/powerpoint/2010/main" val="187205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AAF606-DC30-4944-A520-6AA9AFBA30C2}"/>
              </a:ext>
            </a:extLst>
          </p:cNvPr>
          <p:cNvPicPr>
            <a:picLocks noChangeAspect="1"/>
          </p:cNvPicPr>
          <p:nvPr/>
        </p:nvPicPr>
        <p:blipFill rotWithShape="1">
          <a:blip r:embed="rId2">
            <a:extLst>
              <a:ext uri="{28A0092B-C50C-407E-A947-70E740481C1C}">
                <a14:useLocalDpi xmlns:a14="http://schemas.microsoft.com/office/drawing/2010/main" val="0"/>
              </a:ext>
            </a:extLst>
          </a:blip>
          <a:srcRect l="9580" t="2793" r="5773"/>
          <a:stretch/>
        </p:blipFill>
        <p:spPr>
          <a:xfrm>
            <a:off x="354587" y="221973"/>
            <a:ext cx="3889453" cy="3335112"/>
          </a:xfrm>
          <a:prstGeom prst="rect">
            <a:avLst/>
          </a:prstGeom>
        </p:spPr>
      </p:pic>
      <p:pic>
        <p:nvPicPr>
          <p:cNvPr id="6" name="Picture 5">
            <a:extLst>
              <a:ext uri="{FF2B5EF4-FFF2-40B4-BE49-F238E27FC236}">
                <a16:creationId xmlns:a16="http://schemas.microsoft.com/office/drawing/2014/main" id="{BCADD267-777D-4E7E-A68C-C46840F1E715}"/>
              </a:ext>
            </a:extLst>
          </p:cNvPr>
          <p:cNvPicPr>
            <a:picLocks noChangeAspect="1"/>
          </p:cNvPicPr>
          <p:nvPr/>
        </p:nvPicPr>
        <p:blipFill rotWithShape="1">
          <a:blip r:embed="rId3">
            <a:extLst>
              <a:ext uri="{28A0092B-C50C-407E-A947-70E740481C1C}">
                <a14:useLocalDpi xmlns:a14="http://schemas.microsoft.com/office/drawing/2010/main" val="0"/>
              </a:ext>
            </a:extLst>
          </a:blip>
          <a:srcRect l="5821" t="4686" r="5160" b="4577"/>
          <a:stretch/>
        </p:blipFill>
        <p:spPr>
          <a:xfrm>
            <a:off x="7543707" y="3429000"/>
            <a:ext cx="4293706" cy="3266281"/>
          </a:xfrm>
          <a:prstGeom prst="rect">
            <a:avLst/>
          </a:prstGeom>
        </p:spPr>
      </p:pic>
      <p:pic>
        <p:nvPicPr>
          <p:cNvPr id="12" name="Picture 11">
            <a:extLst>
              <a:ext uri="{FF2B5EF4-FFF2-40B4-BE49-F238E27FC236}">
                <a16:creationId xmlns:a16="http://schemas.microsoft.com/office/drawing/2014/main" id="{5253EDDB-5105-4679-B26C-0564E5A2D258}"/>
              </a:ext>
            </a:extLst>
          </p:cNvPr>
          <p:cNvPicPr>
            <a:picLocks noChangeAspect="1"/>
          </p:cNvPicPr>
          <p:nvPr/>
        </p:nvPicPr>
        <p:blipFill rotWithShape="1">
          <a:blip r:embed="rId4">
            <a:extLst>
              <a:ext uri="{28A0092B-C50C-407E-A947-70E740481C1C}">
                <a14:useLocalDpi xmlns:a14="http://schemas.microsoft.com/office/drawing/2010/main" val="0"/>
              </a:ext>
            </a:extLst>
          </a:blip>
          <a:srcRect l="11706" t="3598" r="10153" b="3026"/>
          <a:stretch/>
        </p:blipFill>
        <p:spPr>
          <a:xfrm>
            <a:off x="4081672" y="1923678"/>
            <a:ext cx="3627124" cy="3266814"/>
          </a:xfrm>
          <a:prstGeom prst="rect">
            <a:avLst/>
          </a:prstGeom>
        </p:spPr>
      </p:pic>
      <p:sp>
        <p:nvSpPr>
          <p:cNvPr id="14" name="TextBox 13">
            <a:extLst>
              <a:ext uri="{FF2B5EF4-FFF2-40B4-BE49-F238E27FC236}">
                <a16:creationId xmlns:a16="http://schemas.microsoft.com/office/drawing/2014/main" id="{FAD9E3BC-7082-4540-A8DF-EC6817D72857}"/>
              </a:ext>
            </a:extLst>
          </p:cNvPr>
          <p:cNvSpPr txBox="1"/>
          <p:nvPr/>
        </p:nvSpPr>
        <p:spPr>
          <a:xfrm>
            <a:off x="4734437" y="238918"/>
            <a:ext cx="6821459" cy="400110"/>
          </a:xfrm>
          <a:prstGeom prst="rect">
            <a:avLst/>
          </a:prstGeom>
          <a:noFill/>
        </p:spPr>
        <p:txBody>
          <a:bodyPr wrap="square" rtlCol="0">
            <a:spAutoFit/>
          </a:bodyPr>
          <a:lstStyle/>
          <a:p>
            <a:r>
              <a:rPr lang="en-GB" sz="2000" dirty="0">
                <a:latin typeface="Arial Black" panose="020B0A04020102020204" pitchFamily="34" charset="0"/>
              </a:rPr>
              <a:t>The impact of Adverse Childhood Experiences</a:t>
            </a:r>
          </a:p>
        </p:txBody>
      </p:sp>
      <p:sp>
        <p:nvSpPr>
          <p:cNvPr id="13" name="TextBox 12">
            <a:extLst>
              <a:ext uri="{FF2B5EF4-FFF2-40B4-BE49-F238E27FC236}">
                <a16:creationId xmlns:a16="http://schemas.microsoft.com/office/drawing/2014/main" id="{B7FFEF30-1C1D-477C-91A6-7B56CAF91573}"/>
              </a:ext>
            </a:extLst>
          </p:cNvPr>
          <p:cNvSpPr txBox="1"/>
          <p:nvPr/>
        </p:nvSpPr>
        <p:spPr>
          <a:xfrm>
            <a:off x="503582" y="6069497"/>
            <a:ext cx="1842053" cy="307777"/>
          </a:xfrm>
          <a:prstGeom prst="rect">
            <a:avLst/>
          </a:prstGeom>
          <a:noFill/>
        </p:spPr>
        <p:txBody>
          <a:bodyPr wrap="square" rtlCol="0">
            <a:spAutoFit/>
          </a:bodyPr>
          <a:lstStyle/>
          <a:p>
            <a:r>
              <a:rPr lang="en-GB" sz="1400" i="1" dirty="0"/>
              <a:t>(ACES Too High, n.d.)</a:t>
            </a:r>
          </a:p>
        </p:txBody>
      </p:sp>
    </p:spTree>
    <p:extLst>
      <p:ext uri="{BB962C8B-B14F-4D97-AF65-F5344CB8AC3E}">
        <p14:creationId xmlns:p14="http://schemas.microsoft.com/office/powerpoint/2010/main" val="146683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DDBB41-1EFB-441C-80A0-FC4F6E54EA22}"/>
              </a:ext>
            </a:extLst>
          </p:cNvPr>
          <p:cNvPicPr>
            <a:picLocks noChangeAspect="1"/>
          </p:cNvPicPr>
          <p:nvPr/>
        </p:nvPicPr>
        <p:blipFill rotWithShape="1">
          <a:blip r:embed="rId2">
            <a:extLst>
              <a:ext uri="{28A0092B-C50C-407E-A947-70E740481C1C}">
                <a14:useLocalDpi xmlns:a14="http://schemas.microsoft.com/office/drawing/2010/main" val="0"/>
              </a:ext>
            </a:extLst>
          </a:blip>
          <a:srcRect l="6086" t="5699" r="8496" b="2326"/>
          <a:stretch/>
        </p:blipFill>
        <p:spPr>
          <a:xfrm>
            <a:off x="5327834" y="975691"/>
            <a:ext cx="6069034" cy="4906618"/>
          </a:xfrm>
          <a:prstGeom prst="rect">
            <a:avLst/>
          </a:prstGeom>
        </p:spPr>
      </p:pic>
      <p:pic>
        <p:nvPicPr>
          <p:cNvPr id="3" name="Picture 2">
            <a:extLst>
              <a:ext uri="{FF2B5EF4-FFF2-40B4-BE49-F238E27FC236}">
                <a16:creationId xmlns:a16="http://schemas.microsoft.com/office/drawing/2014/main" id="{31F689E5-EFBD-4F67-8CF7-1266ACD16FB2}"/>
              </a:ext>
            </a:extLst>
          </p:cNvPr>
          <p:cNvPicPr>
            <a:picLocks noChangeAspect="1"/>
          </p:cNvPicPr>
          <p:nvPr/>
        </p:nvPicPr>
        <p:blipFill rotWithShape="1">
          <a:blip r:embed="rId3">
            <a:extLst>
              <a:ext uri="{28A0092B-C50C-407E-A947-70E740481C1C}">
                <a14:useLocalDpi xmlns:a14="http://schemas.microsoft.com/office/drawing/2010/main" val="0"/>
              </a:ext>
            </a:extLst>
          </a:blip>
          <a:srcRect l="5163" t="5626" r="1638" b="3462"/>
          <a:stretch/>
        </p:blipFill>
        <p:spPr>
          <a:xfrm>
            <a:off x="664821" y="3697358"/>
            <a:ext cx="4114225" cy="3004930"/>
          </a:xfrm>
          <a:prstGeom prst="rect">
            <a:avLst/>
          </a:prstGeom>
        </p:spPr>
      </p:pic>
      <p:pic>
        <p:nvPicPr>
          <p:cNvPr id="5" name="Picture 4">
            <a:extLst>
              <a:ext uri="{FF2B5EF4-FFF2-40B4-BE49-F238E27FC236}">
                <a16:creationId xmlns:a16="http://schemas.microsoft.com/office/drawing/2014/main" id="{89CD974D-FF2A-4EBB-8026-A1EBB3B504D6}"/>
              </a:ext>
            </a:extLst>
          </p:cNvPr>
          <p:cNvPicPr>
            <a:picLocks noChangeAspect="1"/>
          </p:cNvPicPr>
          <p:nvPr/>
        </p:nvPicPr>
        <p:blipFill rotWithShape="1">
          <a:blip r:embed="rId4">
            <a:extLst>
              <a:ext uri="{28A0092B-C50C-407E-A947-70E740481C1C}">
                <a14:useLocalDpi xmlns:a14="http://schemas.microsoft.com/office/drawing/2010/main" val="0"/>
              </a:ext>
            </a:extLst>
          </a:blip>
          <a:srcRect l="11533" t="6796" r="8945"/>
          <a:stretch/>
        </p:blipFill>
        <p:spPr>
          <a:xfrm>
            <a:off x="840405" y="248478"/>
            <a:ext cx="3763056" cy="3273288"/>
          </a:xfrm>
          <a:prstGeom prst="rect">
            <a:avLst/>
          </a:prstGeom>
        </p:spPr>
      </p:pic>
      <p:sp>
        <p:nvSpPr>
          <p:cNvPr id="6" name="TextBox 5">
            <a:extLst>
              <a:ext uri="{FF2B5EF4-FFF2-40B4-BE49-F238E27FC236}">
                <a16:creationId xmlns:a16="http://schemas.microsoft.com/office/drawing/2014/main" id="{60DD86E2-DA0A-4C56-97A8-51009BDF8004}"/>
              </a:ext>
            </a:extLst>
          </p:cNvPr>
          <p:cNvSpPr txBox="1"/>
          <p:nvPr/>
        </p:nvSpPr>
        <p:spPr>
          <a:xfrm>
            <a:off x="4951621" y="258416"/>
            <a:ext cx="6821459" cy="400110"/>
          </a:xfrm>
          <a:prstGeom prst="rect">
            <a:avLst/>
          </a:prstGeom>
          <a:noFill/>
        </p:spPr>
        <p:txBody>
          <a:bodyPr wrap="square" rtlCol="0">
            <a:spAutoFit/>
          </a:bodyPr>
          <a:lstStyle/>
          <a:p>
            <a:r>
              <a:rPr lang="en-GB" sz="2000" dirty="0">
                <a:latin typeface="Arial Black" panose="020B0A04020102020204" pitchFamily="34" charset="0"/>
              </a:rPr>
              <a:t>The impact of Adverse Childhood Experiences</a:t>
            </a:r>
          </a:p>
        </p:txBody>
      </p:sp>
      <p:sp>
        <p:nvSpPr>
          <p:cNvPr id="7" name="TextBox 6">
            <a:extLst>
              <a:ext uri="{FF2B5EF4-FFF2-40B4-BE49-F238E27FC236}">
                <a16:creationId xmlns:a16="http://schemas.microsoft.com/office/drawing/2014/main" id="{AF06AD8A-AC98-427C-939F-F976B19582F0}"/>
              </a:ext>
            </a:extLst>
          </p:cNvPr>
          <p:cNvSpPr txBox="1"/>
          <p:nvPr/>
        </p:nvSpPr>
        <p:spPr>
          <a:xfrm>
            <a:off x="9554815" y="6291807"/>
            <a:ext cx="1842053" cy="307777"/>
          </a:xfrm>
          <a:prstGeom prst="rect">
            <a:avLst/>
          </a:prstGeom>
          <a:noFill/>
        </p:spPr>
        <p:txBody>
          <a:bodyPr wrap="square" rtlCol="0">
            <a:spAutoFit/>
          </a:bodyPr>
          <a:lstStyle/>
          <a:p>
            <a:pPr algn="r"/>
            <a:r>
              <a:rPr lang="en-GB" sz="1400" i="1" dirty="0"/>
              <a:t>(ACES Too High, n.d.)</a:t>
            </a:r>
          </a:p>
        </p:txBody>
      </p:sp>
    </p:spTree>
    <p:extLst>
      <p:ext uri="{BB962C8B-B14F-4D97-AF65-F5344CB8AC3E}">
        <p14:creationId xmlns:p14="http://schemas.microsoft.com/office/powerpoint/2010/main" val="429104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6A797-D8BD-49D2-BCE8-0D0E33A63A53}"/>
              </a:ext>
            </a:extLst>
          </p:cNvPr>
          <p:cNvPicPr>
            <a:picLocks noChangeAspect="1"/>
          </p:cNvPicPr>
          <p:nvPr/>
        </p:nvPicPr>
        <p:blipFill rotWithShape="1">
          <a:blip r:embed="rId2"/>
          <a:srcRect l="23261" t="9643" r="18695" b="12252"/>
          <a:stretch/>
        </p:blipFill>
        <p:spPr>
          <a:xfrm>
            <a:off x="1775791" y="120536"/>
            <a:ext cx="8905462" cy="6737464"/>
          </a:xfrm>
          <a:prstGeom prst="rect">
            <a:avLst/>
          </a:prstGeom>
        </p:spPr>
      </p:pic>
      <p:sp>
        <p:nvSpPr>
          <p:cNvPr id="3" name="TextBox 2">
            <a:extLst>
              <a:ext uri="{FF2B5EF4-FFF2-40B4-BE49-F238E27FC236}">
                <a16:creationId xmlns:a16="http://schemas.microsoft.com/office/drawing/2014/main" id="{C9F218E1-93A2-43BE-89F8-350CC442DFE4}"/>
              </a:ext>
            </a:extLst>
          </p:cNvPr>
          <p:cNvSpPr txBox="1"/>
          <p:nvPr/>
        </p:nvSpPr>
        <p:spPr>
          <a:xfrm>
            <a:off x="9316278" y="6308035"/>
            <a:ext cx="1272209" cy="307777"/>
          </a:xfrm>
          <a:prstGeom prst="rect">
            <a:avLst/>
          </a:prstGeom>
          <a:noFill/>
        </p:spPr>
        <p:txBody>
          <a:bodyPr wrap="square" rtlCol="0">
            <a:spAutoFit/>
          </a:bodyPr>
          <a:lstStyle/>
          <a:p>
            <a:r>
              <a:rPr lang="en-GB" sz="1400" i="1" dirty="0"/>
              <a:t>(Patton, 2016)</a:t>
            </a:r>
          </a:p>
        </p:txBody>
      </p:sp>
    </p:spTree>
    <p:extLst>
      <p:ext uri="{BB962C8B-B14F-4D97-AF65-F5344CB8AC3E}">
        <p14:creationId xmlns:p14="http://schemas.microsoft.com/office/powerpoint/2010/main" val="133980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149416-29A7-4812-BF2D-AD8F577C19A5}"/>
              </a:ext>
            </a:extLst>
          </p:cNvPr>
          <p:cNvSpPr>
            <a:spLocks noGrp="1"/>
          </p:cNvSpPr>
          <p:nvPr>
            <p:ph type="sldNum" sz="quarter" idx="12"/>
          </p:nvPr>
        </p:nvSpPr>
        <p:spPr/>
        <p:txBody>
          <a:bodyPr/>
          <a:lstStyle/>
          <a:p>
            <a:fld id="{A7FAADD0-5DAE-472D-995C-E8B43BDD57E6}" type="slidenum">
              <a:rPr lang="en-GB" smtClean="0"/>
              <a:pPr/>
              <a:t>8</a:t>
            </a:fld>
            <a:endParaRPr lang="en-GB"/>
          </a:p>
        </p:txBody>
      </p:sp>
      <p:sp>
        <p:nvSpPr>
          <p:cNvPr id="5" name="Title 1">
            <a:extLst>
              <a:ext uri="{FF2B5EF4-FFF2-40B4-BE49-F238E27FC236}">
                <a16:creationId xmlns:a16="http://schemas.microsoft.com/office/drawing/2014/main" id="{C92D3454-0F5C-4BF9-834C-5B0EE4C8BD40}"/>
              </a:ext>
            </a:extLst>
          </p:cNvPr>
          <p:cNvSpPr txBox="1">
            <a:spLocks/>
          </p:cNvSpPr>
          <p:nvPr/>
        </p:nvSpPr>
        <p:spPr>
          <a:xfrm>
            <a:off x="389792" y="309285"/>
            <a:ext cx="6965165" cy="7243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Why do ACEs have such a huge impact?</a:t>
            </a:r>
          </a:p>
        </p:txBody>
      </p:sp>
      <p:sp>
        <p:nvSpPr>
          <p:cNvPr id="2" name="TextBox 1">
            <a:extLst>
              <a:ext uri="{FF2B5EF4-FFF2-40B4-BE49-F238E27FC236}">
                <a16:creationId xmlns:a16="http://schemas.microsoft.com/office/drawing/2014/main" id="{4730F4F3-546B-47D0-A878-F4741394EB0C}"/>
              </a:ext>
            </a:extLst>
          </p:cNvPr>
          <p:cNvSpPr txBox="1"/>
          <p:nvPr/>
        </p:nvSpPr>
        <p:spPr>
          <a:xfrm>
            <a:off x="1726624" y="2624039"/>
            <a:ext cx="7291187" cy="384721"/>
          </a:xfrm>
          <a:prstGeom prst="rect">
            <a:avLst/>
          </a:prstGeom>
          <a:noFill/>
        </p:spPr>
        <p:txBody>
          <a:bodyPr wrap="square" rtlCol="0">
            <a:spAutoFit/>
          </a:bodyPr>
          <a:lstStyle/>
          <a:p>
            <a:pPr>
              <a:spcAft>
                <a:spcPts val="600"/>
              </a:spcAft>
            </a:pPr>
            <a:r>
              <a:rPr lang="en-GB" sz="1900" b="1" dirty="0"/>
              <a:t>The Limbic system</a:t>
            </a:r>
          </a:p>
        </p:txBody>
      </p:sp>
      <p:pic>
        <p:nvPicPr>
          <p:cNvPr id="6" name="Picture 5">
            <a:extLst>
              <a:ext uri="{FF2B5EF4-FFF2-40B4-BE49-F238E27FC236}">
                <a16:creationId xmlns:a16="http://schemas.microsoft.com/office/drawing/2014/main" id="{923BDAB4-5F57-49D4-BD55-1E082BD536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831" y="2685483"/>
            <a:ext cx="1377793" cy="1589815"/>
          </a:xfrm>
          <a:prstGeom prst="rect">
            <a:avLst/>
          </a:prstGeom>
        </p:spPr>
      </p:pic>
      <p:sp>
        <p:nvSpPr>
          <p:cNvPr id="3" name="TextBox 2">
            <a:extLst>
              <a:ext uri="{FF2B5EF4-FFF2-40B4-BE49-F238E27FC236}">
                <a16:creationId xmlns:a16="http://schemas.microsoft.com/office/drawing/2014/main" id="{7E1D4683-AB35-4E57-BA14-444359630A80}"/>
              </a:ext>
            </a:extLst>
          </p:cNvPr>
          <p:cNvSpPr txBox="1"/>
          <p:nvPr/>
        </p:nvSpPr>
        <p:spPr>
          <a:xfrm>
            <a:off x="1726624" y="3025570"/>
            <a:ext cx="10183580" cy="1554272"/>
          </a:xfrm>
          <a:prstGeom prst="rect">
            <a:avLst/>
          </a:prstGeom>
          <a:noFill/>
        </p:spPr>
        <p:txBody>
          <a:bodyPr wrap="square" rtlCol="0">
            <a:spAutoFit/>
          </a:bodyPr>
          <a:lstStyle/>
          <a:p>
            <a:r>
              <a:rPr lang="en-GB" sz="1900" dirty="0"/>
              <a:t>The limbic lobe is our </a:t>
            </a:r>
            <a:r>
              <a:rPr lang="en-GB" sz="1900" b="1" i="1" dirty="0"/>
              <a:t>caveman brain</a:t>
            </a:r>
            <a:r>
              <a:rPr lang="en-GB" sz="1900" dirty="0"/>
              <a:t>. The limbic lobe’s main function is survival. When presented with stress or dangerous situations, the limbic system automatically takes over to keep us alive. The brain fills up with </a:t>
            </a:r>
            <a:r>
              <a:rPr lang="en-GB" sz="1900" b="1" dirty="0"/>
              <a:t>cortisol </a:t>
            </a:r>
            <a:r>
              <a:rPr lang="en-GB" sz="1900" dirty="0"/>
              <a:t>and</a:t>
            </a:r>
            <a:r>
              <a:rPr lang="en-GB" sz="1900" b="1" dirty="0"/>
              <a:t> adrenaline </a:t>
            </a:r>
            <a:r>
              <a:rPr lang="en-GB" sz="1900" dirty="0"/>
              <a:t>which speeds up our breathing and reactions.  This is to give us the energy and power to </a:t>
            </a:r>
            <a:r>
              <a:rPr lang="en-GB" sz="1900" b="1" dirty="0"/>
              <a:t>fight or flight. </a:t>
            </a:r>
          </a:p>
          <a:p>
            <a:endParaRPr lang="en-GB" sz="1900" b="1" dirty="0"/>
          </a:p>
        </p:txBody>
      </p:sp>
      <p:pic>
        <p:nvPicPr>
          <p:cNvPr id="11" name="Picture 10">
            <a:extLst>
              <a:ext uri="{FF2B5EF4-FFF2-40B4-BE49-F238E27FC236}">
                <a16:creationId xmlns:a16="http://schemas.microsoft.com/office/drawing/2014/main" id="{85E03BD7-D920-4A45-AC07-293771B9CE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2" r="42935" b="-1"/>
          <a:stretch/>
        </p:blipFill>
        <p:spPr>
          <a:xfrm>
            <a:off x="9029239" y="110542"/>
            <a:ext cx="2909146" cy="2853584"/>
          </a:xfrm>
          <a:prstGeom prst="rect">
            <a:avLst/>
          </a:prstGeom>
        </p:spPr>
      </p:pic>
      <p:sp>
        <p:nvSpPr>
          <p:cNvPr id="14" name="TextBox 13">
            <a:extLst>
              <a:ext uri="{FF2B5EF4-FFF2-40B4-BE49-F238E27FC236}">
                <a16:creationId xmlns:a16="http://schemas.microsoft.com/office/drawing/2014/main" id="{74CA28C2-100E-4D62-B33B-3DF443D33A54}"/>
              </a:ext>
            </a:extLst>
          </p:cNvPr>
          <p:cNvSpPr txBox="1"/>
          <p:nvPr/>
        </p:nvSpPr>
        <p:spPr>
          <a:xfrm>
            <a:off x="9017810" y="197969"/>
            <a:ext cx="1216899" cy="276999"/>
          </a:xfrm>
          <a:prstGeom prst="rect">
            <a:avLst/>
          </a:prstGeom>
          <a:noFill/>
        </p:spPr>
        <p:txBody>
          <a:bodyPr wrap="square" rtlCol="0">
            <a:spAutoFit/>
          </a:bodyPr>
          <a:lstStyle/>
          <a:p>
            <a:r>
              <a:rPr lang="en-GB" sz="1200" i="1" dirty="0"/>
              <a:t>(Peters, 2012)</a:t>
            </a:r>
          </a:p>
        </p:txBody>
      </p:sp>
      <p:sp>
        <p:nvSpPr>
          <p:cNvPr id="7" name="TextBox 6">
            <a:extLst>
              <a:ext uri="{FF2B5EF4-FFF2-40B4-BE49-F238E27FC236}">
                <a16:creationId xmlns:a16="http://schemas.microsoft.com/office/drawing/2014/main" id="{F254D129-F51B-46F8-A486-CD2CC5397330}"/>
              </a:ext>
            </a:extLst>
          </p:cNvPr>
          <p:cNvSpPr txBox="1"/>
          <p:nvPr/>
        </p:nvSpPr>
        <p:spPr>
          <a:xfrm>
            <a:off x="260623" y="778268"/>
            <a:ext cx="8992747" cy="646331"/>
          </a:xfrm>
          <a:prstGeom prst="rect">
            <a:avLst/>
          </a:prstGeom>
          <a:noFill/>
        </p:spPr>
        <p:txBody>
          <a:bodyPr wrap="square" rtlCol="0">
            <a:spAutoFit/>
          </a:bodyPr>
          <a:lstStyle/>
          <a:p>
            <a:r>
              <a:rPr lang="en-GB" dirty="0"/>
              <a:t>To understand why childhood trauma has such a negative impact on children’s development, we need to understand more about the development of the brain. </a:t>
            </a:r>
          </a:p>
        </p:txBody>
      </p:sp>
      <p:sp>
        <p:nvSpPr>
          <p:cNvPr id="9" name="TextBox 8">
            <a:extLst>
              <a:ext uri="{FF2B5EF4-FFF2-40B4-BE49-F238E27FC236}">
                <a16:creationId xmlns:a16="http://schemas.microsoft.com/office/drawing/2014/main" id="{8BE64EEE-49D2-4ED2-994A-6EFD57A9A09D}"/>
              </a:ext>
            </a:extLst>
          </p:cNvPr>
          <p:cNvSpPr txBox="1"/>
          <p:nvPr/>
        </p:nvSpPr>
        <p:spPr>
          <a:xfrm>
            <a:off x="260623" y="1423710"/>
            <a:ext cx="8774689" cy="1200329"/>
          </a:xfrm>
          <a:prstGeom prst="rect">
            <a:avLst/>
          </a:prstGeom>
          <a:noFill/>
        </p:spPr>
        <p:txBody>
          <a:bodyPr wrap="square" rtlCol="0">
            <a:spAutoFit/>
          </a:bodyPr>
          <a:lstStyle/>
          <a:p>
            <a:r>
              <a:rPr lang="en-GB" b="1" dirty="0"/>
              <a:t>The Brainstem</a:t>
            </a:r>
          </a:p>
          <a:p>
            <a:r>
              <a:rPr lang="en-GB" dirty="0"/>
              <a:t>When we are born, the brainstem is pretty much fully developed – it contains cranial  nerves that link the brain with the rest of the body, which is what enables us to move, see, talk etc. The brainstem is important but we’ll come back to this later</a:t>
            </a:r>
          </a:p>
        </p:txBody>
      </p:sp>
      <p:sp>
        <p:nvSpPr>
          <p:cNvPr id="10" name="Rectangle 9"/>
          <p:cNvSpPr/>
          <p:nvPr/>
        </p:nvSpPr>
        <p:spPr>
          <a:xfrm>
            <a:off x="348831" y="4331460"/>
            <a:ext cx="9250846" cy="2108269"/>
          </a:xfrm>
          <a:prstGeom prst="rect">
            <a:avLst/>
          </a:prstGeom>
        </p:spPr>
        <p:txBody>
          <a:bodyPr wrap="square">
            <a:spAutoFit/>
          </a:bodyPr>
          <a:lstStyle/>
          <a:p>
            <a:pPr>
              <a:spcAft>
                <a:spcPts val="600"/>
              </a:spcAft>
            </a:pPr>
            <a:r>
              <a:rPr lang="en-GB" dirty="0"/>
              <a:t>As we grow up we learn to modulate our stress response, so that not everything is seen as a threat, so for most of us, when someone looks at us in a ‘funny’ way, it doesn’t spark our limbic lobe, we just ignore it and carry on with our day.  </a:t>
            </a:r>
          </a:p>
          <a:p>
            <a:r>
              <a:rPr lang="en-GB" dirty="0"/>
              <a:t>How babies are cared for in the first year of their lives plays a big part in this; when a baby is hungry, thirsty, wet or cold, it cries. When a parent/ carer comes and picks it up resolving the issue, it learns that everything is okay, its needs will be met, thus slowly, the brain learns, through repetition, that it’s okay be uncomfortable, things will be dealt with.</a:t>
            </a:r>
          </a:p>
        </p:txBody>
      </p:sp>
      <p:pic>
        <p:nvPicPr>
          <p:cNvPr id="1026" name="Picture 2" descr="How to cope with a crying ba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2821" y="4746646"/>
            <a:ext cx="2361953" cy="157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20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1465A2-43A4-4CC4-9F71-26D43A52A9E5}"/>
              </a:ext>
            </a:extLst>
          </p:cNvPr>
          <p:cNvSpPr txBox="1"/>
          <p:nvPr/>
        </p:nvSpPr>
        <p:spPr>
          <a:xfrm>
            <a:off x="291548" y="3103178"/>
            <a:ext cx="9148368" cy="3693319"/>
          </a:xfrm>
          <a:prstGeom prst="rect">
            <a:avLst/>
          </a:prstGeom>
          <a:noFill/>
        </p:spPr>
        <p:txBody>
          <a:bodyPr wrap="square" rtlCol="0">
            <a:spAutoFit/>
          </a:bodyPr>
          <a:lstStyle/>
          <a:p>
            <a:pPr>
              <a:spcAft>
                <a:spcPts val="1200"/>
              </a:spcAft>
            </a:pPr>
            <a:r>
              <a:rPr lang="en-GB" sz="2000" b="1" dirty="0"/>
              <a:t>When things go wrong.</a:t>
            </a:r>
          </a:p>
          <a:p>
            <a:pPr>
              <a:spcAft>
                <a:spcPts val="1200"/>
              </a:spcAft>
            </a:pPr>
            <a:r>
              <a:rPr lang="en-GB" sz="2000" dirty="0"/>
              <a:t>For babies who don’t receive this interaction, for those who are left to cry and whose needs are not met, their brain continues producing cortisol and adrenaline. A baby is totally dependent on adults, if their cries are not responded to, it is literally a life or death situation, a baby who is not fed will die. They don’t learn how to modulate their stress, which can have life long consequences.</a:t>
            </a:r>
          </a:p>
          <a:p>
            <a:r>
              <a:rPr lang="en-GB" sz="2000" dirty="0"/>
              <a:t>As they get older, their brains either produce far too much cortisol meaning they  become pupils who go from ‘naught to nuclear’ in their response to stress; or their cortisol ‘tap’ switches off and becomes unresponsive – these become the pupils who seem unaffected by anything and seem emotionally ‘cold’.</a:t>
            </a:r>
          </a:p>
          <a:p>
            <a:pPr algn="r">
              <a:spcAft>
                <a:spcPts val="1200"/>
              </a:spcAft>
            </a:pPr>
            <a:r>
              <a:rPr lang="en-GB" sz="1400" i="1" dirty="0"/>
              <a:t>(Gerhardt, 2015) </a:t>
            </a:r>
          </a:p>
        </p:txBody>
      </p:sp>
      <p:sp>
        <p:nvSpPr>
          <p:cNvPr id="3" name="TextBox 2"/>
          <p:cNvSpPr txBox="1"/>
          <p:nvPr/>
        </p:nvSpPr>
        <p:spPr>
          <a:xfrm>
            <a:off x="291548" y="175929"/>
            <a:ext cx="9271560" cy="1785104"/>
          </a:xfrm>
          <a:prstGeom prst="rect">
            <a:avLst/>
          </a:prstGeom>
          <a:noFill/>
        </p:spPr>
        <p:txBody>
          <a:bodyPr wrap="square" rtlCol="0">
            <a:spAutoFit/>
          </a:bodyPr>
          <a:lstStyle/>
          <a:p>
            <a:pPr>
              <a:spcAft>
                <a:spcPts val="1200"/>
              </a:spcAft>
            </a:pPr>
            <a:r>
              <a:rPr lang="en-GB" sz="2000" b="1" dirty="0"/>
              <a:t>Attunement – </a:t>
            </a:r>
            <a:r>
              <a:rPr lang="en-GB" sz="2000" b="1" u="sng" dirty="0"/>
              <a:t>think back to the starter activity</a:t>
            </a:r>
          </a:p>
          <a:p>
            <a:pPr>
              <a:spcAft>
                <a:spcPts val="1200"/>
              </a:spcAft>
            </a:pPr>
            <a:r>
              <a:rPr lang="en-GB" sz="2000" dirty="0"/>
              <a:t>Normally, parents have a natural attunement with their baby. As babies, we learn how to be, by copying our parent/ care givers (stick out your tongue at a baby, and they’ll do the same back).  In order to help us do this, our brains contain </a:t>
            </a:r>
            <a:r>
              <a:rPr lang="en-GB" sz="2000" b="1" dirty="0"/>
              <a:t>mirror neurons</a:t>
            </a:r>
            <a:r>
              <a:rPr lang="en-GB" sz="2000" dirty="0"/>
              <a:t>, cells that help us mirror or copy the people around us so that we fit into society. </a:t>
            </a:r>
            <a:endParaRPr lang="en-GB" sz="1400" i="1" dirty="0"/>
          </a:p>
        </p:txBody>
      </p:sp>
      <p:pic>
        <p:nvPicPr>
          <p:cNvPr id="2050" name="Picture 2" descr="Related imag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3856" y="471332"/>
            <a:ext cx="2161694" cy="1436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other baby attun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62" y="1944274"/>
            <a:ext cx="1641482" cy="1093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E602069-4434-45B1-93D3-E1262C3D7143}"/>
              </a:ext>
            </a:extLst>
          </p:cNvPr>
          <p:cNvPicPr>
            <a:picLocks noChangeAspect="1"/>
          </p:cNvPicPr>
          <p:nvPr/>
        </p:nvPicPr>
        <p:blipFill rotWithShape="1">
          <a:blip r:embed="rId4">
            <a:extLst>
              <a:ext uri="{28A0092B-C50C-407E-A947-70E740481C1C}">
                <a14:useLocalDpi xmlns:a14="http://schemas.microsoft.com/office/drawing/2010/main" val="0"/>
              </a:ext>
            </a:extLst>
          </a:blip>
          <a:srcRect l="24423" t="6135" r="23531"/>
          <a:stretch/>
        </p:blipFill>
        <p:spPr>
          <a:xfrm>
            <a:off x="9500665" y="3378037"/>
            <a:ext cx="2345634" cy="3304034"/>
          </a:xfrm>
          <a:prstGeom prst="rect">
            <a:avLst/>
          </a:prstGeom>
        </p:spPr>
      </p:pic>
      <p:sp>
        <p:nvSpPr>
          <p:cNvPr id="6" name="Rectangle 5">
            <a:extLst>
              <a:ext uri="{FF2B5EF4-FFF2-40B4-BE49-F238E27FC236}">
                <a16:creationId xmlns:a16="http://schemas.microsoft.com/office/drawing/2014/main" id="{CCE42C3A-F822-4672-A115-5E17D6EC4AE8}"/>
              </a:ext>
            </a:extLst>
          </p:cNvPr>
          <p:cNvSpPr/>
          <p:nvPr/>
        </p:nvSpPr>
        <p:spPr>
          <a:xfrm>
            <a:off x="2093844" y="2337292"/>
            <a:ext cx="9806608" cy="892552"/>
          </a:xfrm>
          <a:prstGeom prst="rect">
            <a:avLst/>
          </a:prstGeom>
        </p:spPr>
        <p:txBody>
          <a:bodyPr wrap="square">
            <a:spAutoFit/>
          </a:bodyPr>
          <a:lstStyle/>
          <a:p>
            <a:r>
              <a:rPr lang="en-GB" sz="2000" dirty="0"/>
              <a:t>It is vital that babies receive this stimulation if they are to develop empathy, understanding and the ability to adapt their behaviour in order to fit in with their peers and society. </a:t>
            </a:r>
          </a:p>
          <a:p>
            <a:pPr algn="r"/>
            <a:r>
              <a:rPr lang="en-GB" sz="1200" i="1" dirty="0"/>
              <a:t>(Gerhardt, 2015; Perry &amp; Szalavitz, 2010; Van der Kolk, 2014)</a:t>
            </a:r>
            <a:endParaRPr lang="en-GB" dirty="0"/>
          </a:p>
        </p:txBody>
      </p:sp>
      <p:sp>
        <p:nvSpPr>
          <p:cNvPr id="4" name="TextBox 3">
            <a:extLst>
              <a:ext uri="{FF2B5EF4-FFF2-40B4-BE49-F238E27FC236}">
                <a16:creationId xmlns:a16="http://schemas.microsoft.com/office/drawing/2014/main" id="{34FC1AA3-56D4-456E-9797-63AAD22185EB}"/>
              </a:ext>
            </a:extLst>
          </p:cNvPr>
          <p:cNvSpPr txBox="1"/>
          <p:nvPr/>
        </p:nvSpPr>
        <p:spPr>
          <a:xfrm>
            <a:off x="2139112" y="1908223"/>
            <a:ext cx="7300804" cy="400110"/>
          </a:xfrm>
          <a:prstGeom prst="rect">
            <a:avLst/>
          </a:prstGeom>
          <a:noFill/>
        </p:spPr>
        <p:txBody>
          <a:bodyPr wrap="square" rtlCol="0">
            <a:spAutoFit/>
          </a:bodyPr>
          <a:lstStyle/>
          <a:p>
            <a:r>
              <a:rPr lang="en-GB" sz="2000" i="1" dirty="0"/>
              <a:t>This is why you were able to synchronise your clapping fairly easily.</a:t>
            </a:r>
          </a:p>
        </p:txBody>
      </p:sp>
    </p:spTree>
    <p:extLst>
      <p:ext uri="{BB962C8B-B14F-4D97-AF65-F5344CB8AC3E}">
        <p14:creationId xmlns:p14="http://schemas.microsoft.com/office/powerpoint/2010/main" val="2398207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4230</Words>
  <Application>Microsoft Office PowerPoint</Application>
  <PresentationFormat>Widescreen</PresentationFormat>
  <Paragraphs>262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SYMONS</dc:creator>
  <cp:lastModifiedBy>x x</cp:lastModifiedBy>
  <cp:revision>58</cp:revision>
  <dcterms:created xsi:type="dcterms:W3CDTF">2019-03-16T21:15:12Z</dcterms:created>
  <dcterms:modified xsi:type="dcterms:W3CDTF">2019-03-20T23:05:28Z</dcterms:modified>
</cp:coreProperties>
</file>