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339" r:id="rId9"/>
    <p:sldId id="340" r:id="rId10"/>
    <p:sldId id="341" r:id="rId11"/>
    <p:sldId id="343" r:id="rId12"/>
    <p:sldId id="344" r:id="rId13"/>
    <p:sldId id="345" r:id="rId14"/>
    <p:sldId id="349" r:id="rId15"/>
    <p:sldId id="350" r:id="rId16"/>
    <p:sldId id="384" r:id="rId17"/>
    <p:sldId id="385" r:id="rId18"/>
    <p:sldId id="386" r:id="rId19"/>
    <p:sldId id="387" r:id="rId20"/>
    <p:sldId id="388" r:id="rId21"/>
    <p:sldId id="389" r:id="rId22"/>
    <p:sldId id="390" r:id="rId23"/>
    <p:sldId id="342" r:id="rId24"/>
    <p:sldId id="394" r:id="rId25"/>
    <p:sldId id="395" r:id="rId26"/>
    <p:sldId id="346" r:id="rId27"/>
    <p:sldId id="348" r:id="rId28"/>
    <p:sldId id="347" r:id="rId29"/>
    <p:sldId id="3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43938-33C9-40C0-BE63-1B6C439E9E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893285-7AD1-4740-AAC9-EF9A1E654F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5E860B-0BE1-4E6A-AF8D-7B6DD9B4EEED}"/>
              </a:ext>
            </a:extLst>
          </p:cNvPr>
          <p:cNvSpPr>
            <a:spLocks noGrp="1"/>
          </p:cNvSpPr>
          <p:nvPr>
            <p:ph type="dt" sz="half" idx="10"/>
          </p:nvPr>
        </p:nvSpPr>
        <p:spPr/>
        <p:txBody>
          <a:bodyPr/>
          <a:lstStyle/>
          <a:p>
            <a:fld id="{00F7A062-C9F5-4F3F-99F4-F9052546E292}" type="datetimeFigureOut">
              <a:rPr lang="en-GB" smtClean="0"/>
              <a:t>16/03/2019</a:t>
            </a:fld>
            <a:endParaRPr lang="en-GB"/>
          </a:p>
        </p:txBody>
      </p:sp>
      <p:sp>
        <p:nvSpPr>
          <p:cNvPr id="5" name="Footer Placeholder 4">
            <a:extLst>
              <a:ext uri="{FF2B5EF4-FFF2-40B4-BE49-F238E27FC236}">
                <a16:creationId xmlns:a16="http://schemas.microsoft.com/office/drawing/2014/main" id="{E0AB5EC7-0211-48A6-8338-99DB0AAEF3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F3A00C-841D-4DCD-B15D-D2B042C629EC}"/>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73300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49EA-0BA9-4388-8F4E-432C0837F6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96989E-6504-419F-ABC2-99EE435A2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F81C22-ECB6-4FE5-91F8-588F0829EB5B}"/>
              </a:ext>
            </a:extLst>
          </p:cNvPr>
          <p:cNvSpPr>
            <a:spLocks noGrp="1"/>
          </p:cNvSpPr>
          <p:nvPr>
            <p:ph type="dt" sz="half" idx="10"/>
          </p:nvPr>
        </p:nvSpPr>
        <p:spPr/>
        <p:txBody>
          <a:bodyPr/>
          <a:lstStyle/>
          <a:p>
            <a:fld id="{00F7A062-C9F5-4F3F-99F4-F9052546E292}" type="datetimeFigureOut">
              <a:rPr lang="en-GB" smtClean="0"/>
              <a:t>16/03/2019</a:t>
            </a:fld>
            <a:endParaRPr lang="en-GB"/>
          </a:p>
        </p:txBody>
      </p:sp>
      <p:sp>
        <p:nvSpPr>
          <p:cNvPr id="5" name="Footer Placeholder 4">
            <a:extLst>
              <a:ext uri="{FF2B5EF4-FFF2-40B4-BE49-F238E27FC236}">
                <a16:creationId xmlns:a16="http://schemas.microsoft.com/office/drawing/2014/main" id="{2ADDA640-E4B3-4724-A98A-6BC15CC0A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93FD45-F0C4-47EC-8939-47729639A4BC}"/>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387754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8D191E-3616-43FE-A4B9-7B337CB9AE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D7BFA3-EC59-4376-919D-7117316CD67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B4576B-AC8C-441F-8370-357227B486EE}"/>
              </a:ext>
            </a:extLst>
          </p:cNvPr>
          <p:cNvSpPr>
            <a:spLocks noGrp="1"/>
          </p:cNvSpPr>
          <p:nvPr>
            <p:ph type="dt" sz="half" idx="10"/>
          </p:nvPr>
        </p:nvSpPr>
        <p:spPr/>
        <p:txBody>
          <a:bodyPr/>
          <a:lstStyle/>
          <a:p>
            <a:fld id="{00F7A062-C9F5-4F3F-99F4-F9052546E292}" type="datetimeFigureOut">
              <a:rPr lang="en-GB" smtClean="0"/>
              <a:t>16/03/2019</a:t>
            </a:fld>
            <a:endParaRPr lang="en-GB"/>
          </a:p>
        </p:txBody>
      </p:sp>
      <p:sp>
        <p:nvSpPr>
          <p:cNvPr id="5" name="Footer Placeholder 4">
            <a:extLst>
              <a:ext uri="{FF2B5EF4-FFF2-40B4-BE49-F238E27FC236}">
                <a16:creationId xmlns:a16="http://schemas.microsoft.com/office/drawing/2014/main" id="{1A95A5F0-6827-47A8-AAE0-3D2B431789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522B9E-A6D5-439D-8B75-47F038D6351B}"/>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417515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3F41-90F6-4713-A129-6222B81872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0C895B-0E4D-4524-BE67-D29FE37C21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15C273-ABEE-4EC5-BE75-8DEC77CBF797}"/>
              </a:ext>
            </a:extLst>
          </p:cNvPr>
          <p:cNvSpPr>
            <a:spLocks noGrp="1"/>
          </p:cNvSpPr>
          <p:nvPr>
            <p:ph type="dt" sz="half" idx="10"/>
          </p:nvPr>
        </p:nvSpPr>
        <p:spPr/>
        <p:txBody>
          <a:bodyPr/>
          <a:lstStyle/>
          <a:p>
            <a:fld id="{00F7A062-C9F5-4F3F-99F4-F9052546E292}" type="datetimeFigureOut">
              <a:rPr lang="en-GB" smtClean="0"/>
              <a:t>16/03/2019</a:t>
            </a:fld>
            <a:endParaRPr lang="en-GB"/>
          </a:p>
        </p:txBody>
      </p:sp>
      <p:sp>
        <p:nvSpPr>
          <p:cNvPr id="5" name="Footer Placeholder 4">
            <a:extLst>
              <a:ext uri="{FF2B5EF4-FFF2-40B4-BE49-F238E27FC236}">
                <a16:creationId xmlns:a16="http://schemas.microsoft.com/office/drawing/2014/main" id="{82F9D74E-66BB-4465-8317-6CF35AB4E1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1B3981-AEED-4CCA-9A2A-EBBA82F01EA8}"/>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338651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C7CC-94B3-4C47-846E-E6E42A24F2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4F7F6E-85A5-47B3-B388-DD30F9335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D9A96F-A666-4327-87CC-596B86B984E2}"/>
              </a:ext>
            </a:extLst>
          </p:cNvPr>
          <p:cNvSpPr>
            <a:spLocks noGrp="1"/>
          </p:cNvSpPr>
          <p:nvPr>
            <p:ph type="dt" sz="half" idx="10"/>
          </p:nvPr>
        </p:nvSpPr>
        <p:spPr/>
        <p:txBody>
          <a:bodyPr/>
          <a:lstStyle/>
          <a:p>
            <a:fld id="{00F7A062-C9F5-4F3F-99F4-F9052546E292}" type="datetimeFigureOut">
              <a:rPr lang="en-GB" smtClean="0"/>
              <a:t>16/03/2019</a:t>
            </a:fld>
            <a:endParaRPr lang="en-GB"/>
          </a:p>
        </p:txBody>
      </p:sp>
      <p:sp>
        <p:nvSpPr>
          <p:cNvPr id="5" name="Footer Placeholder 4">
            <a:extLst>
              <a:ext uri="{FF2B5EF4-FFF2-40B4-BE49-F238E27FC236}">
                <a16:creationId xmlns:a16="http://schemas.microsoft.com/office/drawing/2014/main" id="{C4DE684E-09AF-4534-AFC3-37561DDC7F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DF48EC-52AD-4058-A31A-3A5D2735946C}"/>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96436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92EC-8483-4457-A871-08C1A58A56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6F3DE4-4ED3-40D9-B6CC-28C209265B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357725D-4615-41A2-9F0D-454A1D3B73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1F41A2-FCDB-44A9-BF0B-F2A8C7091309}"/>
              </a:ext>
            </a:extLst>
          </p:cNvPr>
          <p:cNvSpPr>
            <a:spLocks noGrp="1"/>
          </p:cNvSpPr>
          <p:nvPr>
            <p:ph type="dt" sz="half" idx="10"/>
          </p:nvPr>
        </p:nvSpPr>
        <p:spPr/>
        <p:txBody>
          <a:bodyPr/>
          <a:lstStyle/>
          <a:p>
            <a:fld id="{00F7A062-C9F5-4F3F-99F4-F9052546E292}" type="datetimeFigureOut">
              <a:rPr lang="en-GB" smtClean="0"/>
              <a:t>16/03/2019</a:t>
            </a:fld>
            <a:endParaRPr lang="en-GB"/>
          </a:p>
        </p:txBody>
      </p:sp>
      <p:sp>
        <p:nvSpPr>
          <p:cNvPr id="6" name="Footer Placeholder 5">
            <a:extLst>
              <a:ext uri="{FF2B5EF4-FFF2-40B4-BE49-F238E27FC236}">
                <a16:creationId xmlns:a16="http://schemas.microsoft.com/office/drawing/2014/main" id="{E01A0F28-6C4B-4C80-9AC9-8DA81A40D0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671B37-A2D1-4B7D-A632-0B2E73A5DDDA}"/>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255244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F8AB1-199D-4398-9D3E-B381A01A97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0C6B07-FA97-4C1B-923A-DDE46F3E1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465C0D-71A9-48B3-A92B-462CAB858C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082BA7-5C97-46F8-9BD9-03A19C877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4FD75C-64FA-4798-BEA8-B22544A480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0D8E1D-E8A7-4ACC-9EDB-6C934B908815}"/>
              </a:ext>
            </a:extLst>
          </p:cNvPr>
          <p:cNvSpPr>
            <a:spLocks noGrp="1"/>
          </p:cNvSpPr>
          <p:nvPr>
            <p:ph type="dt" sz="half" idx="10"/>
          </p:nvPr>
        </p:nvSpPr>
        <p:spPr/>
        <p:txBody>
          <a:bodyPr/>
          <a:lstStyle/>
          <a:p>
            <a:fld id="{00F7A062-C9F5-4F3F-99F4-F9052546E292}" type="datetimeFigureOut">
              <a:rPr lang="en-GB" smtClean="0"/>
              <a:t>16/03/2019</a:t>
            </a:fld>
            <a:endParaRPr lang="en-GB"/>
          </a:p>
        </p:txBody>
      </p:sp>
      <p:sp>
        <p:nvSpPr>
          <p:cNvPr id="8" name="Footer Placeholder 7">
            <a:extLst>
              <a:ext uri="{FF2B5EF4-FFF2-40B4-BE49-F238E27FC236}">
                <a16:creationId xmlns:a16="http://schemas.microsoft.com/office/drawing/2014/main" id="{0B34581F-580A-4E45-A03C-631001554C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C48B87-1DDA-4825-BDED-787A28C45B69}"/>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368860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AD4B-84AC-4C55-AAB0-9CE84C9D69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570E11-9C8C-4BDA-8366-8FB49432DB4E}"/>
              </a:ext>
            </a:extLst>
          </p:cNvPr>
          <p:cNvSpPr>
            <a:spLocks noGrp="1"/>
          </p:cNvSpPr>
          <p:nvPr>
            <p:ph type="dt" sz="half" idx="10"/>
          </p:nvPr>
        </p:nvSpPr>
        <p:spPr/>
        <p:txBody>
          <a:bodyPr/>
          <a:lstStyle/>
          <a:p>
            <a:fld id="{00F7A062-C9F5-4F3F-99F4-F9052546E292}" type="datetimeFigureOut">
              <a:rPr lang="en-GB" smtClean="0"/>
              <a:t>16/03/2019</a:t>
            </a:fld>
            <a:endParaRPr lang="en-GB"/>
          </a:p>
        </p:txBody>
      </p:sp>
      <p:sp>
        <p:nvSpPr>
          <p:cNvPr id="4" name="Footer Placeholder 3">
            <a:extLst>
              <a:ext uri="{FF2B5EF4-FFF2-40B4-BE49-F238E27FC236}">
                <a16:creationId xmlns:a16="http://schemas.microsoft.com/office/drawing/2014/main" id="{263429A0-5106-478D-81E6-5EBE6DB95B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E6E464-540B-4C93-A1DA-23C8A4647E9B}"/>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109066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AB8FB-7DC1-4668-BDAB-6F7EDC0F9FFB}"/>
              </a:ext>
            </a:extLst>
          </p:cNvPr>
          <p:cNvSpPr>
            <a:spLocks noGrp="1"/>
          </p:cNvSpPr>
          <p:nvPr>
            <p:ph type="dt" sz="half" idx="10"/>
          </p:nvPr>
        </p:nvSpPr>
        <p:spPr/>
        <p:txBody>
          <a:bodyPr/>
          <a:lstStyle/>
          <a:p>
            <a:fld id="{00F7A062-C9F5-4F3F-99F4-F9052546E292}" type="datetimeFigureOut">
              <a:rPr lang="en-GB" smtClean="0"/>
              <a:t>16/03/2019</a:t>
            </a:fld>
            <a:endParaRPr lang="en-GB"/>
          </a:p>
        </p:txBody>
      </p:sp>
      <p:sp>
        <p:nvSpPr>
          <p:cNvPr id="3" name="Footer Placeholder 2">
            <a:extLst>
              <a:ext uri="{FF2B5EF4-FFF2-40B4-BE49-F238E27FC236}">
                <a16:creationId xmlns:a16="http://schemas.microsoft.com/office/drawing/2014/main" id="{8D3F0924-77FD-4701-BFEF-95DD4DC2D8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C66EFC-9072-46FA-AC60-97A3926B7DE4}"/>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323385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B01D0-3053-4D89-B1BB-203D116A8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78A3A8-9195-4959-9FFB-23D8FA564D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7828F3-0B9B-4473-A95A-DAC6DFAD0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43F6F7-F784-4DEE-BB29-31ECAAE47203}"/>
              </a:ext>
            </a:extLst>
          </p:cNvPr>
          <p:cNvSpPr>
            <a:spLocks noGrp="1"/>
          </p:cNvSpPr>
          <p:nvPr>
            <p:ph type="dt" sz="half" idx="10"/>
          </p:nvPr>
        </p:nvSpPr>
        <p:spPr/>
        <p:txBody>
          <a:bodyPr/>
          <a:lstStyle/>
          <a:p>
            <a:fld id="{00F7A062-C9F5-4F3F-99F4-F9052546E292}" type="datetimeFigureOut">
              <a:rPr lang="en-GB" smtClean="0"/>
              <a:t>16/03/2019</a:t>
            </a:fld>
            <a:endParaRPr lang="en-GB"/>
          </a:p>
        </p:txBody>
      </p:sp>
      <p:sp>
        <p:nvSpPr>
          <p:cNvPr id="6" name="Footer Placeholder 5">
            <a:extLst>
              <a:ext uri="{FF2B5EF4-FFF2-40B4-BE49-F238E27FC236}">
                <a16:creationId xmlns:a16="http://schemas.microsoft.com/office/drawing/2014/main" id="{4CBAD4C5-4BD0-4744-B0FA-2314D4CFD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BFB041-B13A-4775-BDD6-EFB2AA1A950C}"/>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84753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05BB-EA98-46BC-B6E6-743B2F707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B9CE08-56C7-438A-BF68-40088A10AB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90857D-9A0F-466D-AF43-58D767CF2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880658-445D-40FB-88BA-3398825D9D30}"/>
              </a:ext>
            </a:extLst>
          </p:cNvPr>
          <p:cNvSpPr>
            <a:spLocks noGrp="1"/>
          </p:cNvSpPr>
          <p:nvPr>
            <p:ph type="dt" sz="half" idx="10"/>
          </p:nvPr>
        </p:nvSpPr>
        <p:spPr/>
        <p:txBody>
          <a:bodyPr/>
          <a:lstStyle/>
          <a:p>
            <a:fld id="{00F7A062-C9F5-4F3F-99F4-F9052546E292}" type="datetimeFigureOut">
              <a:rPr lang="en-GB" smtClean="0"/>
              <a:t>16/03/2019</a:t>
            </a:fld>
            <a:endParaRPr lang="en-GB"/>
          </a:p>
        </p:txBody>
      </p:sp>
      <p:sp>
        <p:nvSpPr>
          <p:cNvPr id="6" name="Footer Placeholder 5">
            <a:extLst>
              <a:ext uri="{FF2B5EF4-FFF2-40B4-BE49-F238E27FC236}">
                <a16:creationId xmlns:a16="http://schemas.microsoft.com/office/drawing/2014/main" id="{1341A844-713F-413C-81D4-F004B61F5C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9F51B3-7569-42C7-A12D-26F3B143B9B2}"/>
              </a:ext>
            </a:extLst>
          </p:cNvPr>
          <p:cNvSpPr>
            <a:spLocks noGrp="1"/>
          </p:cNvSpPr>
          <p:nvPr>
            <p:ph type="sldNum" sz="quarter" idx="12"/>
          </p:nvPr>
        </p:nvSpPr>
        <p:spPr/>
        <p:txBody>
          <a:bodyPr/>
          <a:lstStyle/>
          <a:p>
            <a:fld id="{97746D03-4D33-4027-A842-DDC2632A6DA7}" type="slidenum">
              <a:rPr lang="en-GB" smtClean="0"/>
              <a:t>‹#›</a:t>
            </a:fld>
            <a:endParaRPr lang="en-GB"/>
          </a:p>
        </p:txBody>
      </p:sp>
    </p:spTree>
    <p:extLst>
      <p:ext uri="{BB962C8B-B14F-4D97-AF65-F5344CB8AC3E}">
        <p14:creationId xmlns:p14="http://schemas.microsoft.com/office/powerpoint/2010/main" val="154967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8F9AF-C9FB-4BCD-96E7-C37EE6683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CAE70C-6A41-4057-BEDA-65F139025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3107C5-5665-49C9-8401-59867758C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7A062-C9F5-4F3F-99F4-F9052546E292}" type="datetimeFigureOut">
              <a:rPr lang="en-GB" smtClean="0"/>
              <a:t>16/03/2019</a:t>
            </a:fld>
            <a:endParaRPr lang="en-GB"/>
          </a:p>
        </p:txBody>
      </p:sp>
      <p:sp>
        <p:nvSpPr>
          <p:cNvPr id="5" name="Footer Placeholder 4">
            <a:extLst>
              <a:ext uri="{FF2B5EF4-FFF2-40B4-BE49-F238E27FC236}">
                <a16:creationId xmlns:a16="http://schemas.microsoft.com/office/drawing/2014/main" id="{B7DC95E6-DF33-4B46-A59E-1397A2EC26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261B0B-B7C4-4FA7-AAF0-567DED2BE0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46D03-4D33-4027-A842-DDC2632A6DA7}" type="slidenum">
              <a:rPr lang="en-GB" smtClean="0"/>
              <a:t>‹#›</a:t>
            </a:fld>
            <a:endParaRPr lang="en-GB"/>
          </a:p>
        </p:txBody>
      </p:sp>
    </p:spTree>
    <p:extLst>
      <p:ext uri="{BB962C8B-B14F-4D97-AF65-F5344CB8AC3E}">
        <p14:creationId xmlns:p14="http://schemas.microsoft.com/office/powerpoint/2010/main" val="1176526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s://www.youtube.com/watch?v=x-tgoXncKh4" TargetMode="Externa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dPZ7rw0wMc" TargetMode="External"/><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SE5Ip60_HJk" TargetMode="External"/><Relationship Id="rId2" Type="http://schemas.openxmlformats.org/officeDocument/2006/relationships/hyperlink" Target="https://www.youtube.com/watch?v=YznIACku9CQ"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youtube.com/watch?v=ymTm7dJP5L4"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www.mind.org.uk/information-support/types-of-mental-health-problems/anxiety-and-panic-attacks/anxiety-symptoms/#.WxRkWvZFzIU" TargetMode="External"/><Relationship Id="rId3" Type="http://schemas.openxmlformats.org/officeDocument/2006/relationships/hyperlink" Target="http://counselling-matters.org.uk/content/anxiety" TargetMode="External"/><Relationship Id="rId7" Type="http://schemas.openxmlformats.org/officeDocument/2006/relationships/hyperlink" Target="http://lifecharger.org/what-is-4-square-breathing/" TargetMode="External"/><Relationship Id="rId2" Type="http://schemas.openxmlformats.org/officeDocument/2006/relationships/hyperlink" Target="https://www.stress.org/stress-effects/" TargetMode="External"/><Relationship Id="rId1" Type="http://schemas.openxmlformats.org/officeDocument/2006/relationships/slideLayout" Target="../slideLayouts/slideLayout7.xml"/><Relationship Id="rId6" Type="http://schemas.openxmlformats.org/officeDocument/2006/relationships/hyperlink" Target="https://www.youtube.com/watch?v=mtRrxNTnyh8" TargetMode="External"/><Relationship Id="rId5" Type="http://schemas.openxmlformats.org/officeDocument/2006/relationships/hyperlink" Target="https://www.flickr.com/photos/emiliano-iko/" TargetMode="External"/><Relationship Id="rId10" Type="http://schemas.openxmlformats.org/officeDocument/2006/relationships/hyperlink" Target="https://www.mind.org.uk/information-support/types-of-mental-health-problems/self-harm/?gclid=CjwKCAiAgrfhBRA3EiwAnfF4tjLCitFutvQcFcfwxRPU6ryr8laxhWD4xnaMVmTEAmyDAmNerRSAoBoCK9cQAvD_BwE&amp;gclsrc=aw.ds#.XC3uNfZ2vIU" TargetMode="External"/><Relationship Id="rId4" Type="http://schemas.openxmlformats.org/officeDocument/2006/relationships/hyperlink" Target="https://www.guelphtherapist.ca/blog/abdonimal-breathing-to-calm-and-relax/" TargetMode="External"/><Relationship Id="rId9" Type="http://schemas.openxmlformats.org/officeDocument/2006/relationships/hyperlink" Target="https://www.mind.org.uk/information-support/types-of-mental-health-problems/depression/symptoms/#.WxRk8vZFzI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hs.uk/conditions/psychosis/" TargetMode="External"/><Relationship Id="rId2" Type="http://schemas.openxmlformats.org/officeDocument/2006/relationships/hyperlink" Target="http://www.bbc.com/culture/story/20160303-what-is-the-meaning-of-the-scream" TargetMode="External"/><Relationship Id="rId1" Type="http://schemas.openxmlformats.org/officeDocument/2006/relationships/slideLayout" Target="../slideLayouts/slideLayout7.xml"/><Relationship Id="rId4" Type="http://schemas.openxmlformats.org/officeDocument/2006/relationships/hyperlink" Target="http://www.thrivingfutures.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C27C1A-C297-41BE-872C-259B69212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014" y="1319483"/>
            <a:ext cx="3964511" cy="4381828"/>
          </a:xfrm>
          <a:prstGeom prst="rect">
            <a:avLst/>
          </a:prstGeom>
        </p:spPr>
      </p:pic>
      <p:sp>
        <p:nvSpPr>
          <p:cNvPr id="5" name="TextBox 4">
            <a:extLst>
              <a:ext uri="{FF2B5EF4-FFF2-40B4-BE49-F238E27FC236}">
                <a16:creationId xmlns:a16="http://schemas.microsoft.com/office/drawing/2014/main" id="{89BB75D6-7324-4336-BACE-C7C8296BB562}"/>
              </a:ext>
            </a:extLst>
          </p:cNvPr>
          <p:cNvSpPr txBox="1"/>
          <p:nvPr/>
        </p:nvSpPr>
        <p:spPr>
          <a:xfrm>
            <a:off x="721946" y="1920460"/>
            <a:ext cx="5709313" cy="3416320"/>
          </a:xfrm>
          <a:prstGeom prst="rect">
            <a:avLst/>
          </a:prstGeom>
          <a:noFill/>
        </p:spPr>
        <p:txBody>
          <a:bodyPr wrap="square" rtlCol="0">
            <a:spAutoFit/>
          </a:bodyPr>
          <a:lstStyle/>
          <a:p>
            <a:pPr>
              <a:spcAft>
                <a:spcPts val="1200"/>
              </a:spcAft>
            </a:pPr>
            <a:r>
              <a:rPr lang="en-GB" sz="2800" b="1" dirty="0"/>
              <a:t>Learning Objectives:</a:t>
            </a:r>
          </a:p>
          <a:p>
            <a:pPr marL="342900" indent="-342900">
              <a:spcAft>
                <a:spcPts val="1200"/>
              </a:spcAft>
              <a:buFont typeface="Arial" panose="020B0604020202020204" pitchFamily="34" charset="0"/>
              <a:buChar char="•"/>
            </a:pPr>
            <a:r>
              <a:rPr lang="en-GB" sz="2800" dirty="0"/>
              <a:t>To think about what it is like to experience mental illness</a:t>
            </a:r>
          </a:p>
          <a:p>
            <a:pPr marL="342900" indent="-342900">
              <a:spcAft>
                <a:spcPts val="1200"/>
              </a:spcAft>
              <a:buFont typeface="Arial" panose="020B0604020202020204" pitchFamily="34" charset="0"/>
              <a:buChar char="•"/>
            </a:pPr>
            <a:r>
              <a:rPr lang="en-GB" sz="2800" dirty="0"/>
              <a:t>To use this understanding to inform our practice when treating a mentally ill patient for a physical illness</a:t>
            </a:r>
          </a:p>
        </p:txBody>
      </p:sp>
      <p:sp>
        <p:nvSpPr>
          <p:cNvPr id="6" name="TextBox 5">
            <a:extLst>
              <a:ext uri="{FF2B5EF4-FFF2-40B4-BE49-F238E27FC236}">
                <a16:creationId xmlns:a16="http://schemas.microsoft.com/office/drawing/2014/main" id="{20468AFD-7BF4-4976-BD73-B9A58B041C9F}"/>
              </a:ext>
            </a:extLst>
          </p:cNvPr>
          <p:cNvSpPr txBox="1"/>
          <p:nvPr/>
        </p:nvSpPr>
        <p:spPr>
          <a:xfrm>
            <a:off x="721946" y="5451483"/>
            <a:ext cx="6291618" cy="646331"/>
          </a:xfrm>
          <a:prstGeom prst="rect">
            <a:avLst/>
          </a:prstGeom>
          <a:noFill/>
        </p:spPr>
        <p:txBody>
          <a:bodyPr wrap="square" rtlCol="0">
            <a:spAutoFit/>
          </a:bodyPr>
          <a:lstStyle/>
          <a:p>
            <a:r>
              <a:rPr lang="en-GB" b="1" i="1" dirty="0"/>
              <a:t>Presenter instructions: </a:t>
            </a:r>
            <a:r>
              <a:rPr lang="en-GB" i="1" dirty="0"/>
              <a:t>Please print out slides 5 and 6 and practice reading out-loud before delivering this presentation.</a:t>
            </a:r>
          </a:p>
        </p:txBody>
      </p:sp>
      <p:sp>
        <p:nvSpPr>
          <p:cNvPr id="7" name="Title 1">
            <a:extLst>
              <a:ext uri="{FF2B5EF4-FFF2-40B4-BE49-F238E27FC236}">
                <a16:creationId xmlns:a16="http://schemas.microsoft.com/office/drawing/2014/main" id="{B9606C6D-7187-48D9-BF65-A6C62250F7B3}"/>
              </a:ext>
            </a:extLst>
          </p:cNvPr>
          <p:cNvSpPr txBox="1">
            <a:spLocks/>
          </p:cNvSpPr>
          <p:nvPr/>
        </p:nvSpPr>
        <p:spPr>
          <a:xfrm>
            <a:off x="1194475" y="157713"/>
            <a:ext cx="9144000" cy="1512248"/>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latin typeface="Arial Black" pitchFamily="34" charset="0"/>
              </a:rPr>
              <a:t>A Journey into Mental Illness</a:t>
            </a:r>
          </a:p>
        </p:txBody>
      </p:sp>
      <p:pic>
        <p:nvPicPr>
          <p:cNvPr id="8" name="Picture 7">
            <a:extLst>
              <a:ext uri="{FF2B5EF4-FFF2-40B4-BE49-F238E27FC236}">
                <a16:creationId xmlns:a16="http://schemas.microsoft.com/office/drawing/2014/main" id="{036C78ED-CA02-46FD-999D-B2E6F624EB37}"/>
              </a:ext>
            </a:extLst>
          </p:cNvPr>
          <p:cNvPicPr>
            <a:picLocks noChangeAspect="1"/>
          </p:cNvPicPr>
          <p:nvPr/>
        </p:nvPicPr>
        <p:blipFill>
          <a:blip r:embed="rId3"/>
          <a:stretch>
            <a:fillRect/>
          </a:stretch>
        </p:blipFill>
        <p:spPr>
          <a:xfrm>
            <a:off x="9259071" y="5785808"/>
            <a:ext cx="2597121" cy="914479"/>
          </a:xfrm>
          <a:prstGeom prst="rect">
            <a:avLst/>
          </a:prstGeom>
        </p:spPr>
      </p:pic>
      <p:sp>
        <p:nvSpPr>
          <p:cNvPr id="2" name="TextBox 1">
            <a:extLst>
              <a:ext uri="{FF2B5EF4-FFF2-40B4-BE49-F238E27FC236}">
                <a16:creationId xmlns:a16="http://schemas.microsoft.com/office/drawing/2014/main" id="{43BB5A71-83A9-477E-9104-C72E66837E76}"/>
              </a:ext>
            </a:extLst>
          </p:cNvPr>
          <p:cNvSpPr txBox="1"/>
          <p:nvPr/>
        </p:nvSpPr>
        <p:spPr>
          <a:xfrm>
            <a:off x="9669584" y="6477007"/>
            <a:ext cx="2186608" cy="307777"/>
          </a:xfrm>
          <a:prstGeom prst="rect">
            <a:avLst/>
          </a:prstGeom>
          <a:noFill/>
        </p:spPr>
        <p:txBody>
          <a:bodyPr wrap="square" rtlCol="0">
            <a:spAutoFit/>
          </a:bodyPr>
          <a:lstStyle/>
          <a:p>
            <a:r>
              <a:rPr lang="en-GB" sz="1400" dirty="0"/>
              <a:t>www.thrivingfutures.co.uk</a:t>
            </a:r>
          </a:p>
        </p:txBody>
      </p:sp>
    </p:spTree>
    <p:extLst>
      <p:ext uri="{BB962C8B-B14F-4D97-AF65-F5344CB8AC3E}">
        <p14:creationId xmlns:p14="http://schemas.microsoft.com/office/powerpoint/2010/main" val="716671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10880B-28D2-4CFA-87C7-7C04F23413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2384" r="26143"/>
          <a:stretch/>
        </p:blipFill>
        <p:spPr>
          <a:xfrm>
            <a:off x="9263270" y="134047"/>
            <a:ext cx="2419668" cy="2079415"/>
          </a:xfrm>
          <a:prstGeom prst="rect">
            <a:avLst/>
          </a:prstGeom>
        </p:spPr>
      </p:pic>
      <p:sp>
        <p:nvSpPr>
          <p:cNvPr id="4" name="Title 1">
            <a:extLst>
              <a:ext uri="{FF2B5EF4-FFF2-40B4-BE49-F238E27FC236}">
                <a16:creationId xmlns:a16="http://schemas.microsoft.com/office/drawing/2014/main" id="{85204374-3FB2-47A3-834A-9C7B940708BB}"/>
              </a:ext>
            </a:extLst>
          </p:cNvPr>
          <p:cNvSpPr txBox="1">
            <a:spLocks/>
          </p:cNvSpPr>
          <p:nvPr/>
        </p:nvSpPr>
        <p:spPr>
          <a:xfrm>
            <a:off x="336782" y="295413"/>
            <a:ext cx="7269965" cy="537606"/>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800" dirty="0">
                <a:latin typeface="Arial Black" panose="020B0A04020102020204" pitchFamily="34" charset="0"/>
              </a:rPr>
              <a:t>Treating a person with a mental illness</a:t>
            </a:r>
          </a:p>
        </p:txBody>
      </p:sp>
      <p:sp>
        <p:nvSpPr>
          <p:cNvPr id="5" name="TextBox 4">
            <a:extLst>
              <a:ext uri="{FF2B5EF4-FFF2-40B4-BE49-F238E27FC236}">
                <a16:creationId xmlns:a16="http://schemas.microsoft.com/office/drawing/2014/main" id="{6260CD54-38D7-4AE3-9F51-0C967E900A61}"/>
              </a:ext>
            </a:extLst>
          </p:cNvPr>
          <p:cNvSpPr txBox="1"/>
          <p:nvPr/>
        </p:nvSpPr>
        <p:spPr>
          <a:xfrm>
            <a:off x="336782" y="830072"/>
            <a:ext cx="8793965" cy="1631216"/>
          </a:xfrm>
          <a:prstGeom prst="rect">
            <a:avLst/>
          </a:prstGeom>
          <a:noFill/>
        </p:spPr>
        <p:txBody>
          <a:bodyPr wrap="square" rtlCol="0">
            <a:spAutoFit/>
          </a:bodyPr>
          <a:lstStyle/>
          <a:p>
            <a:pPr>
              <a:spcAft>
                <a:spcPts val="1200"/>
              </a:spcAft>
            </a:pPr>
            <a:r>
              <a:rPr lang="en-GB" sz="2000" b="1" dirty="0"/>
              <a:t>The bad news</a:t>
            </a:r>
            <a:r>
              <a:rPr lang="en-GB" sz="2000" dirty="0"/>
              <a:t>: Mental illness can be caused by many things including taking drugs, stress,  or childhood trauma. Because there are so many variables causing the illness, and because treating it is dependent on how the individual responds to both talking &amp; pharmacological therapies, treatment it can be a lengthy, complex process.</a:t>
            </a:r>
          </a:p>
        </p:txBody>
      </p:sp>
      <p:sp>
        <p:nvSpPr>
          <p:cNvPr id="6" name="Rectangle 5">
            <a:extLst>
              <a:ext uri="{FF2B5EF4-FFF2-40B4-BE49-F238E27FC236}">
                <a16:creationId xmlns:a16="http://schemas.microsoft.com/office/drawing/2014/main" id="{D1B2511D-CFCE-48F7-B7D7-64793FB908DF}"/>
              </a:ext>
            </a:extLst>
          </p:cNvPr>
          <p:cNvSpPr/>
          <p:nvPr/>
        </p:nvSpPr>
        <p:spPr>
          <a:xfrm>
            <a:off x="400304" y="4490648"/>
            <a:ext cx="11391391" cy="2077492"/>
          </a:xfrm>
          <a:prstGeom prst="rect">
            <a:avLst/>
          </a:prstGeom>
          <a:ln w="38100">
            <a:solidFill>
              <a:srgbClr val="C00000"/>
            </a:solidFill>
          </a:ln>
        </p:spPr>
        <p:txBody>
          <a:bodyPr wrap="square">
            <a:spAutoFit/>
          </a:bodyPr>
          <a:lstStyle/>
          <a:p>
            <a:r>
              <a:rPr lang="en-GB" sz="1900" dirty="0"/>
              <a:t>For the purpose of the next task, you are an A&amp;E nurse, think about the following questions in order to say how you would manage the mental illness in order to treat their condition.</a:t>
            </a:r>
          </a:p>
          <a:p>
            <a:pPr marL="342900" indent="-342900">
              <a:spcAft>
                <a:spcPts val="600"/>
              </a:spcAft>
              <a:buFont typeface="Arial" panose="020B0604020202020204" pitchFamily="34" charset="0"/>
              <a:buChar char="•"/>
            </a:pPr>
            <a:r>
              <a:rPr lang="en-GB" sz="1900" b="1" dirty="0"/>
              <a:t>What does the person believe?</a:t>
            </a:r>
          </a:p>
          <a:p>
            <a:pPr marL="342900" indent="-342900">
              <a:spcAft>
                <a:spcPts val="600"/>
              </a:spcAft>
              <a:buFont typeface="Arial" panose="020B0604020202020204" pitchFamily="34" charset="0"/>
              <a:buChar char="•"/>
            </a:pPr>
            <a:r>
              <a:rPr lang="en-GB" sz="1900" b="1" dirty="0"/>
              <a:t>How is this likely to make them feel/act?</a:t>
            </a:r>
          </a:p>
          <a:p>
            <a:pPr marL="342900" indent="-342900">
              <a:spcAft>
                <a:spcPts val="600"/>
              </a:spcAft>
              <a:buFont typeface="Arial" panose="020B0604020202020204" pitchFamily="34" charset="0"/>
              <a:buChar char="•"/>
            </a:pPr>
            <a:r>
              <a:rPr lang="en-GB" sz="1900" b="1" dirty="0"/>
              <a:t>How can I protect my own safety?</a:t>
            </a:r>
          </a:p>
          <a:p>
            <a:pPr marL="342900" indent="-342900">
              <a:spcAft>
                <a:spcPts val="600"/>
              </a:spcAft>
              <a:buFont typeface="Arial" panose="020B0604020202020204" pitchFamily="34" charset="0"/>
              <a:buChar char="•"/>
            </a:pPr>
            <a:r>
              <a:rPr lang="en-GB" sz="1900" b="1" dirty="0"/>
              <a:t>What can I do to reassure them of their safety?</a:t>
            </a:r>
          </a:p>
        </p:txBody>
      </p:sp>
      <p:sp>
        <p:nvSpPr>
          <p:cNvPr id="3" name="Rectangle 2">
            <a:extLst>
              <a:ext uri="{FF2B5EF4-FFF2-40B4-BE49-F238E27FC236}">
                <a16:creationId xmlns:a16="http://schemas.microsoft.com/office/drawing/2014/main" id="{9FB6C75A-1DBF-476C-9655-D24B78A24C51}"/>
              </a:ext>
            </a:extLst>
          </p:cNvPr>
          <p:cNvSpPr/>
          <p:nvPr/>
        </p:nvSpPr>
        <p:spPr>
          <a:xfrm>
            <a:off x="310280" y="2382559"/>
            <a:ext cx="11722694" cy="1938992"/>
          </a:xfrm>
          <a:prstGeom prst="rect">
            <a:avLst/>
          </a:prstGeom>
        </p:spPr>
        <p:txBody>
          <a:bodyPr wrap="square">
            <a:spAutoFit/>
          </a:bodyPr>
          <a:lstStyle/>
          <a:p>
            <a:pPr lvl="0">
              <a:spcAft>
                <a:spcPts val="800"/>
              </a:spcAft>
            </a:pPr>
            <a:r>
              <a:rPr lang="en-GB" sz="2000" b="1" dirty="0">
                <a:solidFill>
                  <a:prstClr val="black"/>
                </a:solidFill>
              </a:rPr>
              <a:t>The good news</a:t>
            </a:r>
            <a:r>
              <a:rPr lang="en-GB" sz="2000" dirty="0">
                <a:solidFill>
                  <a:prstClr val="black"/>
                </a:solidFill>
              </a:rPr>
              <a:t>: As a physical health nurse, you’re not there to treat the mental illness, however:</a:t>
            </a:r>
          </a:p>
          <a:p>
            <a:pPr marL="342900" lvl="0" indent="-342900">
              <a:spcAft>
                <a:spcPts val="800"/>
              </a:spcAft>
              <a:buFont typeface="Arial" panose="020B0604020202020204" pitchFamily="34" charset="0"/>
              <a:buChar char="•"/>
            </a:pPr>
            <a:r>
              <a:rPr lang="en-GB" sz="2000" dirty="0">
                <a:solidFill>
                  <a:prstClr val="black"/>
                </a:solidFill>
              </a:rPr>
              <a:t>You do need to manage the mental health condition it in order to address the physical ailment.</a:t>
            </a:r>
          </a:p>
          <a:p>
            <a:pPr marL="342900" lvl="0" indent="-342900">
              <a:spcAft>
                <a:spcPts val="800"/>
              </a:spcAft>
              <a:buFont typeface="Arial" panose="020B0604020202020204" pitchFamily="34" charset="0"/>
              <a:buChar char="•"/>
            </a:pPr>
            <a:r>
              <a:rPr lang="en-GB" sz="2000" dirty="0">
                <a:solidFill>
                  <a:prstClr val="black"/>
                </a:solidFill>
              </a:rPr>
              <a:t> To do this, you mush be able to show some understanding and empathy of what the patient is experiencing.</a:t>
            </a:r>
          </a:p>
          <a:p>
            <a:pPr marL="342900" indent="-342900">
              <a:spcAft>
                <a:spcPts val="800"/>
              </a:spcAft>
              <a:buFont typeface="Arial" panose="020B0604020202020204" pitchFamily="34" charset="0"/>
              <a:buChar char="•"/>
            </a:pPr>
            <a:r>
              <a:rPr lang="en-GB" sz="2000" dirty="0">
                <a:solidFill>
                  <a:prstClr val="black"/>
                </a:solidFill>
              </a:rPr>
              <a:t>The person may not have a diagnosis, you need to be able to recognise the symptoms in order to refer onto mental health services.</a:t>
            </a:r>
          </a:p>
        </p:txBody>
      </p:sp>
    </p:spTree>
    <p:extLst>
      <p:ext uri="{BB962C8B-B14F-4D97-AF65-F5344CB8AC3E}">
        <p14:creationId xmlns:p14="http://schemas.microsoft.com/office/powerpoint/2010/main" val="308361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08470E-73DA-42F6-9914-BD46DA74D152}"/>
              </a:ext>
            </a:extLst>
          </p:cNvPr>
          <p:cNvSpPr txBox="1"/>
          <p:nvPr/>
        </p:nvSpPr>
        <p:spPr>
          <a:xfrm>
            <a:off x="331303" y="371061"/>
            <a:ext cx="6334540" cy="2653034"/>
          </a:xfrm>
          <a:prstGeom prst="rect">
            <a:avLst/>
          </a:prstGeom>
          <a:noFill/>
        </p:spPr>
        <p:txBody>
          <a:bodyPr wrap="square" rtlCol="0">
            <a:spAutoFit/>
          </a:bodyPr>
          <a:lstStyle/>
          <a:p>
            <a:pPr>
              <a:lnSpc>
                <a:spcPct val="120000"/>
              </a:lnSpc>
            </a:pPr>
            <a:r>
              <a:rPr lang="en-GB" b="1" dirty="0"/>
              <a:t>Case One</a:t>
            </a:r>
          </a:p>
          <a:p>
            <a:pPr>
              <a:lnSpc>
                <a:spcPct val="120000"/>
              </a:lnSpc>
            </a:pPr>
            <a:r>
              <a:rPr lang="en-GB" sz="2000" dirty="0"/>
              <a:t>The patient has a broken leg, and has cuts and grazes that need dressing. She received the injuries after jumping from an upstairs window. The patient claims her house was on fire and is worried about the amount of damage. An ambulance was called, and you know that the fire is a psychotic belief.</a:t>
            </a:r>
          </a:p>
        </p:txBody>
      </p:sp>
      <p:sp>
        <p:nvSpPr>
          <p:cNvPr id="3" name="TextBox 2">
            <a:extLst>
              <a:ext uri="{FF2B5EF4-FFF2-40B4-BE49-F238E27FC236}">
                <a16:creationId xmlns:a16="http://schemas.microsoft.com/office/drawing/2014/main" id="{382F8B05-8144-4DD7-AE9C-085F467E6A65}"/>
              </a:ext>
            </a:extLst>
          </p:cNvPr>
          <p:cNvSpPr txBox="1"/>
          <p:nvPr/>
        </p:nvSpPr>
        <p:spPr>
          <a:xfrm>
            <a:off x="4502680" y="3340516"/>
            <a:ext cx="7314181" cy="3391698"/>
          </a:xfrm>
          <a:prstGeom prst="rect">
            <a:avLst/>
          </a:prstGeom>
          <a:noFill/>
        </p:spPr>
        <p:txBody>
          <a:bodyPr wrap="square" rtlCol="0">
            <a:spAutoFit/>
          </a:bodyPr>
          <a:lstStyle/>
          <a:p>
            <a:pPr>
              <a:lnSpc>
                <a:spcPct val="120000"/>
              </a:lnSpc>
            </a:pPr>
            <a:r>
              <a:rPr lang="en-GB" b="1" dirty="0"/>
              <a:t>Case Two</a:t>
            </a:r>
          </a:p>
          <a:p>
            <a:pPr>
              <a:lnSpc>
                <a:spcPct val="120000"/>
              </a:lnSpc>
            </a:pPr>
            <a:r>
              <a:rPr lang="en-GB" sz="2000" dirty="0"/>
              <a:t>The patient has a broken leg and has cuts and grazes which need dressing. She received the injuries after jumping from an upstairs window. The patient claims that her next door neighbours are members of ISIS and that they are after her because he has informed the police. She says she had to jump to escape because ISIS were now wanting to kill her and had sent 2 members round to her house to ‘do her in’. She believes that there are members everywhere looking for her, and that they could also be in the hospital.</a:t>
            </a:r>
          </a:p>
        </p:txBody>
      </p:sp>
      <p:sp>
        <p:nvSpPr>
          <p:cNvPr id="4" name="Rectangle 3">
            <a:extLst>
              <a:ext uri="{FF2B5EF4-FFF2-40B4-BE49-F238E27FC236}">
                <a16:creationId xmlns:a16="http://schemas.microsoft.com/office/drawing/2014/main" id="{B4EA0A95-E5E7-4A4B-9330-1D84426E3C30}"/>
              </a:ext>
            </a:extLst>
          </p:cNvPr>
          <p:cNvSpPr/>
          <p:nvPr/>
        </p:nvSpPr>
        <p:spPr>
          <a:xfrm>
            <a:off x="331303" y="3604635"/>
            <a:ext cx="3874323" cy="2785378"/>
          </a:xfrm>
          <a:prstGeom prst="rect">
            <a:avLst/>
          </a:prstGeom>
          <a:ln w="38100">
            <a:solidFill>
              <a:srgbClr val="C00000"/>
            </a:solidFill>
          </a:ln>
        </p:spPr>
        <p:txBody>
          <a:bodyPr wrap="square">
            <a:spAutoFit/>
          </a:bodyPr>
          <a:lstStyle/>
          <a:p>
            <a:pPr>
              <a:spcBef>
                <a:spcPts val="600"/>
              </a:spcBef>
            </a:pPr>
            <a:r>
              <a:rPr lang="en-GB" sz="2000" b="1" dirty="0"/>
              <a:t>Think:</a:t>
            </a:r>
          </a:p>
          <a:p>
            <a:pPr marL="342900" indent="-342900">
              <a:spcAft>
                <a:spcPts val="600"/>
              </a:spcAft>
              <a:buFont typeface="Arial" panose="020B0604020202020204" pitchFamily="34" charset="0"/>
              <a:buChar char="•"/>
            </a:pPr>
            <a:r>
              <a:rPr lang="en-GB" sz="2000" b="1" dirty="0"/>
              <a:t>What does the person believe?</a:t>
            </a:r>
          </a:p>
          <a:p>
            <a:pPr marL="342900" indent="-342900">
              <a:spcAft>
                <a:spcPts val="600"/>
              </a:spcAft>
              <a:buFont typeface="Arial" panose="020B0604020202020204" pitchFamily="34" charset="0"/>
              <a:buChar char="•"/>
            </a:pPr>
            <a:r>
              <a:rPr lang="en-GB" sz="2000" b="1" dirty="0"/>
              <a:t>How is this likely to make them feel/act?</a:t>
            </a:r>
          </a:p>
          <a:p>
            <a:pPr marL="342900" indent="-342900">
              <a:spcAft>
                <a:spcPts val="600"/>
              </a:spcAft>
              <a:buFont typeface="Arial" panose="020B0604020202020204" pitchFamily="34" charset="0"/>
              <a:buChar char="•"/>
            </a:pPr>
            <a:r>
              <a:rPr lang="en-GB" sz="2000" b="1" dirty="0"/>
              <a:t>How can I protect my own safety?</a:t>
            </a:r>
          </a:p>
          <a:p>
            <a:pPr marL="342900" indent="-342900">
              <a:spcAft>
                <a:spcPts val="600"/>
              </a:spcAft>
              <a:buFont typeface="Arial" panose="020B0604020202020204" pitchFamily="34" charset="0"/>
              <a:buChar char="•"/>
            </a:pPr>
            <a:r>
              <a:rPr lang="en-GB" sz="2000" b="1" dirty="0"/>
              <a:t>What can I do to reassure them of their safety?</a:t>
            </a:r>
          </a:p>
        </p:txBody>
      </p:sp>
      <p:pic>
        <p:nvPicPr>
          <p:cNvPr id="5" name="Picture 4">
            <a:extLst>
              <a:ext uri="{FF2B5EF4-FFF2-40B4-BE49-F238E27FC236}">
                <a16:creationId xmlns:a16="http://schemas.microsoft.com/office/drawing/2014/main" id="{5C81A086-7AA0-4E95-B972-9B281240E1A5}"/>
              </a:ext>
            </a:extLst>
          </p:cNvPr>
          <p:cNvPicPr>
            <a:picLocks noChangeAspect="1"/>
          </p:cNvPicPr>
          <p:nvPr/>
        </p:nvPicPr>
        <p:blipFill>
          <a:blip r:embed="rId2"/>
          <a:stretch>
            <a:fillRect/>
          </a:stretch>
        </p:blipFill>
        <p:spPr>
          <a:xfrm>
            <a:off x="6665843" y="371061"/>
            <a:ext cx="5143268" cy="3251053"/>
          </a:xfrm>
          <a:prstGeom prst="rect">
            <a:avLst/>
          </a:prstGeom>
        </p:spPr>
      </p:pic>
    </p:spTree>
    <p:extLst>
      <p:ext uri="{BB962C8B-B14F-4D97-AF65-F5344CB8AC3E}">
        <p14:creationId xmlns:p14="http://schemas.microsoft.com/office/powerpoint/2010/main" val="252774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08470E-73DA-42F6-9914-BD46DA74D152}"/>
              </a:ext>
            </a:extLst>
          </p:cNvPr>
          <p:cNvSpPr txBox="1"/>
          <p:nvPr/>
        </p:nvSpPr>
        <p:spPr>
          <a:xfrm>
            <a:off x="365975" y="2167268"/>
            <a:ext cx="6034824" cy="2653034"/>
          </a:xfrm>
          <a:prstGeom prst="rect">
            <a:avLst/>
          </a:prstGeom>
          <a:noFill/>
          <a:ln>
            <a:solidFill>
              <a:schemeClr val="tx1"/>
            </a:solidFill>
          </a:ln>
        </p:spPr>
        <p:txBody>
          <a:bodyPr wrap="square" rtlCol="0">
            <a:spAutoFit/>
          </a:bodyPr>
          <a:lstStyle/>
          <a:p>
            <a:pPr>
              <a:lnSpc>
                <a:spcPct val="120000"/>
              </a:lnSpc>
            </a:pPr>
            <a:r>
              <a:rPr lang="en-GB" b="1" dirty="0"/>
              <a:t>Case One</a:t>
            </a:r>
          </a:p>
          <a:p>
            <a:pPr>
              <a:lnSpc>
                <a:spcPct val="120000"/>
              </a:lnSpc>
            </a:pPr>
            <a:r>
              <a:rPr lang="en-GB" sz="2000" dirty="0"/>
              <a:t>The patient has a broken leg, and has cuts and grazes that need dressing. She received the injuries after jumping from an upstairs window. The patient claims her house was on fire and is worried about the amount of damage. An ambulance was called, and you know that the fire is a psychotic belief.</a:t>
            </a:r>
          </a:p>
        </p:txBody>
      </p:sp>
      <p:sp>
        <p:nvSpPr>
          <p:cNvPr id="4" name="Rectangle 3">
            <a:extLst>
              <a:ext uri="{FF2B5EF4-FFF2-40B4-BE49-F238E27FC236}">
                <a16:creationId xmlns:a16="http://schemas.microsoft.com/office/drawing/2014/main" id="{B4EA0A95-E5E7-4A4B-9330-1D84426E3C30}"/>
              </a:ext>
            </a:extLst>
          </p:cNvPr>
          <p:cNvSpPr/>
          <p:nvPr/>
        </p:nvSpPr>
        <p:spPr>
          <a:xfrm>
            <a:off x="331302" y="120925"/>
            <a:ext cx="3986697" cy="1400383"/>
          </a:xfrm>
          <a:prstGeom prst="rect">
            <a:avLst/>
          </a:prstGeom>
          <a:ln w="9525">
            <a:solidFill>
              <a:srgbClr val="C00000"/>
            </a:solidFill>
          </a:ln>
        </p:spPr>
        <p:txBody>
          <a:bodyPr wrap="square">
            <a:spAutoFit/>
          </a:bodyPr>
          <a:lstStyle/>
          <a:p>
            <a:r>
              <a:rPr lang="en-GB" sz="1400" dirty="0"/>
              <a:t>Think:</a:t>
            </a:r>
          </a:p>
          <a:p>
            <a:pPr marL="342900" indent="-342900">
              <a:spcAft>
                <a:spcPts val="600"/>
              </a:spcAft>
              <a:buFont typeface="Arial" panose="020B0604020202020204" pitchFamily="34" charset="0"/>
              <a:buChar char="•"/>
            </a:pPr>
            <a:r>
              <a:rPr lang="en-GB" sz="1400" dirty="0"/>
              <a:t>What does the person believe?</a:t>
            </a:r>
          </a:p>
          <a:p>
            <a:pPr marL="342900" indent="-342900">
              <a:spcAft>
                <a:spcPts val="600"/>
              </a:spcAft>
              <a:buFont typeface="Arial" panose="020B0604020202020204" pitchFamily="34" charset="0"/>
              <a:buChar char="•"/>
            </a:pPr>
            <a:r>
              <a:rPr lang="en-GB" sz="1400" dirty="0"/>
              <a:t>How is this likely to make them feel/act?</a:t>
            </a:r>
          </a:p>
          <a:p>
            <a:pPr marL="342900" indent="-342900">
              <a:spcAft>
                <a:spcPts val="600"/>
              </a:spcAft>
              <a:buFont typeface="Arial" panose="020B0604020202020204" pitchFamily="34" charset="0"/>
              <a:buChar char="•"/>
            </a:pPr>
            <a:r>
              <a:rPr lang="en-GB" sz="1400" dirty="0"/>
              <a:t>How can I protect my own safety?</a:t>
            </a:r>
          </a:p>
          <a:p>
            <a:pPr marL="342900" indent="-342900">
              <a:spcAft>
                <a:spcPts val="600"/>
              </a:spcAft>
              <a:buFont typeface="Arial" panose="020B0604020202020204" pitchFamily="34" charset="0"/>
              <a:buChar char="•"/>
            </a:pPr>
            <a:r>
              <a:rPr lang="en-GB" sz="1400" dirty="0"/>
              <a:t>What can I do to reassure them of their safety?</a:t>
            </a:r>
          </a:p>
        </p:txBody>
      </p:sp>
      <p:pic>
        <p:nvPicPr>
          <p:cNvPr id="5" name="Picture 4">
            <a:extLst>
              <a:ext uri="{FF2B5EF4-FFF2-40B4-BE49-F238E27FC236}">
                <a16:creationId xmlns:a16="http://schemas.microsoft.com/office/drawing/2014/main" id="{5C81A086-7AA0-4E95-B972-9B281240E1A5}"/>
              </a:ext>
            </a:extLst>
          </p:cNvPr>
          <p:cNvPicPr>
            <a:picLocks noChangeAspect="1"/>
          </p:cNvPicPr>
          <p:nvPr/>
        </p:nvPicPr>
        <p:blipFill>
          <a:blip r:embed="rId2"/>
          <a:stretch>
            <a:fillRect/>
          </a:stretch>
        </p:blipFill>
        <p:spPr>
          <a:xfrm>
            <a:off x="365975" y="4924626"/>
            <a:ext cx="2536808" cy="1603513"/>
          </a:xfrm>
          <a:prstGeom prst="rect">
            <a:avLst/>
          </a:prstGeom>
        </p:spPr>
      </p:pic>
      <p:sp>
        <p:nvSpPr>
          <p:cNvPr id="6" name="TextBox 5">
            <a:extLst>
              <a:ext uri="{FF2B5EF4-FFF2-40B4-BE49-F238E27FC236}">
                <a16:creationId xmlns:a16="http://schemas.microsoft.com/office/drawing/2014/main" id="{6C6DA14D-F979-4EAA-96E7-09C8C7C42A44}"/>
              </a:ext>
            </a:extLst>
          </p:cNvPr>
          <p:cNvSpPr txBox="1"/>
          <p:nvPr/>
        </p:nvSpPr>
        <p:spPr>
          <a:xfrm>
            <a:off x="4317999" y="174785"/>
            <a:ext cx="7542697" cy="646331"/>
          </a:xfrm>
          <a:prstGeom prst="rect">
            <a:avLst/>
          </a:prstGeom>
          <a:noFill/>
        </p:spPr>
        <p:txBody>
          <a:bodyPr wrap="square" rtlCol="0">
            <a:spAutoFit/>
          </a:bodyPr>
          <a:lstStyle/>
          <a:p>
            <a:r>
              <a:rPr lang="en-GB" dirty="0"/>
              <a:t>This belief is very distressing for the patient but poses no danger to you as a practitioner.</a:t>
            </a:r>
          </a:p>
        </p:txBody>
      </p:sp>
      <p:sp>
        <p:nvSpPr>
          <p:cNvPr id="7" name="TextBox 6">
            <a:extLst>
              <a:ext uri="{FF2B5EF4-FFF2-40B4-BE49-F238E27FC236}">
                <a16:creationId xmlns:a16="http://schemas.microsoft.com/office/drawing/2014/main" id="{3C84B79D-C01C-4BDF-8CA0-E0906B9419F8}"/>
              </a:ext>
            </a:extLst>
          </p:cNvPr>
          <p:cNvSpPr txBox="1"/>
          <p:nvPr/>
        </p:nvSpPr>
        <p:spPr>
          <a:xfrm>
            <a:off x="3061568" y="4846770"/>
            <a:ext cx="2931235" cy="1754326"/>
          </a:xfrm>
          <a:prstGeom prst="rect">
            <a:avLst/>
          </a:prstGeom>
          <a:noFill/>
        </p:spPr>
        <p:txBody>
          <a:bodyPr wrap="square" rtlCol="0">
            <a:spAutoFit/>
          </a:bodyPr>
          <a:lstStyle/>
          <a:p>
            <a:r>
              <a:rPr lang="en-GB" dirty="0"/>
              <a:t>The patient’s worry could cause them to try and abscond, but with a broken leg, it is unlikely; as a precaution you could inform security.</a:t>
            </a:r>
          </a:p>
        </p:txBody>
      </p:sp>
      <p:sp>
        <p:nvSpPr>
          <p:cNvPr id="8" name="TextBox 7">
            <a:extLst>
              <a:ext uri="{FF2B5EF4-FFF2-40B4-BE49-F238E27FC236}">
                <a16:creationId xmlns:a16="http://schemas.microsoft.com/office/drawing/2014/main" id="{9B2912D0-0223-48BA-9092-859237393321}"/>
              </a:ext>
            </a:extLst>
          </p:cNvPr>
          <p:cNvSpPr txBox="1"/>
          <p:nvPr/>
        </p:nvSpPr>
        <p:spPr>
          <a:xfrm>
            <a:off x="6503996" y="575944"/>
            <a:ext cx="5465171" cy="6186309"/>
          </a:xfrm>
          <a:prstGeom prst="rect">
            <a:avLst/>
          </a:prstGeom>
          <a:noFill/>
        </p:spPr>
        <p:txBody>
          <a:bodyPr wrap="square" rtlCol="0">
            <a:spAutoFit/>
          </a:bodyPr>
          <a:lstStyle/>
          <a:p>
            <a:r>
              <a:rPr lang="en-GB" dirty="0"/>
              <a:t>Psychotic beliefs often have roots in reality – it could be that the patient has experienced a fire in the past.  Even if this isn’t the case, the patient is likely to be very distressed and will need lots of reassurance, you can provide this without colluding with the delusion by:</a:t>
            </a:r>
          </a:p>
          <a:p>
            <a:pPr marL="342900" indent="-342900">
              <a:buAutoNum type="arabicPeriod"/>
            </a:pPr>
            <a:r>
              <a:rPr lang="en-GB" b="1" dirty="0"/>
              <a:t>Don’t try and dismiss the delusion</a:t>
            </a:r>
            <a:r>
              <a:rPr lang="en-GB" dirty="0"/>
              <a:t>, if it was strong enough to make them jump from an upstairs window, you’re unlikely to change their mind. Remember you need to treat their physical injuries, not their mental health ones,  arguing will make them distrust you making treating them more difficult.</a:t>
            </a:r>
          </a:p>
          <a:p>
            <a:pPr marL="342900" indent="-342900">
              <a:buAutoNum type="arabicPeriod"/>
            </a:pPr>
            <a:r>
              <a:rPr lang="en-GB" b="1" dirty="0"/>
              <a:t>Identify with the emotion </a:t>
            </a:r>
            <a:r>
              <a:rPr lang="en-GB" dirty="0"/>
              <a:t>that is likely to be felt based on the belief.</a:t>
            </a:r>
          </a:p>
          <a:p>
            <a:pPr marL="342900" indent="-342900">
              <a:buAutoNum type="arabicPeriod"/>
            </a:pPr>
            <a:r>
              <a:rPr lang="en-GB" b="1" dirty="0"/>
              <a:t>Emphasise that the patient is currently safe and that support can be provided </a:t>
            </a:r>
            <a:r>
              <a:rPr lang="en-GB" dirty="0"/>
              <a:t>to make sure they stay that way (they may interpret this as practical support in the aftermath of a fire, whereas you mean mental health services, but that doesn’t matter – remain vague if necessary).</a:t>
            </a:r>
          </a:p>
          <a:p>
            <a:pPr marL="342900" indent="-342900">
              <a:buAutoNum type="arabicPeriod"/>
            </a:pPr>
            <a:r>
              <a:rPr lang="en-GB" b="1" dirty="0"/>
              <a:t>Draw attention back to dealing with physical injuries </a:t>
            </a:r>
            <a:r>
              <a:rPr lang="en-GB" dirty="0"/>
              <a:t>so that other issues can then be sorted later. </a:t>
            </a:r>
          </a:p>
        </p:txBody>
      </p:sp>
      <p:cxnSp>
        <p:nvCxnSpPr>
          <p:cNvPr id="11" name="Straight Arrow Connector 10">
            <a:extLst>
              <a:ext uri="{FF2B5EF4-FFF2-40B4-BE49-F238E27FC236}">
                <a16:creationId xmlns:a16="http://schemas.microsoft.com/office/drawing/2014/main" id="{F3082249-1C57-4C16-A27F-83CBE15DF0BA}"/>
              </a:ext>
            </a:extLst>
          </p:cNvPr>
          <p:cNvCxnSpPr/>
          <p:nvPr/>
        </p:nvCxnSpPr>
        <p:spPr>
          <a:xfrm flipV="1">
            <a:off x="2902783" y="935418"/>
            <a:ext cx="2380972" cy="27336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E11ACB8-B9AC-482A-BA69-E488F739B063}"/>
              </a:ext>
            </a:extLst>
          </p:cNvPr>
          <p:cNvCxnSpPr/>
          <p:nvPr/>
        </p:nvCxnSpPr>
        <p:spPr>
          <a:xfrm>
            <a:off x="1634379" y="4279900"/>
            <a:ext cx="2099421" cy="673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80EED5-C9B3-4BA6-845A-4E44CF92B886}"/>
              </a:ext>
            </a:extLst>
          </p:cNvPr>
          <p:cNvCxnSpPr>
            <a:cxnSpLocks/>
          </p:cNvCxnSpPr>
          <p:nvPr/>
        </p:nvCxnSpPr>
        <p:spPr>
          <a:xfrm flipV="1">
            <a:off x="5283755" y="1921565"/>
            <a:ext cx="1220241" cy="14439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2778" y="1537265"/>
            <a:ext cx="6138021" cy="646331"/>
          </a:xfrm>
          <a:prstGeom prst="rect">
            <a:avLst/>
          </a:prstGeom>
          <a:noFill/>
        </p:spPr>
        <p:txBody>
          <a:bodyPr wrap="square" rtlCol="0">
            <a:spAutoFit/>
          </a:bodyPr>
          <a:lstStyle/>
          <a:p>
            <a:pPr algn="ctr"/>
            <a:r>
              <a:rPr lang="en-GB" b="1" dirty="0"/>
              <a:t>Make sure you don’t block yourself in, sit nearest to the exit so you can escape if you need to.</a:t>
            </a:r>
          </a:p>
        </p:txBody>
      </p:sp>
    </p:spTree>
    <p:extLst>
      <p:ext uri="{BB962C8B-B14F-4D97-AF65-F5344CB8AC3E}">
        <p14:creationId xmlns:p14="http://schemas.microsoft.com/office/powerpoint/2010/main" val="230666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1A086-7AA0-4E95-B972-9B281240E1A5}"/>
              </a:ext>
            </a:extLst>
          </p:cNvPr>
          <p:cNvPicPr>
            <a:picLocks noChangeAspect="1"/>
          </p:cNvPicPr>
          <p:nvPr/>
        </p:nvPicPr>
        <p:blipFill>
          <a:blip r:embed="rId2"/>
          <a:stretch>
            <a:fillRect/>
          </a:stretch>
        </p:blipFill>
        <p:spPr>
          <a:xfrm>
            <a:off x="365976" y="4674277"/>
            <a:ext cx="2536808" cy="1603513"/>
          </a:xfrm>
          <a:prstGeom prst="rect">
            <a:avLst/>
          </a:prstGeom>
        </p:spPr>
      </p:pic>
      <p:sp>
        <p:nvSpPr>
          <p:cNvPr id="6" name="TextBox 5">
            <a:extLst>
              <a:ext uri="{FF2B5EF4-FFF2-40B4-BE49-F238E27FC236}">
                <a16:creationId xmlns:a16="http://schemas.microsoft.com/office/drawing/2014/main" id="{6C6DA14D-F979-4EAA-96E7-09C8C7C42A44}"/>
              </a:ext>
            </a:extLst>
          </p:cNvPr>
          <p:cNvSpPr txBox="1"/>
          <p:nvPr/>
        </p:nvSpPr>
        <p:spPr>
          <a:xfrm>
            <a:off x="6451600" y="442349"/>
            <a:ext cx="5374424" cy="6263253"/>
          </a:xfrm>
          <a:prstGeom prst="rect">
            <a:avLst/>
          </a:prstGeom>
          <a:noFill/>
        </p:spPr>
        <p:txBody>
          <a:bodyPr wrap="square" rtlCol="0">
            <a:spAutoFit/>
          </a:bodyPr>
          <a:lstStyle/>
          <a:p>
            <a:r>
              <a:rPr lang="en-GB" dirty="0"/>
              <a:t>This belief could pose a real danger to you especially is she believes that you or other staff members are members of ISIS. If she believes you are there to do her harm, there is a high chance she will be come violent to protect her self.</a:t>
            </a:r>
          </a:p>
          <a:p>
            <a:pPr marL="342900" indent="-342900">
              <a:buFont typeface="+mj-lt"/>
              <a:buAutoNum type="arabicPeriod"/>
            </a:pPr>
            <a:r>
              <a:rPr lang="en-GB" b="1" dirty="0"/>
              <a:t>Don’t try and dismiss the delusion</a:t>
            </a:r>
            <a:r>
              <a:rPr lang="en-GB" dirty="0"/>
              <a:t> – this will only make her more suspicious, remember it was strong enough to make her jump from an upstairs window.  You need to treat her physical, not mental, health.</a:t>
            </a:r>
          </a:p>
          <a:p>
            <a:pPr marL="342900" indent="-342900">
              <a:buFont typeface="+mj-lt"/>
              <a:buAutoNum type="arabicPeriod"/>
            </a:pPr>
            <a:r>
              <a:rPr lang="en-GB" b="1" dirty="0"/>
              <a:t>Reassure of her safety explaining exactly who you are, what you are doing, and why</a:t>
            </a:r>
            <a:r>
              <a:rPr lang="en-GB" dirty="0"/>
              <a:t>. </a:t>
            </a:r>
          </a:p>
          <a:p>
            <a:pPr marL="800100" lvl="1" indent="-342900">
              <a:buFont typeface="Arial" panose="020B0604020202020204" pitchFamily="34" charset="0"/>
              <a:buChar char="•"/>
            </a:pPr>
            <a:r>
              <a:rPr lang="en-GB" dirty="0"/>
              <a:t>Show her your badge/ picture</a:t>
            </a:r>
          </a:p>
          <a:p>
            <a:pPr marL="800100" lvl="1" indent="-342900">
              <a:buFont typeface="Arial" panose="020B0604020202020204" pitchFamily="34" charset="0"/>
              <a:buChar char="•"/>
            </a:pPr>
            <a:r>
              <a:rPr lang="en-GB" dirty="0"/>
              <a:t>Introduce and explain everyone who enters the room, showing badges if necessary.</a:t>
            </a:r>
          </a:p>
          <a:p>
            <a:pPr marL="800100" lvl="1" indent="-342900">
              <a:spcAft>
                <a:spcPts val="600"/>
              </a:spcAft>
              <a:buFont typeface="Arial" panose="020B0604020202020204" pitchFamily="34" charset="0"/>
              <a:buChar char="•"/>
            </a:pPr>
            <a:r>
              <a:rPr lang="en-GB" dirty="0"/>
              <a:t>A&amp;E cubicles are very accessible, see if you can move her to a separate room if possible so that she feels safer – but remember to ask/ explain what you are doing.</a:t>
            </a:r>
          </a:p>
          <a:p>
            <a:r>
              <a:rPr lang="en-GB" b="1" dirty="0"/>
              <a:t>REMEMBER – IT DOESN’T MATTER THAT IT IS A DELUSION, TO THAT PERSON IT IS REAL – TREAT IT AS SUCH. You can do this without colluding or agreeing, by identifying with the fear/ emotion. </a:t>
            </a:r>
          </a:p>
        </p:txBody>
      </p:sp>
      <p:sp>
        <p:nvSpPr>
          <p:cNvPr id="7" name="TextBox 6">
            <a:extLst>
              <a:ext uri="{FF2B5EF4-FFF2-40B4-BE49-F238E27FC236}">
                <a16:creationId xmlns:a16="http://schemas.microsoft.com/office/drawing/2014/main" id="{3C84B79D-C01C-4BDF-8CA0-E0906B9419F8}"/>
              </a:ext>
            </a:extLst>
          </p:cNvPr>
          <p:cNvSpPr txBox="1"/>
          <p:nvPr/>
        </p:nvSpPr>
        <p:spPr>
          <a:xfrm>
            <a:off x="365976" y="647529"/>
            <a:ext cx="5958623" cy="369332"/>
          </a:xfrm>
          <a:prstGeom prst="rect">
            <a:avLst/>
          </a:prstGeom>
          <a:noFill/>
        </p:spPr>
        <p:txBody>
          <a:bodyPr wrap="square" rtlCol="0">
            <a:spAutoFit/>
          </a:bodyPr>
          <a:lstStyle/>
          <a:p>
            <a:r>
              <a:rPr lang="en-GB" dirty="0"/>
              <a:t>Delusions are often linked to what is happening in the news.</a:t>
            </a:r>
          </a:p>
        </p:txBody>
      </p:sp>
      <p:cxnSp>
        <p:nvCxnSpPr>
          <p:cNvPr id="11" name="Straight Arrow Connector 10">
            <a:extLst>
              <a:ext uri="{FF2B5EF4-FFF2-40B4-BE49-F238E27FC236}">
                <a16:creationId xmlns:a16="http://schemas.microsoft.com/office/drawing/2014/main" id="{F3082249-1C57-4C16-A27F-83CBE15DF0BA}"/>
              </a:ext>
            </a:extLst>
          </p:cNvPr>
          <p:cNvCxnSpPr>
            <a:cxnSpLocks/>
          </p:cNvCxnSpPr>
          <p:nvPr/>
        </p:nvCxnSpPr>
        <p:spPr>
          <a:xfrm flipV="1">
            <a:off x="5473700" y="1752600"/>
            <a:ext cx="1079500" cy="2070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E11ACB8-B9AC-482A-BA69-E488F739B063}"/>
              </a:ext>
            </a:extLst>
          </p:cNvPr>
          <p:cNvCxnSpPr>
            <a:cxnSpLocks/>
          </p:cNvCxnSpPr>
          <p:nvPr/>
        </p:nvCxnSpPr>
        <p:spPr>
          <a:xfrm>
            <a:off x="3644900" y="3073400"/>
            <a:ext cx="0" cy="15754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80EED5-C9B3-4BA6-845A-4E44CF92B886}"/>
              </a:ext>
            </a:extLst>
          </p:cNvPr>
          <p:cNvCxnSpPr>
            <a:cxnSpLocks/>
          </p:cNvCxnSpPr>
          <p:nvPr/>
        </p:nvCxnSpPr>
        <p:spPr>
          <a:xfrm flipV="1">
            <a:off x="3408787" y="953532"/>
            <a:ext cx="998113" cy="14086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DFE7095-C727-4620-807E-F3D959148B21}"/>
              </a:ext>
            </a:extLst>
          </p:cNvPr>
          <p:cNvSpPr txBox="1"/>
          <p:nvPr/>
        </p:nvSpPr>
        <p:spPr>
          <a:xfrm>
            <a:off x="365976" y="1029561"/>
            <a:ext cx="5730024" cy="3394134"/>
          </a:xfrm>
          <a:prstGeom prst="rect">
            <a:avLst/>
          </a:prstGeom>
          <a:noFill/>
          <a:ln>
            <a:solidFill>
              <a:schemeClr val="tx1"/>
            </a:solidFill>
          </a:ln>
        </p:spPr>
        <p:txBody>
          <a:bodyPr wrap="square" rtlCol="0">
            <a:spAutoFit/>
          </a:bodyPr>
          <a:lstStyle/>
          <a:p>
            <a:pPr>
              <a:lnSpc>
                <a:spcPct val="120000"/>
              </a:lnSpc>
            </a:pPr>
            <a:r>
              <a:rPr lang="en-GB" b="1" dirty="0"/>
              <a:t>Case Two</a:t>
            </a:r>
          </a:p>
          <a:p>
            <a:pPr>
              <a:lnSpc>
                <a:spcPct val="120000"/>
              </a:lnSpc>
            </a:pPr>
            <a:r>
              <a:rPr lang="en-GB" dirty="0"/>
              <a:t>The patient has a broken leg and has cuts and grazes which need dressing. She received the injuries after jumping from an upstairs window. The patient claims that her next door neighbours are members of ISIS and that they are after her because he has informed the police. She says she had to jump to escape because ISIS were now wanting to kill her and had sent 2 members round to her house to ‘do her in’. She believes that there are members everywhere looking for her, and that they could also be in the hospital.</a:t>
            </a:r>
          </a:p>
        </p:txBody>
      </p:sp>
      <p:sp>
        <p:nvSpPr>
          <p:cNvPr id="22" name="TextBox 21">
            <a:extLst>
              <a:ext uri="{FF2B5EF4-FFF2-40B4-BE49-F238E27FC236}">
                <a16:creationId xmlns:a16="http://schemas.microsoft.com/office/drawing/2014/main" id="{EB6B636D-2B6B-442E-9762-9A68C8F49746}"/>
              </a:ext>
            </a:extLst>
          </p:cNvPr>
          <p:cNvSpPr txBox="1"/>
          <p:nvPr/>
        </p:nvSpPr>
        <p:spPr>
          <a:xfrm>
            <a:off x="3060769" y="4674277"/>
            <a:ext cx="3263831" cy="2031325"/>
          </a:xfrm>
          <a:prstGeom prst="rect">
            <a:avLst/>
          </a:prstGeom>
          <a:noFill/>
        </p:spPr>
        <p:txBody>
          <a:bodyPr wrap="square" rtlCol="0">
            <a:spAutoFit/>
          </a:bodyPr>
          <a:lstStyle/>
          <a:p>
            <a:r>
              <a:rPr lang="en-GB" dirty="0"/>
              <a:t>If the police have been informed, the chances are mental health issues have already been identified; look at Care Notes to get background information, or contact care- coordinator for further advice. </a:t>
            </a:r>
          </a:p>
        </p:txBody>
      </p:sp>
      <p:sp>
        <p:nvSpPr>
          <p:cNvPr id="10" name="TextBox 9"/>
          <p:cNvSpPr txBox="1"/>
          <p:nvPr/>
        </p:nvSpPr>
        <p:spPr>
          <a:xfrm>
            <a:off x="186578" y="122535"/>
            <a:ext cx="11501839" cy="369332"/>
          </a:xfrm>
          <a:prstGeom prst="rect">
            <a:avLst/>
          </a:prstGeom>
          <a:noFill/>
        </p:spPr>
        <p:txBody>
          <a:bodyPr wrap="square" rtlCol="0">
            <a:spAutoFit/>
          </a:bodyPr>
          <a:lstStyle/>
          <a:p>
            <a:pPr algn="ctr"/>
            <a:r>
              <a:rPr lang="en-GB" b="1" dirty="0"/>
              <a:t>Make sure you don’t block yourself in, sit nearest to the exit so you can escape if you need to.</a:t>
            </a:r>
          </a:p>
        </p:txBody>
      </p:sp>
    </p:spTree>
    <p:extLst>
      <p:ext uri="{BB962C8B-B14F-4D97-AF65-F5344CB8AC3E}">
        <p14:creationId xmlns:p14="http://schemas.microsoft.com/office/powerpoint/2010/main" val="238254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13B0EC-0025-4E1B-9FDB-334B2E01481D}"/>
              </a:ext>
            </a:extLst>
          </p:cNvPr>
          <p:cNvSpPr>
            <a:spLocks noGrp="1"/>
          </p:cNvSpPr>
          <p:nvPr>
            <p:ph type="sldNum" sz="quarter" idx="12"/>
          </p:nvPr>
        </p:nvSpPr>
        <p:spPr>
          <a:xfrm>
            <a:off x="8610600" y="6196702"/>
            <a:ext cx="2743200" cy="365125"/>
          </a:xfrm>
        </p:spPr>
        <p:txBody>
          <a:bodyPr/>
          <a:lstStyle/>
          <a:p>
            <a:fld id="{A7FAADD0-5DAE-472D-995C-E8B43BDD57E6}" type="slidenum">
              <a:rPr lang="en-GB" sz="2000" smtClean="0">
                <a:solidFill>
                  <a:schemeClr val="tx1"/>
                </a:solidFill>
              </a:rPr>
              <a:pPr/>
              <a:t>14</a:t>
            </a:fld>
            <a:endParaRPr lang="en-GB" sz="2000" dirty="0">
              <a:solidFill>
                <a:schemeClr val="tx1"/>
              </a:solidFill>
            </a:endParaRPr>
          </a:p>
        </p:txBody>
      </p:sp>
      <p:sp>
        <p:nvSpPr>
          <p:cNvPr id="21" name="TextBox 20">
            <a:extLst>
              <a:ext uri="{FF2B5EF4-FFF2-40B4-BE49-F238E27FC236}">
                <a16:creationId xmlns:a16="http://schemas.microsoft.com/office/drawing/2014/main" id="{87DA3B29-2EB4-4B86-8DF3-264B89821B80}"/>
              </a:ext>
            </a:extLst>
          </p:cNvPr>
          <p:cNvSpPr txBox="1"/>
          <p:nvPr/>
        </p:nvSpPr>
        <p:spPr>
          <a:xfrm>
            <a:off x="854644" y="2701028"/>
            <a:ext cx="1448930" cy="707886"/>
          </a:xfrm>
          <a:prstGeom prst="rect">
            <a:avLst/>
          </a:prstGeom>
          <a:noFill/>
        </p:spPr>
        <p:txBody>
          <a:bodyPr wrap="square" rtlCol="0">
            <a:spAutoFit/>
          </a:bodyPr>
          <a:lstStyle/>
          <a:p>
            <a:r>
              <a:rPr lang="en-GB" sz="2000" dirty="0">
                <a:latin typeface="Comic Sans MS" panose="030F0702030302020204" pitchFamily="66" charset="0"/>
              </a:rPr>
              <a:t>Fast heartbeat</a:t>
            </a:r>
          </a:p>
        </p:txBody>
      </p:sp>
      <p:sp>
        <p:nvSpPr>
          <p:cNvPr id="22" name="TextBox 21">
            <a:extLst>
              <a:ext uri="{FF2B5EF4-FFF2-40B4-BE49-F238E27FC236}">
                <a16:creationId xmlns:a16="http://schemas.microsoft.com/office/drawing/2014/main" id="{28038879-7505-48B9-932E-840B10DA09E9}"/>
              </a:ext>
            </a:extLst>
          </p:cNvPr>
          <p:cNvSpPr txBox="1"/>
          <p:nvPr/>
        </p:nvSpPr>
        <p:spPr>
          <a:xfrm>
            <a:off x="1099026" y="3474744"/>
            <a:ext cx="1407169" cy="400110"/>
          </a:xfrm>
          <a:prstGeom prst="rect">
            <a:avLst/>
          </a:prstGeom>
          <a:noFill/>
        </p:spPr>
        <p:txBody>
          <a:bodyPr wrap="square" rtlCol="0">
            <a:spAutoFit/>
          </a:bodyPr>
          <a:lstStyle/>
          <a:p>
            <a:r>
              <a:rPr lang="en-GB" sz="2000" dirty="0">
                <a:latin typeface="Comic Sans MS" panose="030F0702030302020204" pitchFamily="66" charset="0"/>
              </a:rPr>
              <a:t>Headache</a:t>
            </a:r>
          </a:p>
        </p:txBody>
      </p:sp>
      <p:sp>
        <p:nvSpPr>
          <p:cNvPr id="23" name="TextBox 22">
            <a:extLst>
              <a:ext uri="{FF2B5EF4-FFF2-40B4-BE49-F238E27FC236}">
                <a16:creationId xmlns:a16="http://schemas.microsoft.com/office/drawing/2014/main" id="{366D99AB-55AD-42B7-A4C5-AB111F2C1078}"/>
              </a:ext>
            </a:extLst>
          </p:cNvPr>
          <p:cNvSpPr txBox="1"/>
          <p:nvPr/>
        </p:nvSpPr>
        <p:spPr>
          <a:xfrm>
            <a:off x="10135216" y="3074863"/>
            <a:ext cx="1891748"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short tempered</a:t>
            </a:r>
          </a:p>
        </p:txBody>
      </p:sp>
      <p:sp>
        <p:nvSpPr>
          <p:cNvPr id="25" name="TextBox 24">
            <a:extLst>
              <a:ext uri="{FF2B5EF4-FFF2-40B4-BE49-F238E27FC236}">
                <a16:creationId xmlns:a16="http://schemas.microsoft.com/office/drawing/2014/main" id="{E7F81B02-555D-4F57-918A-F2C8716CF2E1}"/>
              </a:ext>
            </a:extLst>
          </p:cNvPr>
          <p:cNvSpPr txBox="1"/>
          <p:nvPr/>
        </p:nvSpPr>
        <p:spPr>
          <a:xfrm>
            <a:off x="2035888" y="2204724"/>
            <a:ext cx="1448930" cy="707886"/>
          </a:xfrm>
          <a:prstGeom prst="rect">
            <a:avLst/>
          </a:prstGeom>
          <a:noFill/>
        </p:spPr>
        <p:txBody>
          <a:bodyPr wrap="square" rtlCol="0">
            <a:spAutoFit/>
          </a:bodyPr>
          <a:lstStyle/>
          <a:p>
            <a:r>
              <a:rPr lang="en-GB" sz="2000" dirty="0">
                <a:latin typeface="Comic Sans MS" panose="030F0702030302020204" pitchFamily="66" charset="0"/>
              </a:rPr>
              <a:t>Can’t think straight</a:t>
            </a:r>
          </a:p>
        </p:txBody>
      </p:sp>
      <p:sp>
        <p:nvSpPr>
          <p:cNvPr id="26" name="TextBox 25">
            <a:extLst>
              <a:ext uri="{FF2B5EF4-FFF2-40B4-BE49-F238E27FC236}">
                <a16:creationId xmlns:a16="http://schemas.microsoft.com/office/drawing/2014/main" id="{E4E99D31-6555-4202-AD74-75689D3D4841}"/>
              </a:ext>
            </a:extLst>
          </p:cNvPr>
          <p:cNvSpPr txBox="1"/>
          <p:nvPr/>
        </p:nvSpPr>
        <p:spPr>
          <a:xfrm>
            <a:off x="1067052" y="4159576"/>
            <a:ext cx="1448930" cy="707886"/>
          </a:xfrm>
          <a:prstGeom prst="rect">
            <a:avLst/>
          </a:prstGeom>
          <a:noFill/>
        </p:spPr>
        <p:txBody>
          <a:bodyPr wrap="square" rtlCol="0">
            <a:spAutoFit/>
          </a:bodyPr>
          <a:lstStyle/>
          <a:p>
            <a:r>
              <a:rPr lang="en-GB" sz="2000" dirty="0">
                <a:latin typeface="Comic Sans MS" panose="030F0702030302020204" pitchFamily="66" charset="0"/>
              </a:rPr>
              <a:t>Fast breathing</a:t>
            </a:r>
          </a:p>
        </p:txBody>
      </p:sp>
      <p:sp>
        <p:nvSpPr>
          <p:cNvPr id="27" name="TextBox 26">
            <a:extLst>
              <a:ext uri="{FF2B5EF4-FFF2-40B4-BE49-F238E27FC236}">
                <a16:creationId xmlns:a16="http://schemas.microsoft.com/office/drawing/2014/main" id="{CB3EA07D-B489-4FD0-BD4A-C1EAE2ED67A9}"/>
              </a:ext>
            </a:extLst>
          </p:cNvPr>
          <p:cNvSpPr txBox="1"/>
          <p:nvPr/>
        </p:nvSpPr>
        <p:spPr>
          <a:xfrm>
            <a:off x="3547790" y="2166863"/>
            <a:ext cx="1448930" cy="707886"/>
          </a:xfrm>
          <a:prstGeom prst="rect">
            <a:avLst/>
          </a:prstGeom>
          <a:noFill/>
        </p:spPr>
        <p:txBody>
          <a:bodyPr wrap="square" rtlCol="0">
            <a:spAutoFit/>
          </a:bodyPr>
          <a:lstStyle/>
          <a:p>
            <a:r>
              <a:rPr lang="en-GB" sz="2000" dirty="0">
                <a:latin typeface="Comic Sans MS" panose="030F0702030302020204" pitchFamily="66" charset="0"/>
              </a:rPr>
              <a:t>Tight muscles</a:t>
            </a:r>
          </a:p>
        </p:txBody>
      </p:sp>
      <p:sp>
        <p:nvSpPr>
          <p:cNvPr id="29" name="TextBox 28">
            <a:extLst>
              <a:ext uri="{FF2B5EF4-FFF2-40B4-BE49-F238E27FC236}">
                <a16:creationId xmlns:a16="http://schemas.microsoft.com/office/drawing/2014/main" id="{665222F4-33BB-45C8-A135-E4AD686B6D8F}"/>
              </a:ext>
            </a:extLst>
          </p:cNvPr>
          <p:cNvSpPr txBox="1"/>
          <p:nvPr/>
        </p:nvSpPr>
        <p:spPr>
          <a:xfrm>
            <a:off x="4571272" y="3057348"/>
            <a:ext cx="1813117" cy="707886"/>
          </a:xfrm>
          <a:prstGeom prst="rect">
            <a:avLst/>
          </a:prstGeom>
          <a:noFill/>
        </p:spPr>
        <p:txBody>
          <a:bodyPr wrap="square" rtlCol="0">
            <a:spAutoFit/>
          </a:bodyPr>
          <a:lstStyle/>
          <a:p>
            <a:r>
              <a:rPr lang="en-GB" sz="2000" dirty="0">
                <a:latin typeface="Comic Sans MS" panose="030F0702030302020204" pitchFamily="66" charset="0"/>
              </a:rPr>
              <a:t>Feeling tired all the time</a:t>
            </a:r>
          </a:p>
        </p:txBody>
      </p:sp>
      <p:sp>
        <p:nvSpPr>
          <p:cNvPr id="31" name="TextBox 30">
            <a:extLst>
              <a:ext uri="{FF2B5EF4-FFF2-40B4-BE49-F238E27FC236}">
                <a16:creationId xmlns:a16="http://schemas.microsoft.com/office/drawing/2014/main" id="{EECC637F-1363-4383-A34B-E21FFD7FDE52}"/>
              </a:ext>
            </a:extLst>
          </p:cNvPr>
          <p:cNvSpPr txBox="1"/>
          <p:nvPr/>
        </p:nvSpPr>
        <p:spPr>
          <a:xfrm>
            <a:off x="6998894" y="2994387"/>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scared</a:t>
            </a:r>
          </a:p>
        </p:txBody>
      </p:sp>
      <p:sp>
        <p:nvSpPr>
          <p:cNvPr id="35" name="TextBox 34">
            <a:extLst>
              <a:ext uri="{FF2B5EF4-FFF2-40B4-BE49-F238E27FC236}">
                <a16:creationId xmlns:a16="http://schemas.microsoft.com/office/drawing/2014/main" id="{B4E07095-F142-4F45-A243-B9265661B572}"/>
              </a:ext>
            </a:extLst>
          </p:cNvPr>
          <p:cNvSpPr txBox="1"/>
          <p:nvPr/>
        </p:nvSpPr>
        <p:spPr>
          <a:xfrm>
            <a:off x="9154403" y="3779855"/>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confused</a:t>
            </a:r>
          </a:p>
        </p:txBody>
      </p:sp>
      <p:pic>
        <p:nvPicPr>
          <p:cNvPr id="11" name="Picture 10">
            <a:extLst>
              <a:ext uri="{FF2B5EF4-FFF2-40B4-BE49-F238E27FC236}">
                <a16:creationId xmlns:a16="http://schemas.microsoft.com/office/drawing/2014/main" id="{739279B5-0F45-4FB2-8A56-5BBC88193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574" y="4145497"/>
            <a:ext cx="2295892" cy="2295892"/>
          </a:xfrm>
          <a:prstGeom prst="rect">
            <a:avLst/>
          </a:prstGeom>
        </p:spPr>
      </p:pic>
      <p:sp>
        <p:nvSpPr>
          <p:cNvPr id="36" name="Oval 35">
            <a:extLst>
              <a:ext uri="{FF2B5EF4-FFF2-40B4-BE49-F238E27FC236}">
                <a16:creationId xmlns:a16="http://schemas.microsoft.com/office/drawing/2014/main" id="{C4448857-ED30-48E3-B5C4-9CFBA514F0AE}"/>
              </a:ext>
            </a:extLst>
          </p:cNvPr>
          <p:cNvSpPr/>
          <p:nvPr/>
        </p:nvSpPr>
        <p:spPr>
          <a:xfrm>
            <a:off x="2506195" y="3213066"/>
            <a:ext cx="2001078" cy="116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Physical</a:t>
            </a:r>
          </a:p>
        </p:txBody>
      </p:sp>
      <p:sp>
        <p:nvSpPr>
          <p:cNvPr id="37" name="TextBox 36">
            <a:extLst>
              <a:ext uri="{FF2B5EF4-FFF2-40B4-BE49-F238E27FC236}">
                <a16:creationId xmlns:a16="http://schemas.microsoft.com/office/drawing/2014/main" id="{D1EB8150-44D7-4EC6-A605-7F91946345BD}"/>
              </a:ext>
            </a:extLst>
          </p:cNvPr>
          <p:cNvSpPr txBox="1"/>
          <p:nvPr/>
        </p:nvSpPr>
        <p:spPr>
          <a:xfrm>
            <a:off x="1067052" y="5071518"/>
            <a:ext cx="2163449" cy="400110"/>
          </a:xfrm>
          <a:prstGeom prst="rect">
            <a:avLst/>
          </a:prstGeom>
          <a:noFill/>
        </p:spPr>
        <p:txBody>
          <a:bodyPr wrap="square" rtlCol="0">
            <a:spAutoFit/>
          </a:bodyPr>
          <a:lstStyle/>
          <a:p>
            <a:r>
              <a:rPr lang="en-GB" sz="2000" dirty="0">
                <a:latin typeface="Comic Sans MS" panose="030F0702030302020204" pitchFamily="66" charset="0"/>
              </a:rPr>
              <a:t>Restlessness</a:t>
            </a:r>
          </a:p>
        </p:txBody>
      </p:sp>
      <p:sp>
        <p:nvSpPr>
          <p:cNvPr id="38" name="TextBox 37">
            <a:extLst>
              <a:ext uri="{FF2B5EF4-FFF2-40B4-BE49-F238E27FC236}">
                <a16:creationId xmlns:a16="http://schemas.microsoft.com/office/drawing/2014/main" id="{A3EF14CB-4037-4894-A9C4-FE498D0528A2}"/>
              </a:ext>
            </a:extLst>
          </p:cNvPr>
          <p:cNvSpPr txBox="1"/>
          <p:nvPr/>
        </p:nvSpPr>
        <p:spPr>
          <a:xfrm>
            <a:off x="4240616" y="4694099"/>
            <a:ext cx="1448930" cy="707886"/>
          </a:xfrm>
          <a:prstGeom prst="rect">
            <a:avLst/>
          </a:prstGeom>
          <a:noFill/>
        </p:spPr>
        <p:txBody>
          <a:bodyPr wrap="square" rtlCol="0">
            <a:spAutoFit/>
          </a:bodyPr>
          <a:lstStyle/>
          <a:p>
            <a:r>
              <a:rPr lang="en-GB" sz="2000" dirty="0">
                <a:latin typeface="Comic Sans MS" panose="030F0702030302020204" pitchFamily="66" charset="0"/>
              </a:rPr>
              <a:t>Difficulty sleeping</a:t>
            </a:r>
          </a:p>
        </p:txBody>
      </p:sp>
      <p:sp>
        <p:nvSpPr>
          <p:cNvPr id="39" name="TextBox 38">
            <a:extLst>
              <a:ext uri="{FF2B5EF4-FFF2-40B4-BE49-F238E27FC236}">
                <a16:creationId xmlns:a16="http://schemas.microsoft.com/office/drawing/2014/main" id="{E9AB673D-1645-4491-973A-629E811C6946}"/>
              </a:ext>
            </a:extLst>
          </p:cNvPr>
          <p:cNvSpPr txBox="1"/>
          <p:nvPr/>
        </p:nvSpPr>
        <p:spPr>
          <a:xfrm>
            <a:off x="4518569" y="3809980"/>
            <a:ext cx="1448930" cy="707886"/>
          </a:xfrm>
          <a:prstGeom prst="rect">
            <a:avLst/>
          </a:prstGeom>
          <a:noFill/>
        </p:spPr>
        <p:txBody>
          <a:bodyPr wrap="square" rtlCol="0">
            <a:spAutoFit/>
          </a:bodyPr>
          <a:lstStyle/>
          <a:p>
            <a:r>
              <a:rPr lang="en-GB" sz="2000" dirty="0">
                <a:latin typeface="Comic Sans MS" panose="030F0702030302020204" pitchFamily="66" charset="0"/>
              </a:rPr>
              <a:t>Stomach aches</a:t>
            </a:r>
          </a:p>
        </p:txBody>
      </p:sp>
      <p:pic>
        <p:nvPicPr>
          <p:cNvPr id="15" name="Picture 14">
            <a:extLst>
              <a:ext uri="{FF2B5EF4-FFF2-40B4-BE49-F238E27FC236}">
                <a16:creationId xmlns:a16="http://schemas.microsoft.com/office/drawing/2014/main" id="{710BD6CF-0F44-4943-8EAE-0F811C610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1974" y="62843"/>
            <a:ext cx="2291463" cy="2291463"/>
          </a:xfrm>
          <a:prstGeom prst="rect">
            <a:avLst/>
          </a:prstGeom>
        </p:spPr>
      </p:pic>
      <p:sp>
        <p:nvSpPr>
          <p:cNvPr id="42" name="Oval 41">
            <a:extLst>
              <a:ext uri="{FF2B5EF4-FFF2-40B4-BE49-F238E27FC236}">
                <a16:creationId xmlns:a16="http://schemas.microsoft.com/office/drawing/2014/main" id="{D27093D3-3C6D-4277-BE06-FB81658AB8B2}"/>
              </a:ext>
            </a:extLst>
          </p:cNvPr>
          <p:cNvSpPr/>
          <p:nvPr/>
        </p:nvSpPr>
        <p:spPr>
          <a:xfrm>
            <a:off x="8297981" y="2220934"/>
            <a:ext cx="2001078" cy="116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Emotional</a:t>
            </a:r>
          </a:p>
        </p:txBody>
      </p:sp>
      <p:sp>
        <p:nvSpPr>
          <p:cNvPr id="43" name="TextBox 42">
            <a:extLst>
              <a:ext uri="{FF2B5EF4-FFF2-40B4-BE49-F238E27FC236}">
                <a16:creationId xmlns:a16="http://schemas.microsoft.com/office/drawing/2014/main" id="{46706428-9191-427F-8408-B019A0D58947}"/>
              </a:ext>
            </a:extLst>
          </p:cNvPr>
          <p:cNvSpPr txBox="1"/>
          <p:nvPr/>
        </p:nvSpPr>
        <p:spPr>
          <a:xfrm>
            <a:off x="7428957" y="972281"/>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nervous</a:t>
            </a:r>
          </a:p>
        </p:txBody>
      </p:sp>
      <p:sp>
        <p:nvSpPr>
          <p:cNvPr id="44" name="TextBox 43">
            <a:extLst>
              <a:ext uri="{FF2B5EF4-FFF2-40B4-BE49-F238E27FC236}">
                <a16:creationId xmlns:a16="http://schemas.microsoft.com/office/drawing/2014/main" id="{4F31D2DC-AE9B-42D2-B17E-3BB6093DB1F9}"/>
              </a:ext>
            </a:extLst>
          </p:cNvPr>
          <p:cNvSpPr txBox="1"/>
          <p:nvPr/>
        </p:nvSpPr>
        <p:spPr>
          <a:xfrm>
            <a:off x="10304070" y="874249"/>
            <a:ext cx="1401643"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angry</a:t>
            </a:r>
          </a:p>
        </p:txBody>
      </p:sp>
      <p:sp>
        <p:nvSpPr>
          <p:cNvPr id="45" name="TextBox 44">
            <a:extLst>
              <a:ext uri="{FF2B5EF4-FFF2-40B4-BE49-F238E27FC236}">
                <a16:creationId xmlns:a16="http://schemas.microsoft.com/office/drawing/2014/main" id="{2CC113B0-A1F1-450B-AB38-B5636B1D5504}"/>
              </a:ext>
            </a:extLst>
          </p:cNvPr>
          <p:cNvSpPr txBox="1"/>
          <p:nvPr/>
        </p:nvSpPr>
        <p:spPr>
          <a:xfrm>
            <a:off x="10391252" y="1759927"/>
            <a:ext cx="1407169" cy="1015663"/>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down or depressed</a:t>
            </a:r>
          </a:p>
        </p:txBody>
      </p:sp>
      <p:sp>
        <p:nvSpPr>
          <p:cNvPr id="28" name="TextBox 27">
            <a:extLst>
              <a:ext uri="{FF2B5EF4-FFF2-40B4-BE49-F238E27FC236}">
                <a16:creationId xmlns:a16="http://schemas.microsoft.com/office/drawing/2014/main" id="{EECC637F-1363-4383-A34B-E21FFD7FDE52}"/>
              </a:ext>
            </a:extLst>
          </p:cNvPr>
          <p:cNvSpPr txBox="1"/>
          <p:nvPr/>
        </p:nvSpPr>
        <p:spPr>
          <a:xfrm>
            <a:off x="7517052" y="3864239"/>
            <a:ext cx="1407169" cy="400110"/>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sad</a:t>
            </a:r>
          </a:p>
        </p:txBody>
      </p:sp>
      <p:sp>
        <p:nvSpPr>
          <p:cNvPr id="30" name="TextBox 29">
            <a:extLst>
              <a:ext uri="{FF2B5EF4-FFF2-40B4-BE49-F238E27FC236}">
                <a16:creationId xmlns:a16="http://schemas.microsoft.com/office/drawing/2014/main" id="{EECC637F-1363-4383-A34B-E21FFD7FDE52}"/>
              </a:ext>
            </a:extLst>
          </p:cNvPr>
          <p:cNvSpPr txBox="1"/>
          <p:nvPr/>
        </p:nvSpPr>
        <p:spPr>
          <a:xfrm>
            <a:off x="6769121" y="1906486"/>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guilt or shame</a:t>
            </a:r>
          </a:p>
        </p:txBody>
      </p:sp>
      <p:sp>
        <p:nvSpPr>
          <p:cNvPr id="32" name="TextBox 31">
            <a:extLst>
              <a:ext uri="{FF2B5EF4-FFF2-40B4-BE49-F238E27FC236}">
                <a16:creationId xmlns:a16="http://schemas.microsoft.com/office/drawing/2014/main" id="{D0A925F4-4733-4B75-B5D9-5276866BC353}"/>
              </a:ext>
            </a:extLst>
          </p:cNvPr>
          <p:cNvSpPr txBox="1"/>
          <p:nvPr/>
        </p:nvSpPr>
        <p:spPr>
          <a:xfrm>
            <a:off x="4582133" y="2550794"/>
            <a:ext cx="1448930" cy="400110"/>
          </a:xfrm>
          <a:prstGeom prst="rect">
            <a:avLst/>
          </a:prstGeom>
          <a:noFill/>
        </p:spPr>
        <p:txBody>
          <a:bodyPr wrap="square" rtlCol="0">
            <a:spAutoFit/>
          </a:bodyPr>
          <a:lstStyle/>
          <a:p>
            <a:r>
              <a:rPr lang="en-GB" sz="2000" dirty="0">
                <a:latin typeface="Comic Sans MS" panose="030F0702030302020204" pitchFamily="66" charset="0"/>
              </a:rPr>
              <a:t>Sweating</a:t>
            </a:r>
          </a:p>
        </p:txBody>
      </p:sp>
      <p:sp>
        <p:nvSpPr>
          <p:cNvPr id="3" name="TextBox 2">
            <a:extLst>
              <a:ext uri="{FF2B5EF4-FFF2-40B4-BE49-F238E27FC236}">
                <a16:creationId xmlns:a16="http://schemas.microsoft.com/office/drawing/2014/main" id="{706CE2C5-D368-4099-AABE-E87DCFD834D7}"/>
              </a:ext>
            </a:extLst>
          </p:cNvPr>
          <p:cNvSpPr txBox="1"/>
          <p:nvPr/>
        </p:nvSpPr>
        <p:spPr>
          <a:xfrm>
            <a:off x="448044" y="6502063"/>
            <a:ext cx="3601329" cy="307777"/>
          </a:xfrm>
          <a:prstGeom prst="rect">
            <a:avLst/>
          </a:prstGeom>
          <a:noFill/>
        </p:spPr>
        <p:txBody>
          <a:bodyPr wrap="square" rtlCol="0">
            <a:spAutoFit/>
          </a:bodyPr>
          <a:lstStyle/>
          <a:p>
            <a:r>
              <a:rPr lang="en-GB" sz="1400" dirty="0"/>
              <a:t>(American Institute of Stress, 2017)</a:t>
            </a:r>
          </a:p>
        </p:txBody>
      </p:sp>
      <p:sp>
        <p:nvSpPr>
          <p:cNvPr id="33" name="Title 1">
            <a:extLst>
              <a:ext uri="{FF2B5EF4-FFF2-40B4-BE49-F238E27FC236}">
                <a16:creationId xmlns:a16="http://schemas.microsoft.com/office/drawing/2014/main" id="{C4089E2F-4B17-446F-9CBB-01B66D5FF6AB}"/>
              </a:ext>
            </a:extLst>
          </p:cNvPr>
          <p:cNvSpPr txBox="1">
            <a:spLocks/>
          </p:cNvSpPr>
          <p:nvPr/>
        </p:nvSpPr>
        <p:spPr>
          <a:xfrm>
            <a:off x="324084" y="224395"/>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How does our body respond to fear?</a:t>
            </a:r>
          </a:p>
        </p:txBody>
      </p:sp>
      <p:sp>
        <p:nvSpPr>
          <p:cNvPr id="2" name="TextBox 1"/>
          <p:cNvSpPr txBox="1"/>
          <p:nvPr/>
        </p:nvSpPr>
        <p:spPr>
          <a:xfrm>
            <a:off x="508000" y="762001"/>
            <a:ext cx="5905500" cy="1323439"/>
          </a:xfrm>
          <a:prstGeom prst="rect">
            <a:avLst/>
          </a:prstGeom>
          <a:noFill/>
        </p:spPr>
        <p:txBody>
          <a:bodyPr wrap="square" rtlCol="0">
            <a:spAutoFit/>
          </a:bodyPr>
          <a:lstStyle/>
          <a:p>
            <a:r>
              <a:rPr lang="en-GB" sz="2000" dirty="0"/>
              <a:t>Fear has a physical and an emotional response – it happens because the limbic part of our brain tells our  body that we are in danger, therefore it needs to get ready to fight or flight. </a:t>
            </a:r>
          </a:p>
        </p:txBody>
      </p:sp>
      <p:sp>
        <p:nvSpPr>
          <p:cNvPr id="6" name="TextBox 5"/>
          <p:cNvSpPr txBox="1"/>
          <p:nvPr/>
        </p:nvSpPr>
        <p:spPr>
          <a:xfrm>
            <a:off x="6486574" y="4793972"/>
            <a:ext cx="5335657" cy="1323439"/>
          </a:xfrm>
          <a:prstGeom prst="rect">
            <a:avLst/>
          </a:prstGeom>
          <a:noFill/>
        </p:spPr>
        <p:txBody>
          <a:bodyPr wrap="square" rtlCol="0">
            <a:spAutoFit/>
          </a:bodyPr>
          <a:lstStyle/>
          <a:p>
            <a:r>
              <a:rPr lang="en-GB" sz="2000" dirty="0"/>
              <a:t>Our body’s physical reaction confirms our caveman’s response that we really are in danger, so it becomes even harder to think straight, creating a whole host of emotional reactions.</a:t>
            </a:r>
          </a:p>
        </p:txBody>
      </p:sp>
    </p:spTree>
    <p:extLst>
      <p:ext uri="{BB962C8B-B14F-4D97-AF65-F5344CB8AC3E}">
        <p14:creationId xmlns:p14="http://schemas.microsoft.com/office/powerpoint/2010/main" val="4075764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13B0EC-0025-4E1B-9FDB-334B2E01481D}"/>
              </a:ext>
            </a:extLst>
          </p:cNvPr>
          <p:cNvSpPr>
            <a:spLocks noGrp="1"/>
          </p:cNvSpPr>
          <p:nvPr>
            <p:ph type="sldNum" sz="quarter" idx="12"/>
          </p:nvPr>
        </p:nvSpPr>
        <p:spPr>
          <a:xfrm>
            <a:off x="8610600" y="6196702"/>
            <a:ext cx="2743200" cy="365125"/>
          </a:xfrm>
        </p:spPr>
        <p:txBody>
          <a:bodyPr/>
          <a:lstStyle/>
          <a:p>
            <a:fld id="{A7FAADD0-5DAE-472D-995C-E8B43BDD57E6}" type="slidenum">
              <a:rPr lang="en-GB" sz="2000" smtClean="0">
                <a:solidFill>
                  <a:schemeClr val="tx1"/>
                </a:solidFill>
              </a:rPr>
              <a:pPr/>
              <a:t>15</a:t>
            </a:fld>
            <a:endParaRPr lang="en-GB" sz="2000" dirty="0">
              <a:solidFill>
                <a:schemeClr val="tx1"/>
              </a:solidFill>
            </a:endParaRPr>
          </a:p>
        </p:txBody>
      </p:sp>
      <p:sp>
        <p:nvSpPr>
          <p:cNvPr id="21" name="TextBox 20">
            <a:extLst>
              <a:ext uri="{FF2B5EF4-FFF2-40B4-BE49-F238E27FC236}">
                <a16:creationId xmlns:a16="http://schemas.microsoft.com/office/drawing/2014/main" id="{87DA3B29-2EB4-4B86-8DF3-264B89821B80}"/>
              </a:ext>
            </a:extLst>
          </p:cNvPr>
          <p:cNvSpPr txBox="1"/>
          <p:nvPr/>
        </p:nvSpPr>
        <p:spPr>
          <a:xfrm>
            <a:off x="570720" y="2448978"/>
            <a:ext cx="1448930" cy="707886"/>
          </a:xfrm>
          <a:prstGeom prst="rect">
            <a:avLst/>
          </a:prstGeom>
          <a:noFill/>
        </p:spPr>
        <p:txBody>
          <a:bodyPr wrap="square" rtlCol="0">
            <a:spAutoFit/>
          </a:bodyPr>
          <a:lstStyle/>
          <a:p>
            <a:r>
              <a:rPr lang="en-GB" sz="2000" dirty="0">
                <a:latin typeface="Comic Sans MS" panose="030F0702030302020204" pitchFamily="66" charset="0"/>
              </a:rPr>
              <a:t>Fast heartbeat</a:t>
            </a:r>
          </a:p>
        </p:txBody>
      </p:sp>
      <p:sp>
        <p:nvSpPr>
          <p:cNvPr id="22" name="TextBox 21">
            <a:extLst>
              <a:ext uri="{FF2B5EF4-FFF2-40B4-BE49-F238E27FC236}">
                <a16:creationId xmlns:a16="http://schemas.microsoft.com/office/drawing/2014/main" id="{28038879-7505-48B9-932E-840B10DA09E9}"/>
              </a:ext>
            </a:extLst>
          </p:cNvPr>
          <p:cNvSpPr txBox="1"/>
          <p:nvPr/>
        </p:nvSpPr>
        <p:spPr>
          <a:xfrm>
            <a:off x="815102" y="3222694"/>
            <a:ext cx="1407169" cy="400110"/>
          </a:xfrm>
          <a:prstGeom prst="rect">
            <a:avLst/>
          </a:prstGeom>
          <a:noFill/>
        </p:spPr>
        <p:txBody>
          <a:bodyPr wrap="square" rtlCol="0">
            <a:spAutoFit/>
          </a:bodyPr>
          <a:lstStyle/>
          <a:p>
            <a:r>
              <a:rPr lang="en-GB" sz="2000" dirty="0">
                <a:latin typeface="Comic Sans MS" panose="030F0702030302020204" pitchFamily="66" charset="0"/>
              </a:rPr>
              <a:t>Headache</a:t>
            </a:r>
          </a:p>
        </p:txBody>
      </p:sp>
      <p:sp>
        <p:nvSpPr>
          <p:cNvPr id="23" name="TextBox 22">
            <a:extLst>
              <a:ext uri="{FF2B5EF4-FFF2-40B4-BE49-F238E27FC236}">
                <a16:creationId xmlns:a16="http://schemas.microsoft.com/office/drawing/2014/main" id="{366D99AB-55AD-42B7-A4C5-AB111F2C1078}"/>
              </a:ext>
            </a:extLst>
          </p:cNvPr>
          <p:cNvSpPr txBox="1"/>
          <p:nvPr/>
        </p:nvSpPr>
        <p:spPr>
          <a:xfrm>
            <a:off x="10135216" y="3074863"/>
            <a:ext cx="1891748"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short tempered</a:t>
            </a:r>
          </a:p>
        </p:txBody>
      </p:sp>
      <p:sp>
        <p:nvSpPr>
          <p:cNvPr id="25" name="TextBox 24">
            <a:extLst>
              <a:ext uri="{FF2B5EF4-FFF2-40B4-BE49-F238E27FC236}">
                <a16:creationId xmlns:a16="http://schemas.microsoft.com/office/drawing/2014/main" id="{E7F81B02-555D-4F57-918A-F2C8716CF2E1}"/>
              </a:ext>
            </a:extLst>
          </p:cNvPr>
          <p:cNvSpPr txBox="1"/>
          <p:nvPr/>
        </p:nvSpPr>
        <p:spPr>
          <a:xfrm>
            <a:off x="1751964" y="1952674"/>
            <a:ext cx="1448930" cy="707886"/>
          </a:xfrm>
          <a:prstGeom prst="rect">
            <a:avLst/>
          </a:prstGeom>
          <a:noFill/>
        </p:spPr>
        <p:txBody>
          <a:bodyPr wrap="square" rtlCol="0">
            <a:spAutoFit/>
          </a:bodyPr>
          <a:lstStyle/>
          <a:p>
            <a:r>
              <a:rPr lang="en-GB" sz="2000" dirty="0">
                <a:latin typeface="Comic Sans MS" panose="030F0702030302020204" pitchFamily="66" charset="0"/>
              </a:rPr>
              <a:t>Can’t think straight</a:t>
            </a:r>
          </a:p>
        </p:txBody>
      </p:sp>
      <p:sp>
        <p:nvSpPr>
          <p:cNvPr id="26" name="TextBox 25">
            <a:extLst>
              <a:ext uri="{FF2B5EF4-FFF2-40B4-BE49-F238E27FC236}">
                <a16:creationId xmlns:a16="http://schemas.microsoft.com/office/drawing/2014/main" id="{E4E99D31-6555-4202-AD74-75689D3D4841}"/>
              </a:ext>
            </a:extLst>
          </p:cNvPr>
          <p:cNvSpPr txBox="1"/>
          <p:nvPr/>
        </p:nvSpPr>
        <p:spPr>
          <a:xfrm>
            <a:off x="783128" y="3907526"/>
            <a:ext cx="1448930" cy="707886"/>
          </a:xfrm>
          <a:prstGeom prst="rect">
            <a:avLst/>
          </a:prstGeom>
          <a:noFill/>
        </p:spPr>
        <p:txBody>
          <a:bodyPr wrap="square" rtlCol="0">
            <a:spAutoFit/>
          </a:bodyPr>
          <a:lstStyle/>
          <a:p>
            <a:r>
              <a:rPr lang="en-GB" sz="2000" dirty="0">
                <a:latin typeface="Comic Sans MS" panose="030F0702030302020204" pitchFamily="66" charset="0"/>
              </a:rPr>
              <a:t>Fast breathing</a:t>
            </a:r>
          </a:p>
        </p:txBody>
      </p:sp>
      <p:sp>
        <p:nvSpPr>
          <p:cNvPr id="27" name="TextBox 26">
            <a:extLst>
              <a:ext uri="{FF2B5EF4-FFF2-40B4-BE49-F238E27FC236}">
                <a16:creationId xmlns:a16="http://schemas.microsoft.com/office/drawing/2014/main" id="{CB3EA07D-B489-4FD0-BD4A-C1EAE2ED67A9}"/>
              </a:ext>
            </a:extLst>
          </p:cNvPr>
          <p:cNvSpPr txBox="1"/>
          <p:nvPr/>
        </p:nvSpPr>
        <p:spPr>
          <a:xfrm>
            <a:off x="3263866" y="1914813"/>
            <a:ext cx="1448930" cy="707886"/>
          </a:xfrm>
          <a:prstGeom prst="rect">
            <a:avLst/>
          </a:prstGeom>
          <a:noFill/>
        </p:spPr>
        <p:txBody>
          <a:bodyPr wrap="square" rtlCol="0">
            <a:spAutoFit/>
          </a:bodyPr>
          <a:lstStyle/>
          <a:p>
            <a:r>
              <a:rPr lang="en-GB" sz="2000" dirty="0">
                <a:latin typeface="Comic Sans MS" panose="030F0702030302020204" pitchFamily="66" charset="0"/>
              </a:rPr>
              <a:t>Tight muscles</a:t>
            </a:r>
          </a:p>
        </p:txBody>
      </p:sp>
      <p:sp>
        <p:nvSpPr>
          <p:cNvPr id="29" name="TextBox 28">
            <a:extLst>
              <a:ext uri="{FF2B5EF4-FFF2-40B4-BE49-F238E27FC236}">
                <a16:creationId xmlns:a16="http://schemas.microsoft.com/office/drawing/2014/main" id="{665222F4-33BB-45C8-A135-E4AD686B6D8F}"/>
              </a:ext>
            </a:extLst>
          </p:cNvPr>
          <p:cNvSpPr txBox="1"/>
          <p:nvPr/>
        </p:nvSpPr>
        <p:spPr>
          <a:xfrm>
            <a:off x="4287348" y="2805298"/>
            <a:ext cx="1813117" cy="707886"/>
          </a:xfrm>
          <a:prstGeom prst="rect">
            <a:avLst/>
          </a:prstGeom>
          <a:noFill/>
        </p:spPr>
        <p:txBody>
          <a:bodyPr wrap="square" rtlCol="0">
            <a:spAutoFit/>
          </a:bodyPr>
          <a:lstStyle/>
          <a:p>
            <a:r>
              <a:rPr lang="en-GB" sz="2000" dirty="0">
                <a:latin typeface="Comic Sans MS" panose="030F0702030302020204" pitchFamily="66" charset="0"/>
              </a:rPr>
              <a:t>Feeling tired all the time</a:t>
            </a:r>
          </a:p>
        </p:txBody>
      </p:sp>
      <p:sp>
        <p:nvSpPr>
          <p:cNvPr id="31" name="TextBox 30">
            <a:extLst>
              <a:ext uri="{FF2B5EF4-FFF2-40B4-BE49-F238E27FC236}">
                <a16:creationId xmlns:a16="http://schemas.microsoft.com/office/drawing/2014/main" id="{EECC637F-1363-4383-A34B-E21FFD7FDE52}"/>
              </a:ext>
            </a:extLst>
          </p:cNvPr>
          <p:cNvSpPr txBox="1"/>
          <p:nvPr/>
        </p:nvSpPr>
        <p:spPr>
          <a:xfrm>
            <a:off x="6998894" y="2994387"/>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scared</a:t>
            </a:r>
          </a:p>
        </p:txBody>
      </p:sp>
      <p:sp>
        <p:nvSpPr>
          <p:cNvPr id="35" name="TextBox 34">
            <a:extLst>
              <a:ext uri="{FF2B5EF4-FFF2-40B4-BE49-F238E27FC236}">
                <a16:creationId xmlns:a16="http://schemas.microsoft.com/office/drawing/2014/main" id="{B4E07095-F142-4F45-A243-B9265661B572}"/>
              </a:ext>
            </a:extLst>
          </p:cNvPr>
          <p:cNvSpPr txBox="1"/>
          <p:nvPr/>
        </p:nvSpPr>
        <p:spPr>
          <a:xfrm>
            <a:off x="9154403" y="3779855"/>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confused</a:t>
            </a:r>
          </a:p>
        </p:txBody>
      </p:sp>
      <p:pic>
        <p:nvPicPr>
          <p:cNvPr id="11" name="Picture 10">
            <a:extLst>
              <a:ext uri="{FF2B5EF4-FFF2-40B4-BE49-F238E27FC236}">
                <a16:creationId xmlns:a16="http://schemas.microsoft.com/office/drawing/2014/main" id="{739279B5-0F45-4FB2-8A56-5BBC88193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650" y="3893447"/>
            <a:ext cx="2295892" cy="2295892"/>
          </a:xfrm>
          <a:prstGeom prst="rect">
            <a:avLst/>
          </a:prstGeom>
        </p:spPr>
      </p:pic>
      <p:sp>
        <p:nvSpPr>
          <p:cNvPr id="36" name="Oval 35">
            <a:extLst>
              <a:ext uri="{FF2B5EF4-FFF2-40B4-BE49-F238E27FC236}">
                <a16:creationId xmlns:a16="http://schemas.microsoft.com/office/drawing/2014/main" id="{C4448857-ED30-48E3-B5C4-9CFBA514F0AE}"/>
              </a:ext>
            </a:extLst>
          </p:cNvPr>
          <p:cNvSpPr/>
          <p:nvPr/>
        </p:nvSpPr>
        <p:spPr>
          <a:xfrm>
            <a:off x="2222271" y="2961016"/>
            <a:ext cx="2001078" cy="116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Physical</a:t>
            </a:r>
          </a:p>
        </p:txBody>
      </p:sp>
      <p:sp>
        <p:nvSpPr>
          <p:cNvPr id="37" name="TextBox 36">
            <a:extLst>
              <a:ext uri="{FF2B5EF4-FFF2-40B4-BE49-F238E27FC236}">
                <a16:creationId xmlns:a16="http://schemas.microsoft.com/office/drawing/2014/main" id="{D1EB8150-44D7-4EC6-A605-7F91946345BD}"/>
              </a:ext>
            </a:extLst>
          </p:cNvPr>
          <p:cNvSpPr txBox="1"/>
          <p:nvPr/>
        </p:nvSpPr>
        <p:spPr>
          <a:xfrm>
            <a:off x="783128" y="4819468"/>
            <a:ext cx="2163449" cy="400110"/>
          </a:xfrm>
          <a:prstGeom prst="rect">
            <a:avLst/>
          </a:prstGeom>
          <a:noFill/>
        </p:spPr>
        <p:txBody>
          <a:bodyPr wrap="square" rtlCol="0">
            <a:spAutoFit/>
          </a:bodyPr>
          <a:lstStyle/>
          <a:p>
            <a:r>
              <a:rPr lang="en-GB" sz="2000" dirty="0">
                <a:latin typeface="Comic Sans MS" panose="030F0702030302020204" pitchFamily="66" charset="0"/>
              </a:rPr>
              <a:t>Restlessness</a:t>
            </a:r>
          </a:p>
        </p:txBody>
      </p:sp>
      <p:sp>
        <p:nvSpPr>
          <p:cNvPr id="38" name="TextBox 37">
            <a:extLst>
              <a:ext uri="{FF2B5EF4-FFF2-40B4-BE49-F238E27FC236}">
                <a16:creationId xmlns:a16="http://schemas.microsoft.com/office/drawing/2014/main" id="{A3EF14CB-4037-4894-A9C4-FE498D0528A2}"/>
              </a:ext>
            </a:extLst>
          </p:cNvPr>
          <p:cNvSpPr txBox="1"/>
          <p:nvPr/>
        </p:nvSpPr>
        <p:spPr>
          <a:xfrm>
            <a:off x="3956692" y="4442049"/>
            <a:ext cx="1448930" cy="707886"/>
          </a:xfrm>
          <a:prstGeom prst="rect">
            <a:avLst/>
          </a:prstGeom>
          <a:noFill/>
        </p:spPr>
        <p:txBody>
          <a:bodyPr wrap="square" rtlCol="0">
            <a:spAutoFit/>
          </a:bodyPr>
          <a:lstStyle/>
          <a:p>
            <a:r>
              <a:rPr lang="en-GB" sz="2000" dirty="0">
                <a:latin typeface="Comic Sans MS" panose="030F0702030302020204" pitchFamily="66" charset="0"/>
              </a:rPr>
              <a:t>Difficulty sleeping</a:t>
            </a:r>
          </a:p>
        </p:txBody>
      </p:sp>
      <p:sp>
        <p:nvSpPr>
          <p:cNvPr id="39" name="TextBox 38">
            <a:extLst>
              <a:ext uri="{FF2B5EF4-FFF2-40B4-BE49-F238E27FC236}">
                <a16:creationId xmlns:a16="http://schemas.microsoft.com/office/drawing/2014/main" id="{E9AB673D-1645-4491-973A-629E811C6946}"/>
              </a:ext>
            </a:extLst>
          </p:cNvPr>
          <p:cNvSpPr txBox="1"/>
          <p:nvPr/>
        </p:nvSpPr>
        <p:spPr>
          <a:xfrm>
            <a:off x="4234645" y="3557930"/>
            <a:ext cx="1448930" cy="707886"/>
          </a:xfrm>
          <a:prstGeom prst="rect">
            <a:avLst/>
          </a:prstGeom>
          <a:noFill/>
        </p:spPr>
        <p:txBody>
          <a:bodyPr wrap="square" rtlCol="0">
            <a:spAutoFit/>
          </a:bodyPr>
          <a:lstStyle/>
          <a:p>
            <a:r>
              <a:rPr lang="en-GB" sz="2000" dirty="0">
                <a:latin typeface="Comic Sans MS" panose="030F0702030302020204" pitchFamily="66" charset="0"/>
              </a:rPr>
              <a:t>Stomach aches</a:t>
            </a:r>
          </a:p>
        </p:txBody>
      </p:sp>
      <p:pic>
        <p:nvPicPr>
          <p:cNvPr id="15" name="Picture 14">
            <a:extLst>
              <a:ext uri="{FF2B5EF4-FFF2-40B4-BE49-F238E27FC236}">
                <a16:creationId xmlns:a16="http://schemas.microsoft.com/office/drawing/2014/main" id="{710BD6CF-0F44-4943-8EAE-0F811C610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1974" y="62843"/>
            <a:ext cx="2291463" cy="2291463"/>
          </a:xfrm>
          <a:prstGeom prst="rect">
            <a:avLst/>
          </a:prstGeom>
        </p:spPr>
      </p:pic>
      <p:sp>
        <p:nvSpPr>
          <p:cNvPr id="42" name="Oval 41">
            <a:extLst>
              <a:ext uri="{FF2B5EF4-FFF2-40B4-BE49-F238E27FC236}">
                <a16:creationId xmlns:a16="http://schemas.microsoft.com/office/drawing/2014/main" id="{D27093D3-3C6D-4277-BE06-FB81658AB8B2}"/>
              </a:ext>
            </a:extLst>
          </p:cNvPr>
          <p:cNvSpPr/>
          <p:nvPr/>
        </p:nvSpPr>
        <p:spPr>
          <a:xfrm>
            <a:off x="8297981" y="2220934"/>
            <a:ext cx="2001078" cy="1166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Emotional</a:t>
            </a:r>
          </a:p>
        </p:txBody>
      </p:sp>
      <p:sp>
        <p:nvSpPr>
          <p:cNvPr id="43" name="TextBox 42">
            <a:extLst>
              <a:ext uri="{FF2B5EF4-FFF2-40B4-BE49-F238E27FC236}">
                <a16:creationId xmlns:a16="http://schemas.microsoft.com/office/drawing/2014/main" id="{46706428-9191-427F-8408-B019A0D58947}"/>
              </a:ext>
            </a:extLst>
          </p:cNvPr>
          <p:cNvSpPr txBox="1"/>
          <p:nvPr/>
        </p:nvSpPr>
        <p:spPr>
          <a:xfrm>
            <a:off x="7428957" y="972281"/>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nervous</a:t>
            </a:r>
          </a:p>
        </p:txBody>
      </p:sp>
      <p:sp>
        <p:nvSpPr>
          <p:cNvPr id="44" name="TextBox 43">
            <a:extLst>
              <a:ext uri="{FF2B5EF4-FFF2-40B4-BE49-F238E27FC236}">
                <a16:creationId xmlns:a16="http://schemas.microsoft.com/office/drawing/2014/main" id="{4F31D2DC-AE9B-42D2-B17E-3BB6093DB1F9}"/>
              </a:ext>
            </a:extLst>
          </p:cNvPr>
          <p:cNvSpPr txBox="1"/>
          <p:nvPr/>
        </p:nvSpPr>
        <p:spPr>
          <a:xfrm>
            <a:off x="10304070" y="874249"/>
            <a:ext cx="1401643"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angry</a:t>
            </a:r>
          </a:p>
        </p:txBody>
      </p:sp>
      <p:sp>
        <p:nvSpPr>
          <p:cNvPr id="45" name="TextBox 44">
            <a:extLst>
              <a:ext uri="{FF2B5EF4-FFF2-40B4-BE49-F238E27FC236}">
                <a16:creationId xmlns:a16="http://schemas.microsoft.com/office/drawing/2014/main" id="{2CC113B0-A1F1-450B-AB38-B5636B1D5504}"/>
              </a:ext>
            </a:extLst>
          </p:cNvPr>
          <p:cNvSpPr txBox="1"/>
          <p:nvPr/>
        </p:nvSpPr>
        <p:spPr>
          <a:xfrm>
            <a:off x="10391252" y="1759927"/>
            <a:ext cx="1407169" cy="1015663"/>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down or depressed</a:t>
            </a:r>
          </a:p>
        </p:txBody>
      </p:sp>
      <p:sp>
        <p:nvSpPr>
          <p:cNvPr id="28" name="TextBox 27">
            <a:extLst>
              <a:ext uri="{FF2B5EF4-FFF2-40B4-BE49-F238E27FC236}">
                <a16:creationId xmlns:a16="http://schemas.microsoft.com/office/drawing/2014/main" id="{EECC637F-1363-4383-A34B-E21FFD7FDE52}"/>
              </a:ext>
            </a:extLst>
          </p:cNvPr>
          <p:cNvSpPr txBox="1"/>
          <p:nvPr/>
        </p:nvSpPr>
        <p:spPr>
          <a:xfrm>
            <a:off x="7517052" y="3864239"/>
            <a:ext cx="1407169" cy="400110"/>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sad</a:t>
            </a:r>
          </a:p>
        </p:txBody>
      </p:sp>
      <p:sp>
        <p:nvSpPr>
          <p:cNvPr id="30" name="TextBox 29">
            <a:extLst>
              <a:ext uri="{FF2B5EF4-FFF2-40B4-BE49-F238E27FC236}">
                <a16:creationId xmlns:a16="http://schemas.microsoft.com/office/drawing/2014/main" id="{EECC637F-1363-4383-A34B-E21FFD7FDE52}"/>
              </a:ext>
            </a:extLst>
          </p:cNvPr>
          <p:cNvSpPr txBox="1"/>
          <p:nvPr/>
        </p:nvSpPr>
        <p:spPr>
          <a:xfrm>
            <a:off x="6769121" y="1906486"/>
            <a:ext cx="1407169" cy="707886"/>
          </a:xfrm>
          <a:prstGeom prst="rect">
            <a:avLst/>
          </a:prstGeom>
          <a:noFill/>
        </p:spPr>
        <p:txBody>
          <a:bodyPr wrap="square" rtlCol="0">
            <a:spAutoFit/>
          </a:bodyPr>
          <a:lstStyle/>
          <a:p>
            <a:r>
              <a:rPr lang="en-GB" sz="2000" dirty="0">
                <a:solidFill>
                  <a:srgbClr val="FF0000"/>
                </a:solidFill>
                <a:latin typeface="Comic Sans MS" panose="030F0702030302020204" pitchFamily="66" charset="0"/>
              </a:rPr>
              <a:t>Feel guilt or shame</a:t>
            </a:r>
          </a:p>
        </p:txBody>
      </p:sp>
      <p:sp>
        <p:nvSpPr>
          <p:cNvPr id="32" name="TextBox 31">
            <a:extLst>
              <a:ext uri="{FF2B5EF4-FFF2-40B4-BE49-F238E27FC236}">
                <a16:creationId xmlns:a16="http://schemas.microsoft.com/office/drawing/2014/main" id="{D0A925F4-4733-4B75-B5D9-5276866BC353}"/>
              </a:ext>
            </a:extLst>
          </p:cNvPr>
          <p:cNvSpPr txBox="1"/>
          <p:nvPr/>
        </p:nvSpPr>
        <p:spPr>
          <a:xfrm>
            <a:off x="4298209" y="2298744"/>
            <a:ext cx="1448930" cy="400110"/>
          </a:xfrm>
          <a:prstGeom prst="rect">
            <a:avLst/>
          </a:prstGeom>
          <a:noFill/>
        </p:spPr>
        <p:txBody>
          <a:bodyPr wrap="square" rtlCol="0">
            <a:spAutoFit/>
          </a:bodyPr>
          <a:lstStyle/>
          <a:p>
            <a:r>
              <a:rPr lang="en-GB" sz="2000" dirty="0">
                <a:latin typeface="Comic Sans MS" panose="030F0702030302020204" pitchFamily="66" charset="0"/>
              </a:rPr>
              <a:t>Sweating</a:t>
            </a:r>
          </a:p>
        </p:txBody>
      </p:sp>
      <p:sp>
        <p:nvSpPr>
          <p:cNvPr id="3" name="TextBox 2">
            <a:extLst>
              <a:ext uri="{FF2B5EF4-FFF2-40B4-BE49-F238E27FC236}">
                <a16:creationId xmlns:a16="http://schemas.microsoft.com/office/drawing/2014/main" id="{706CE2C5-D368-4099-AABE-E87DCFD834D7}"/>
              </a:ext>
            </a:extLst>
          </p:cNvPr>
          <p:cNvSpPr txBox="1"/>
          <p:nvPr/>
        </p:nvSpPr>
        <p:spPr>
          <a:xfrm>
            <a:off x="164120" y="6250013"/>
            <a:ext cx="3601329" cy="307777"/>
          </a:xfrm>
          <a:prstGeom prst="rect">
            <a:avLst/>
          </a:prstGeom>
          <a:noFill/>
        </p:spPr>
        <p:txBody>
          <a:bodyPr wrap="square" rtlCol="0">
            <a:spAutoFit/>
          </a:bodyPr>
          <a:lstStyle/>
          <a:p>
            <a:r>
              <a:rPr lang="en-GB" sz="1400" dirty="0"/>
              <a:t>(American Institute of Stress, 2017)</a:t>
            </a:r>
          </a:p>
        </p:txBody>
      </p:sp>
      <p:sp>
        <p:nvSpPr>
          <p:cNvPr id="33" name="Title 1">
            <a:extLst>
              <a:ext uri="{FF2B5EF4-FFF2-40B4-BE49-F238E27FC236}">
                <a16:creationId xmlns:a16="http://schemas.microsoft.com/office/drawing/2014/main" id="{C4089E2F-4B17-446F-9CBB-01B66D5FF6AB}"/>
              </a:ext>
            </a:extLst>
          </p:cNvPr>
          <p:cNvSpPr txBox="1">
            <a:spLocks/>
          </p:cNvSpPr>
          <p:nvPr/>
        </p:nvSpPr>
        <p:spPr>
          <a:xfrm>
            <a:off x="324084" y="224395"/>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How does our body respond to anger?</a:t>
            </a:r>
          </a:p>
        </p:txBody>
      </p:sp>
      <p:sp>
        <p:nvSpPr>
          <p:cNvPr id="2" name="TextBox 1"/>
          <p:cNvSpPr txBox="1"/>
          <p:nvPr/>
        </p:nvSpPr>
        <p:spPr>
          <a:xfrm>
            <a:off x="508000" y="762001"/>
            <a:ext cx="5905500" cy="707886"/>
          </a:xfrm>
          <a:prstGeom prst="rect">
            <a:avLst/>
          </a:prstGeom>
          <a:noFill/>
        </p:spPr>
        <p:txBody>
          <a:bodyPr wrap="square" rtlCol="0">
            <a:spAutoFit/>
          </a:bodyPr>
          <a:lstStyle/>
          <a:p>
            <a:r>
              <a:rPr lang="en-GB" sz="2000" dirty="0"/>
              <a:t>Anger has a physical and an emotional response – it happens because … </a:t>
            </a:r>
          </a:p>
        </p:txBody>
      </p:sp>
      <p:sp>
        <p:nvSpPr>
          <p:cNvPr id="6" name="TextBox 5"/>
          <p:cNvSpPr txBox="1"/>
          <p:nvPr/>
        </p:nvSpPr>
        <p:spPr>
          <a:xfrm>
            <a:off x="5747139" y="4663974"/>
            <a:ext cx="6051281" cy="1938992"/>
          </a:xfrm>
          <a:prstGeom prst="rect">
            <a:avLst/>
          </a:prstGeom>
          <a:noFill/>
          <a:ln>
            <a:solidFill>
              <a:schemeClr val="tx1"/>
            </a:solidFill>
          </a:ln>
        </p:spPr>
        <p:txBody>
          <a:bodyPr wrap="square" rtlCol="0">
            <a:spAutoFit/>
          </a:bodyPr>
          <a:lstStyle/>
          <a:p>
            <a:r>
              <a:rPr lang="en-GB" sz="2000" dirty="0"/>
              <a:t>Our body’s response to fear and anger are very similar – remember how angry your parents got when you did  something that scared them? </a:t>
            </a:r>
          </a:p>
          <a:p>
            <a:r>
              <a:rPr lang="en-GB" sz="2000" b="1" dirty="0"/>
              <a:t>If we don’t recognise and address the fear the patient may be feeling, there is a high chance it will be expressed as anger</a:t>
            </a:r>
            <a:r>
              <a:rPr lang="en-GB" sz="2000" dirty="0"/>
              <a:t>.</a:t>
            </a:r>
          </a:p>
        </p:txBody>
      </p:sp>
    </p:spTree>
    <p:extLst>
      <p:ext uri="{BB962C8B-B14F-4D97-AF65-F5344CB8AC3E}">
        <p14:creationId xmlns:p14="http://schemas.microsoft.com/office/powerpoint/2010/main" val="249360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151496" y="6246101"/>
            <a:ext cx="2743200" cy="365125"/>
          </a:xfrm>
        </p:spPr>
        <p:txBody>
          <a:bodyPr/>
          <a:lstStyle/>
          <a:p>
            <a:fld id="{D9A90762-97D7-49DC-8F83-B017C849E511}" type="slidenum">
              <a:rPr lang="en-GB" smtClean="0"/>
              <a:pPr/>
              <a:t>16</a:t>
            </a:fld>
            <a:endParaRPr lang="en-GB"/>
          </a:p>
        </p:txBody>
      </p:sp>
      <p:sp>
        <p:nvSpPr>
          <p:cNvPr id="5" name="Title 1">
            <a:extLst>
              <a:ext uri="{FF2B5EF4-FFF2-40B4-BE49-F238E27FC236}">
                <a16:creationId xmlns:a16="http://schemas.microsoft.com/office/drawing/2014/main" id="{F827CDA3-E71A-4918-9338-B40EA333D94A}"/>
              </a:ext>
            </a:extLst>
          </p:cNvPr>
          <p:cNvSpPr txBox="1">
            <a:spLocks/>
          </p:cNvSpPr>
          <p:nvPr/>
        </p:nvSpPr>
        <p:spPr>
          <a:xfrm>
            <a:off x="365133" y="69349"/>
            <a:ext cx="5823783" cy="765136"/>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2800" dirty="0">
                <a:latin typeface="Arial Black" panose="020B0A04020102020204" pitchFamily="34" charset="0"/>
              </a:rPr>
              <a:t>Controlled Breathing </a:t>
            </a:r>
            <a:r>
              <a:rPr lang="en-GB" sz="2000" dirty="0">
                <a:latin typeface="Arial Black" panose="020B0A04020102020204" pitchFamily="34" charset="0"/>
              </a:rPr>
              <a:t>(short term)</a:t>
            </a:r>
            <a:endParaRPr lang="en-GB" sz="2800" dirty="0">
              <a:latin typeface="Arial Black" panose="020B0A04020102020204" pitchFamily="34" charset="0"/>
            </a:endParaRPr>
          </a:p>
        </p:txBody>
      </p:sp>
      <p:pic>
        <p:nvPicPr>
          <p:cNvPr id="7" name="Picture 6">
            <a:extLst>
              <a:ext uri="{FF2B5EF4-FFF2-40B4-BE49-F238E27FC236}">
                <a16:creationId xmlns:a16="http://schemas.microsoft.com/office/drawing/2014/main" id="{7452B2B5-C89C-4A19-B760-7E5773A3D8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6355" y="4271750"/>
            <a:ext cx="3386720" cy="2617010"/>
          </a:xfrm>
          <a:prstGeom prst="rect">
            <a:avLst/>
          </a:prstGeom>
        </p:spPr>
      </p:pic>
      <p:sp>
        <p:nvSpPr>
          <p:cNvPr id="8" name="TextBox 7">
            <a:extLst>
              <a:ext uri="{FF2B5EF4-FFF2-40B4-BE49-F238E27FC236}">
                <a16:creationId xmlns:a16="http://schemas.microsoft.com/office/drawing/2014/main" id="{A836A6E2-505C-4B8A-9AF6-277C4B1EF698}"/>
              </a:ext>
            </a:extLst>
          </p:cNvPr>
          <p:cNvSpPr txBox="1"/>
          <p:nvPr/>
        </p:nvSpPr>
        <p:spPr>
          <a:xfrm>
            <a:off x="6294930" y="1699268"/>
            <a:ext cx="5554272" cy="4842351"/>
          </a:xfrm>
          <a:prstGeom prst="rect">
            <a:avLst/>
          </a:prstGeom>
          <a:noFill/>
          <a:ln>
            <a:solidFill>
              <a:schemeClr val="tx1"/>
            </a:solidFill>
          </a:ln>
        </p:spPr>
        <p:txBody>
          <a:bodyPr wrap="square" rtlCol="0">
            <a:spAutoFit/>
          </a:bodyPr>
          <a:lstStyle/>
          <a:p>
            <a:pPr>
              <a:spcAft>
                <a:spcPts val="800"/>
              </a:spcAft>
            </a:pPr>
            <a:r>
              <a:rPr lang="en-GB" sz="2000" b="1" dirty="0"/>
              <a:t>Balloon Breathing</a:t>
            </a:r>
          </a:p>
          <a:p>
            <a:pPr>
              <a:spcAft>
                <a:spcPts val="800"/>
              </a:spcAft>
            </a:pPr>
            <a:r>
              <a:rPr lang="en-GB" dirty="0"/>
              <a:t>Balloon breathing is also good for bringing the heart rate and breathing down.</a:t>
            </a:r>
          </a:p>
          <a:p>
            <a:pPr>
              <a:spcAft>
                <a:spcPts val="800"/>
              </a:spcAft>
            </a:pPr>
            <a:r>
              <a:rPr lang="en-GB" dirty="0"/>
              <a:t>Place your hands on your stomach, over your belly button.  When you breathe in, you should feel your hands move out (imagine a balloon filling with air) and then back in  when you breathe out – like the balloon is emptying. </a:t>
            </a:r>
          </a:p>
          <a:p>
            <a:pPr>
              <a:spcAft>
                <a:spcPts val="800"/>
              </a:spcAft>
            </a:pPr>
            <a:r>
              <a:rPr lang="en-GB" dirty="0"/>
              <a:t>Try counting as you do it – “In, two, three, four. Out, two, three, four.” </a:t>
            </a:r>
            <a:r>
              <a:rPr lang="en-GB" sz="1400" dirty="0"/>
              <a:t>(Dorter,2016)</a:t>
            </a:r>
          </a:p>
          <a:p>
            <a:pPr>
              <a:spcAft>
                <a:spcPts val="800"/>
              </a:spcAft>
            </a:pPr>
            <a:endParaRPr lang="en-GB" sz="2000" dirty="0"/>
          </a:p>
          <a:p>
            <a:pPr>
              <a:spcAft>
                <a:spcPts val="800"/>
              </a:spcAft>
            </a:pPr>
            <a:endParaRPr lang="en-GB" sz="2000" dirty="0"/>
          </a:p>
          <a:p>
            <a:pPr>
              <a:spcAft>
                <a:spcPts val="800"/>
              </a:spcAft>
            </a:pPr>
            <a:endParaRPr lang="en-GB" sz="2000" dirty="0"/>
          </a:p>
          <a:p>
            <a:pPr>
              <a:spcAft>
                <a:spcPts val="800"/>
              </a:spcAft>
            </a:pPr>
            <a:endParaRPr lang="en-GB" sz="2000" dirty="0"/>
          </a:p>
        </p:txBody>
      </p:sp>
      <p:sp>
        <p:nvSpPr>
          <p:cNvPr id="9" name="TextBox 8">
            <a:extLst>
              <a:ext uri="{FF2B5EF4-FFF2-40B4-BE49-F238E27FC236}">
                <a16:creationId xmlns:a16="http://schemas.microsoft.com/office/drawing/2014/main" id="{A836A6E2-505C-4B8A-9AF6-277C4B1EF698}"/>
              </a:ext>
            </a:extLst>
          </p:cNvPr>
          <p:cNvSpPr txBox="1"/>
          <p:nvPr/>
        </p:nvSpPr>
        <p:spPr>
          <a:xfrm>
            <a:off x="321547" y="834485"/>
            <a:ext cx="5867369" cy="5652830"/>
          </a:xfrm>
          <a:prstGeom prst="rect">
            <a:avLst/>
          </a:prstGeom>
          <a:noFill/>
          <a:ln>
            <a:solidFill>
              <a:schemeClr val="tx1"/>
            </a:solidFill>
          </a:ln>
        </p:spPr>
        <p:txBody>
          <a:bodyPr wrap="square" rtlCol="0">
            <a:spAutoFit/>
          </a:bodyPr>
          <a:lstStyle/>
          <a:p>
            <a:pPr>
              <a:spcAft>
                <a:spcPts val="800"/>
              </a:spcAft>
            </a:pPr>
            <a:r>
              <a:rPr lang="en-GB" sz="2000" b="1" dirty="0"/>
              <a:t>Square Breathing</a:t>
            </a:r>
          </a:p>
          <a:p>
            <a:pPr>
              <a:spcAft>
                <a:spcPts val="800"/>
              </a:spcAft>
            </a:pPr>
            <a:r>
              <a:rPr lang="en-GB" dirty="0"/>
              <a:t>When we breathe too fast, we take in too much oxygen, but don’t give ourselves a chance to release carbon dioxide which can make us feel sick and dizzy. Square breathing is a way of getting the right levels of oxygen back and bringing our breathing back under control.</a:t>
            </a:r>
          </a:p>
          <a:p>
            <a:pPr>
              <a:spcAft>
                <a:spcPts val="1200"/>
              </a:spcAft>
            </a:pPr>
            <a:r>
              <a:rPr lang="en-GB" dirty="0"/>
              <a:t>Focus on something square – a piece of paper, a paving slab, a window, a table – anything. Move your eyes to trace the edge of square.</a:t>
            </a:r>
          </a:p>
          <a:p>
            <a:pPr>
              <a:spcAft>
                <a:spcPts val="800"/>
              </a:spcAft>
              <a:buFont typeface="Arial" pitchFamily="34" charset="0"/>
              <a:buChar char="•"/>
            </a:pPr>
            <a:r>
              <a:rPr lang="en-GB" dirty="0"/>
              <a:t>Breathe in</a:t>
            </a:r>
          </a:p>
          <a:p>
            <a:pPr>
              <a:spcAft>
                <a:spcPts val="800"/>
              </a:spcAft>
              <a:buFont typeface="Arial" pitchFamily="34" charset="0"/>
              <a:buChar char="•"/>
            </a:pPr>
            <a:r>
              <a:rPr lang="en-GB" dirty="0"/>
              <a:t>Hold</a:t>
            </a:r>
          </a:p>
          <a:p>
            <a:pPr>
              <a:spcAft>
                <a:spcPts val="800"/>
              </a:spcAft>
              <a:buFont typeface="Arial" pitchFamily="34" charset="0"/>
              <a:buChar char="•"/>
            </a:pPr>
            <a:r>
              <a:rPr lang="en-GB" dirty="0"/>
              <a:t>Breathe out</a:t>
            </a:r>
          </a:p>
          <a:p>
            <a:pPr>
              <a:spcAft>
                <a:spcPts val="1200"/>
              </a:spcAft>
              <a:buFont typeface="Arial" pitchFamily="34" charset="0"/>
              <a:buChar char="•"/>
            </a:pPr>
            <a:r>
              <a:rPr lang="en-GB" dirty="0"/>
              <a:t>Hold</a:t>
            </a:r>
          </a:p>
          <a:p>
            <a:r>
              <a:rPr lang="en-GB" dirty="0"/>
              <a:t>This is especially useful as it </a:t>
            </a:r>
          </a:p>
          <a:p>
            <a:r>
              <a:rPr lang="en-GB" dirty="0"/>
              <a:t>gives the patient something</a:t>
            </a:r>
          </a:p>
          <a:p>
            <a:r>
              <a:rPr lang="en-GB" dirty="0"/>
              <a:t>physical to focus on as well as getting oxygen levels and heart beat back to normal. </a:t>
            </a:r>
            <a:r>
              <a:rPr lang="en-GB" sz="1400" dirty="0"/>
              <a:t>(Life Charger, 2016)</a:t>
            </a:r>
            <a:endParaRPr lang="en-GB" sz="2000" dirty="0"/>
          </a:p>
        </p:txBody>
      </p:sp>
      <p:pic>
        <p:nvPicPr>
          <p:cNvPr id="3" name="Picture 2">
            <a:extLst>
              <a:ext uri="{FF2B5EF4-FFF2-40B4-BE49-F238E27FC236}">
                <a16:creationId xmlns:a16="http://schemas.microsoft.com/office/drawing/2014/main" id="{53C2D884-8A17-4735-8AD9-FB34EF1D7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469" y="3429000"/>
            <a:ext cx="2362200" cy="2165350"/>
          </a:xfrm>
          <a:prstGeom prst="rect">
            <a:avLst/>
          </a:prstGeom>
        </p:spPr>
      </p:pic>
      <p:sp>
        <p:nvSpPr>
          <p:cNvPr id="2" name="TextBox 1">
            <a:extLst>
              <a:ext uri="{FF2B5EF4-FFF2-40B4-BE49-F238E27FC236}">
                <a16:creationId xmlns:a16="http://schemas.microsoft.com/office/drawing/2014/main" id="{9C07FCB5-13B0-442A-B85F-4ACAC21B0827}"/>
              </a:ext>
            </a:extLst>
          </p:cNvPr>
          <p:cNvSpPr txBox="1"/>
          <p:nvPr/>
        </p:nvSpPr>
        <p:spPr>
          <a:xfrm>
            <a:off x="6294930" y="147191"/>
            <a:ext cx="5554272" cy="1477328"/>
          </a:xfrm>
          <a:prstGeom prst="rect">
            <a:avLst/>
          </a:prstGeom>
          <a:noFill/>
        </p:spPr>
        <p:txBody>
          <a:bodyPr wrap="square" rtlCol="0">
            <a:spAutoFit/>
          </a:bodyPr>
          <a:lstStyle/>
          <a:p>
            <a:r>
              <a:rPr lang="en-GB" b="1" dirty="0"/>
              <a:t>If the patient is particularly anxious, you can help reduce this by focusing on breathing – this will help stimulate parasympathetic nervous system, helping reduce the fight, flight or freeze reaction which in turn makes their behaviour calmer and more predictable.</a:t>
            </a:r>
          </a:p>
        </p:txBody>
      </p:sp>
    </p:spTree>
    <p:extLst>
      <p:ext uri="{BB962C8B-B14F-4D97-AF65-F5344CB8AC3E}">
        <p14:creationId xmlns:p14="http://schemas.microsoft.com/office/powerpoint/2010/main" val="1395114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863420-D182-429F-B356-308320FE491A}"/>
              </a:ext>
            </a:extLst>
          </p:cNvPr>
          <p:cNvSpPr txBox="1">
            <a:spLocks/>
          </p:cNvSpPr>
          <p:nvPr/>
        </p:nvSpPr>
        <p:spPr>
          <a:xfrm>
            <a:off x="272217" y="40802"/>
            <a:ext cx="5823783" cy="7651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2800" dirty="0">
                <a:latin typeface="Arial Black" panose="020B0A04020102020204" pitchFamily="34" charset="0"/>
              </a:rPr>
              <a:t>Self Harming </a:t>
            </a:r>
          </a:p>
        </p:txBody>
      </p:sp>
      <p:sp>
        <p:nvSpPr>
          <p:cNvPr id="4" name="TextBox 3">
            <a:extLst>
              <a:ext uri="{FF2B5EF4-FFF2-40B4-BE49-F238E27FC236}">
                <a16:creationId xmlns:a16="http://schemas.microsoft.com/office/drawing/2014/main" id="{93254B78-B35F-46CA-927B-442BC32F3A55}"/>
              </a:ext>
            </a:extLst>
          </p:cNvPr>
          <p:cNvSpPr txBox="1"/>
          <p:nvPr/>
        </p:nvSpPr>
        <p:spPr>
          <a:xfrm>
            <a:off x="272217" y="713173"/>
            <a:ext cx="6711679" cy="5850191"/>
          </a:xfrm>
          <a:prstGeom prst="rect">
            <a:avLst/>
          </a:prstGeom>
          <a:noFill/>
        </p:spPr>
        <p:txBody>
          <a:bodyPr wrap="square" rtlCol="0">
            <a:spAutoFit/>
          </a:bodyPr>
          <a:lstStyle/>
          <a:p>
            <a:pPr>
              <a:lnSpc>
                <a:spcPct val="120000"/>
              </a:lnSpc>
              <a:spcAft>
                <a:spcPts val="1200"/>
              </a:spcAft>
            </a:pPr>
            <a:r>
              <a:rPr lang="en-GB" dirty="0"/>
              <a:t>A common reason for patients with mental health concerns presenting at accident and emergency, is that of self harming. </a:t>
            </a:r>
          </a:p>
          <a:p>
            <a:pPr>
              <a:lnSpc>
                <a:spcPct val="120000"/>
              </a:lnSpc>
              <a:spcAft>
                <a:spcPts val="1200"/>
              </a:spcAft>
            </a:pPr>
            <a:r>
              <a:rPr lang="en-GB" dirty="0"/>
              <a:t>It can be difficult to understand why someone may deliberately want to hurt themselves, resulting in some people concluding that it is attention seeking.  Whilst there are many reasons for self harming, the is one common link is a maladjusted coping strategy, one that requires empathy and understanding.</a:t>
            </a:r>
          </a:p>
          <a:p>
            <a:pPr>
              <a:lnSpc>
                <a:spcPct val="120000"/>
              </a:lnSpc>
              <a:spcAft>
                <a:spcPts val="1200"/>
              </a:spcAft>
            </a:pPr>
            <a:r>
              <a:rPr lang="en-GB" dirty="0"/>
              <a:t>The poem on the next slide describes how I have felt  when self harming in the past (thankfully, with greater understanding and better coping strategies, I have found better ways to deal with the emotions expressed).  This will not be the same for everybody, but hopefully it will give some insight as to why a person feels the need to do physical damage to themselves.</a:t>
            </a:r>
          </a:p>
          <a:p>
            <a:pPr>
              <a:lnSpc>
                <a:spcPct val="120000"/>
              </a:lnSpc>
              <a:spcAft>
                <a:spcPts val="1200"/>
              </a:spcAft>
            </a:pPr>
            <a:r>
              <a:rPr lang="en-GB" b="1" dirty="0"/>
              <a:t>NB: Trigger warning – this has been written to aid professionals in understanding self harm, not for people who do self harm as it may be a trigger. </a:t>
            </a:r>
          </a:p>
        </p:txBody>
      </p:sp>
      <p:sp>
        <p:nvSpPr>
          <p:cNvPr id="5" name="Rectangle 4">
            <a:extLst>
              <a:ext uri="{FF2B5EF4-FFF2-40B4-BE49-F238E27FC236}">
                <a16:creationId xmlns:a16="http://schemas.microsoft.com/office/drawing/2014/main" id="{E8A179D8-120A-4E75-8C38-1AE2F03FFEE1}"/>
              </a:ext>
            </a:extLst>
          </p:cNvPr>
          <p:cNvSpPr/>
          <p:nvPr/>
        </p:nvSpPr>
        <p:spPr>
          <a:xfrm>
            <a:off x="7076661" y="713173"/>
            <a:ext cx="4744279" cy="5740033"/>
          </a:xfrm>
          <a:prstGeom prst="rect">
            <a:avLst/>
          </a:prstGeom>
          <a:ln w="28575">
            <a:solidFill>
              <a:schemeClr val="tx1"/>
            </a:solidFill>
          </a:ln>
        </p:spPr>
        <p:txBody>
          <a:bodyPr wrap="square">
            <a:spAutoFit/>
          </a:bodyPr>
          <a:lstStyle/>
          <a:p>
            <a:pPr>
              <a:spcAft>
                <a:spcPts val="600"/>
              </a:spcAft>
            </a:pPr>
            <a:r>
              <a:rPr lang="en-GB" sz="2000" b="1" dirty="0">
                <a:latin typeface="Calibri" panose="020F0502020204030204" pitchFamily="34" charset="0"/>
                <a:cs typeface="Calibri" panose="020F0502020204030204" pitchFamily="34" charset="0"/>
              </a:rPr>
              <a:t>Reasons for self harm</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express something that is hard to put into words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turn invisible thoughts or feelings into something visible</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change emotional pain into physical pain</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reduce overwhelming emotional feelings or thoughts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have a sense of being in control</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escape traumatic memories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have something in life that they can rely on</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punish yourself for your feelings and experiences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stop feeling numb, disconnected or dissociated.</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create a reason to physically care for themselves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express suicidal feelings and thoughts without taking their own life.</a:t>
            </a:r>
          </a:p>
          <a:p>
            <a:pPr algn="r"/>
            <a:r>
              <a:rPr lang="en-GB" i="1" dirty="0">
                <a:solidFill>
                  <a:prstClr val="black"/>
                </a:solidFill>
              </a:rPr>
              <a:t>[Mind, n.d.]</a:t>
            </a:r>
          </a:p>
        </p:txBody>
      </p:sp>
    </p:spTree>
    <p:extLst>
      <p:ext uri="{BB962C8B-B14F-4D97-AF65-F5344CB8AC3E}">
        <p14:creationId xmlns:p14="http://schemas.microsoft.com/office/powerpoint/2010/main" val="1373804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3561BA-F7C0-47FB-AD3B-00F059BF4D0C}"/>
              </a:ext>
            </a:extLst>
          </p:cNvPr>
          <p:cNvSpPr/>
          <p:nvPr/>
        </p:nvSpPr>
        <p:spPr>
          <a:xfrm>
            <a:off x="1298712" y="386183"/>
            <a:ext cx="4797288" cy="6377323"/>
          </a:xfrm>
          <a:prstGeom prst="rect">
            <a:avLst/>
          </a:prstGeom>
        </p:spPr>
        <p:txBody>
          <a:bodyPr wrap="square">
            <a:spAutoFit/>
          </a:bodyPr>
          <a:lstStyle/>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Imagine.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 deep and searing pain,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No mark to act as proof,</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No swelling or temperature</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Or sickness or heat.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No sign of any kind. </a:t>
            </a:r>
          </a:p>
          <a:p>
            <a:pPr>
              <a:lnSpc>
                <a:spcPct val="101000"/>
              </a:lnSpc>
              <a:spcAft>
                <a:spcPts val="1200"/>
              </a:spcAft>
            </a:pPr>
            <a:r>
              <a:rPr lang="en-GB" sz="1500" dirty="0">
                <a:latin typeface="Calibri" panose="020F0502020204030204" pitchFamily="34" charset="0"/>
                <a:ea typeface="Calibri" panose="020F0502020204030204" pitchFamily="34" charset="0"/>
                <a:cs typeface="Times New Roman" panose="02020603050405020304" pitchFamily="18" charset="0"/>
              </a:rPr>
              <a:t>Fraud.</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Inside, the pain is constant,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It’s one that cannot be described.</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Nails scratching across an everlasting blackboard,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The incessant screeching of a wheel,</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 tap dripping into an empty tin pot,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The echo rebounding as in meets the next,</a:t>
            </a:r>
          </a:p>
          <a:p>
            <a:pPr>
              <a:lnSpc>
                <a:spcPct val="101000"/>
              </a:lnSpc>
              <a:spcAft>
                <a:spcPts val="600"/>
              </a:spcAft>
            </a:pPr>
            <a:r>
              <a:rPr lang="en-GB" sz="1500" dirty="0">
                <a:latin typeface="Calibri" panose="020F0502020204030204" pitchFamily="34" charset="0"/>
                <a:ea typeface="Calibri" panose="020F0502020204030204" pitchFamily="34" charset="0"/>
                <a:cs typeface="Times New Roman" panose="02020603050405020304" pitchFamily="18" charset="0"/>
              </a:rPr>
              <a:t>Drip, drip, drip. Unrelenting.</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All played out together,</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As the vice like grip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on the exhausted brain</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Gets tighter, </a:t>
            </a:r>
            <a:r>
              <a:rPr lang="en-GB" sz="1500" i="1" dirty="0">
                <a:latin typeface="Calibri" panose="020F0502020204030204" pitchFamily="34" charset="0"/>
                <a:ea typeface="Calibri" panose="020F0502020204030204" pitchFamily="34" charset="0"/>
                <a:cs typeface="Times New Roman" panose="02020603050405020304" pitchFamily="18" charset="0"/>
              </a:rPr>
              <a:t>scratch,</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And tighter, </a:t>
            </a:r>
            <a:r>
              <a:rPr lang="en-GB" sz="1500" i="1" dirty="0">
                <a:latin typeface="Calibri" panose="020F0502020204030204" pitchFamily="34" charset="0"/>
                <a:ea typeface="Calibri" panose="020F0502020204030204" pitchFamily="34" charset="0"/>
                <a:cs typeface="Times New Roman" panose="02020603050405020304" pitchFamily="18" charset="0"/>
              </a:rPr>
              <a:t>screech</a:t>
            </a:r>
            <a:r>
              <a:rPr lang="en-GB" sz="1500" dirty="0">
                <a:latin typeface="Calibri" panose="020F0502020204030204" pitchFamily="34" charset="0"/>
                <a:ea typeface="Calibri" panose="020F0502020204030204" pitchFamily="34" charset="0"/>
                <a:cs typeface="Times New Roman" panose="02020603050405020304" pitchFamily="18" charset="0"/>
              </a:rPr>
              <a:t>, </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And tighter, </a:t>
            </a:r>
            <a:r>
              <a:rPr lang="en-GB" sz="1500" i="1" dirty="0">
                <a:latin typeface="Calibri" panose="020F0502020204030204" pitchFamily="34" charset="0"/>
                <a:ea typeface="Calibri" panose="020F0502020204030204" pitchFamily="34" charset="0"/>
                <a:cs typeface="Times New Roman" panose="02020603050405020304" pitchFamily="18" charset="0"/>
              </a:rPr>
              <a:t>drip</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Unceasing.</a:t>
            </a:r>
          </a:p>
          <a:p>
            <a:pPr>
              <a:lnSpc>
                <a:spcPct val="101000"/>
              </a:lnSpc>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Unremitting.</a:t>
            </a:r>
          </a:p>
          <a:p>
            <a:pPr>
              <a:lnSpc>
                <a:spcPct val="101000"/>
              </a:lnSpc>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Screech</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lnSpc>
                <a:spcPct val="101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Unending.</a:t>
            </a:r>
          </a:p>
          <a:p>
            <a:pPr>
              <a:lnSpc>
                <a:spcPct val="101000"/>
              </a:lnSpc>
              <a:spcAft>
                <a:spcPts val="1200"/>
              </a:spcAft>
            </a:pPr>
            <a:r>
              <a:rPr lang="en-GB" sz="1500" i="1" dirty="0">
                <a:latin typeface="Calibri" panose="020F0502020204030204" pitchFamily="34" charset="0"/>
                <a:ea typeface="Calibri" panose="020F0502020204030204" pitchFamily="34" charset="0"/>
                <a:cs typeface="Times New Roman" panose="02020603050405020304" pitchFamily="18" charset="0"/>
              </a:rPr>
              <a:t>Drip</a:t>
            </a:r>
            <a:r>
              <a:rPr lang="en-GB" sz="1500" dirty="0">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12426A9-9D9D-4DA1-9191-198736D52E26}"/>
              </a:ext>
            </a:extLst>
          </p:cNvPr>
          <p:cNvSpPr/>
          <p:nvPr/>
        </p:nvSpPr>
        <p:spPr>
          <a:xfrm>
            <a:off x="6586331" y="245575"/>
            <a:ext cx="4797288" cy="6604500"/>
          </a:xfrm>
          <a:prstGeom prst="rect">
            <a:avLst/>
          </a:prstGeom>
        </p:spPr>
        <p:txBody>
          <a:bodyPr wrap="square">
            <a:spAutoFit/>
          </a:bodyPr>
          <a:lstStyle/>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Disjointed thoughts,</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Invade the mind,</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March rough shod</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Over all original thought,</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Stirring up memories, doubt,</a:t>
            </a:r>
          </a:p>
          <a:p>
            <a:pPr>
              <a:spcAft>
                <a:spcPts val="1200"/>
              </a:spcAft>
            </a:pPr>
            <a:r>
              <a:rPr lang="en-GB" sz="1500" dirty="0">
                <a:latin typeface="Calibri" panose="020F0502020204030204" pitchFamily="34" charset="0"/>
                <a:ea typeface="Calibri" panose="020F0502020204030204" pitchFamily="34" charset="0"/>
                <a:cs typeface="Times New Roman" panose="02020603050405020304" pitchFamily="18" charset="0"/>
              </a:rPr>
              <a:t>Useless, useless, USELESS.</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As the vice gets tighter,</a:t>
            </a:r>
          </a:p>
          <a:p>
            <a:pPr>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 screech, drip, useless</a:t>
            </a:r>
            <a:r>
              <a:rPr lang="en-GB" sz="1500" dirty="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 boa constrictor suffocates the chest,</a:t>
            </a:r>
          </a:p>
          <a:p>
            <a:pPr>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 screech, drip, useless.</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Gets tighter,</a:t>
            </a:r>
          </a:p>
          <a:p>
            <a:pPr>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 screech, drip, useless.</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Can’t breathe,</a:t>
            </a:r>
          </a:p>
          <a:p>
            <a:pPr>
              <a:spcAft>
                <a:spcPts val="0"/>
              </a:spcAft>
            </a:pPr>
            <a:r>
              <a:rPr lang="en-GB" sz="1500" i="1" dirty="0">
                <a:latin typeface="Calibri" panose="020F0502020204030204" pitchFamily="34" charset="0"/>
                <a:ea typeface="Calibri" panose="020F0502020204030204" pitchFamily="34" charset="0"/>
                <a:cs typeface="Times New Roman" panose="02020603050405020304" pitchFamily="18" charset="0"/>
              </a:rPr>
              <a:t>Scratch, screech, drip, useless.</a:t>
            </a: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500" dirty="0">
                <a:latin typeface="Calibri" panose="020F0502020204030204" pitchFamily="34" charset="0"/>
                <a:ea typeface="Calibri" panose="020F0502020204030204" pitchFamily="34" charset="0"/>
                <a:cs typeface="Times New Roman" panose="02020603050405020304" pitchFamily="18" charset="0"/>
              </a:rPr>
              <a:t>Feel sick. Pathetic.</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The silver point of a hard, cold blade, </a:t>
            </a:r>
          </a:p>
          <a:p>
            <a:pPr>
              <a:spcAft>
                <a:spcPts val="0"/>
              </a:spcAft>
            </a:pPr>
            <a:r>
              <a:rPr lang="en-GB" sz="1500" i="1" dirty="0" err="1">
                <a:latin typeface="Calibri" panose="020F0502020204030204" pitchFamily="34" charset="0"/>
                <a:ea typeface="Calibri" panose="020F0502020204030204" pitchFamily="34" charset="0"/>
                <a:cs typeface="Times New Roman" panose="02020603050405020304" pitchFamily="18" charset="0"/>
              </a:rPr>
              <a:t>Scratchscreechdripuselesspathetic</a:t>
            </a:r>
            <a:r>
              <a:rPr lang="en-GB" sz="1500" i="1" dirty="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Presses deep into the soft relenting flesh.</a:t>
            </a:r>
          </a:p>
          <a:p>
            <a:pPr>
              <a:spcAft>
                <a:spcPts val="0"/>
              </a:spcAft>
            </a:pPr>
            <a:r>
              <a:rPr lang="en-GB" sz="1500" i="1" dirty="0" err="1">
                <a:latin typeface="Calibri" panose="020F0502020204030204" pitchFamily="34" charset="0"/>
                <a:ea typeface="Calibri" panose="020F0502020204030204" pitchFamily="34" charset="0"/>
                <a:cs typeface="Times New Roman" panose="02020603050405020304" pitchFamily="18" charset="0"/>
              </a:rPr>
              <a:t>Scratchscreechdripuselesspathetic</a:t>
            </a:r>
            <a:r>
              <a:rPr lang="en-GB" sz="1500" i="1"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en-GB" sz="1500" dirty="0">
                <a:latin typeface="Calibri" panose="020F0502020204030204" pitchFamily="34" charset="0"/>
                <a:ea typeface="Calibri" panose="020F0502020204030204" pitchFamily="34" charset="0"/>
                <a:cs typeface="Times New Roman" panose="02020603050405020304" pitchFamily="18" charset="0"/>
              </a:rPr>
              <a:t>Blood trickles across clammy skin.</a:t>
            </a:r>
          </a:p>
          <a:p>
            <a:pPr>
              <a:lnSpc>
                <a:spcPct val="110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A welcome sting, that brings relief.</a:t>
            </a:r>
          </a:p>
          <a:p>
            <a:pPr>
              <a:lnSpc>
                <a:spcPct val="110000"/>
              </a:lnSpc>
              <a:spcAft>
                <a:spcPts val="600"/>
              </a:spcAft>
            </a:pPr>
            <a:r>
              <a:rPr lang="en-GB" sz="1500" dirty="0">
                <a:latin typeface="Calibri" panose="020F0502020204030204" pitchFamily="34" charset="0"/>
                <a:ea typeface="Calibri" panose="020F0502020204030204" pitchFamily="34" charset="0"/>
                <a:cs typeface="Times New Roman" panose="02020603050405020304" pitchFamily="18" charset="0"/>
              </a:rPr>
              <a:t>A mark to demonstrate the pain. </a:t>
            </a:r>
          </a:p>
          <a:p>
            <a:pPr>
              <a:lnSpc>
                <a:spcPct val="110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Silence. </a:t>
            </a:r>
          </a:p>
          <a:p>
            <a:pPr marL="0" lvl="1">
              <a:lnSpc>
                <a:spcPct val="110000"/>
              </a:lnSpc>
            </a:pPr>
            <a:r>
              <a:rPr lang="en-GB" sz="1500" dirty="0">
                <a:latin typeface="Calibri" panose="020F0502020204030204" pitchFamily="34" charset="0"/>
                <a:ea typeface="Calibri" panose="020F0502020204030204" pitchFamily="34" charset="0"/>
                <a:cs typeface="Times New Roman" panose="02020603050405020304" pitchFamily="18" charset="0"/>
              </a:rPr>
              <a:t>	It’s okay to </a:t>
            </a:r>
          </a:p>
          <a:p>
            <a:pPr indent="457200">
              <a:lnSpc>
                <a:spcPct val="110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		breathe. </a:t>
            </a:r>
          </a:p>
          <a:p>
            <a:pPr indent="457200">
              <a:lnSpc>
                <a:spcPct val="110000"/>
              </a:lnSpc>
              <a:spcAft>
                <a:spcPts val="0"/>
              </a:spcAft>
            </a:pPr>
            <a:r>
              <a:rPr lang="en-GB" sz="1500" dirty="0">
                <a:latin typeface="Calibri" panose="020F0502020204030204" pitchFamily="34" charset="0"/>
                <a:ea typeface="Calibri" panose="020F0502020204030204" pitchFamily="34" charset="0"/>
                <a:cs typeface="Times New Roman" panose="02020603050405020304" pitchFamily="18" charset="0"/>
              </a:rPr>
              <a:t>			For now.</a:t>
            </a:r>
            <a:endParaRPr lang="en-GB" sz="1500" dirty="0"/>
          </a:p>
        </p:txBody>
      </p:sp>
      <p:sp>
        <p:nvSpPr>
          <p:cNvPr id="4" name="Rectangle 3">
            <a:extLst>
              <a:ext uri="{FF2B5EF4-FFF2-40B4-BE49-F238E27FC236}">
                <a16:creationId xmlns:a16="http://schemas.microsoft.com/office/drawing/2014/main" id="{2733E415-B8D3-4515-AC6C-A21C21D4D51C}"/>
              </a:ext>
            </a:extLst>
          </p:cNvPr>
          <p:cNvSpPr/>
          <p:nvPr/>
        </p:nvSpPr>
        <p:spPr>
          <a:xfrm>
            <a:off x="328287" y="111345"/>
            <a:ext cx="1440074" cy="369332"/>
          </a:xfrm>
          <a:prstGeom prst="rect">
            <a:avLst/>
          </a:prstGeom>
        </p:spPr>
        <p:txBody>
          <a:bodyPr wrap="none">
            <a:spAutoFit/>
          </a:bodyPr>
          <a:lstStyle/>
          <a:p>
            <a:r>
              <a:rPr lang="en-GB" dirty="0">
                <a:latin typeface="Arial Black" panose="020B0A04020102020204" pitchFamily="34" charset="0"/>
              </a:rPr>
              <a:t>Self-Harm</a:t>
            </a:r>
          </a:p>
        </p:txBody>
      </p:sp>
      <p:sp>
        <p:nvSpPr>
          <p:cNvPr id="6" name="Rectangle 5">
            <a:extLst>
              <a:ext uri="{FF2B5EF4-FFF2-40B4-BE49-F238E27FC236}">
                <a16:creationId xmlns:a16="http://schemas.microsoft.com/office/drawing/2014/main" id="{026D6B6E-D0D6-4EE6-A449-B9E94CB21CBC}"/>
              </a:ext>
            </a:extLst>
          </p:cNvPr>
          <p:cNvSpPr/>
          <p:nvPr/>
        </p:nvSpPr>
        <p:spPr>
          <a:xfrm>
            <a:off x="8932119" y="115808"/>
            <a:ext cx="2941831" cy="369332"/>
          </a:xfrm>
          <a:prstGeom prst="rect">
            <a:avLst/>
          </a:prstGeom>
        </p:spPr>
        <p:txBody>
          <a:bodyPr wrap="none">
            <a:spAutoFit/>
          </a:bodyPr>
          <a:lstStyle/>
          <a:p>
            <a:r>
              <a:rPr lang="en-GB" dirty="0">
                <a:latin typeface="Arial Black" panose="020B0A04020102020204" pitchFamily="34" charset="0"/>
              </a:rPr>
              <a:t>*TRIGGER WARNING*</a:t>
            </a:r>
          </a:p>
        </p:txBody>
      </p:sp>
      <p:sp>
        <p:nvSpPr>
          <p:cNvPr id="5" name="TextBox 4">
            <a:extLst>
              <a:ext uri="{FF2B5EF4-FFF2-40B4-BE49-F238E27FC236}">
                <a16:creationId xmlns:a16="http://schemas.microsoft.com/office/drawing/2014/main" id="{6F640A98-9456-4D63-8BAC-47C8B45411F1}"/>
              </a:ext>
            </a:extLst>
          </p:cNvPr>
          <p:cNvSpPr txBox="1"/>
          <p:nvPr/>
        </p:nvSpPr>
        <p:spPr>
          <a:xfrm>
            <a:off x="10774019" y="6467491"/>
            <a:ext cx="1603512" cy="307777"/>
          </a:xfrm>
          <a:prstGeom prst="rect">
            <a:avLst/>
          </a:prstGeom>
          <a:noFill/>
        </p:spPr>
        <p:txBody>
          <a:bodyPr wrap="square" rtlCol="0">
            <a:spAutoFit/>
          </a:bodyPr>
          <a:lstStyle/>
          <a:p>
            <a:r>
              <a:rPr lang="en-GB" sz="1400" i="1" dirty="0"/>
              <a:t>(Symons, 2019)</a:t>
            </a:r>
          </a:p>
        </p:txBody>
      </p:sp>
    </p:spTree>
    <p:extLst>
      <p:ext uri="{BB962C8B-B14F-4D97-AF65-F5344CB8AC3E}">
        <p14:creationId xmlns:p14="http://schemas.microsoft.com/office/powerpoint/2010/main" val="2423374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863420-D182-429F-B356-308320FE491A}"/>
              </a:ext>
            </a:extLst>
          </p:cNvPr>
          <p:cNvSpPr txBox="1">
            <a:spLocks/>
          </p:cNvSpPr>
          <p:nvPr/>
        </p:nvSpPr>
        <p:spPr>
          <a:xfrm>
            <a:off x="272217" y="40802"/>
            <a:ext cx="6711679" cy="7651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2400" dirty="0">
                <a:latin typeface="Arial Black" panose="020B0A04020102020204" pitchFamily="34" charset="0"/>
              </a:rPr>
              <a:t>Self Harming – Why does it happen? </a:t>
            </a:r>
          </a:p>
        </p:txBody>
      </p:sp>
      <p:sp>
        <p:nvSpPr>
          <p:cNvPr id="4" name="TextBox 3">
            <a:extLst>
              <a:ext uri="{FF2B5EF4-FFF2-40B4-BE49-F238E27FC236}">
                <a16:creationId xmlns:a16="http://schemas.microsoft.com/office/drawing/2014/main" id="{93254B78-B35F-46CA-927B-442BC32F3A55}"/>
              </a:ext>
            </a:extLst>
          </p:cNvPr>
          <p:cNvSpPr txBox="1"/>
          <p:nvPr/>
        </p:nvSpPr>
        <p:spPr>
          <a:xfrm>
            <a:off x="272217" y="531602"/>
            <a:ext cx="11600050" cy="1362809"/>
          </a:xfrm>
          <a:prstGeom prst="rect">
            <a:avLst/>
          </a:prstGeom>
          <a:noFill/>
        </p:spPr>
        <p:txBody>
          <a:bodyPr wrap="square" rtlCol="0">
            <a:spAutoFit/>
          </a:bodyPr>
          <a:lstStyle/>
          <a:p>
            <a:pPr>
              <a:lnSpc>
                <a:spcPct val="110000"/>
              </a:lnSpc>
              <a:spcAft>
                <a:spcPts val="1200"/>
              </a:spcAft>
            </a:pPr>
            <a:r>
              <a:rPr lang="en-GB" sz="1900" dirty="0"/>
              <a:t>The start of the poem describes the brain experiencing distressing noises. We all have background noise or thoughts, but usually we don’t notice them. If you think about a time when you have been anxious, a job interview or dentist appointment for example, that noise will have be come louder and more distressing with unwanted thoughts and feelings. But why does this happen?</a:t>
            </a:r>
          </a:p>
        </p:txBody>
      </p:sp>
      <p:sp>
        <p:nvSpPr>
          <p:cNvPr id="2" name="TextBox 1">
            <a:extLst>
              <a:ext uri="{FF2B5EF4-FFF2-40B4-BE49-F238E27FC236}">
                <a16:creationId xmlns:a16="http://schemas.microsoft.com/office/drawing/2014/main" id="{68C1DF02-6235-495E-8BB4-7BEC003A4A72}"/>
              </a:ext>
            </a:extLst>
          </p:cNvPr>
          <p:cNvSpPr txBox="1"/>
          <p:nvPr/>
        </p:nvSpPr>
        <p:spPr>
          <a:xfrm>
            <a:off x="265951" y="1810728"/>
            <a:ext cx="11402948" cy="677108"/>
          </a:xfrm>
          <a:prstGeom prst="rect">
            <a:avLst/>
          </a:prstGeom>
          <a:noFill/>
        </p:spPr>
        <p:txBody>
          <a:bodyPr wrap="square" rtlCol="0">
            <a:spAutoFit/>
          </a:bodyPr>
          <a:lstStyle/>
          <a:p>
            <a:r>
              <a:rPr lang="en-GB" sz="1900" dirty="0"/>
              <a:t>Think back to the diagram of our brain. We are now going to look at three parts – the brainstem, the amygdala (which is part of the limbic system) and the medial pre-frontal cortex (which is part of the frontal cortex).</a:t>
            </a:r>
          </a:p>
        </p:txBody>
      </p:sp>
      <p:pic>
        <p:nvPicPr>
          <p:cNvPr id="6" name="Picture 5">
            <a:extLst>
              <a:ext uri="{FF2B5EF4-FFF2-40B4-BE49-F238E27FC236}">
                <a16:creationId xmlns:a16="http://schemas.microsoft.com/office/drawing/2014/main" id="{AEF9EA6D-3296-45DB-8C54-137322D670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2" r="42935" b="-1"/>
          <a:stretch/>
        </p:blipFill>
        <p:spPr>
          <a:xfrm>
            <a:off x="3489164" y="2587963"/>
            <a:ext cx="1831271" cy="1687911"/>
          </a:xfrm>
          <a:prstGeom prst="rect">
            <a:avLst/>
          </a:prstGeom>
        </p:spPr>
      </p:pic>
      <p:sp>
        <p:nvSpPr>
          <p:cNvPr id="7" name="TextBox 6">
            <a:extLst>
              <a:ext uri="{FF2B5EF4-FFF2-40B4-BE49-F238E27FC236}">
                <a16:creationId xmlns:a16="http://schemas.microsoft.com/office/drawing/2014/main" id="{CC4D9AA1-053F-408C-A6CD-678BE2884AB9}"/>
              </a:ext>
            </a:extLst>
          </p:cNvPr>
          <p:cNvSpPr txBox="1"/>
          <p:nvPr/>
        </p:nvSpPr>
        <p:spPr>
          <a:xfrm>
            <a:off x="5556597" y="2569296"/>
            <a:ext cx="5190293" cy="1846659"/>
          </a:xfrm>
          <a:prstGeom prst="rect">
            <a:avLst/>
          </a:prstGeom>
          <a:noFill/>
        </p:spPr>
        <p:txBody>
          <a:bodyPr wrap="square" rtlCol="0">
            <a:spAutoFit/>
          </a:bodyPr>
          <a:lstStyle/>
          <a:p>
            <a:r>
              <a:rPr lang="en-GB" sz="1900" b="1" dirty="0"/>
              <a:t>Medial Prefrontal Cortex or The watch tower.</a:t>
            </a:r>
          </a:p>
          <a:p>
            <a:r>
              <a:rPr lang="en-GB" sz="1900" dirty="0"/>
              <a:t>The purpose of this part of our brain is watch out for potential threats – it does this by noticing when things are slightly different to normal – a different person is around, the temperature is hotter than usual, a door that is usually shut is open, etc. </a:t>
            </a:r>
          </a:p>
        </p:txBody>
      </p:sp>
      <p:pic>
        <p:nvPicPr>
          <p:cNvPr id="8" name="Picture 7">
            <a:extLst>
              <a:ext uri="{FF2B5EF4-FFF2-40B4-BE49-F238E27FC236}">
                <a16:creationId xmlns:a16="http://schemas.microsoft.com/office/drawing/2014/main" id="{6A2F34A4-A6F9-412D-8103-8D1D1B6A9A36}"/>
              </a:ext>
            </a:extLst>
          </p:cNvPr>
          <p:cNvPicPr>
            <a:picLocks noChangeAspect="1"/>
          </p:cNvPicPr>
          <p:nvPr/>
        </p:nvPicPr>
        <p:blipFill rotWithShape="1">
          <a:blip r:embed="rId3"/>
          <a:srcRect l="27552" r="23459" b="20119"/>
          <a:stretch/>
        </p:blipFill>
        <p:spPr>
          <a:xfrm>
            <a:off x="10746890" y="2288363"/>
            <a:ext cx="1038815" cy="2258500"/>
          </a:xfrm>
          <a:prstGeom prst="rect">
            <a:avLst/>
          </a:prstGeom>
        </p:spPr>
      </p:pic>
      <p:sp>
        <p:nvSpPr>
          <p:cNvPr id="9" name="Rectangle 8">
            <a:extLst>
              <a:ext uri="{FF2B5EF4-FFF2-40B4-BE49-F238E27FC236}">
                <a16:creationId xmlns:a16="http://schemas.microsoft.com/office/drawing/2014/main" id="{4868DDD2-6FD5-4B2B-995E-562CA0240013}"/>
              </a:ext>
            </a:extLst>
          </p:cNvPr>
          <p:cNvSpPr/>
          <p:nvPr/>
        </p:nvSpPr>
        <p:spPr>
          <a:xfrm>
            <a:off x="5556597" y="4569058"/>
            <a:ext cx="6465268" cy="2139047"/>
          </a:xfrm>
          <a:prstGeom prst="rect">
            <a:avLst/>
          </a:prstGeom>
        </p:spPr>
        <p:txBody>
          <a:bodyPr wrap="square">
            <a:spAutoFit/>
          </a:bodyPr>
          <a:lstStyle/>
          <a:p>
            <a:r>
              <a:rPr lang="en-GB" sz="1900" dirty="0"/>
              <a:t>The problem for people who have a broken smoke alarm is that they’re constantly been told to look out for a threat. Because that part of the brain is so over active, it means they see everything as a threat, therefore are less likely to spot real threats, hence why victims of domestic violence may end up with another perpetrator of violence and so the cycle continues.</a:t>
            </a:r>
          </a:p>
        </p:txBody>
      </p:sp>
      <p:sp>
        <p:nvSpPr>
          <p:cNvPr id="10" name="TextBox 9">
            <a:extLst>
              <a:ext uri="{FF2B5EF4-FFF2-40B4-BE49-F238E27FC236}">
                <a16:creationId xmlns:a16="http://schemas.microsoft.com/office/drawing/2014/main" id="{98E425B4-E787-4580-82A5-19B0CEA4B1E5}"/>
              </a:ext>
            </a:extLst>
          </p:cNvPr>
          <p:cNvSpPr txBox="1"/>
          <p:nvPr/>
        </p:nvSpPr>
        <p:spPr>
          <a:xfrm>
            <a:off x="170136" y="2487836"/>
            <a:ext cx="3216947" cy="2031325"/>
          </a:xfrm>
          <a:prstGeom prst="rect">
            <a:avLst/>
          </a:prstGeom>
          <a:noFill/>
        </p:spPr>
        <p:txBody>
          <a:bodyPr wrap="square" rtlCol="0">
            <a:spAutoFit/>
          </a:bodyPr>
          <a:lstStyle/>
          <a:p>
            <a:r>
              <a:rPr lang="en-GB" b="1" dirty="0"/>
              <a:t>Amygdala</a:t>
            </a:r>
          </a:p>
          <a:p>
            <a:r>
              <a:rPr lang="en-GB" dirty="0"/>
              <a:t>This is like the smoke alarm within our brains, it works unconsciously and before our thinking brain has time to catch up. This is what makes you stop suddenly  when crossing a road,</a:t>
            </a:r>
          </a:p>
        </p:txBody>
      </p:sp>
      <p:sp>
        <p:nvSpPr>
          <p:cNvPr id="11" name="Rectangle 10">
            <a:extLst>
              <a:ext uri="{FF2B5EF4-FFF2-40B4-BE49-F238E27FC236}">
                <a16:creationId xmlns:a16="http://schemas.microsoft.com/office/drawing/2014/main" id="{9D202ED6-B207-46A8-8572-3E0A8780AEBD}"/>
              </a:ext>
            </a:extLst>
          </p:cNvPr>
          <p:cNvSpPr/>
          <p:nvPr/>
        </p:nvSpPr>
        <p:spPr>
          <a:xfrm>
            <a:off x="1524339" y="4406902"/>
            <a:ext cx="3979320" cy="2031325"/>
          </a:xfrm>
          <a:prstGeom prst="rect">
            <a:avLst/>
          </a:prstGeom>
        </p:spPr>
        <p:txBody>
          <a:bodyPr wrap="square">
            <a:spAutoFit/>
          </a:bodyPr>
          <a:lstStyle/>
          <a:p>
            <a:r>
              <a:rPr lang="en-GB" dirty="0"/>
              <a:t>then you see a car approaching. For people who have experienced past trauma, their smoke alarm can be broken, so they are constantly being alerted to danger, it’s like the smoke alarm is constantly bleeping, even when the battery has been removed. </a:t>
            </a:r>
            <a:endParaRPr lang="en-GB" sz="1400" dirty="0"/>
          </a:p>
        </p:txBody>
      </p:sp>
      <p:pic>
        <p:nvPicPr>
          <p:cNvPr id="13" name="Picture 12">
            <a:extLst>
              <a:ext uri="{FF2B5EF4-FFF2-40B4-BE49-F238E27FC236}">
                <a16:creationId xmlns:a16="http://schemas.microsoft.com/office/drawing/2014/main" id="{7E4FAFBB-09A8-46F0-8587-F1F1C991619C}"/>
              </a:ext>
            </a:extLst>
          </p:cNvPr>
          <p:cNvPicPr>
            <a:picLocks noChangeAspect="1"/>
          </p:cNvPicPr>
          <p:nvPr/>
        </p:nvPicPr>
        <p:blipFill rotWithShape="1">
          <a:blip r:embed="rId4">
            <a:extLst>
              <a:ext uri="{28A0092B-C50C-407E-A947-70E740481C1C}">
                <a14:useLocalDpi xmlns:a14="http://schemas.microsoft.com/office/drawing/2010/main" val="0"/>
              </a:ext>
            </a:extLst>
          </a:blip>
          <a:srcRect l="28211" t="11752" r="24493" b="7751"/>
          <a:stretch/>
        </p:blipFill>
        <p:spPr>
          <a:xfrm>
            <a:off x="157293" y="4479738"/>
            <a:ext cx="1314108" cy="1846660"/>
          </a:xfrm>
          <a:prstGeom prst="rect">
            <a:avLst/>
          </a:prstGeom>
        </p:spPr>
      </p:pic>
      <p:cxnSp>
        <p:nvCxnSpPr>
          <p:cNvPr id="15" name="Straight Arrow Connector 14">
            <a:extLst>
              <a:ext uri="{FF2B5EF4-FFF2-40B4-BE49-F238E27FC236}">
                <a16:creationId xmlns:a16="http://schemas.microsoft.com/office/drawing/2014/main" id="{06D9339C-42E7-4E3B-BDE2-E985FECCB7B5}"/>
              </a:ext>
            </a:extLst>
          </p:cNvPr>
          <p:cNvCxnSpPr>
            <a:cxnSpLocks/>
          </p:cNvCxnSpPr>
          <p:nvPr/>
        </p:nvCxnSpPr>
        <p:spPr>
          <a:xfrm flipV="1">
            <a:off x="4903304" y="2915478"/>
            <a:ext cx="653293" cy="689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574CE58-1F08-4CBF-8911-B8465212DDC4}"/>
              </a:ext>
            </a:extLst>
          </p:cNvPr>
          <p:cNvCxnSpPr>
            <a:cxnSpLocks/>
          </p:cNvCxnSpPr>
          <p:nvPr/>
        </p:nvCxnSpPr>
        <p:spPr>
          <a:xfrm flipH="1" flipV="1">
            <a:off x="2715101" y="2751484"/>
            <a:ext cx="1300308" cy="5283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50820A-788D-422A-BC27-ECA2422CA275}"/>
              </a:ext>
            </a:extLst>
          </p:cNvPr>
          <p:cNvSpPr txBox="1"/>
          <p:nvPr/>
        </p:nvSpPr>
        <p:spPr>
          <a:xfrm>
            <a:off x="3489163" y="4253189"/>
            <a:ext cx="1831272" cy="307777"/>
          </a:xfrm>
          <a:prstGeom prst="rect">
            <a:avLst/>
          </a:prstGeom>
          <a:noFill/>
        </p:spPr>
        <p:txBody>
          <a:bodyPr wrap="square" rtlCol="0">
            <a:spAutoFit/>
          </a:bodyPr>
          <a:lstStyle/>
          <a:p>
            <a:pPr algn="r"/>
            <a:r>
              <a:rPr lang="en-GB" sz="1400" i="1" dirty="0"/>
              <a:t>(Peters, 2012)</a:t>
            </a:r>
          </a:p>
        </p:txBody>
      </p:sp>
      <p:sp>
        <p:nvSpPr>
          <p:cNvPr id="14" name="Rectangle 13">
            <a:extLst>
              <a:ext uri="{FF2B5EF4-FFF2-40B4-BE49-F238E27FC236}">
                <a16:creationId xmlns:a16="http://schemas.microsoft.com/office/drawing/2014/main" id="{EE8A0167-2333-4C26-BB5B-0830A4F69A49}"/>
              </a:ext>
            </a:extLst>
          </p:cNvPr>
          <p:cNvSpPr/>
          <p:nvPr/>
        </p:nvSpPr>
        <p:spPr>
          <a:xfrm>
            <a:off x="1661453" y="6345953"/>
            <a:ext cx="3842206" cy="307777"/>
          </a:xfrm>
          <a:prstGeom prst="rect">
            <a:avLst/>
          </a:prstGeom>
        </p:spPr>
        <p:txBody>
          <a:bodyPr wrap="none">
            <a:spAutoFit/>
          </a:bodyPr>
          <a:lstStyle/>
          <a:p>
            <a:r>
              <a:rPr lang="en-GB" sz="1400" dirty="0">
                <a:hlinkClick r:id="rId5"/>
              </a:rPr>
              <a:t>https://www.youtube.com/watch?v=x-tgoXncKh4</a:t>
            </a:r>
            <a:r>
              <a:rPr lang="en-GB" sz="1400" dirty="0"/>
              <a:t> </a:t>
            </a:r>
          </a:p>
        </p:txBody>
      </p:sp>
      <p:sp>
        <p:nvSpPr>
          <p:cNvPr id="18" name="Rectangle 17">
            <a:extLst>
              <a:ext uri="{FF2B5EF4-FFF2-40B4-BE49-F238E27FC236}">
                <a16:creationId xmlns:a16="http://schemas.microsoft.com/office/drawing/2014/main" id="{40A31DCD-06AF-4686-9461-E6B73471F978}"/>
              </a:ext>
            </a:extLst>
          </p:cNvPr>
          <p:cNvSpPr/>
          <p:nvPr/>
        </p:nvSpPr>
        <p:spPr>
          <a:xfrm>
            <a:off x="10140190" y="6400328"/>
            <a:ext cx="1732077" cy="307777"/>
          </a:xfrm>
          <a:prstGeom prst="rect">
            <a:avLst/>
          </a:prstGeom>
        </p:spPr>
        <p:txBody>
          <a:bodyPr wrap="none">
            <a:spAutoFit/>
          </a:bodyPr>
          <a:lstStyle/>
          <a:p>
            <a:r>
              <a:rPr lang="en-GB" sz="1400" i="1" dirty="0"/>
              <a:t>(Van der Kolk, 2014). </a:t>
            </a:r>
          </a:p>
        </p:txBody>
      </p:sp>
      <p:sp>
        <p:nvSpPr>
          <p:cNvPr id="19" name="Rectangle 18">
            <a:extLst>
              <a:ext uri="{FF2B5EF4-FFF2-40B4-BE49-F238E27FC236}">
                <a16:creationId xmlns:a16="http://schemas.microsoft.com/office/drawing/2014/main" id="{6F47CFA0-C8AA-482A-93C0-7BB141662E49}"/>
              </a:ext>
            </a:extLst>
          </p:cNvPr>
          <p:cNvSpPr/>
          <p:nvPr/>
        </p:nvSpPr>
        <p:spPr>
          <a:xfrm>
            <a:off x="265951" y="6415716"/>
            <a:ext cx="1512658" cy="276999"/>
          </a:xfrm>
          <a:prstGeom prst="rect">
            <a:avLst/>
          </a:prstGeom>
        </p:spPr>
        <p:txBody>
          <a:bodyPr wrap="none">
            <a:spAutoFit/>
          </a:bodyPr>
          <a:lstStyle/>
          <a:p>
            <a:r>
              <a:rPr lang="en-GB" sz="1200" i="1" dirty="0"/>
              <a:t>(Van der Kolk, 2014). </a:t>
            </a:r>
          </a:p>
        </p:txBody>
      </p:sp>
    </p:spTree>
    <p:extLst>
      <p:ext uri="{BB962C8B-B14F-4D97-AF65-F5344CB8AC3E}">
        <p14:creationId xmlns:p14="http://schemas.microsoft.com/office/powerpoint/2010/main" val="42157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801DDC-5365-4155-BF38-E04E9156F6C4}"/>
              </a:ext>
            </a:extLst>
          </p:cNvPr>
          <p:cNvSpPr txBox="1"/>
          <p:nvPr/>
        </p:nvSpPr>
        <p:spPr>
          <a:xfrm>
            <a:off x="1073425" y="198783"/>
            <a:ext cx="10465431" cy="1938992"/>
          </a:xfrm>
          <a:prstGeom prst="rect">
            <a:avLst/>
          </a:prstGeom>
          <a:noFill/>
        </p:spPr>
        <p:txBody>
          <a:bodyPr wrap="square" rtlCol="0">
            <a:spAutoFit/>
          </a:bodyPr>
          <a:lstStyle/>
          <a:p>
            <a:pPr algn="ctr"/>
            <a:r>
              <a:rPr lang="en-GB" sz="4000" dirty="0">
                <a:latin typeface="Arial Black" panose="020B0A04020102020204" pitchFamily="34" charset="0"/>
              </a:rPr>
              <a:t>How do you feel about treating a patient that has a serious mental illness?</a:t>
            </a:r>
          </a:p>
        </p:txBody>
      </p:sp>
      <p:pic>
        <p:nvPicPr>
          <p:cNvPr id="7" name="Picture 6">
            <a:extLst>
              <a:ext uri="{FF2B5EF4-FFF2-40B4-BE49-F238E27FC236}">
                <a16:creationId xmlns:a16="http://schemas.microsoft.com/office/drawing/2014/main" id="{A7D63790-71C3-4FFE-83F2-0FCA81570D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2889" y="1774918"/>
            <a:ext cx="3795918" cy="4720225"/>
          </a:xfrm>
          <a:prstGeom prst="rect">
            <a:avLst/>
          </a:prstGeom>
        </p:spPr>
      </p:pic>
      <p:sp>
        <p:nvSpPr>
          <p:cNvPr id="8" name="Speech Bubble: Oval 7">
            <a:extLst>
              <a:ext uri="{FF2B5EF4-FFF2-40B4-BE49-F238E27FC236}">
                <a16:creationId xmlns:a16="http://schemas.microsoft.com/office/drawing/2014/main" id="{1CCD215F-C679-4D7F-B676-28EE40A4BB60}"/>
              </a:ext>
            </a:extLst>
          </p:cNvPr>
          <p:cNvSpPr/>
          <p:nvPr/>
        </p:nvSpPr>
        <p:spPr>
          <a:xfrm>
            <a:off x="5646057" y="2612570"/>
            <a:ext cx="6023429" cy="3651752"/>
          </a:xfrm>
          <a:prstGeom prst="wedgeEllipseCallout">
            <a:avLst>
              <a:gd name="adj1" fmla="val -62038"/>
              <a:gd name="adj2" fmla="val -32566"/>
            </a:avLst>
          </a:prstGeom>
          <a:solidFill>
            <a:schemeClr val="accent2">
              <a:lumMod val="20000"/>
              <a:lumOff val="8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chemeClr val="tx1"/>
                </a:solidFill>
              </a:rPr>
              <a:t>Nooooooooo</a:t>
            </a:r>
            <a:endParaRPr lang="en-GB" sz="3200" b="1" dirty="0">
              <a:solidFill>
                <a:schemeClr val="tx1"/>
              </a:solidFill>
            </a:endParaRPr>
          </a:p>
          <a:p>
            <a:pPr algn="ctr"/>
            <a:r>
              <a:rPr lang="en-GB" sz="3200" b="1" dirty="0">
                <a:solidFill>
                  <a:schemeClr val="tx1"/>
                </a:solidFill>
              </a:rPr>
              <a:t>I don’t understand, why are they behaving that way?</a:t>
            </a:r>
          </a:p>
          <a:p>
            <a:pPr algn="ctr"/>
            <a:r>
              <a:rPr lang="en-GB" b="1" dirty="0">
                <a:solidFill>
                  <a:schemeClr val="tx1"/>
                </a:solidFill>
                <a:hlinkClick r:id="rId3"/>
              </a:rPr>
              <a:t>https://www.youtube.com/watch?v=hdPZ7rw0wMc</a:t>
            </a:r>
            <a:endParaRPr lang="en-GB" b="1" dirty="0">
              <a:solidFill>
                <a:schemeClr val="tx1"/>
              </a:solidFill>
            </a:endParaRPr>
          </a:p>
          <a:p>
            <a:pPr algn="ctr"/>
            <a:endParaRPr lang="en-GB" b="1" dirty="0">
              <a:solidFill>
                <a:schemeClr val="tx1"/>
              </a:solidFill>
            </a:endParaRPr>
          </a:p>
        </p:txBody>
      </p:sp>
    </p:spTree>
    <p:extLst>
      <p:ext uri="{BB962C8B-B14F-4D97-AF65-F5344CB8AC3E}">
        <p14:creationId xmlns:p14="http://schemas.microsoft.com/office/powerpoint/2010/main" val="60839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863420-D182-429F-B356-308320FE491A}"/>
              </a:ext>
            </a:extLst>
          </p:cNvPr>
          <p:cNvSpPr txBox="1">
            <a:spLocks/>
          </p:cNvSpPr>
          <p:nvPr/>
        </p:nvSpPr>
        <p:spPr>
          <a:xfrm>
            <a:off x="272217" y="40802"/>
            <a:ext cx="6711679" cy="7651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2400" dirty="0">
                <a:latin typeface="Arial Black" panose="020B0A04020102020204" pitchFamily="34" charset="0"/>
              </a:rPr>
              <a:t>Polyvagal Theory</a:t>
            </a:r>
          </a:p>
        </p:txBody>
      </p:sp>
      <p:sp>
        <p:nvSpPr>
          <p:cNvPr id="4" name="TextBox 3">
            <a:extLst>
              <a:ext uri="{FF2B5EF4-FFF2-40B4-BE49-F238E27FC236}">
                <a16:creationId xmlns:a16="http://schemas.microsoft.com/office/drawing/2014/main" id="{93254B78-B35F-46CA-927B-442BC32F3A55}"/>
              </a:ext>
            </a:extLst>
          </p:cNvPr>
          <p:cNvSpPr txBox="1"/>
          <p:nvPr/>
        </p:nvSpPr>
        <p:spPr>
          <a:xfrm>
            <a:off x="272217" y="560957"/>
            <a:ext cx="9680166" cy="1364476"/>
          </a:xfrm>
          <a:prstGeom prst="rect">
            <a:avLst/>
          </a:prstGeom>
          <a:noFill/>
        </p:spPr>
        <p:txBody>
          <a:bodyPr wrap="square" rtlCol="0">
            <a:spAutoFit/>
          </a:bodyPr>
          <a:lstStyle/>
          <a:p>
            <a:pPr>
              <a:spcAft>
                <a:spcPts val="800"/>
              </a:spcAft>
            </a:pPr>
            <a:r>
              <a:rPr lang="en-GB" sz="1900" dirty="0"/>
              <a:t>The final part of the puzzle is the brainstem, this is the part of the brain than links the brain with the rest of the body and turns our thoughts into actions.</a:t>
            </a:r>
          </a:p>
          <a:p>
            <a:pPr>
              <a:spcAft>
                <a:spcPts val="1200"/>
              </a:spcAft>
            </a:pPr>
            <a:r>
              <a:rPr lang="en-GB" sz="1900" dirty="0"/>
              <a:t>Stephen </a:t>
            </a:r>
            <a:r>
              <a:rPr lang="en-GB" sz="1900" dirty="0" err="1"/>
              <a:t>Porges</a:t>
            </a:r>
            <a:r>
              <a:rPr lang="en-GB" sz="1900" dirty="0"/>
              <a:t>, American professor in psychiatry developed the Polyvagal Theory to explain how our brainstem sends messages to our body when the brain believes there is a threat:</a:t>
            </a:r>
          </a:p>
        </p:txBody>
      </p:sp>
      <p:pic>
        <p:nvPicPr>
          <p:cNvPr id="6" name="Picture 5">
            <a:extLst>
              <a:ext uri="{FF2B5EF4-FFF2-40B4-BE49-F238E27FC236}">
                <a16:creationId xmlns:a16="http://schemas.microsoft.com/office/drawing/2014/main" id="{AEF9EA6D-3296-45DB-8C54-137322D670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2" r="42935" b="-1"/>
          <a:stretch/>
        </p:blipFill>
        <p:spPr>
          <a:xfrm>
            <a:off x="10071899" y="250106"/>
            <a:ext cx="1831271" cy="1687911"/>
          </a:xfrm>
          <a:prstGeom prst="rect">
            <a:avLst/>
          </a:prstGeom>
        </p:spPr>
      </p:pic>
      <p:sp>
        <p:nvSpPr>
          <p:cNvPr id="10" name="TextBox 9">
            <a:extLst>
              <a:ext uri="{FF2B5EF4-FFF2-40B4-BE49-F238E27FC236}">
                <a16:creationId xmlns:a16="http://schemas.microsoft.com/office/drawing/2014/main" id="{98E425B4-E787-4580-82A5-19B0CEA4B1E5}"/>
              </a:ext>
            </a:extLst>
          </p:cNvPr>
          <p:cNvSpPr txBox="1"/>
          <p:nvPr/>
        </p:nvSpPr>
        <p:spPr>
          <a:xfrm>
            <a:off x="217090" y="1887351"/>
            <a:ext cx="4584961" cy="1754326"/>
          </a:xfrm>
          <a:prstGeom prst="rect">
            <a:avLst/>
          </a:prstGeom>
          <a:noFill/>
        </p:spPr>
        <p:txBody>
          <a:bodyPr wrap="square" rtlCol="0">
            <a:spAutoFit/>
          </a:bodyPr>
          <a:lstStyle/>
          <a:p>
            <a:r>
              <a:rPr lang="en-GB" b="1" dirty="0"/>
              <a:t>1. Ventral Vagal Complex</a:t>
            </a:r>
          </a:p>
          <a:p>
            <a:r>
              <a:rPr lang="en-GB" dirty="0"/>
              <a:t>This is the nerve that links the brain to your main bodily functions – your heart, lungs and stomach. So long as there is no threat, your breathing, heart rate, blood pressure and digestive system remain working normally.</a:t>
            </a:r>
          </a:p>
        </p:txBody>
      </p:sp>
      <p:cxnSp>
        <p:nvCxnSpPr>
          <p:cNvPr id="15" name="Straight Arrow Connector 14">
            <a:extLst>
              <a:ext uri="{FF2B5EF4-FFF2-40B4-BE49-F238E27FC236}">
                <a16:creationId xmlns:a16="http://schemas.microsoft.com/office/drawing/2014/main" id="{06D9339C-42E7-4E3B-BDE2-E985FECCB7B5}"/>
              </a:ext>
            </a:extLst>
          </p:cNvPr>
          <p:cNvCxnSpPr>
            <a:cxnSpLocks/>
          </p:cNvCxnSpPr>
          <p:nvPr/>
        </p:nvCxnSpPr>
        <p:spPr>
          <a:xfrm>
            <a:off x="9144000" y="954157"/>
            <a:ext cx="1219200" cy="6262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36C8970-E719-4FFC-883D-89AA8C26C7EA}"/>
              </a:ext>
            </a:extLst>
          </p:cNvPr>
          <p:cNvSpPr/>
          <p:nvPr/>
        </p:nvSpPr>
        <p:spPr>
          <a:xfrm>
            <a:off x="2180275" y="3839427"/>
            <a:ext cx="9779813" cy="3016210"/>
          </a:xfrm>
          <a:prstGeom prst="rect">
            <a:avLst/>
          </a:prstGeom>
        </p:spPr>
        <p:txBody>
          <a:bodyPr wrap="square">
            <a:spAutoFit/>
          </a:bodyPr>
          <a:lstStyle/>
          <a:p>
            <a:r>
              <a:rPr lang="en-GB" sz="1900" b="1" dirty="0"/>
              <a:t>3. Dorsal Vagal Complex (DVC)</a:t>
            </a:r>
          </a:p>
          <a:p>
            <a:r>
              <a:rPr lang="en-GB" sz="1900" dirty="0"/>
              <a:t>If the threat is ongoing or if our amygdala or smoke alarm is broken and it keeps informing our brain that there is a threat, we enter our DVC. This means we are:</a:t>
            </a:r>
          </a:p>
          <a:p>
            <a:r>
              <a:rPr lang="en-GB" sz="1900" b="1" dirty="0"/>
              <a:t>Hypervigilant.  </a:t>
            </a:r>
            <a:r>
              <a:rPr lang="en-GB" sz="1900" dirty="0"/>
              <a:t>Everything is a threat so our brain is constantly in a distressed state, as was described at the start of the ‘Self Harm’ poem. If this is the case, the individual can relieve this distress by becoming violent/ aggressive to others (this will account for many people in prisons) or to themselves (self harm).</a:t>
            </a:r>
          </a:p>
          <a:p>
            <a:r>
              <a:rPr lang="en-GB" sz="1900" b="1" dirty="0"/>
              <a:t>Freeze or dissociate.  </a:t>
            </a:r>
            <a:r>
              <a:rPr lang="en-GB" sz="1900" dirty="0"/>
              <a:t>There is only so long the brain can cope with being in such a heightened state, so at times the brain will dissociate, this means that it will switch off and mentally take the person to a totally different place. </a:t>
            </a:r>
          </a:p>
        </p:txBody>
      </p:sp>
      <p:pic>
        <p:nvPicPr>
          <p:cNvPr id="22" name="Picture 21">
            <a:extLst>
              <a:ext uri="{FF2B5EF4-FFF2-40B4-BE49-F238E27FC236}">
                <a16:creationId xmlns:a16="http://schemas.microsoft.com/office/drawing/2014/main" id="{7AEB1A8E-DFC3-46C8-964E-E6167BB8BE25}"/>
              </a:ext>
            </a:extLst>
          </p:cNvPr>
          <p:cNvPicPr>
            <a:picLocks noChangeAspect="1"/>
          </p:cNvPicPr>
          <p:nvPr/>
        </p:nvPicPr>
        <p:blipFill rotWithShape="1">
          <a:blip r:embed="rId3">
            <a:extLst>
              <a:ext uri="{28A0092B-C50C-407E-A947-70E740481C1C}">
                <a14:useLocalDpi xmlns:a14="http://schemas.microsoft.com/office/drawing/2010/main" val="0"/>
              </a:ext>
            </a:extLst>
          </a:blip>
          <a:srcRect l="3333" t="13788" b="10816"/>
          <a:stretch/>
        </p:blipFill>
        <p:spPr>
          <a:xfrm>
            <a:off x="4867043" y="2336229"/>
            <a:ext cx="2657022" cy="1554272"/>
          </a:xfrm>
          <a:prstGeom prst="rect">
            <a:avLst/>
          </a:prstGeom>
        </p:spPr>
      </p:pic>
      <p:sp>
        <p:nvSpPr>
          <p:cNvPr id="23" name="Rectangle 22">
            <a:extLst>
              <a:ext uri="{FF2B5EF4-FFF2-40B4-BE49-F238E27FC236}">
                <a16:creationId xmlns:a16="http://schemas.microsoft.com/office/drawing/2014/main" id="{5305934E-E3BA-4276-ADF1-ECBBBE9853CC}"/>
              </a:ext>
            </a:extLst>
          </p:cNvPr>
          <p:cNvSpPr/>
          <p:nvPr/>
        </p:nvSpPr>
        <p:spPr>
          <a:xfrm>
            <a:off x="5112300" y="1900248"/>
            <a:ext cx="3649140" cy="369332"/>
          </a:xfrm>
          <a:prstGeom prst="rect">
            <a:avLst/>
          </a:prstGeom>
        </p:spPr>
        <p:txBody>
          <a:bodyPr wrap="none">
            <a:spAutoFit/>
          </a:bodyPr>
          <a:lstStyle/>
          <a:p>
            <a:r>
              <a:rPr lang="en-GB" b="1" dirty="0"/>
              <a:t>2. Autonomic Nervous System (ANS)</a:t>
            </a:r>
          </a:p>
        </p:txBody>
      </p:sp>
      <p:sp>
        <p:nvSpPr>
          <p:cNvPr id="24" name="TextBox 23">
            <a:extLst>
              <a:ext uri="{FF2B5EF4-FFF2-40B4-BE49-F238E27FC236}">
                <a16:creationId xmlns:a16="http://schemas.microsoft.com/office/drawing/2014/main" id="{46FA258C-25CA-437D-890A-C0A934498C08}"/>
              </a:ext>
            </a:extLst>
          </p:cNvPr>
          <p:cNvSpPr txBox="1"/>
          <p:nvPr/>
        </p:nvSpPr>
        <p:spPr>
          <a:xfrm>
            <a:off x="5336944" y="3770714"/>
            <a:ext cx="2126934" cy="307777"/>
          </a:xfrm>
          <a:prstGeom prst="rect">
            <a:avLst/>
          </a:prstGeom>
          <a:noFill/>
        </p:spPr>
        <p:txBody>
          <a:bodyPr wrap="square" rtlCol="0">
            <a:spAutoFit/>
          </a:bodyPr>
          <a:lstStyle/>
          <a:p>
            <a:pPr algn="r"/>
            <a:r>
              <a:rPr lang="en-GB" sz="1400" i="1" dirty="0"/>
              <a:t>(Learning Junction, 2014)</a:t>
            </a:r>
          </a:p>
        </p:txBody>
      </p:sp>
      <p:sp>
        <p:nvSpPr>
          <p:cNvPr id="25" name="TextBox 24">
            <a:extLst>
              <a:ext uri="{FF2B5EF4-FFF2-40B4-BE49-F238E27FC236}">
                <a16:creationId xmlns:a16="http://schemas.microsoft.com/office/drawing/2014/main" id="{4425B7D1-1B9E-4117-81FC-5384C9D713C8}"/>
              </a:ext>
            </a:extLst>
          </p:cNvPr>
          <p:cNvSpPr txBox="1"/>
          <p:nvPr/>
        </p:nvSpPr>
        <p:spPr>
          <a:xfrm>
            <a:off x="10014981" y="1892452"/>
            <a:ext cx="1831272" cy="307777"/>
          </a:xfrm>
          <a:prstGeom prst="rect">
            <a:avLst/>
          </a:prstGeom>
          <a:noFill/>
        </p:spPr>
        <p:txBody>
          <a:bodyPr wrap="square" rtlCol="0">
            <a:spAutoFit/>
          </a:bodyPr>
          <a:lstStyle/>
          <a:p>
            <a:pPr algn="r"/>
            <a:r>
              <a:rPr lang="en-GB" sz="1400" i="1" dirty="0"/>
              <a:t>(Peters, 2012)</a:t>
            </a:r>
          </a:p>
        </p:txBody>
      </p:sp>
      <p:sp>
        <p:nvSpPr>
          <p:cNvPr id="26" name="Rectangle 25">
            <a:extLst>
              <a:ext uri="{FF2B5EF4-FFF2-40B4-BE49-F238E27FC236}">
                <a16:creationId xmlns:a16="http://schemas.microsoft.com/office/drawing/2014/main" id="{A0C50941-8A3D-486E-A389-AC8394052F80}"/>
              </a:ext>
            </a:extLst>
          </p:cNvPr>
          <p:cNvSpPr/>
          <p:nvPr/>
        </p:nvSpPr>
        <p:spPr>
          <a:xfrm>
            <a:off x="797332" y="6358300"/>
            <a:ext cx="1382943" cy="307777"/>
          </a:xfrm>
          <a:prstGeom prst="rect">
            <a:avLst/>
          </a:prstGeom>
        </p:spPr>
        <p:txBody>
          <a:bodyPr wrap="none">
            <a:spAutoFit/>
          </a:bodyPr>
          <a:lstStyle/>
          <a:p>
            <a:r>
              <a:rPr lang="en-GB" sz="1400" i="1" dirty="0"/>
              <a:t>(</a:t>
            </a:r>
            <a:r>
              <a:rPr lang="en-GB" sz="1400" i="1" dirty="0" err="1"/>
              <a:t>Grusovin</a:t>
            </a:r>
            <a:r>
              <a:rPr lang="en-GB" sz="1400" i="1" dirty="0"/>
              <a:t>, n.d.). </a:t>
            </a:r>
          </a:p>
        </p:txBody>
      </p:sp>
      <p:pic>
        <p:nvPicPr>
          <p:cNvPr id="28" name="Picture 27">
            <a:extLst>
              <a:ext uri="{FF2B5EF4-FFF2-40B4-BE49-F238E27FC236}">
                <a16:creationId xmlns:a16="http://schemas.microsoft.com/office/drawing/2014/main" id="{A2FC131A-8B12-47D8-9CD6-55537EE99730}"/>
              </a:ext>
            </a:extLst>
          </p:cNvPr>
          <p:cNvPicPr>
            <a:picLocks noChangeAspect="1"/>
          </p:cNvPicPr>
          <p:nvPr/>
        </p:nvPicPr>
        <p:blipFill rotWithShape="1">
          <a:blip r:embed="rId4">
            <a:extLst>
              <a:ext uri="{28A0092B-C50C-407E-A947-70E740481C1C}">
                <a14:useLocalDpi xmlns:a14="http://schemas.microsoft.com/office/drawing/2010/main" val="0"/>
              </a:ext>
            </a:extLst>
          </a:blip>
          <a:srcRect l="23219" r="22018"/>
          <a:stretch/>
        </p:blipFill>
        <p:spPr>
          <a:xfrm>
            <a:off x="225191" y="3947608"/>
            <a:ext cx="1986642" cy="2418464"/>
          </a:xfrm>
          <a:prstGeom prst="rect">
            <a:avLst/>
          </a:prstGeom>
        </p:spPr>
      </p:pic>
      <p:cxnSp>
        <p:nvCxnSpPr>
          <p:cNvPr id="31" name="Straight Arrow Connector 30">
            <a:extLst>
              <a:ext uri="{FF2B5EF4-FFF2-40B4-BE49-F238E27FC236}">
                <a16:creationId xmlns:a16="http://schemas.microsoft.com/office/drawing/2014/main" id="{B93AF2D3-C5F2-4A91-9F95-27EAD0C9B8A7}"/>
              </a:ext>
            </a:extLst>
          </p:cNvPr>
          <p:cNvCxnSpPr>
            <a:cxnSpLocks/>
          </p:cNvCxnSpPr>
          <p:nvPr/>
        </p:nvCxnSpPr>
        <p:spPr>
          <a:xfrm flipH="1">
            <a:off x="4188193" y="2266724"/>
            <a:ext cx="877081" cy="16135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AE49673-A05E-4C2F-9A8D-E1861C0C52CC}"/>
              </a:ext>
            </a:extLst>
          </p:cNvPr>
          <p:cNvCxnSpPr>
            <a:cxnSpLocks/>
            <a:endCxn id="23" idx="1"/>
          </p:cNvCxnSpPr>
          <p:nvPr/>
        </p:nvCxnSpPr>
        <p:spPr>
          <a:xfrm>
            <a:off x="2934713" y="2084914"/>
            <a:ext cx="21775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26C60D6-2019-4B30-9ECE-A0EB91F6AD01}"/>
              </a:ext>
            </a:extLst>
          </p:cNvPr>
          <p:cNvSpPr/>
          <p:nvPr/>
        </p:nvSpPr>
        <p:spPr>
          <a:xfrm>
            <a:off x="7444643" y="2203909"/>
            <a:ext cx="4515445" cy="1846659"/>
          </a:xfrm>
          <a:prstGeom prst="rect">
            <a:avLst/>
          </a:prstGeom>
        </p:spPr>
        <p:txBody>
          <a:bodyPr wrap="square">
            <a:spAutoFit/>
          </a:bodyPr>
          <a:lstStyle/>
          <a:p>
            <a:r>
              <a:rPr lang="en-GB" sz="1900" dirty="0"/>
              <a:t>When your brain detects danger, your ANS takes over, your heart rate speeds up, your blood pressure increases, your digestive system is deactivated, all of which helps us ‘fight of flight’. Once the danger has passed, we return to our VVC. </a:t>
            </a:r>
          </a:p>
        </p:txBody>
      </p:sp>
      <p:sp>
        <p:nvSpPr>
          <p:cNvPr id="44" name="Rectangle 43">
            <a:extLst>
              <a:ext uri="{FF2B5EF4-FFF2-40B4-BE49-F238E27FC236}">
                <a16:creationId xmlns:a16="http://schemas.microsoft.com/office/drawing/2014/main" id="{2FC5E355-C46B-481F-81F9-CE1CD44D3B7D}"/>
              </a:ext>
            </a:extLst>
          </p:cNvPr>
          <p:cNvSpPr/>
          <p:nvPr/>
        </p:nvSpPr>
        <p:spPr>
          <a:xfrm>
            <a:off x="10228011" y="6490712"/>
            <a:ext cx="1732077" cy="307777"/>
          </a:xfrm>
          <a:prstGeom prst="rect">
            <a:avLst/>
          </a:prstGeom>
        </p:spPr>
        <p:txBody>
          <a:bodyPr wrap="none">
            <a:spAutoFit/>
          </a:bodyPr>
          <a:lstStyle/>
          <a:p>
            <a:r>
              <a:rPr lang="en-GB" sz="1400" i="1" dirty="0"/>
              <a:t>(Van der Kolk, 2014). </a:t>
            </a:r>
          </a:p>
        </p:txBody>
      </p:sp>
      <p:sp>
        <p:nvSpPr>
          <p:cNvPr id="45" name="Rectangle 44">
            <a:extLst>
              <a:ext uri="{FF2B5EF4-FFF2-40B4-BE49-F238E27FC236}">
                <a16:creationId xmlns:a16="http://schemas.microsoft.com/office/drawing/2014/main" id="{12CE1FBB-2F0C-4357-BE83-FD987BBA5434}"/>
              </a:ext>
            </a:extLst>
          </p:cNvPr>
          <p:cNvSpPr/>
          <p:nvPr/>
        </p:nvSpPr>
        <p:spPr>
          <a:xfrm>
            <a:off x="10459923" y="3736612"/>
            <a:ext cx="1732077" cy="307777"/>
          </a:xfrm>
          <a:prstGeom prst="rect">
            <a:avLst/>
          </a:prstGeom>
        </p:spPr>
        <p:txBody>
          <a:bodyPr wrap="none">
            <a:spAutoFit/>
          </a:bodyPr>
          <a:lstStyle/>
          <a:p>
            <a:r>
              <a:rPr lang="en-GB" sz="1400" i="1" dirty="0"/>
              <a:t>(Van der Kolk, 2014). </a:t>
            </a:r>
          </a:p>
        </p:txBody>
      </p:sp>
      <p:sp>
        <p:nvSpPr>
          <p:cNvPr id="46" name="Rectangle 45">
            <a:extLst>
              <a:ext uri="{FF2B5EF4-FFF2-40B4-BE49-F238E27FC236}">
                <a16:creationId xmlns:a16="http://schemas.microsoft.com/office/drawing/2014/main" id="{874A6F4E-AD11-4983-B705-B18CAAFC8C16}"/>
              </a:ext>
            </a:extLst>
          </p:cNvPr>
          <p:cNvSpPr/>
          <p:nvPr/>
        </p:nvSpPr>
        <p:spPr>
          <a:xfrm>
            <a:off x="227264" y="3551162"/>
            <a:ext cx="1732077" cy="307777"/>
          </a:xfrm>
          <a:prstGeom prst="rect">
            <a:avLst/>
          </a:prstGeom>
        </p:spPr>
        <p:txBody>
          <a:bodyPr wrap="none">
            <a:spAutoFit/>
          </a:bodyPr>
          <a:lstStyle/>
          <a:p>
            <a:r>
              <a:rPr lang="en-GB" sz="1400" i="1" dirty="0"/>
              <a:t>(Van der Kolk, 2014). </a:t>
            </a:r>
          </a:p>
        </p:txBody>
      </p:sp>
    </p:spTree>
    <p:extLst>
      <p:ext uri="{BB962C8B-B14F-4D97-AF65-F5344CB8AC3E}">
        <p14:creationId xmlns:p14="http://schemas.microsoft.com/office/powerpoint/2010/main" val="1882618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85B78B-1BF5-4E6C-AC52-6C77D655FC22}"/>
              </a:ext>
            </a:extLst>
          </p:cNvPr>
          <p:cNvSpPr/>
          <p:nvPr/>
        </p:nvSpPr>
        <p:spPr>
          <a:xfrm>
            <a:off x="10459923" y="6358344"/>
            <a:ext cx="1382943" cy="307777"/>
          </a:xfrm>
          <a:prstGeom prst="rect">
            <a:avLst/>
          </a:prstGeom>
        </p:spPr>
        <p:txBody>
          <a:bodyPr wrap="none">
            <a:spAutoFit/>
          </a:bodyPr>
          <a:lstStyle/>
          <a:p>
            <a:pPr algn="r"/>
            <a:r>
              <a:rPr lang="en-GB" sz="1400" i="1" dirty="0"/>
              <a:t>(</a:t>
            </a:r>
            <a:r>
              <a:rPr lang="en-GB" sz="1400" i="1" dirty="0" err="1"/>
              <a:t>Grusovin</a:t>
            </a:r>
            <a:r>
              <a:rPr lang="en-GB" sz="1400" i="1" dirty="0"/>
              <a:t>, n.d.). </a:t>
            </a:r>
          </a:p>
        </p:txBody>
      </p:sp>
      <p:pic>
        <p:nvPicPr>
          <p:cNvPr id="3" name="Picture 2">
            <a:extLst>
              <a:ext uri="{FF2B5EF4-FFF2-40B4-BE49-F238E27FC236}">
                <a16:creationId xmlns:a16="http://schemas.microsoft.com/office/drawing/2014/main" id="{BD87790A-0B6E-4EFB-B9D5-6FA600230D9D}"/>
              </a:ext>
            </a:extLst>
          </p:cNvPr>
          <p:cNvPicPr>
            <a:picLocks noChangeAspect="1"/>
          </p:cNvPicPr>
          <p:nvPr/>
        </p:nvPicPr>
        <p:blipFill rotWithShape="1">
          <a:blip r:embed="rId2">
            <a:extLst>
              <a:ext uri="{28A0092B-C50C-407E-A947-70E740481C1C}">
                <a14:useLocalDpi xmlns:a14="http://schemas.microsoft.com/office/drawing/2010/main" val="0"/>
              </a:ext>
            </a:extLst>
          </a:blip>
          <a:srcRect l="23219" r="22018"/>
          <a:stretch/>
        </p:blipFill>
        <p:spPr>
          <a:xfrm>
            <a:off x="9805778" y="3939880"/>
            <a:ext cx="1986642" cy="2418464"/>
          </a:xfrm>
          <a:prstGeom prst="rect">
            <a:avLst/>
          </a:prstGeom>
        </p:spPr>
      </p:pic>
      <p:sp>
        <p:nvSpPr>
          <p:cNvPr id="4" name="Rectangle 3">
            <a:extLst>
              <a:ext uri="{FF2B5EF4-FFF2-40B4-BE49-F238E27FC236}">
                <a16:creationId xmlns:a16="http://schemas.microsoft.com/office/drawing/2014/main" id="{8137B440-16BD-4FF6-ACB0-3DC52FD79D6A}"/>
              </a:ext>
            </a:extLst>
          </p:cNvPr>
          <p:cNvSpPr/>
          <p:nvPr/>
        </p:nvSpPr>
        <p:spPr>
          <a:xfrm>
            <a:off x="277216" y="248157"/>
            <a:ext cx="6096000" cy="6453049"/>
          </a:xfrm>
          <a:prstGeom prst="rect">
            <a:avLst/>
          </a:prstGeom>
        </p:spPr>
        <p:txBody>
          <a:bodyPr wrap="square">
            <a:spAutoFit/>
          </a:bodyPr>
          <a:lstStyle/>
          <a:p>
            <a:pPr>
              <a:spcAft>
                <a:spcPts val="800"/>
              </a:spcAft>
            </a:pPr>
            <a:r>
              <a:rPr lang="en-GB" sz="1900" b="1" dirty="0"/>
              <a:t>Dissociation</a:t>
            </a:r>
          </a:p>
          <a:p>
            <a:pPr>
              <a:spcAft>
                <a:spcPts val="800"/>
              </a:spcAft>
            </a:pPr>
            <a:r>
              <a:rPr lang="en-GB" sz="1900" dirty="0"/>
              <a:t>Dissociation is often a response learnt from a trauma in which it was impossible to fight back or run away – the brain’s only option to cope with the trauma is to remove itself. </a:t>
            </a:r>
          </a:p>
          <a:p>
            <a:pPr>
              <a:spcAft>
                <a:spcPts val="800"/>
              </a:spcAft>
            </a:pPr>
            <a:r>
              <a:rPr lang="en-GB" sz="1900" dirty="0"/>
              <a:t>Many people describe dissociation as leaving their body, floating up and watching the trauma from a distance. For some people, they describe going to a ‘safe place’ totally away from the scene </a:t>
            </a:r>
            <a:r>
              <a:rPr lang="en-GB" sz="1400" i="1" dirty="0"/>
              <a:t>(Perry &amp; Szalavitz, 2010). </a:t>
            </a:r>
            <a:r>
              <a:rPr lang="en-GB" sz="1900" dirty="0"/>
              <a:t>This is why people who have experienced trauma may be totally unable to remember it, and if they do, they only remember snippets rather than the full story.</a:t>
            </a:r>
          </a:p>
          <a:p>
            <a:pPr>
              <a:spcAft>
                <a:spcPts val="800"/>
              </a:spcAft>
            </a:pPr>
            <a:r>
              <a:rPr lang="en-GB" sz="1900" dirty="0"/>
              <a:t>My experience of dissociation is feeling my body becoming heavy and sinking out of it into the sofa or bed, hidden and safe but numb. At that point it’s possible to do or say anything to the body that remains, because – Elvis has left the building! </a:t>
            </a:r>
          </a:p>
          <a:p>
            <a:pPr>
              <a:spcAft>
                <a:spcPts val="800"/>
              </a:spcAft>
            </a:pPr>
            <a:r>
              <a:rPr lang="en-GB" sz="1900" dirty="0"/>
              <a:t>The main problem is, that once this response has been learnt, the brain will often use it to cope even when it’s inappropriate, leaving the person feeling numb.</a:t>
            </a:r>
          </a:p>
        </p:txBody>
      </p:sp>
      <p:sp>
        <p:nvSpPr>
          <p:cNvPr id="6" name="Rectangle 5">
            <a:extLst>
              <a:ext uri="{FF2B5EF4-FFF2-40B4-BE49-F238E27FC236}">
                <a16:creationId xmlns:a16="http://schemas.microsoft.com/office/drawing/2014/main" id="{2A88B6D7-B1ED-4AE0-A206-5DD8D1D2F855}"/>
              </a:ext>
            </a:extLst>
          </p:cNvPr>
          <p:cNvSpPr/>
          <p:nvPr/>
        </p:nvSpPr>
        <p:spPr>
          <a:xfrm>
            <a:off x="6480312" y="100380"/>
            <a:ext cx="5434472" cy="6771084"/>
          </a:xfrm>
          <a:prstGeom prst="rect">
            <a:avLst/>
          </a:prstGeom>
        </p:spPr>
        <p:txBody>
          <a:bodyPr wrap="square">
            <a:spAutoFit/>
          </a:bodyPr>
          <a:lstStyle/>
          <a:p>
            <a:pPr>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Nothing</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 glass wall surrounds me.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Trapped in a vacuum of nothingness.</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daily actions continue as before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But they are nothing, they mean nothing.</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actions are robotic,</a:t>
            </a:r>
          </a:p>
          <a:p>
            <a:pPr>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feelings elusive.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 have become a mannequin,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An empty vessel who no one sees or regards.</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 blank face in a nameless crowd</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Of no more significance than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Yesterday’s torn up newspaper</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Floating on the wind.</a:t>
            </a:r>
          </a:p>
          <a:p>
            <a:pPr>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Redundant.</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If I sit still enough,</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Maybe I will</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Become a statue.</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Maybe I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I will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fade </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away.</a:t>
            </a:r>
          </a:p>
          <a:p>
            <a:pPr>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Become</a:t>
            </a:r>
          </a:p>
          <a:p>
            <a:pPr>
              <a:spcAft>
                <a:spcPts val="0"/>
              </a:spcAft>
            </a:pPr>
            <a:r>
              <a:rPr lang="en-GB" dirty="0" err="1">
                <a:latin typeface="Calibri" panose="020F0502020204030204" pitchFamily="34" charset="0"/>
                <a:ea typeface="Calibri" panose="020F0502020204030204" pitchFamily="34" charset="0"/>
                <a:cs typeface="Times New Roman" panose="02020603050405020304" pitchFamily="18" charset="0"/>
              </a:rPr>
              <a:t>Noth</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7012709-8027-43CF-A7DE-143F63791FDB}"/>
              </a:ext>
            </a:extLst>
          </p:cNvPr>
          <p:cNvSpPr/>
          <p:nvPr/>
        </p:nvSpPr>
        <p:spPr>
          <a:xfrm>
            <a:off x="4625871" y="3785991"/>
            <a:ext cx="1732077" cy="307777"/>
          </a:xfrm>
          <a:prstGeom prst="rect">
            <a:avLst/>
          </a:prstGeom>
        </p:spPr>
        <p:txBody>
          <a:bodyPr wrap="none">
            <a:spAutoFit/>
          </a:bodyPr>
          <a:lstStyle/>
          <a:p>
            <a:r>
              <a:rPr lang="en-GB" sz="1400" i="1" dirty="0"/>
              <a:t>(Van der Kolk, 2014). </a:t>
            </a:r>
          </a:p>
        </p:txBody>
      </p:sp>
      <p:sp>
        <p:nvSpPr>
          <p:cNvPr id="8" name="TextBox 7">
            <a:extLst>
              <a:ext uri="{FF2B5EF4-FFF2-40B4-BE49-F238E27FC236}">
                <a16:creationId xmlns:a16="http://schemas.microsoft.com/office/drawing/2014/main" id="{67EE43AC-37CA-45B1-A4B0-8795DCEFE994}"/>
              </a:ext>
            </a:extLst>
          </p:cNvPr>
          <p:cNvSpPr txBox="1"/>
          <p:nvPr/>
        </p:nvSpPr>
        <p:spPr>
          <a:xfrm>
            <a:off x="8331959" y="6373741"/>
            <a:ext cx="1382944" cy="307777"/>
          </a:xfrm>
          <a:prstGeom prst="rect">
            <a:avLst/>
          </a:prstGeom>
          <a:noFill/>
        </p:spPr>
        <p:txBody>
          <a:bodyPr wrap="square" rtlCol="0">
            <a:spAutoFit/>
          </a:bodyPr>
          <a:lstStyle/>
          <a:p>
            <a:r>
              <a:rPr lang="en-GB" sz="1400" i="1" dirty="0"/>
              <a:t>(Symons, 2019)</a:t>
            </a:r>
          </a:p>
        </p:txBody>
      </p:sp>
    </p:spTree>
    <p:extLst>
      <p:ext uri="{BB962C8B-B14F-4D97-AF65-F5344CB8AC3E}">
        <p14:creationId xmlns:p14="http://schemas.microsoft.com/office/powerpoint/2010/main" val="3706636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C2CB46-E229-4912-88E9-9EAE7B8BF8A0}"/>
              </a:ext>
            </a:extLst>
          </p:cNvPr>
          <p:cNvSpPr txBox="1">
            <a:spLocks/>
          </p:cNvSpPr>
          <p:nvPr/>
        </p:nvSpPr>
        <p:spPr>
          <a:xfrm>
            <a:off x="272217" y="40802"/>
            <a:ext cx="6711679" cy="7651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1200"/>
              </a:spcAft>
            </a:pPr>
            <a:r>
              <a:rPr lang="en-GB" sz="2200" dirty="0">
                <a:latin typeface="Arial Black" panose="020B0A04020102020204" pitchFamily="34" charset="0"/>
              </a:rPr>
              <a:t>Why this matters</a:t>
            </a:r>
          </a:p>
        </p:txBody>
      </p:sp>
      <p:sp>
        <p:nvSpPr>
          <p:cNvPr id="4" name="TextBox 3">
            <a:extLst>
              <a:ext uri="{FF2B5EF4-FFF2-40B4-BE49-F238E27FC236}">
                <a16:creationId xmlns:a16="http://schemas.microsoft.com/office/drawing/2014/main" id="{FDC34AAA-D622-41D3-890F-84DA888A7A6A}"/>
              </a:ext>
            </a:extLst>
          </p:cNvPr>
          <p:cNvSpPr txBox="1"/>
          <p:nvPr/>
        </p:nvSpPr>
        <p:spPr>
          <a:xfrm>
            <a:off x="272217" y="566678"/>
            <a:ext cx="11647566" cy="2031325"/>
          </a:xfrm>
          <a:prstGeom prst="rect">
            <a:avLst/>
          </a:prstGeom>
          <a:noFill/>
        </p:spPr>
        <p:txBody>
          <a:bodyPr wrap="square" rtlCol="0">
            <a:spAutoFit/>
          </a:bodyPr>
          <a:lstStyle/>
          <a:p>
            <a:r>
              <a:rPr lang="en-GB" dirty="0"/>
              <a:t>Regardless of what area of the health care system you work in, you will experience people who have had traumatic experiences and felt things similar to that which I have described.   Many times I have heard said that people who self harm only do it for attention, or that people with personality disorders are just attention seekers. This in some sense, may be true, but not in a deliberate, thought through, conscious way. </a:t>
            </a:r>
          </a:p>
          <a:p>
            <a:r>
              <a:rPr lang="en-GB" dirty="0"/>
              <a:t>For an individual whose brain is in constant hypervigilance, it is virtually impossible for them to reach their thinking brain – their need for attention or to know they are safe comes from a deep rooted emotional need.  The decision to self harm isn’t a logically thought through decision, it’s a desperate way to stop the pain the brain is experiencing. </a:t>
            </a:r>
          </a:p>
        </p:txBody>
      </p:sp>
      <p:sp>
        <p:nvSpPr>
          <p:cNvPr id="5" name="Rectangle 4">
            <a:extLst>
              <a:ext uri="{FF2B5EF4-FFF2-40B4-BE49-F238E27FC236}">
                <a16:creationId xmlns:a16="http://schemas.microsoft.com/office/drawing/2014/main" id="{89B262C1-4C9B-4549-970D-D21355A2B432}"/>
              </a:ext>
            </a:extLst>
          </p:cNvPr>
          <p:cNvSpPr/>
          <p:nvPr/>
        </p:nvSpPr>
        <p:spPr>
          <a:xfrm>
            <a:off x="3628056" y="2598003"/>
            <a:ext cx="7898297" cy="3241913"/>
          </a:xfrm>
          <a:prstGeom prst="rect">
            <a:avLst/>
          </a:prstGeom>
        </p:spPr>
        <p:txBody>
          <a:bodyPr wrap="square">
            <a:spAutoFit/>
          </a:bodyPr>
          <a:lstStyle/>
          <a:p>
            <a:r>
              <a:rPr lang="en-GB" b="1" dirty="0"/>
              <a:t>My experience of poor professional attitudes to mental health</a:t>
            </a:r>
          </a:p>
          <a:p>
            <a:pPr>
              <a:spcAft>
                <a:spcPts val="800"/>
              </a:spcAft>
            </a:pPr>
            <a:r>
              <a:rPr lang="en-GB" dirty="0"/>
              <a:t>I once had an accident which resulted in 2 broken arms, fractured ribs, a punctured lung and concussion. At that time, I was in a deep depression.  The thing that still stays with me is the utter sense of confusion as to the amount of fuss people were making. I was in hospital for a few days, had many visits, cards, presents etc but I couldn’t understand it. The physical pain of the accident was a tiny, minute fraction of the pain I was experiencing in my head, pain which was constantly dismissed as nothing. </a:t>
            </a:r>
          </a:p>
          <a:p>
            <a:r>
              <a:rPr lang="en-GB" dirty="0"/>
              <a:t>When I went back to the doctors to plead for her to do something, telling her I had thrown all morphine (pain relief from the accident) away because I didn’t trust myself not to take the lot. I was dismissed as being too negative. </a:t>
            </a:r>
          </a:p>
        </p:txBody>
      </p:sp>
      <p:sp>
        <p:nvSpPr>
          <p:cNvPr id="6" name="Rectangle 5">
            <a:extLst>
              <a:ext uri="{FF2B5EF4-FFF2-40B4-BE49-F238E27FC236}">
                <a16:creationId xmlns:a16="http://schemas.microsoft.com/office/drawing/2014/main" id="{93CF53D7-31F8-4E4C-A2F1-8EB527B46F31}"/>
              </a:ext>
            </a:extLst>
          </p:cNvPr>
          <p:cNvSpPr/>
          <p:nvPr/>
        </p:nvSpPr>
        <p:spPr>
          <a:xfrm>
            <a:off x="127963" y="5783490"/>
            <a:ext cx="11936074" cy="1015663"/>
          </a:xfrm>
          <a:prstGeom prst="rect">
            <a:avLst/>
          </a:prstGeom>
        </p:spPr>
        <p:txBody>
          <a:bodyPr wrap="square">
            <a:spAutoFit/>
          </a:bodyPr>
          <a:lstStyle/>
          <a:p>
            <a:pPr algn="ctr"/>
            <a:r>
              <a:rPr lang="en-GB" sz="2000" b="1" dirty="0"/>
              <a:t>As a nurse you have the power to make a huge difference, simply by listening and understanding. The first stage to healing, is being heard. You aren’t expected to have all the answers, but if you can show patience and empathy, that, in itself, is powerful.</a:t>
            </a:r>
          </a:p>
        </p:txBody>
      </p:sp>
      <p:pic>
        <p:nvPicPr>
          <p:cNvPr id="8" name="Picture 7">
            <a:extLst>
              <a:ext uri="{FF2B5EF4-FFF2-40B4-BE49-F238E27FC236}">
                <a16:creationId xmlns:a16="http://schemas.microsoft.com/office/drawing/2014/main" id="{B5F60124-B71F-4A80-8742-C7B94B66D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42" y="2922412"/>
            <a:ext cx="3254217" cy="2709761"/>
          </a:xfrm>
          <a:prstGeom prst="rect">
            <a:avLst/>
          </a:prstGeom>
        </p:spPr>
      </p:pic>
    </p:spTree>
    <p:extLst>
      <p:ext uri="{BB962C8B-B14F-4D97-AF65-F5344CB8AC3E}">
        <p14:creationId xmlns:p14="http://schemas.microsoft.com/office/powerpoint/2010/main" val="1824089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233EB-4556-4D23-B0F9-A712C250EBAB}"/>
              </a:ext>
            </a:extLst>
          </p:cNvPr>
          <p:cNvSpPr/>
          <p:nvPr/>
        </p:nvSpPr>
        <p:spPr>
          <a:xfrm>
            <a:off x="324083" y="762001"/>
            <a:ext cx="7086091" cy="3247043"/>
          </a:xfrm>
          <a:prstGeom prst="rect">
            <a:avLst/>
          </a:prstGeom>
        </p:spPr>
        <p:txBody>
          <a:bodyPr wrap="square">
            <a:spAutoFit/>
          </a:bodyPr>
          <a:lstStyle/>
          <a:p>
            <a:pPr lvl="0">
              <a:spcAft>
                <a:spcPts val="600"/>
              </a:spcAft>
            </a:pPr>
            <a:r>
              <a:rPr lang="en-GB" sz="1900" b="1" dirty="0">
                <a:solidFill>
                  <a:prstClr val="black"/>
                </a:solidFill>
              </a:rPr>
              <a:t>Depression</a:t>
            </a:r>
          </a:p>
          <a:p>
            <a:pPr lvl="0">
              <a:spcAft>
                <a:spcPts val="600"/>
              </a:spcAft>
            </a:pPr>
            <a:r>
              <a:rPr lang="en-GB" sz="1900" dirty="0">
                <a:solidFill>
                  <a:prstClr val="black"/>
                </a:solidFill>
              </a:rPr>
              <a:t>Depression is not just feeling a bit fed up, nor is it a case of someone being lazy. J.K Rowling (Harry Potter) probably describes it best in her creation of the dementors. When the dementors come they contaminate the whole atmosphere with coldness, darkness and a feeling of hopelessness.  A dementor’s kiss is described as ‘worse than death’ as it sucks all life and happiness out of you, taking your soul. </a:t>
            </a:r>
          </a:p>
          <a:p>
            <a:pPr lvl="0">
              <a:spcAft>
                <a:spcPts val="600"/>
              </a:spcAft>
            </a:pPr>
            <a:r>
              <a:rPr lang="en-GB" sz="1900" dirty="0">
                <a:solidFill>
                  <a:prstClr val="black"/>
                </a:solidFill>
                <a:hlinkClick r:id="rId2"/>
              </a:rPr>
              <a:t>https://www.youtube.com/watch?v=YznIACku9CQ</a:t>
            </a:r>
            <a:endParaRPr lang="en-GB" sz="1900" dirty="0">
              <a:solidFill>
                <a:prstClr val="black"/>
              </a:solidFill>
            </a:endParaRPr>
          </a:p>
          <a:p>
            <a:pPr lvl="0">
              <a:spcAft>
                <a:spcPts val="600"/>
              </a:spcAft>
            </a:pPr>
            <a:r>
              <a:rPr lang="en-GB" sz="1900" dirty="0">
                <a:solidFill>
                  <a:prstClr val="black"/>
                </a:solidFill>
              </a:rPr>
              <a:t>Note how the ‘antidote’ is a ‘happy memory’ – this helps explain why people who have difficult pasts can find it hard to recover. </a:t>
            </a:r>
          </a:p>
        </p:txBody>
      </p:sp>
      <p:sp>
        <p:nvSpPr>
          <p:cNvPr id="3" name="Title 1">
            <a:extLst>
              <a:ext uri="{FF2B5EF4-FFF2-40B4-BE49-F238E27FC236}">
                <a16:creationId xmlns:a16="http://schemas.microsoft.com/office/drawing/2014/main" id="{C4089E2F-4B17-446F-9CBB-01B66D5FF6AB}"/>
              </a:ext>
            </a:extLst>
          </p:cNvPr>
          <p:cNvSpPr txBox="1">
            <a:spLocks/>
          </p:cNvSpPr>
          <p:nvPr/>
        </p:nvSpPr>
        <p:spPr>
          <a:xfrm>
            <a:off x="324084" y="224395"/>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Other mental illnesses: Depression</a:t>
            </a:r>
          </a:p>
        </p:txBody>
      </p:sp>
      <p:sp>
        <p:nvSpPr>
          <p:cNvPr id="4" name="Rectangle 3">
            <a:extLst>
              <a:ext uri="{FF2B5EF4-FFF2-40B4-BE49-F238E27FC236}">
                <a16:creationId xmlns:a16="http://schemas.microsoft.com/office/drawing/2014/main" id="{AA6266FA-DE38-4810-A225-AB17082B7ADF}"/>
              </a:ext>
            </a:extLst>
          </p:cNvPr>
          <p:cNvSpPr/>
          <p:nvPr/>
        </p:nvSpPr>
        <p:spPr>
          <a:xfrm>
            <a:off x="7606748" y="5257799"/>
            <a:ext cx="4002015" cy="400110"/>
          </a:xfrm>
          <a:prstGeom prst="rect">
            <a:avLst/>
          </a:prstGeom>
        </p:spPr>
        <p:txBody>
          <a:bodyPr wrap="square">
            <a:spAutoFit/>
          </a:bodyPr>
          <a:lstStyle/>
          <a:p>
            <a:pPr lvl="0"/>
            <a:endParaRPr lang="en-GB" sz="2000" dirty="0">
              <a:solidFill>
                <a:prstClr val="black"/>
              </a:solidFill>
            </a:endParaRPr>
          </a:p>
        </p:txBody>
      </p:sp>
      <p:sp>
        <p:nvSpPr>
          <p:cNvPr id="5" name="TextBox 4">
            <a:extLst>
              <a:ext uri="{FF2B5EF4-FFF2-40B4-BE49-F238E27FC236}">
                <a16:creationId xmlns:a16="http://schemas.microsoft.com/office/drawing/2014/main" id="{9E2D6899-8921-4AB3-9E0C-7253300DE894}"/>
              </a:ext>
            </a:extLst>
          </p:cNvPr>
          <p:cNvSpPr txBox="1"/>
          <p:nvPr/>
        </p:nvSpPr>
        <p:spPr>
          <a:xfrm>
            <a:off x="7722521" y="2662967"/>
            <a:ext cx="4120916" cy="3631763"/>
          </a:xfrm>
          <a:prstGeom prst="rect">
            <a:avLst/>
          </a:prstGeom>
          <a:noFill/>
        </p:spPr>
        <p:txBody>
          <a:bodyPr wrap="square" rtlCol="0">
            <a:spAutoFit/>
          </a:bodyPr>
          <a:lstStyle/>
          <a:p>
            <a:pPr>
              <a:spcAft>
                <a:spcPts val="1200"/>
              </a:spcAft>
            </a:pPr>
            <a:r>
              <a:rPr lang="en-GB" sz="2000" b="1" dirty="0"/>
              <a:t>But what does it feel like?</a:t>
            </a:r>
          </a:p>
          <a:p>
            <a:r>
              <a:rPr lang="en-GB" sz="2000" dirty="0"/>
              <a:t>We’ve all felt a bit down, stressed or unhappy from time to time, but with depression, this feeling is persistent. The feelings of hopelessness and low self worth don’t leave or change according to where you are or who you are with – they remain, constantly.  </a:t>
            </a:r>
          </a:p>
          <a:p>
            <a:r>
              <a:rPr lang="en-GB" sz="2000" dirty="0">
                <a:solidFill>
                  <a:prstClr val="black"/>
                </a:solidFill>
                <a:hlinkClick r:id="rId3"/>
              </a:rPr>
              <a:t>https://www.youtube.com/watch?v=SE5Ip60_HJk</a:t>
            </a:r>
            <a:endParaRPr lang="en-GB" sz="2000" dirty="0">
              <a:solidFill>
                <a:prstClr val="black"/>
              </a:solidFill>
            </a:endParaRPr>
          </a:p>
        </p:txBody>
      </p:sp>
      <p:pic>
        <p:nvPicPr>
          <p:cNvPr id="7" name="Picture 6">
            <a:extLst>
              <a:ext uri="{FF2B5EF4-FFF2-40B4-BE49-F238E27FC236}">
                <a16:creationId xmlns:a16="http://schemas.microsoft.com/office/drawing/2014/main" id="{1B8E5167-D997-44E4-8F62-49628260D9A3}"/>
              </a:ext>
            </a:extLst>
          </p:cNvPr>
          <p:cNvPicPr>
            <a:picLocks noChangeAspect="1"/>
          </p:cNvPicPr>
          <p:nvPr/>
        </p:nvPicPr>
        <p:blipFill rotWithShape="1">
          <a:blip r:embed="rId4">
            <a:extLst>
              <a:ext uri="{28A0092B-C50C-407E-A947-70E740481C1C}">
                <a14:useLocalDpi xmlns:a14="http://schemas.microsoft.com/office/drawing/2010/main" val="0"/>
              </a:ext>
            </a:extLst>
          </a:blip>
          <a:srcRect b="10482"/>
          <a:stretch/>
        </p:blipFill>
        <p:spPr>
          <a:xfrm>
            <a:off x="7956004" y="283718"/>
            <a:ext cx="3911912" cy="1879743"/>
          </a:xfrm>
          <a:prstGeom prst="rect">
            <a:avLst/>
          </a:prstGeom>
        </p:spPr>
      </p:pic>
      <p:sp>
        <p:nvSpPr>
          <p:cNvPr id="8" name="TextBox 7">
            <a:extLst>
              <a:ext uri="{FF2B5EF4-FFF2-40B4-BE49-F238E27FC236}">
                <a16:creationId xmlns:a16="http://schemas.microsoft.com/office/drawing/2014/main" id="{2D2DB81D-1C59-4339-9FBC-1209E8FC637A}"/>
              </a:ext>
            </a:extLst>
          </p:cNvPr>
          <p:cNvSpPr txBox="1"/>
          <p:nvPr/>
        </p:nvSpPr>
        <p:spPr>
          <a:xfrm>
            <a:off x="308623" y="4111059"/>
            <a:ext cx="7101552" cy="2492990"/>
          </a:xfrm>
          <a:prstGeom prst="rect">
            <a:avLst/>
          </a:prstGeom>
          <a:noFill/>
          <a:ln>
            <a:solidFill>
              <a:schemeClr val="tx1"/>
            </a:solidFill>
          </a:ln>
        </p:spPr>
        <p:txBody>
          <a:bodyPr wrap="square" rtlCol="0">
            <a:spAutoFit/>
          </a:bodyPr>
          <a:lstStyle/>
          <a:p>
            <a:pPr>
              <a:spcAft>
                <a:spcPts val="1200"/>
              </a:spcAft>
            </a:pPr>
            <a:r>
              <a:rPr lang="en-GB" sz="2000" b="1" dirty="0"/>
              <a:t>Signs of Depression</a:t>
            </a:r>
          </a:p>
          <a:p>
            <a:pPr marL="285750" indent="-285750">
              <a:buFont typeface="Arial" panose="020B0604020202020204" pitchFamily="34" charset="0"/>
              <a:buChar char="•"/>
            </a:pPr>
            <a:r>
              <a:rPr lang="en-GB" dirty="0"/>
              <a:t>down, upset or tearful</a:t>
            </a:r>
          </a:p>
          <a:p>
            <a:pPr marL="285750" indent="-285750">
              <a:buFont typeface="Arial" panose="020B0604020202020204" pitchFamily="34" charset="0"/>
              <a:buChar char="•"/>
            </a:pPr>
            <a:r>
              <a:rPr lang="en-GB" dirty="0"/>
              <a:t>restless, agitated or irritable</a:t>
            </a:r>
          </a:p>
          <a:p>
            <a:pPr marL="285750" indent="-285750">
              <a:buFont typeface="Arial" panose="020B0604020202020204" pitchFamily="34" charset="0"/>
              <a:buChar char="•"/>
            </a:pPr>
            <a:r>
              <a:rPr lang="en-GB" dirty="0"/>
              <a:t>guilty, worthless and down on yourself</a:t>
            </a:r>
          </a:p>
          <a:p>
            <a:pPr marL="285750" indent="-285750">
              <a:buFont typeface="Arial" panose="020B0604020202020204" pitchFamily="34" charset="0"/>
              <a:buChar char="•"/>
            </a:pPr>
            <a:r>
              <a:rPr lang="en-GB" dirty="0"/>
              <a:t>empty and numb</a:t>
            </a:r>
          </a:p>
          <a:p>
            <a:pPr marL="285750" lvl="0" indent="-285750">
              <a:buFont typeface="Arial" panose="020B0604020202020204" pitchFamily="34" charset="0"/>
              <a:buChar char="•"/>
            </a:pPr>
            <a:r>
              <a:rPr lang="en-GB" dirty="0">
                <a:solidFill>
                  <a:prstClr val="black"/>
                </a:solidFill>
              </a:rPr>
              <a:t>a sense of unreality</a:t>
            </a:r>
          </a:p>
          <a:p>
            <a:pPr marL="285750" lvl="0" indent="-285750">
              <a:buFont typeface="Arial" panose="020B0604020202020204" pitchFamily="34" charset="0"/>
              <a:buChar char="•"/>
            </a:pPr>
            <a:r>
              <a:rPr lang="en-GB" dirty="0">
                <a:solidFill>
                  <a:prstClr val="black"/>
                </a:solidFill>
              </a:rPr>
              <a:t>hopeless and despairing</a:t>
            </a:r>
          </a:p>
          <a:p>
            <a:pPr marL="285750" lvl="0" indent="-285750">
              <a:buFont typeface="Arial" panose="020B0604020202020204" pitchFamily="34" charset="0"/>
              <a:buChar char="•"/>
            </a:pPr>
            <a:endParaRPr lang="en-GB" dirty="0"/>
          </a:p>
        </p:txBody>
      </p:sp>
      <p:sp>
        <p:nvSpPr>
          <p:cNvPr id="9" name="Rectangle 8">
            <a:extLst>
              <a:ext uri="{FF2B5EF4-FFF2-40B4-BE49-F238E27FC236}">
                <a16:creationId xmlns:a16="http://schemas.microsoft.com/office/drawing/2014/main" id="{325EAA1A-F1D0-4305-BD40-605509E51AA0}"/>
              </a:ext>
            </a:extLst>
          </p:cNvPr>
          <p:cNvSpPr/>
          <p:nvPr/>
        </p:nvSpPr>
        <p:spPr>
          <a:xfrm flipH="1">
            <a:off x="4271434" y="4298380"/>
            <a:ext cx="3062264" cy="2308324"/>
          </a:xfrm>
          <a:prstGeom prst="rect">
            <a:avLst/>
          </a:prstGeom>
        </p:spPr>
        <p:txBody>
          <a:bodyPr wrap="square">
            <a:spAutoFit/>
          </a:bodyPr>
          <a:lstStyle/>
          <a:p>
            <a:pPr marL="285750" lvl="0" indent="-285750">
              <a:buFont typeface="Arial" panose="020B0604020202020204" pitchFamily="34" charset="0"/>
              <a:buChar char="•"/>
            </a:pPr>
            <a:r>
              <a:rPr lang="en-GB" dirty="0">
                <a:solidFill>
                  <a:prstClr val="black"/>
                </a:solidFill>
              </a:rPr>
              <a:t>finding no pleasure in life or things you usually enjoy</a:t>
            </a:r>
          </a:p>
          <a:p>
            <a:pPr marL="285750" lvl="0" indent="-285750">
              <a:buFont typeface="Arial" panose="020B0604020202020204" pitchFamily="34" charset="0"/>
              <a:buChar char="•"/>
            </a:pPr>
            <a:r>
              <a:rPr lang="en-GB" dirty="0">
                <a:solidFill>
                  <a:prstClr val="black"/>
                </a:solidFill>
              </a:rPr>
              <a:t>no self-confidence or self-esteem</a:t>
            </a:r>
          </a:p>
          <a:p>
            <a:pPr marL="285750" lvl="0" indent="-285750">
              <a:buFont typeface="Arial" panose="020B0604020202020204" pitchFamily="34" charset="0"/>
              <a:buChar char="•"/>
            </a:pPr>
            <a:r>
              <a:rPr lang="en-GB" dirty="0">
                <a:solidFill>
                  <a:prstClr val="black"/>
                </a:solidFill>
              </a:rPr>
              <a:t>isolated and unable to relate to other people</a:t>
            </a:r>
          </a:p>
          <a:p>
            <a:pPr marL="285750" lvl="0" indent="-285750">
              <a:buFont typeface="Arial" panose="020B0604020202020204" pitchFamily="34" charset="0"/>
              <a:buChar char="•"/>
            </a:pPr>
            <a:r>
              <a:rPr lang="en-GB" dirty="0">
                <a:solidFill>
                  <a:prstClr val="black"/>
                </a:solidFill>
              </a:rPr>
              <a:t>Suicidal</a:t>
            </a:r>
          </a:p>
          <a:p>
            <a:pPr lvl="0" algn="r"/>
            <a:r>
              <a:rPr lang="en-GB" i="1" dirty="0">
                <a:solidFill>
                  <a:prstClr val="black"/>
                </a:solidFill>
              </a:rPr>
              <a:t>[Mind, </a:t>
            </a:r>
            <a:r>
              <a:rPr lang="en-GB" i="1" dirty="0" err="1">
                <a:solidFill>
                  <a:prstClr val="black"/>
                </a:solidFill>
              </a:rPr>
              <a:t>n.d.</a:t>
            </a:r>
            <a:r>
              <a:rPr lang="en-GB" i="1" dirty="0">
                <a:solidFill>
                  <a:prstClr val="black"/>
                </a:solidFill>
              </a:rPr>
              <a:t>]</a:t>
            </a:r>
          </a:p>
        </p:txBody>
      </p:sp>
    </p:spTree>
    <p:extLst>
      <p:ext uri="{BB962C8B-B14F-4D97-AF65-F5344CB8AC3E}">
        <p14:creationId xmlns:p14="http://schemas.microsoft.com/office/powerpoint/2010/main" val="2541424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E9F8BB-7160-4FA5-8338-4CF27D1B3B87}"/>
              </a:ext>
            </a:extLst>
          </p:cNvPr>
          <p:cNvSpPr/>
          <p:nvPr/>
        </p:nvSpPr>
        <p:spPr>
          <a:xfrm>
            <a:off x="377589" y="555617"/>
            <a:ext cx="5718411" cy="5746766"/>
          </a:xfrm>
          <a:prstGeom prst="rect">
            <a:avLst/>
          </a:prstGeom>
        </p:spPr>
        <p:txBody>
          <a:bodyPr wrap="square">
            <a:spAutoFit/>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kumimoji="0" lang="en-GB" sz="2400" b="1" i="0" u="none" strike="noStrike" kern="0" cap="none" spc="0" normalizeH="0" baseline="0" noProof="0" dirty="0">
                <a:ln>
                  <a:noFill/>
                </a:ln>
                <a:solidFill>
                  <a:srgbClr val="3B3838"/>
                </a:solidFill>
                <a:effectLst/>
                <a:uLnTx/>
                <a:uFillTx/>
                <a:latin typeface="Calibri Light" panose="020F0302020204030204" pitchFamily="34" charset="0"/>
                <a:ea typeface="Times New Roman" panose="02020603050405020304" pitchFamily="18" charset="0"/>
                <a:cs typeface="Times New Roman" panose="02020603050405020304" pitchFamily="18" charset="0"/>
              </a:rPr>
              <a:t>The Cautionary Tale of Mr D</a:t>
            </a:r>
            <a:endParaRPr kumimoji="0" lang="en-GB" sz="2400" b="1" i="0" u="none" strike="noStrike" kern="0" cap="none" spc="0" normalizeH="0" baseline="0" noProof="0" dirty="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is the cautionary tale of, old Mr D,</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Depression, as he’s known to you and to me.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 lives beside ‘memories’, inside of your brain,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Silently waiting to cause sorrow and pain.</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Mr D is a bullying tormentor,</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Who feeds on bad memories right from the centre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 our brains, things long since forgotten,</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 stacks them and stores them, he files and records them.</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 lurks until times get a little bit tough,</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Then like a snake, he sneaks out from the rough.</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toxic fog, he creeps through your brain,</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Worming and squirming till you feel insane.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DFDBA3B-3048-47E0-BAEE-819E1A7B709C}"/>
              </a:ext>
            </a:extLst>
          </p:cNvPr>
          <p:cNvSpPr/>
          <p:nvPr/>
        </p:nvSpPr>
        <p:spPr>
          <a:xfrm>
            <a:off x="6255224" y="236139"/>
            <a:ext cx="5782101" cy="638572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 throws out his seeds, they quickly take root,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Turning good into bad, and bright into soot.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 slows down your thoughts, makes everything dull,</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Bad memories resurface, good becomes null.</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Things that had been, that you’d rather forget,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 shows you the picture, then watches you sweat.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Humiliation, regret, guilt and shame;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Mr D grows fat on your feelings of blame.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is the point? I’m stupid, I’m fat,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 ugly, pathetic, useless, a brat!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Things can’t get better, these facts, they are certain,</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Nobody likes me, I’m a horrible person.</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But these thoughts are not facts, they’re not even yours,</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They belong to another; whose voice is a roar.</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Mr D, he grows stronger, feeds on all that is bad,</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Seeping through thoughts, twisting happy to sad.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799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E82ED9-407F-4ED5-9BEA-315A2C80EF3F}"/>
              </a:ext>
            </a:extLst>
          </p:cNvPr>
          <p:cNvSpPr/>
          <p:nvPr/>
        </p:nvSpPr>
        <p:spPr>
          <a:xfrm>
            <a:off x="543339" y="181061"/>
            <a:ext cx="5552661" cy="638572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Is that the end of this sad tale, you wonder?</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tell of such sorrow, surely a blunder!</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Mr D, I agree, he’s a spiteful, mean creature,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Why tell of a sorrow that makes life so much bleaker?</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37160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It’s true that the tale I tell is most sad,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But not telling about him, makes Mr D glad.</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you don’t know he exists, his power is legitimate,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it leaves the sufferer in an awful predicament.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 see there’s an antidote to Mr D’s power,</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But first you must see that it’s HIS thoughts that flower.</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He’s wrong when he says that you’re stupid and fat,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You’re not, you’re not ugly, not useless or a brat.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These thoughts make us want to hide, not to walk,</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Tall with your friends, afraid people will gawk,</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Afraid that they’ll guess, you’re a failure, you’re a fraud,</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But the antidote to Mr D’s power is to, TALK.</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CF3F0BF-A14B-4D82-BB1A-E9E66AE8C4CA}"/>
              </a:ext>
            </a:extLst>
          </p:cNvPr>
          <p:cNvSpPr/>
          <p:nvPr/>
        </p:nvSpPr>
        <p:spPr>
          <a:xfrm>
            <a:off x="6308035" y="615467"/>
            <a:ext cx="5658678" cy="5056128"/>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Keep Mr D’s thoughts to yourself and they grow,</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Leave you playing the villain, your true thoughts all froze.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But talk to your friends, they’ll tell you the truth,</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Not perfect, they know, but his lies they’ll uproot.</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a friend’s not available, then talk to a teacher,</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parent, a doctor, a help line, a preacher.</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more that you talk, the more you will see,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lies Mr D told are really quite beastly.</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as you talk, a curious thing happens,</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Mr D starts to shrink, his grasp on thoughts slackens.</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fog that once had made thinking all fuzzy,</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Drifts quietly away, the day break is sunny.</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2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498958C-07F9-4F63-ACAB-155B0C60BCEA}"/>
              </a:ext>
            </a:extLst>
          </p:cNvPr>
          <p:cNvSpPr txBox="1"/>
          <p:nvPr/>
        </p:nvSpPr>
        <p:spPr>
          <a:xfrm>
            <a:off x="10588488" y="6406847"/>
            <a:ext cx="1378225" cy="319871"/>
          </a:xfrm>
          <a:prstGeom prst="rect">
            <a:avLst/>
          </a:prstGeom>
          <a:noFill/>
        </p:spPr>
        <p:txBody>
          <a:bodyPr wrap="square" rtlCol="0">
            <a:spAutoFit/>
          </a:bodyPr>
          <a:lstStyle/>
          <a:p>
            <a:r>
              <a:rPr lang="en-GB" sz="1400" i="1" dirty="0"/>
              <a:t>(Symons, 2019)</a:t>
            </a:r>
          </a:p>
        </p:txBody>
      </p:sp>
    </p:spTree>
    <p:extLst>
      <p:ext uri="{BB962C8B-B14F-4D97-AF65-F5344CB8AC3E}">
        <p14:creationId xmlns:p14="http://schemas.microsoft.com/office/powerpoint/2010/main" val="832576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233EB-4556-4D23-B0F9-A712C250EBAB}"/>
              </a:ext>
            </a:extLst>
          </p:cNvPr>
          <p:cNvSpPr/>
          <p:nvPr/>
        </p:nvSpPr>
        <p:spPr>
          <a:xfrm>
            <a:off x="416021" y="971610"/>
            <a:ext cx="6759480" cy="1338828"/>
          </a:xfrm>
          <a:prstGeom prst="rect">
            <a:avLst/>
          </a:prstGeom>
        </p:spPr>
        <p:txBody>
          <a:bodyPr wrap="square">
            <a:spAutoFit/>
          </a:bodyPr>
          <a:lstStyle/>
          <a:p>
            <a:pPr lvl="0">
              <a:spcAft>
                <a:spcPts val="600"/>
              </a:spcAft>
            </a:pPr>
            <a:r>
              <a:rPr lang="en-GB" sz="1900" dirty="0">
                <a:solidFill>
                  <a:prstClr val="black"/>
                </a:solidFill>
              </a:rPr>
              <a:t>We all feel anxious from time to time, that’s normal, it’s when it takes over and starts to interfere in our normal activities of daily living that it becomes a mental illness.</a:t>
            </a:r>
          </a:p>
          <a:p>
            <a:pPr lvl="0">
              <a:spcAft>
                <a:spcPts val="600"/>
              </a:spcAft>
            </a:pPr>
            <a:r>
              <a:rPr lang="en-GB" sz="1900" dirty="0">
                <a:solidFill>
                  <a:prstClr val="black"/>
                </a:solidFill>
                <a:hlinkClick r:id="rId2"/>
              </a:rPr>
              <a:t>https://www.youtube.com/watch?v=ymTm7dJP5L4</a:t>
            </a:r>
            <a:endParaRPr lang="en-GB" sz="1900" dirty="0">
              <a:solidFill>
                <a:prstClr val="black"/>
              </a:solidFill>
            </a:endParaRPr>
          </a:p>
        </p:txBody>
      </p:sp>
      <p:sp>
        <p:nvSpPr>
          <p:cNvPr id="3" name="Title 1">
            <a:extLst>
              <a:ext uri="{FF2B5EF4-FFF2-40B4-BE49-F238E27FC236}">
                <a16:creationId xmlns:a16="http://schemas.microsoft.com/office/drawing/2014/main" id="{C4089E2F-4B17-446F-9CBB-01B66D5FF6AB}"/>
              </a:ext>
            </a:extLst>
          </p:cNvPr>
          <p:cNvSpPr txBox="1">
            <a:spLocks/>
          </p:cNvSpPr>
          <p:nvPr/>
        </p:nvSpPr>
        <p:spPr>
          <a:xfrm>
            <a:off x="345754" y="377405"/>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Other mental illnesses: Anxiety</a:t>
            </a:r>
          </a:p>
        </p:txBody>
      </p:sp>
      <p:sp>
        <p:nvSpPr>
          <p:cNvPr id="4" name="Rectangle 3">
            <a:extLst>
              <a:ext uri="{FF2B5EF4-FFF2-40B4-BE49-F238E27FC236}">
                <a16:creationId xmlns:a16="http://schemas.microsoft.com/office/drawing/2014/main" id="{AA6266FA-DE38-4810-A225-AB17082B7ADF}"/>
              </a:ext>
            </a:extLst>
          </p:cNvPr>
          <p:cNvSpPr/>
          <p:nvPr/>
        </p:nvSpPr>
        <p:spPr>
          <a:xfrm>
            <a:off x="7844231" y="4991099"/>
            <a:ext cx="4002015" cy="400110"/>
          </a:xfrm>
          <a:prstGeom prst="rect">
            <a:avLst/>
          </a:prstGeom>
        </p:spPr>
        <p:txBody>
          <a:bodyPr wrap="square">
            <a:spAutoFit/>
          </a:bodyPr>
          <a:lstStyle/>
          <a:p>
            <a:pPr lvl="0"/>
            <a:endParaRPr lang="en-GB" sz="2000" dirty="0">
              <a:solidFill>
                <a:prstClr val="black"/>
              </a:solidFill>
            </a:endParaRPr>
          </a:p>
        </p:txBody>
      </p:sp>
      <p:sp>
        <p:nvSpPr>
          <p:cNvPr id="8" name="TextBox 7">
            <a:extLst>
              <a:ext uri="{FF2B5EF4-FFF2-40B4-BE49-F238E27FC236}">
                <a16:creationId xmlns:a16="http://schemas.microsoft.com/office/drawing/2014/main" id="{2D2DB81D-1C59-4339-9FBC-1209E8FC637A}"/>
              </a:ext>
            </a:extLst>
          </p:cNvPr>
          <p:cNvSpPr txBox="1"/>
          <p:nvPr/>
        </p:nvSpPr>
        <p:spPr>
          <a:xfrm>
            <a:off x="4744694" y="3162300"/>
            <a:ext cx="7101552" cy="3046988"/>
          </a:xfrm>
          <a:prstGeom prst="rect">
            <a:avLst/>
          </a:prstGeom>
          <a:noFill/>
          <a:ln>
            <a:solidFill>
              <a:schemeClr val="tx1"/>
            </a:solidFill>
          </a:ln>
        </p:spPr>
        <p:txBody>
          <a:bodyPr wrap="square" rtlCol="0">
            <a:spAutoFit/>
          </a:bodyPr>
          <a:lstStyle/>
          <a:p>
            <a:pPr>
              <a:spcAft>
                <a:spcPts val="1200"/>
              </a:spcAft>
            </a:pPr>
            <a:r>
              <a:rPr lang="en-GB" sz="2000" b="1" dirty="0"/>
              <a:t>Signs of Anxiety</a:t>
            </a:r>
          </a:p>
          <a:p>
            <a:pPr marL="285750" indent="-285750">
              <a:buFont typeface="Arial" panose="020B0604020202020204" pitchFamily="34" charset="0"/>
              <a:buChar char="•"/>
            </a:pPr>
            <a:r>
              <a:rPr lang="en-GB" dirty="0"/>
              <a:t>a churning feeling in stomach</a:t>
            </a:r>
          </a:p>
          <a:p>
            <a:pPr marL="285750" indent="-285750">
              <a:buFont typeface="Arial" panose="020B0604020202020204" pitchFamily="34" charset="0"/>
              <a:buChar char="•"/>
            </a:pPr>
            <a:r>
              <a:rPr lang="en-GB" dirty="0"/>
              <a:t>feeling light-headed or dizzy</a:t>
            </a:r>
          </a:p>
          <a:p>
            <a:pPr marL="285750" indent="-285750">
              <a:buFont typeface="Arial" panose="020B0604020202020204" pitchFamily="34" charset="0"/>
              <a:buChar char="•"/>
            </a:pPr>
            <a:r>
              <a:rPr lang="en-GB" dirty="0"/>
              <a:t>pins and needles</a:t>
            </a:r>
          </a:p>
          <a:p>
            <a:pPr marL="285750" indent="-285750">
              <a:buFont typeface="Arial" panose="020B0604020202020204" pitchFamily="34" charset="0"/>
              <a:buChar char="•"/>
            </a:pPr>
            <a:r>
              <a:rPr lang="en-GB" dirty="0"/>
              <a:t>feeling restless or unable to sit still</a:t>
            </a:r>
          </a:p>
          <a:p>
            <a:pPr marL="285750" indent="-285750">
              <a:buFont typeface="Arial" panose="020B0604020202020204" pitchFamily="34" charset="0"/>
              <a:buChar char="•"/>
            </a:pPr>
            <a:r>
              <a:rPr lang="en-GB" dirty="0"/>
              <a:t>headaches or other aches and pains</a:t>
            </a:r>
          </a:p>
          <a:p>
            <a:pPr marL="285750" indent="-285750">
              <a:buFont typeface="Arial" panose="020B0604020202020204" pitchFamily="34" charset="0"/>
              <a:buChar char="•"/>
            </a:pPr>
            <a:r>
              <a:rPr lang="en-GB" dirty="0"/>
              <a:t>faster breathing</a:t>
            </a:r>
          </a:p>
          <a:p>
            <a:pPr marL="285750" indent="-285750">
              <a:buFont typeface="Arial" panose="020B0604020202020204" pitchFamily="34" charset="0"/>
              <a:buChar char="•"/>
            </a:pPr>
            <a:r>
              <a:rPr lang="en-GB" dirty="0"/>
              <a:t>a fast, thumping or irregular heartbeat</a:t>
            </a:r>
          </a:p>
          <a:p>
            <a:pPr marL="285750" indent="-285750">
              <a:buFont typeface="Arial" panose="020B0604020202020204" pitchFamily="34" charset="0"/>
              <a:buChar char="•"/>
            </a:pPr>
            <a:r>
              <a:rPr lang="en-GB" dirty="0"/>
              <a:t>Sweating or hot flushes</a:t>
            </a:r>
          </a:p>
          <a:p>
            <a:pPr marL="285750" lvl="0" indent="-285750">
              <a:buFont typeface="Arial" panose="020B0604020202020204" pitchFamily="34" charset="0"/>
              <a:buChar char="•"/>
            </a:pPr>
            <a:endParaRPr lang="en-GB" dirty="0"/>
          </a:p>
        </p:txBody>
      </p:sp>
      <p:sp>
        <p:nvSpPr>
          <p:cNvPr id="9" name="Rectangle 8">
            <a:extLst>
              <a:ext uri="{FF2B5EF4-FFF2-40B4-BE49-F238E27FC236}">
                <a16:creationId xmlns:a16="http://schemas.microsoft.com/office/drawing/2014/main" id="{325EAA1A-F1D0-4305-BD40-605509E51AA0}"/>
              </a:ext>
            </a:extLst>
          </p:cNvPr>
          <p:cNvSpPr/>
          <p:nvPr/>
        </p:nvSpPr>
        <p:spPr>
          <a:xfrm flipH="1">
            <a:off x="8830088" y="3346966"/>
            <a:ext cx="2878390" cy="2862322"/>
          </a:xfrm>
          <a:prstGeom prst="rect">
            <a:avLst/>
          </a:prstGeom>
        </p:spPr>
        <p:txBody>
          <a:bodyPr wrap="square">
            <a:spAutoFit/>
          </a:bodyPr>
          <a:lstStyle/>
          <a:p>
            <a:pPr marL="285750" indent="-285750">
              <a:buFont typeface="Arial" panose="020B0604020202020204" pitchFamily="34" charset="0"/>
              <a:buChar char="•"/>
            </a:pPr>
            <a:r>
              <a:rPr lang="en-GB" dirty="0"/>
              <a:t>sweating or hot flushes</a:t>
            </a:r>
          </a:p>
          <a:p>
            <a:pPr marL="285750" indent="-285750">
              <a:buFont typeface="Arial" panose="020B0604020202020204" pitchFamily="34" charset="0"/>
              <a:buChar char="•"/>
            </a:pPr>
            <a:r>
              <a:rPr lang="en-GB" dirty="0"/>
              <a:t>problems sleeping</a:t>
            </a:r>
          </a:p>
          <a:p>
            <a:pPr marL="285750" indent="-285750">
              <a:buFont typeface="Arial" panose="020B0604020202020204" pitchFamily="34" charset="0"/>
              <a:buChar char="•"/>
            </a:pPr>
            <a:r>
              <a:rPr lang="en-GB" dirty="0"/>
              <a:t>grinding teeth, especially at night</a:t>
            </a:r>
          </a:p>
          <a:p>
            <a:pPr marL="285750" indent="-285750">
              <a:buFont typeface="Arial" panose="020B0604020202020204" pitchFamily="34" charset="0"/>
              <a:buChar char="•"/>
            </a:pPr>
            <a:r>
              <a:rPr lang="en-GB" dirty="0"/>
              <a:t>nausea</a:t>
            </a:r>
          </a:p>
          <a:p>
            <a:pPr marL="285750" indent="-285750">
              <a:buFont typeface="Arial" panose="020B0604020202020204" pitchFamily="34" charset="0"/>
              <a:buChar char="•"/>
            </a:pPr>
            <a:r>
              <a:rPr lang="en-GB" dirty="0"/>
              <a:t>needing the toilet more or less often</a:t>
            </a:r>
          </a:p>
          <a:p>
            <a:pPr marL="285750" indent="-285750">
              <a:buFont typeface="Arial" panose="020B0604020202020204" pitchFamily="34" charset="0"/>
              <a:buChar char="•"/>
            </a:pPr>
            <a:r>
              <a:rPr lang="en-GB" dirty="0"/>
              <a:t>changes in sex drive</a:t>
            </a:r>
          </a:p>
          <a:p>
            <a:pPr marL="285750" indent="-285750">
              <a:buFont typeface="Arial" panose="020B0604020202020204" pitchFamily="34" charset="0"/>
              <a:buChar char="•"/>
            </a:pPr>
            <a:r>
              <a:rPr lang="en-GB" dirty="0"/>
              <a:t>having panic attacks.</a:t>
            </a:r>
          </a:p>
          <a:p>
            <a:pPr lvl="0" algn="r"/>
            <a:r>
              <a:rPr lang="en-GB" i="1" dirty="0">
                <a:solidFill>
                  <a:prstClr val="black"/>
                </a:solidFill>
              </a:rPr>
              <a:t>[Mind, </a:t>
            </a:r>
            <a:r>
              <a:rPr lang="en-GB" i="1" dirty="0" err="1">
                <a:solidFill>
                  <a:prstClr val="black"/>
                </a:solidFill>
              </a:rPr>
              <a:t>n.d.</a:t>
            </a:r>
            <a:r>
              <a:rPr lang="en-GB" i="1" dirty="0">
                <a:solidFill>
                  <a:prstClr val="black"/>
                </a:solidFill>
              </a:rPr>
              <a:t>]</a:t>
            </a:r>
          </a:p>
        </p:txBody>
      </p:sp>
      <p:pic>
        <p:nvPicPr>
          <p:cNvPr id="11" name="Picture 10">
            <a:extLst>
              <a:ext uri="{FF2B5EF4-FFF2-40B4-BE49-F238E27FC236}">
                <a16:creationId xmlns:a16="http://schemas.microsoft.com/office/drawing/2014/main" id="{AAE74C0D-4375-4438-97B4-88AC10320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501" y="429767"/>
            <a:ext cx="4500006" cy="2250003"/>
          </a:xfrm>
          <a:prstGeom prst="rect">
            <a:avLst/>
          </a:prstGeom>
        </p:spPr>
      </p:pic>
      <p:pic>
        <p:nvPicPr>
          <p:cNvPr id="13" name="Picture 12">
            <a:extLst>
              <a:ext uri="{FF2B5EF4-FFF2-40B4-BE49-F238E27FC236}">
                <a16:creationId xmlns:a16="http://schemas.microsoft.com/office/drawing/2014/main" id="{E18429A1-0A7E-4438-8F33-A94F9AF0B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754" y="2667070"/>
            <a:ext cx="4136057" cy="3644900"/>
          </a:xfrm>
          <a:prstGeom prst="rect">
            <a:avLst/>
          </a:prstGeom>
        </p:spPr>
      </p:pic>
      <p:sp>
        <p:nvSpPr>
          <p:cNvPr id="14" name="TextBox 13">
            <a:extLst>
              <a:ext uri="{FF2B5EF4-FFF2-40B4-BE49-F238E27FC236}">
                <a16:creationId xmlns:a16="http://schemas.microsoft.com/office/drawing/2014/main" id="{3D977263-1C8F-4D18-98CD-E4C82ECF8F7D}"/>
              </a:ext>
            </a:extLst>
          </p:cNvPr>
          <p:cNvSpPr txBox="1"/>
          <p:nvPr/>
        </p:nvSpPr>
        <p:spPr>
          <a:xfrm>
            <a:off x="1790699" y="6337370"/>
            <a:ext cx="2691111" cy="369332"/>
          </a:xfrm>
          <a:prstGeom prst="rect">
            <a:avLst/>
          </a:prstGeom>
          <a:noFill/>
        </p:spPr>
        <p:txBody>
          <a:bodyPr wrap="square" rtlCol="0">
            <a:spAutoFit/>
          </a:bodyPr>
          <a:lstStyle/>
          <a:p>
            <a:pPr algn="r"/>
            <a:r>
              <a:rPr lang="en-GB" i="1" dirty="0"/>
              <a:t>[Counselling Matters, n.d.]</a:t>
            </a:r>
          </a:p>
        </p:txBody>
      </p:sp>
      <p:sp>
        <p:nvSpPr>
          <p:cNvPr id="15" name="TextBox 14">
            <a:extLst>
              <a:ext uri="{FF2B5EF4-FFF2-40B4-BE49-F238E27FC236}">
                <a16:creationId xmlns:a16="http://schemas.microsoft.com/office/drawing/2014/main" id="{DD89D27B-E0F4-4BC1-A8D2-531C2D2F9CE2}"/>
              </a:ext>
            </a:extLst>
          </p:cNvPr>
          <p:cNvSpPr txBox="1"/>
          <p:nvPr/>
        </p:nvSpPr>
        <p:spPr>
          <a:xfrm>
            <a:off x="9410700" y="2679770"/>
            <a:ext cx="2264807" cy="369332"/>
          </a:xfrm>
          <a:prstGeom prst="rect">
            <a:avLst/>
          </a:prstGeom>
          <a:noFill/>
        </p:spPr>
        <p:txBody>
          <a:bodyPr wrap="square" rtlCol="0">
            <a:spAutoFit/>
          </a:bodyPr>
          <a:lstStyle/>
          <a:p>
            <a:pPr algn="r"/>
            <a:r>
              <a:rPr lang="en-GB" i="1" dirty="0"/>
              <a:t>[Munch, n.d.]</a:t>
            </a:r>
          </a:p>
        </p:txBody>
      </p:sp>
    </p:spTree>
    <p:extLst>
      <p:ext uri="{BB962C8B-B14F-4D97-AF65-F5344CB8AC3E}">
        <p14:creationId xmlns:p14="http://schemas.microsoft.com/office/powerpoint/2010/main" val="392080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2BDD-7C36-4841-91DB-698E387AB790}"/>
              </a:ext>
            </a:extLst>
          </p:cNvPr>
          <p:cNvSpPr txBox="1">
            <a:spLocks/>
          </p:cNvSpPr>
          <p:nvPr/>
        </p:nvSpPr>
        <p:spPr>
          <a:xfrm>
            <a:off x="345754" y="377405"/>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Final Thoughts</a:t>
            </a:r>
          </a:p>
        </p:txBody>
      </p:sp>
      <p:sp>
        <p:nvSpPr>
          <p:cNvPr id="3" name="TextBox 2">
            <a:extLst>
              <a:ext uri="{FF2B5EF4-FFF2-40B4-BE49-F238E27FC236}">
                <a16:creationId xmlns:a16="http://schemas.microsoft.com/office/drawing/2014/main" id="{54136F76-6601-4E69-A90C-B056F4D22825}"/>
              </a:ext>
            </a:extLst>
          </p:cNvPr>
          <p:cNvSpPr txBox="1"/>
          <p:nvPr/>
        </p:nvSpPr>
        <p:spPr>
          <a:xfrm>
            <a:off x="345752" y="800711"/>
            <a:ext cx="11143371" cy="923330"/>
          </a:xfrm>
          <a:prstGeom prst="rect">
            <a:avLst/>
          </a:prstGeom>
          <a:noFill/>
        </p:spPr>
        <p:txBody>
          <a:bodyPr wrap="square" rtlCol="0">
            <a:spAutoFit/>
          </a:bodyPr>
          <a:lstStyle/>
          <a:p>
            <a:r>
              <a:rPr lang="en-GB" dirty="0"/>
              <a:t>Mental Health is very complex, the reasons for disorders developing are as varied as they are complicated, and so are the treatments. As a physical health nurse, </a:t>
            </a:r>
            <a:r>
              <a:rPr lang="en-GB" b="1" dirty="0"/>
              <a:t>your task is to be aware of disorders and manage them </a:t>
            </a:r>
            <a:r>
              <a:rPr lang="en-GB" dirty="0"/>
              <a:t>in order to treat their physical health condition, this will allow mental health services to then address the mental health disorder. </a:t>
            </a:r>
          </a:p>
        </p:txBody>
      </p:sp>
      <p:sp>
        <p:nvSpPr>
          <p:cNvPr id="4" name="Rectangle 3">
            <a:extLst>
              <a:ext uri="{FF2B5EF4-FFF2-40B4-BE49-F238E27FC236}">
                <a16:creationId xmlns:a16="http://schemas.microsoft.com/office/drawing/2014/main" id="{B4EA0A95-E5E7-4A4B-9330-1D84426E3C30}"/>
              </a:ext>
            </a:extLst>
          </p:cNvPr>
          <p:cNvSpPr/>
          <p:nvPr/>
        </p:nvSpPr>
        <p:spPr>
          <a:xfrm>
            <a:off x="3831669" y="1838341"/>
            <a:ext cx="7568097" cy="2369880"/>
          </a:xfrm>
          <a:prstGeom prst="rect">
            <a:avLst/>
          </a:prstGeom>
          <a:ln w="38100">
            <a:solidFill>
              <a:srgbClr val="C00000"/>
            </a:solidFill>
          </a:ln>
        </p:spPr>
        <p:txBody>
          <a:bodyPr wrap="square">
            <a:spAutoFit/>
          </a:bodyPr>
          <a:lstStyle/>
          <a:p>
            <a:r>
              <a:rPr lang="en-GB" sz="1900" b="1" dirty="0"/>
              <a:t>Remember – the person’s reality may be very different from our reality and the brain will respond to that in order to keep them safe, therefore:</a:t>
            </a:r>
          </a:p>
          <a:p>
            <a:r>
              <a:rPr lang="en-GB" sz="1900" b="1" dirty="0"/>
              <a:t>Think:</a:t>
            </a:r>
          </a:p>
          <a:p>
            <a:pPr marL="342900" indent="-342900">
              <a:spcAft>
                <a:spcPts val="600"/>
              </a:spcAft>
              <a:buFont typeface="Arial" panose="020B0604020202020204" pitchFamily="34" charset="0"/>
              <a:buChar char="•"/>
            </a:pPr>
            <a:r>
              <a:rPr lang="en-GB" sz="1900" b="1" dirty="0"/>
              <a:t>What does the person believe?</a:t>
            </a:r>
          </a:p>
          <a:p>
            <a:pPr marL="342900" indent="-342900">
              <a:spcAft>
                <a:spcPts val="600"/>
              </a:spcAft>
              <a:buFont typeface="Arial" panose="020B0604020202020204" pitchFamily="34" charset="0"/>
              <a:buChar char="•"/>
            </a:pPr>
            <a:r>
              <a:rPr lang="en-GB" sz="1900" b="1" dirty="0"/>
              <a:t>How is this likely to make them feel/act?</a:t>
            </a:r>
          </a:p>
          <a:p>
            <a:pPr marL="342900" indent="-342900">
              <a:spcAft>
                <a:spcPts val="600"/>
              </a:spcAft>
              <a:buFont typeface="Arial" panose="020B0604020202020204" pitchFamily="34" charset="0"/>
              <a:buChar char="•"/>
            </a:pPr>
            <a:r>
              <a:rPr lang="en-GB" sz="1900" b="1" dirty="0"/>
              <a:t>How can I protect my own safety?</a:t>
            </a:r>
          </a:p>
          <a:p>
            <a:pPr marL="342900" indent="-342900">
              <a:spcAft>
                <a:spcPts val="600"/>
              </a:spcAft>
              <a:buFont typeface="Arial" panose="020B0604020202020204" pitchFamily="34" charset="0"/>
              <a:buChar char="•"/>
            </a:pPr>
            <a:r>
              <a:rPr lang="en-GB" sz="1900" b="1" dirty="0"/>
              <a:t>What can I do to reassure them of their safety?</a:t>
            </a:r>
          </a:p>
        </p:txBody>
      </p:sp>
      <p:pic>
        <p:nvPicPr>
          <p:cNvPr id="5" name="Picture 4">
            <a:extLst>
              <a:ext uri="{FF2B5EF4-FFF2-40B4-BE49-F238E27FC236}">
                <a16:creationId xmlns:a16="http://schemas.microsoft.com/office/drawing/2014/main" id="{6C10880B-28D2-4CFA-87C7-7C04F23413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2384" r="26143"/>
          <a:stretch/>
        </p:blipFill>
        <p:spPr>
          <a:xfrm>
            <a:off x="543639" y="1838341"/>
            <a:ext cx="2958594" cy="2542558"/>
          </a:xfrm>
          <a:prstGeom prst="rect">
            <a:avLst/>
          </a:prstGeom>
        </p:spPr>
      </p:pic>
      <p:sp>
        <p:nvSpPr>
          <p:cNvPr id="6" name="TextBox 5"/>
          <p:cNvSpPr txBox="1"/>
          <p:nvPr/>
        </p:nvSpPr>
        <p:spPr>
          <a:xfrm>
            <a:off x="442039" y="4495800"/>
            <a:ext cx="4358561" cy="2031325"/>
          </a:xfrm>
          <a:prstGeom prst="rect">
            <a:avLst/>
          </a:prstGeom>
          <a:noFill/>
        </p:spPr>
        <p:txBody>
          <a:bodyPr wrap="square" rtlCol="0">
            <a:spAutoFit/>
          </a:bodyPr>
          <a:lstStyle/>
          <a:p>
            <a:r>
              <a:rPr lang="en-GB" dirty="0"/>
              <a:t>There is little point in arguing about a patient’s delusion, it will only serve to make them not trust you, making your job harder. </a:t>
            </a:r>
            <a:r>
              <a:rPr lang="en-GB" b="1" dirty="0"/>
              <a:t>Respond to the feelings the delusion will be creating and identify with that </a:t>
            </a:r>
            <a:r>
              <a:rPr lang="en-GB" dirty="0"/>
              <a:t>– regardless of whether the thoughts or beliefs are real, the feelings definitely are. </a:t>
            </a:r>
          </a:p>
        </p:txBody>
      </p:sp>
      <p:sp>
        <p:nvSpPr>
          <p:cNvPr id="7" name="TextBox 6"/>
          <p:cNvSpPr txBox="1"/>
          <p:nvPr/>
        </p:nvSpPr>
        <p:spPr>
          <a:xfrm>
            <a:off x="5130800" y="4333101"/>
            <a:ext cx="6819899" cy="2308324"/>
          </a:xfrm>
          <a:prstGeom prst="rect">
            <a:avLst/>
          </a:prstGeom>
          <a:noFill/>
        </p:spPr>
        <p:txBody>
          <a:bodyPr wrap="square" rtlCol="0">
            <a:spAutoFit/>
          </a:bodyPr>
          <a:lstStyle/>
          <a:p>
            <a:r>
              <a:rPr lang="en-GB" b="1" dirty="0"/>
              <a:t>Slow down to go faster</a:t>
            </a:r>
            <a:r>
              <a:rPr lang="en-GB" dirty="0"/>
              <a:t>:</a:t>
            </a:r>
          </a:p>
          <a:p>
            <a:r>
              <a:rPr lang="en-GB" dirty="0"/>
              <a:t>Trying to rush someone with psychosis, anxiety or depression will only serve to confuse them more - their head is already swimming with other thoughts:</a:t>
            </a:r>
          </a:p>
          <a:p>
            <a:pPr marL="285750" indent="-285750">
              <a:buFont typeface="Arial" pitchFamily="34" charset="0"/>
              <a:buChar char="•"/>
            </a:pPr>
            <a:r>
              <a:rPr lang="en-GB" b="1" dirty="0"/>
              <a:t>Explain things simply and clearly</a:t>
            </a:r>
          </a:p>
          <a:p>
            <a:pPr marL="285750" indent="-285750">
              <a:buFont typeface="Arial" pitchFamily="34" charset="0"/>
              <a:buChar char="•"/>
            </a:pPr>
            <a:r>
              <a:rPr lang="en-GB" b="1" dirty="0"/>
              <a:t>Allow time for them to think before answering</a:t>
            </a:r>
          </a:p>
          <a:p>
            <a:pPr marL="285750" indent="-285750">
              <a:buFont typeface="Arial" pitchFamily="34" charset="0"/>
              <a:buChar char="•"/>
            </a:pPr>
            <a:r>
              <a:rPr lang="en-GB" b="1" dirty="0"/>
              <a:t>Seek to reassure them of their safety</a:t>
            </a:r>
          </a:p>
          <a:p>
            <a:pPr marL="285750" indent="-285750">
              <a:buFont typeface="Arial" pitchFamily="34" charset="0"/>
              <a:buChar char="•"/>
            </a:pPr>
            <a:r>
              <a:rPr lang="en-GB" b="1" dirty="0"/>
              <a:t>Be positive without dismissing their fears.</a:t>
            </a:r>
          </a:p>
        </p:txBody>
      </p:sp>
    </p:spTree>
    <p:extLst>
      <p:ext uri="{BB962C8B-B14F-4D97-AF65-F5344CB8AC3E}">
        <p14:creationId xmlns:p14="http://schemas.microsoft.com/office/powerpoint/2010/main" val="2070748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6FB9-6105-4093-B7A9-DAE64385184D}"/>
              </a:ext>
            </a:extLst>
          </p:cNvPr>
          <p:cNvSpPr txBox="1">
            <a:spLocks/>
          </p:cNvSpPr>
          <p:nvPr/>
        </p:nvSpPr>
        <p:spPr>
          <a:xfrm>
            <a:off x="324084" y="224395"/>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References</a:t>
            </a:r>
          </a:p>
        </p:txBody>
      </p:sp>
      <p:sp>
        <p:nvSpPr>
          <p:cNvPr id="3" name="TextBox 2">
            <a:extLst>
              <a:ext uri="{FF2B5EF4-FFF2-40B4-BE49-F238E27FC236}">
                <a16:creationId xmlns:a16="http://schemas.microsoft.com/office/drawing/2014/main" id="{123E0C7B-A56F-4812-A5E8-A97058C4B511}"/>
              </a:ext>
            </a:extLst>
          </p:cNvPr>
          <p:cNvSpPr txBox="1"/>
          <p:nvPr/>
        </p:nvSpPr>
        <p:spPr>
          <a:xfrm>
            <a:off x="324084" y="607811"/>
            <a:ext cx="11118574" cy="6032421"/>
          </a:xfrm>
          <a:prstGeom prst="rect">
            <a:avLst/>
          </a:prstGeom>
          <a:noFill/>
        </p:spPr>
        <p:txBody>
          <a:bodyPr wrap="square" rtlCol="0">
            <a:spAutoFit/>
          </a:bodyPr>
          <a:lstStyle/>
          <a:p>
            <a:pPr>
              <a:spcAft>
                <a:spcPts val="1200"/>
              </a:spcAft>
            </a:pPr>
            <a:r>
              <a:rPr lang="en-GB" dirty="0"/>
              <a:t>American Institute of Stress. (2017). </a:t>
            </a:r>
            <a:r>
              <a:rPr lang="en-GB" i="1" dirty="0"/>
              <a:t>Stress effects</a:t>
            </a:r>
            <a:r>
              <a:rPr lang="en-GB" dirty="0"/>
              <a:t>. Retrieved from </a:t>
            </a:r>
            <a:r>
              <a:rPr lang="en-GB" dirty="0">
                <a:hlinkClick r:id="rId2"/>
              </a:rPr>
              <a:t>https://www.stress.org/stress-effects/</a:t>
            </a:r>
            <a:r>
              <a:rPr lang="en-GB" dirty="0"/>
              <a:t> </a:t>
            </a:r>
          </a:p>
          <a:p>
            <a:pPr>
              <a:spcAft>
                <a:spcPts val="1200"/>
              </a:spcAft>
            </a:pPr>
            <a:r>
              <a:rPr lang="en-GB" dirty="0"/>
              <a:t>Counselling Matters. (n.d.). </a:t>
            </a:r>
            <a:r>
              <a:rPr lang="en-GB" i="1" dirty="0"/>
              <a:t>Anxiety.</a:t>
            </a:r>
            <a:r>
              <a:rPr lang="en-GB" dirty="0"/>
              <a:t> Retrieved from </a:t>
            </a:r>
            <a:r>
              <a:rPr lang="en-GB" dirty="0">
                <a:hlinkClick r:id="rId3"/>
              </a:rPr>
              <a:t>http://counselling-matters.org.uk/content/anxiety</a:t>
            </a:r>
            <a:r>
              <a:rPr lang="en-GB" dirty="0"/>
              <a:t> </a:t>
            </a:r>
          </a:p>
          <a:p>
            <a:pPr>
              <a:spcAft>
                <a:spcPts val="1200"/>
              </a:spcAft>
            </a:pPr>
            <a:r>
              <a:rPr lang="en-GB" dirty="0" err="1"/>
              <a:t>Dorter</a:t>
            </a:r>
            <a:r>
              <a:rPr lang="en-GB" dirty="0"/>
              <a:t>, G. (2016) </a:t>
            </a:r>
            <a:r>
              <a:rPr lang="en-GB" i="1" dirty="0"/>
              <a:t>Abdominal breathing to calm and relax. </a:t>
            </a:r>
            <a:r>
              <a:rPr lang="en-GB" dirty="0"/>
              <a:t>Retrieved from </a:t>
            </a:r>
            <a:r>
              <a:rPr lang="en-GB" dirty="0">
                <a:hlinkClick r:id="rId4"/>
              </a:rPr>
              <a:t>https://www.guelphtherapist.ca/blog/abdonimal-breathing-to-calm-and-relax/</a:t>
            </a:r>
            <a:endParaRPr lang="en-GB" dirty="0"/>
          </a:p>
          <a:p>
            <a:pPr>
              <a:spcAft>
                <a:spcPts val="1200"/>
              </a:spcAft>
            </a:pPr>
            <a:r>
              <a:rPr lang="en-GB" dirty="0" err="1"/>
              <a:t>Grusovin</a:t>
            </a:r>
            <a:r>
              <a:rPr lang="en-GB" dirty="0"/>
              <a:t>, E. (n.d.). </a:t>
            </a:r>
            <a:r>
              <a:rPr lang="en-GB" i="1" dirty="0"/>
              <a:t>Dissociation. Retrieved from </a:t>
            </a:r>
            <a:r>
              <a:rPr lang="en-GB" i="1" dirty="0">
                <a:hlinkClick r:id="rId5"/>
              </a:rPr>
              <a:t>https://www.flickr.com/photos/emiliano-iko/</a:t>
            </a:r>
            <a:r>
              <a:rPr lang="en-GB" i="1" dirty="0"/>
              <a:t> </a:t>
            </a:r>
            <a:endParaRPr lang="en-GB" dirty="0"/>
          </a:p>
          <a:p>
            <a:pPr>
              <a:spcAft>
                <a:spcPts val="1200"/>
              </a:spcAft>
            </a:pPr>
            <a:r>
              <a:rPr lang="en-GB" dirty="0"/>
              <a:t>Learning Junction. (2014). </a:t>
            </a:r>
            <a:r>
              <a:rPr lang="en-GB" i="1" dirty="0"/>
              <a:t>The stress response – fight or flight.</a:t>
            </a:r>
            <a:r>
              <a:rPr lang="en-GB" dirty="0"/>
              <a:t> Retrieved from </a:t>
            </a:r>
            <a:r>
              <a:rPr lang="en-GB" dirty="0">
                <a:hlinkClick r:id="rId6"/>
              </a:rPr>
              <a:t>https://www.youtube.com/watch?v=mtRrxNTnyh8</a:t>
            </a:r>
            <a:r>
              <a:rPr lang="en-GB" dirty="0"/>
              <a:t> </a:t>
            </a:r>
          </a:p>
          <a:p>
            <a:pPr>
              <a:spcAft>
                <a:spcPts val="1200"/>
              </a:spcAft>
            </a:pPr>
            <a:r>
              <a:rPr lang="en-GB" dirty="0"/>
              <a:t>Life Charger…a new beginning. (2016) </a:t>
            </a:r>
            <a:r>
              <a:rPr lang="en-GB" i="1" dirty="0"/>
              <a:t>what is four square breathing.</a:t>
            </a:r>
            <a:r>
              <a:rPr lang="en-GB" dirty="0"/>
              <a:t> Retrieved from </a:t>
            </a:r>
            <a:r>
              <a:rPr lang="en-GB" dirty="0">
                <a:hlinkClick r:id="rId7"/>
              </a:rPr>
              <a:t>http://lifecharger.org/what-is-4-square-breathing/</a:t>
            </a:r>
            <a:r>
              <a:rPr lang="en-GB" dirty="0"/>
              <a:t> </a:t>
            </a:r>
          </a:p>
          <a:p>
            <a:pPr>
              <a:spcAft>
                <a:spcPts val="1200"/>
              </a:spcAft>
            </a:pPr>
            <a:r>
              <a:rPr lang="en-GB" dirty="0"/>
              <a:t>Mind. (n.d.). </a:t>
            </a:r>
            <a:r>
              <a:rPr lang="en-GB" i="1" dirty="0"/>
              <a:t>Anxiety and panic attacks.</a:t>
            </a:r>
            <a:r>
              <a:rPr lang="en-GB" dirty="0"/>
              <a:t> Retrieved from </a:t>
            </a:r>
            <a:r>
              <a:rPr lang="en-GB" dirty="0">
                <a:hlinkClick r:id="rId8"/>
              </a:rPr>
              <a:t>https://www.mind.org.uk/information-support/types-of-mental-health-problems/anxiety-and-panic-attacks/anxiety-symptoms/#.WxRkWvZFzIU</a:t>
            </a:r>
            <a:r>
              <a:rPr lang="en-GB" dirty="0"/>
              <a:t> </a:t>
            </a:r>
          </a:p>
          <a:p>
            <a:pPr>
              <a:spcAft>
                <a:spcPts val="1200"/>
              </a:spcAft>
            </a:pPr>
            <a:r>
              <a:rPr lang="en-GB" dirty="0"/>
              <a:t>Mind. (n.d.). </a:t>
            </a:r>
            <a:r>
              <a:rPr lang="en-GB" i="1" dirty="0"/>
              <a:t>Depression</a:t>
            </a:r>
            <a:r>
              <a:rPr lang="en-GB" dirty="0"/>
              <a:t>. Retrieved from </a:t>
            </a:r>
            <a:r>
              <a:rPr lang="en-GB" dirty="0">
                <a:hlinkClick r:id="rId9"/>
              </a:rPr>
              <a:t>https://www.mind.org.uk/information-support/types-of-mental-health-problems/depression/symptoms/#.WxRk8vZFzIU</a:t>
            </a:r>
            <a:r>
              <a:rPr lang="en-GB" dirty="0"/>
              <a:t> </a:t>
            </a:r>
          </a:p>
          <a:p>
            <a:pPr>
              <a:spcAft>
                <a:spcPts val="1200"/>
              </a:spcAft>
            </a:pPr>
            <a:r>
              <a:rPr lang="en-GB" dirty="0"/>
              <a:t>Mind. (n.d.). </a:t>
            </a:r>
            <a:r>
              <a:rPr lang="en-GB" i="1" dirty="0"/>
              <a:t>Self Harm.</a:t>
            </a:r>
            <a:r>
              <a:rPr lang="en-GB" dirty="0"/>
              <a:t> Retrieved from </a:t>
            </a:r>
            <a:r>
              <a:rPr lang="en-GB" dirty="0">
                <a:hlinkClick r:id="rId10"/>
              </a:rPr>
              <a:t>https://www.mind.org.uk/information-support/types-of-mental-health-problems/self-harm/?gclid=CjwKCAiAgrfhBRA3EiwAnfF4tjLCitFutvQcFcfwxRPU6ryr8laxhWD4xnaMVmTEAmyDAmNerRSAoBoCK9cQAvD_BwE&amp;gclsrc=aw.ds#.XC3uNfZ2vIU</a:t>
            </a:r>
            <a:r>
              <a:rPr lang="en-GB" dirty="0"/>
              <a:t> </a:t>
            </a:r>
          </a:p>
        </p:txBody>
      </p:sp>
    </p:spTree>
    <p:extLst>
      <p:ext uri="{BB962C8B-B14F-4D97-AF65-F5344CB8AC3E}">
        <p14:creationId xmlns:p14="http://schemas.microsoft.com/office/powerpoint/2010/main" val="1546202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6FB9-6105-4093-B7A9-DAE64385184D}"/>
              </a:ext>
            </a:extLst>
          </p:cNvPr>
          <p:cNvSpPr txBox="1">
            <a:spLocks/>
          </p:cNvSpPr>
          <p:nvPr/>
        </p:nvSpPr>
        <p:spPr>
          <a:xfrm>
            <a:off x="324084" y="224395"/>
            <a:ext cx="7269965" cy="5376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400" dirty="0">
                <a:latin typeface="Arial Black" panose="020B0A04020102020204" pitchFamily="34" charset="0"/>
              </a:rPr>
              <a:t>References</a:t>
            </a:r>
          </a:p>
        </p:txBody>
      </p:sp>
      <p:sp>
        <p:nvSpPr>
          <p:cNvPr id="3" name="TextBox 2">
            <a:extLst>
              <a:ext uri="{FF2B5EF4-FFF2-40B4-BE49-F238E27FC236}">
                <a16:creationId xmlns:a16="http://schemas.microsoft.com/office/drawing/2014/main" id="{123E0C7B-A56F-4812-A5E8-A97058C4B511}"/>
              </a:ext>
            </a:extLst>
          </p:cNvPr>
          <p:cNvSpPr txBox="1"/>
          <p:nvPr/>
        </p:nvSpPr>
        <p:spPr>
          <a:xfrm>
            <a:off x="490330" y="762001"/>
            <a:ext cx="11118574" cy="3785652"/>
          </a:xfrm>
          <a:prstGeom prst="rect">
            <a:avLst/>
          </a:prstGeom>
          <a:noFill/>
        </p:spPr>
        <p:txBody>
          <a:bodyPr wrap="square" rtlCol="0">
            <a:spAutoFit/>
          </a:bodyPr>
          <a:lstStyle/>
          <a:p>
            <a:pPr>
              <a:spcAft>
                <a:spcPts val="1200"/>
              </a:spcAft>
            </a:pPr>
            <a:r>
              <a:rPr lang="en-GB" dirty="0"/>
              <a:t>Munch, E. (n.d.). </a:t>
            </a:r>
            <a:r>
              <a:rPr lang="en-GB" i="1" dirty="0"/>
              <a:t>The scream</a:t>
            </a:r>
            <a:r>
              <a:rPr lang="en-GB" dirty="0"/>
              <a:t>. Retrieved from </a:t>
            </a:r>
            <a:r>
              <a:rPr lang="en-GB" dirty="0">
                <a:hlinkClick r:id="rId2"/>
              </a:rPr>
              <a:t>http://www.bbc.com/culture/story/20160303-what-is-the-meaning-of-the-scream</a:t>
            </a:r>
            <a:r>
              <a:rPr lang="en-GB" dirty="0"/>
              <a:t> </a:t>
            </a:r>
          </a:p>
          <a:p>
            <a:pPr>
              <a:spcAft>
                <a:spcPts val="1200"/>
              </a:spcAft>
            </a:pPr>
            <a:r>
              <a:rPr lang="en-GB" dirty="0"/>
              <a:t>NHS Choices. (n.d.). </a:t>
            </a:r>
            <a:r>
              <a:rPr lang="en-GB" i="1" dirty="0"/>
              <a:t>Psychosis. </a:t>
            </a:r>
            <a:r>
              <a:rPr lang="en-GB" dirty="0"/>
              <a:t>Retrieved from </a:t>
            </a:r>
            <a:r>
              <a:rPr lang="en-GB" dirty="0">
                <a:hlinkClick r:id="rId3"/>
              </a:rPr>
              <a:t>https://www.nhs.uk/conditions/psychosis/</a:t>
            </a:r>
            <a:r>
              <a:rPr lang="en-GB" dirty="0"/>
              <a:t>   </a:t>
            </a:r>
          </a:p>
          <a:p>
            <a:pPr>
              <a:spcAft>
                <a:spcPts val="1200"/>
              </a:spcAft>
            </a:pPr>
            <a:r>
              <a:rPr lang="en-GB" dirty="0"/>
              <a:t>Perry, B., &amp; Szalavitz, M. (2010). </a:t>
            </a:r>
            <a:r>
              <a:rPr lang="en-GB" i="1" dirty="0"/>
              <a:t>Born for love. Why empathy is essential and endangered. </a:t>
            </a:r>
            <a:r>
              <a:rPr lang="en-GB" dirty="0"/>
              <a:t>New York, America: William Morrow Paperbacks.</a:t>
            </a:r>
          </a:p>
          <a:p>
            <a:pPr>
              <a:spcAft>
                <a:spcPts val="1200"/>
              </a:spcAft>
            </a:pPr>
            <a:r>
              <a:rPr lang="en-GB" dirty="0"/>
              <a:t>Symons, R. (2019). </a:t>
            </a:r>
            <a:r>
              <a:rPr lang="en-GB" i="1" dirty="0"/>
              <a:t>Nothing. </a:t>
            </a:r>
            <a:r>
              <a:rPr lang="en-GB" dirty="0"/>
              <a:t>Retrieved from </a:t>
            </a:r>
            <a:r>
              <a:rPr lang="en-GB" dirty="0">
                <a:hlinkClick r:id="rId4"/>
              </a:rPr>
              <a:t>www.thrivingfutures.co.uk</a:t>
            </a:r>
            <a:r>
              <a:rPr lang="en-GB" dirty="0"/>
              <a:t> </a:t>
            </a:r>
          </a:p>
          <a:p>
            <a:pPr>
              <a:spcAft>
                <a:spcPts val="1200"/>
              </a:spcAft>
            </a:pPr>
            <a:r>
              <a:rPr lang="en-GB" dirty="0"/>
              <a:t>Symons, R. (2019). </a:t>
            </a:r>
            <a:r>
              <a:rPr lang="en-GB" i="1" dirty="0"/>
              <a:t>Self Harm.</a:t>
            </a:r>
            <a:r>
              <a:rPr lang="en-GB" dirty="0"/>
              <a:t> Retrieved from </a:t>
            </a:r>
            <a:r>
              <a:rPr lang="en-GB" dirty="0">
                <a:hlinkClick r:id="rId4"/>
              </a:rPr>
              <a:t>www.thrivingfutures.co.uk</a:t>
            </a:r>
            <a:endParaRPr lang="en-GB" dirty="0"/>
          </a:p>
          <a:p>
            <a:pPr>
              <a:spcAft>
                <a:spcPts val="1200"/>
              </a:spcAft>
            </a:pPr>
            <a:r>
              <a:rPr lang="en-GB" dirty="0"/>
              <a:t>Symons, R. (2019). </a:t>
            </a:r>
            <a:r>
              <a:rPr lang="en-GB" i="1" dirty="0"/>
              <a:t>The cautionary tale of Mr D.</a:t>
            </a:r>
            <a:r>
              <a:rPr lang="en-GB" dirty="0"/>
              <a:t> Retrieved from </a:t>
            </a:r>
            <a:r>
              <a:rPr lang="en-GB" dirty="0">
                <a:hlinkClick r:id="rId4"/>
              </a:rPr>
              <a:t>www.thrivingfutures.co.uk</a:t>
            </a:r>
            <a:r>
              <a:rPr lang="en-GB" dirty="0"/>
              <a:t> </a:t>
            </a:r>
          </a:p>
          <a:p>
            <a:pPr>
              <a:spcAft>
                <a:spcPts val="1200"/>
              </a:spcAft>
            </a:pPr>
            <a:r>
              <a:rPr lang="en-GB" dirty="0"/>
              <a:t>Van der Kolk, B.A. (2014). The Body Keeps the Score: Brain, Mind, and Body in the Healing of Trauma. New York, America: Viking. </a:t>
            </a:r>
          </a:p>
        </p:txBody>
      </p:sp>
    </p:spTree>
    <p:extLst>
      <p:ext uri="{BB962C8B-B14F-4D97-AF65-F5344CB8AC3E}">
        <p14:creationId xmlns:p14="http://schemas.microsoft.com/office/powerpoint/2010/main" val="272154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DFC963-F7E3-4737-93A3-3488354C90F5}"/>
              </a:ext>
            </a:extLst>
          </p:cNvPr>
          <p:cNvSpPr txBox="1"/>
          <p:nvPr/>
        </p:nvSpPr>
        <p:spPr>
          <a:xfrm>
            <a:off x="558801" y="1546799"/>
            <a:ext cx="6335486" cy="4524315"/>
          </a:xfrm>
          <a:prstGeom prst="rect">
            <a:avLst/>
          </a:prstGeom>
          <a:noFill/>
        </p:spPr>
        <p:txBody>
          <a:bodyPr wrap="square" rtlCol="0">
            <a:spAutoFit/>
          </a:bodyPr>
          <a:lstStyle/>
          <a:p>
            <a:r>
              <a:rPr lang="en-GB" sz="2400" dirty="0"/>
              <a:t>The purpose of this session is to think about what it feels like to have a mental illness.</a:t>
            </a:r>
          </a:p>
          <a:p>
            <a:endParaRPr lang="en-GB" sz="2400" dirty="0"/>
          </a:p>
          <a:p>
            <a:r>
              <a:rPr lang="en-GB" sz="2400" dirty="0"/>
              <a:t>We know that there is a strong link between physical and mental health. As a physical health nurse, you will have to treat people who are also  presenting with a mental illness and vice versa as a mental health nurse. </a:t>
            </a:r>
          </a:p>
          <a:p>
            <a:endParaRPr lang="en-GB" sz="2400" dirty="0"/>
          </a:p>
          <a:p>
            <a:r>
              <a:rPr lang="en-GB" sz="2400" dirty="0"/>
              <a:t>If we have some insight as to what it feels like to by psychotic, depressed or anxious, then we are better placed to respond to it. </a:t>
            </a:r>
          </a:p>
        </p:txBody>
      </p:sp>
      <p:pic>
        <p:nvPicPr>
          <p:cNvPr id="4" name="Picture 3">
            <a:extLst>
              <a:ext uri="{FF2B5EF4-FFF2-40B4-BE49-F238E27FC236}">
                <a16:creationId xmlns:a16="http://schemas.microsoft.com/office/drawing/2014/main" id="{2FBCC2EC-587D-4412-9F08-F681707AA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6698" y="1192288"/>
            <a:ext cx="4557927" cy="5037709"/>
          </a:xfrm>
          <a:prstGeom prst="rect">
            <a:avLst/>
          </a:prstGeom>
        </p:spPr>
      </p:pic>
      <p:sp>
        <p:nvSpPr>
          <p:cNvPr id="5" name="TextBox 4">
            <a:extLst>
              <a:ext uri="{FF2B5EF4-FFF2-40B4-BE49-F238E27FC236}">
                <a16:creationId xmlns:a16="http://schemas.microsoft.com/office/drawing/2014/main" id="{59CAC7F4-B63F-48CC-B9C1-50D439EA74D7}"/>
              </a:ext>
            </a:extLst>
          </p:cNvPr>
          <p:cNvSpPr txBox="1"/>
          <p:nvPr/>
        </p:nvSpPr>
        <p:spPr>
          <a:xfrm>
            <a:off x="558801" y="669068"/>
            <a:ext cx="7511142" cy="523220"/>
          </a:xfrm>
          <a:prstGeom prst="rect">
            <a:avLst/>
          </a:prstGeom>
          <a:noFill/>
        </p:spPr>
        <p:txBody>
          <a:bodyPr wrap="square" rtlCol="0">
            <a:spAutoFit/>
          </a:bodyPr>
          <a:lstStyle/>
          <a:p>
            <a:r>
              <a:rPr lang="en-GB" sz="2800" dirty="0">
                <a:latin typeface="Arial Black" panose="020B0A04020102020204" pitchFamily="34" charset="0"/>
              </a:rPr>
              <a:t>Understanding Mental Illness</a:t>
            </a:r>
          </a:p>
        </p:txBody>
      </p:sp>
    </p:spTree>
    <p:extLst>
      <p:ext uri="{BB962C8B-B14F-4D97-AF65-F5344CB8AC3E}">
        <p14:creationId xmlns:p14="http://schemas.microsoft.com/office/powerpoint/2010/main" val="1143620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E6077-B4D5-479C-B51A-71F4F6D7B505}"/>
              </a:ext>
            </a:extLst>
          </p:cNvPr>
          <p:cNvSpPr/>
          <p:nvPr/>
        </p:nvSpPr>
        <p:spPr>
          <a:xfrm>
            <a:off x="667498" y="967001"/>
            <a:ext cx="7753941" cy="5502532"/>
          </a:xfrm>
          <a:prstGeom prst="rect">
            <a:avLst/>
          </a:prstGeom>
        </p:spPr>
        <p:txBody>
          <a:bodyPr wrap="square">
            <a:spAutoFit/>
          </a:bodyPr>
          <a:lstStyle/>
          <a:p>
            <a:pPr>
              <a:lnSpc>
                <a:spcPct val="130000"/>
              </a:lnSpc>
              <a:spcAft>
                <a:spcPts val="1000"/>
              </a:spcAft>
            </a:pPr>
            <a:r>
              <a:rPr lang="en-GB" sz="2000" dirty="0">
                <a:latin typeface="Calibri" panose="020F0502020204030204" pitchFamily="34" charset="0"/>
                <a:ea typeface="Calibri" panose="020F0502020204030204" pitchFamily="34" charset="0"/>
                <a:cs typeface="Times New Roman" panose="02020603050405020304" pitchFamily="18" charset="0"/>
              </a:rPr>
              <a:t>I am going to take you on a journey but before we begin I need you to:</a:t>
            </a:r>
          </a:p>
          <a:p>
            <a:pPr marL="342900" indent="-342900">
              <a:lnSpc>
                <a:spcPct val="130000"/>
              </a:lnSpc>
              <a:spcAft>
                <a:spcPts val="100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 Stand up and take one step backwards from your chair.</a:t>
            </a:r>
          </a:p>
          <a:p>
            <a:pPr marL="342900" indent="-342900">
              <a:lnSpc>
                <a:spcPct val="130000"/>
              </a:lnSpc>
              <a:spcAft>
                <a:spcPts val="100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Spread your legs so that they are shoulder width apart– this will help you keep your balance. </a:t>
            </a:r>
          </a:p>
          <a:p>
            <a:pPr marL="342900" indent="-342900">
              <a:lnSpc>
                <a:spcPct val="130000"/>
              </a:lnSpc>
              <a:spcAft>
                <a:spcPts val="100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Now close your eyes. Do not open them again until you are told, unless </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you feel unhappy in which case, simply open them.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30000"/>
              </a:lnSpc>
              <a:spcAft>
                <a:spcPts val="100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 I need you to really listen to what is about to be read and try and visualise it. Start by taking a deep breath in through your nose – feel your tummy rise like a balloon, and out through your mouth, imagine the balloon deflating. And again, in through your nose, feel the balloon growing, and out, let the balloon deflate. </a:t>
            </a:r>
          </a:p>
          <a:p>
            <a:pPr marL="342900" indent="-342900">
              <a:lnSpc>
                <a:spcPct val="130000"/>
              </a:lnSpc>
              <a:spcAft>
                <a:spcPts val="1000"/>
              </a:spcAft>
              <a:buFont typeface="+mj-lt"/>
              <a:buAutoNum type="arabicPeriod"/>
            </a:pPr>
            <a:r>
              <a:rPr lang="en-GB" sz="2000" b="1" dirty="0">
                <a:latin typeface="Calibri" panose="020F0502020204030204" pitchFamily="34" charset="0"/>
                <a:ea typeface="Calibri" panose="020F0502020204030204" pitchFamily="34" charset="0"/>
                <a:cs typeface="Times New Roman" panose="02020603050405020304" pitchFamily="18" charset="0"/>
              </a:rPr>
              <a:t>Keep your eyes closed</a:t>
            </a:r>
            <a:r>
              <a:rPr lang="en-GB" sz="2000" dirty="0">
                <a:latin typeface="Calibri" panose="020F0502020204030204" pitchFamily="34" charset="0"/>
                <a:ea typeface="Calibri" panose="020F0502020204030204" pitchFamily="34" charset="0"/>
                <a:cs typeface="Times New Roman" panose="02020603050405020304" pitchFamily="18" charset="0"/>
              </a:rPr>
              <a:t>, we are ready to begin.</a:t>
            </a:r>
          </a:p>
        </p:txBody>
      </p:sp>
      <p:sp>
        <p:nvSpPr>
          <p:cNvPr id="3" name="TextBox 2">
            <a:extLst>
              <a:ext uri="{FF2B5EF4-FFF2-40B4-BE49-F238E27FC236}">
                <a16:creationId xmlns:a16="http://schemas.microsoft.com/office/drawing/2014/main" id="{369A5328-FA75-44AD-B35D-72B460A0BEAC}"/>
              </a:ext>
            </a:extLst>
          </p:cNvPr>
          <p:cNvSpPr txBox="1"/>
          <p:nvPr/>
        </p:nvSpPr>
        <p:spPr>
          <a:xfrm>
            <a:off x="833466" y="443781"/>
            <a:ext cx="7209971" cy="523220"/>
          </a:xfrm>
          <a:prstGeom prst="rect">
            <a:avLst/>
          </a:prstGeom>
          <a:noFill/>
        </p:spPr>
        <p:txBody>
          <a:bodyPr wrap="square" rtlCol="0">
            <a:spAutoFit/>
          </a:bodyPr>
          <a:lstStyle/>
          <a:p>
            <a:r>
              <a:rPr lang="en-GB" sz="2800" dirty="0">
                <a:latin typeface="Arial Black" panose="020B0A04020102020204" pitchFamily="34" charset="0"/>
              </a:rPr>
              <a:t>A Journey into Mental Illness</a:t>
            </a:r>
          </a:p>
        </p:txBody>
      </p:sp>
      <p:pic>
        <p:nvPicPr>
          <p:cNvPr id="5" name="Picture 4">
            <a:extLst>
              <a:ext uri="{FF2B5EF4-FFF2-40B4-BE49-F238E27FC236}">
                <a16:creationId xmlns:a16="http://schemas.microsoft.com/office/drawing/2014/main" id="{0EFD94AC-0BD3-4AF8-9ECA-A225C30A3D78}"/>
              </a:ext>
            </a:extLst>
          </p:cNvPr>
          <p:cNvPicPr>
            <a:picLocks noChangeAspect="1"/>
          </p:cNvPicPr>
          <p:nvPr/>
        </p:nvPicPr>
        <p:blipFill rotWithShape="1">
          <a:blip r:embed="rId2">
            <a:extLst>
              <a:ext uri="{28A0092B-C50C-407E-A947-70E740481C1C}">
                <a14:useLocalDpi xmlns:a14="http://schemas.microsoft.com/office/drawing/2010/main" val="0"/>
              </a:ext>
            </a:extLst>
          </a:blip>
          <a:srcRect l="14655" t="5090" r="16183"/>
          <a:stretch/>
        </p:blipFill>
        <p:spPr>
          <a:xfrm>
            <a:off x="8842126" y="1307941"/>
            <a:ext cx="2838894" cy="4651511"/>
          </a:xfrm>
          <a:prstGeom prst="rect">
            <a:avLst/>
          </a:prstGeom>
        </p:spPr>
      </p:pic>
    </p:spTree>
    <p:extLst>
      <p:ext uri="{BB962C8B-B14F-4D97-AF65-F5344CB8AC3E}">
        <p14:creationId xmlns:p14="http://schemas.microsoft.com/office/powerpoint/2010/main" val="81956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81B62C-1527-4E54-A4E7-17744F9368B1}"/>
              </a:ext>
            </a:extLst>
          </p:cNvPr>
          <p:cNvSpPr txBox="1"/>
          <p:nvPr/>
        </p:nvSpPr>
        <p:spPr>
          <a:xfrm>
            <a:off x="382137" y="88470"/>
            <a:ext cx="11409529" cy="6289158"/>
          </a:xfrm>
          <a:prstGeom prst="rect">
            <a:avLst/>
          </a:prstGeom>
          <a:noFill/>
        </p:spPr>
        <p:txBody>
          <a:bodyPr wrap="square" rtlCol="0">
            <a:spAutoFit/>
          </a:bodyPr>
          <a:lstStyle/>
          <a:p>
            <a:pPr>
              <a:lnSpc>
                <a:spcPct val="130000"/>
              </a:lnSpc>
              <a:spcAft>
                <a:spcPts val="1000"/>
              </a:spcAft>
            </a:pPr>
            <a:r>
              <a:rPr lang="en-GB" b="1" i="1" dirty="0">
                <a:latin typeface="Calibri" panose="020F0502020204030204" pitchFamily="34" charset="0"/>
                <a:ea typeface="Calibri" panose="020F0502020204030204" pitchFamily="34" charset="0"/>
                <a:cs typeface="Times New Roman" panose="02020603050405020304" pitchFamily="18" charset="0"/>
              </a:rPr>
              <a:t>The person reading this should read calmly and steadily, giving the listener time to imagine what you are reading. Try reading out loud a few times before delivering the session so that the flow isn’t interrupted .</a:t>
            </a:r>
            <a:endParaRPr lang="en-GB" i="1" dirty="0">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500" dirty="0">
                <a:latin typeface="Calibri" panose="020F0502020204030204" pitchFamily="34" charset="0"/>
                <a:ea typeface="Calibri" panose="020F0502020204030204" pitchFamily="34" charset="0"/>
                <a:cs typeface="Times New Roman" panose="02020603050405020304" pitchFamily="18" charset="0"/>
              </a:rPr>
              <a:t>The engine hum dies as your car pulls softly to stand still. You take a deep breath, the air is cold as it fills your nose and lungs; your chest rises then falls as you exhale.  As you look out of the window fat drops of rain begin to splosh sporadically onto the windscreen. The sky is magnificent in its greys, blues, blacks and white, it looks almost like a water colour painting; a stormy sky set against the edge of dramatic cliffs.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500" dirty="0">
                <a:latin typeface="Calibri" panose="020F0502020204030204" pitchFamily="34" charset="0"/>
                <a:ea typeface="Calibri" panose="020F0502020204030204" pitchFamily="34" charset="0"/>
                <a:cs typeface="Times New Roman" panose="02020603050405020304" pitchFamily="18" charset="0"/>
              </a:rPr>
              <a:t>Your hand pulls the door leaver and your feet swing round to crunch on the gravel car park, the rain is cool on your skin. You push the door to a squeaky close and stand for a while, face up turned to the cleansing water as it falls softly on your forehead. It runs down your face, drips off your eyebrows onto your lips, leaving the taste of salt from the sea.  Taking a deep breath once again, you set off; your feet leave the hard crunch of gravel and move onto the soft squelch of what had once been green grass. As you look to the edge of the cliffs, you feel the wet creeping into you trainers, working its way through your socks, coming to rest against your skin.  Your feet sink into the squelching mud, feeling thick and heavy as you speed up to get to drier land.</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500" dirty="0">
                <a:latin typeface="Calibri" panose="020F0502020204030204" pitchFamily="34" charset="0"/>
                <a:ea typeface="Calibri" panose="020F0502020204030204" pitchFamily="34" charset="0"/>
                <a:cs typeface="Times New Roman" panose="02020603050405020304" pitchFamily="18" charset="0"/>
              </a:rPr>
              <a:t>You continue towards the cliff’s edge, getting closer to the vastness of the sea beyond. You can see the tips of the waves, they look like white horses racing, bending gracefully then lifting their white heads once more, this time closer, as they pace their way towards the shore. The race becomes faster and more aggressive the closer they get. The competition ends dramatically as the tips of the waves crash violently up against the jagged edges of rocks, spewing foam angrily back into the blue expanse.</a:t>
            </a:r>
          </a:p>
          <a:p>
            <a:pPr>
              <a:lnSpc>
                <a:spcPct val="130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You near the edge and your stride alters, as your foot knocks a stone off the verge. You watch it bound off the rock as it enters oblivion. You carefully ensure your feet remain the right side of safety. </a:t>
            </a:r>
          </a:p>
          <a:p>
            <a:pPr>
              <a:lnSpc>
                <a:spcPct val="130000"/>
              </a:lnSpc>
              <a:spcAft>
                <a:spcPts val="1000"/>
              </a:spcAft>
            </a:pPr>
            <a:r>
              <a:rPr lang="en-GB" sz="1600" b="1" dirty="0">
                <a:latin typeface="Calibri" panose="020F0502020204030204" pitchFamily="34" charset="0"/>
                <a:ea typeface="Calibri" panose="020F0502020204030204" pitchFamily="34" charset="0"/>
                <a:cs typeface="Times New Roman" panose="02020603050405020304" pitchFamily="18" charset="0"/>
              </a:rPr>
              <a:t>(Continues onto the next slide)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33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35F9A1-9CDE-46F3-BD8A-BB8D0716A58B}"/>
              </a:ext>
            </a:extLst>
          </p:cNvPr>
          <p:cNvSpPr txBox="1"/>
          <p:nvPr/>
        </p:nvSpPr>
        <p:spPr>
          <a:xfrm>
            <a:off x="247934" y="243312"/>
            <a:ext cx="11696131" cy="4292201"/>
          </a:xfrm>
          <a:prstGeom prst="rect">
            <a:avLst/>
          </a:prstGeom>
          <a:noFill/>
        </p:spPr>
        <p:txBody>
          <a:bodyPr wrap="square" rtlCol="0">
            <a:spAutoFit/>
          </a:bodyPr>
          <a:lstStyle/>
          <a:p>
            <a:pPr>
              <a:lnSpc>
                <a:spcPct val="130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As you stand looking to the horizon where the sky merges seamlessly with the sea, the rain stops.  The sun slides out from behind the silver lined clouds, rays hit the smooth grey rocky cliffs like a spotlight, turning the cold grey into a magical glistening purple.  You feel the new warmth soaking into the wetness of your bare arms.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Staring down, you notice a jagged shelf of rock jutting out, home to a nest of chicks, their scrawny mouths squawk for the return of their parents, their balding bodies huddled together for warmth.  Looking down further, the vertical rock continues for an eternity before levelling out into rough boulders that are swallowed up whole by the hungry sea, </a:t>
            </a:r>
            <a:r>
              <a:rPr lang="en-GB" sz="1600" dirty="0" err="1">
                <a:latin typeface="Calibri" panose="020F0502020204030204" pitchFamily="34" charset="0"/>
                <a:ea typeface="Calibri" panose="020F0502020204030204" pitchFamily="34" charset="0"/>
                <a:cs typeface="Times New Roman" panose="02020603050405020304" pitchFamily="18" charset="0"/>
              </a:rPr>
              <a:t>swush</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swush</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dirty="0" err="1">
                <a:latin typeface="Calibri" panose="020F0502020204030204" pitchFamily="34" charset="0"/>
                <a:ea typeface="Calibri" panose="020F0502020204030204" pitchFamily="34" charset="0"/>
                <a:cs typeface="Times New Roman" panose="02020603050405020304" pitchFamily="18" charset="0"/>
              </a:rPr>
              <a:t>swush</a:t>
            </a:r>
            <a:r>
              <a:rPr lang="en-GB" sz="1600" dirty="0">
                <a:latin typeface="Calibri" panose="020F0502020204030204" pitchFamily="34" charset="0"/>
                <a:ea typeface="Calibri" panose="020F0502020204030204" pitchFamily="34" charset="0"/>
                <a:cs typeface="Times New Roman" panose="02020603050405020304" pitchFamily="18" charset="0"/>
              </a:rPr>
              <a:t>.</a:t>
            </a:r>
          </a:p>
          <a:p>
            <a:pPr>
              <a:lnSpc>
                <a:spcPct val="130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You feel small and insignificant standing high above the world, the sea, miles below is just a step away. The swish of the sea starts to blur, and become fuzzy as the thumping of blood </a:t>
            </a:r>
            <a:r>
              <a:rPr lang="en-GB" sz="1600" dirty="0" err="1">
                <a:latin typeface="Calibri" panose="020F0502020204030204" pitchFamily="34" charset="0"/>
                <a:ea typeface="Calibri" panose="020F0502020204030204" pitchFamily="34" charset="0"/>
                <a:cs typeface="Times New Roman" panose="02020603050405020304" pitchFamily="18" charset="0"/>
              </a:rPr>
              <a:t>schwirling</a:t>
            </a:r>
            <a:r>
              <a:rPr lang="en-GB" sz="1600" dirty="0">
                <a:latin typeface="Calibri" panose="020F0502020204030204" pitchFamily="34" charset="0"/>
                <a:ea typeface="Calibri" panose="020F0502020204030204" pitchFamily="34" charset="0"/>
                <a:cs typeface="Times New Roman" panose="02020603050405020304" pitchFamily="18" charset="0"/>
              </a:rPr>
              <a:t> through your brain becomes the dominant sound . You feel yourself melt into the background, swallowed up in the tumultuous sky, the tempestuous sea.  The world becomes surreal and blurred as it starts spinning. You feel caught up in a merry-go-round of danger; sea, white horses, vertical cliffs, boulders, white horses, sky, cliffs, rocks jutting, vertical cliffs,  sea … </a:t>
            </a:r>
            <a:endParaRPr lang="en-GB" sz="16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Purposefully, you take a step forward.</a:t>
            </a:r>
            <a:endParaRPr lang="en-GB" sz="1600" dirty="0"/>
          </a:p>
        </p:txBody>
      </p:sp>
      <p:sp>
        <p:nvSpPr>
          <p:cNvPr id="3" name="TextBox 2">
            <a:extLst>
              <a:ext uri="{FF2B5EF4-FFF2-40B4-BE49-F238E27FC236}">
                <a16:creationId xmlns:a16="http://schemas.microsoft.com/office/drawing/2014/main" id="{4A5A8E3C-45F5-4552-BADC-2C937A91685C}"/>
              </a:ext>
            </a:extLst>
          </p:cNvPr>
          <p:cNvSpPr txBox="1"/>
          <p:nvPr/>
        </p:nvSpPr>
        <p:spPr>
          <a:xfrm>
            <a:off x="3086336" y="4527417"/>
            <a:ext cx="7706436" cy="2205732"/>
          </a:xfrm>
          <a:prstGeom prst="rect">
            <a:avLst/>
          </a:prstGeom>
          <a:noFill/>
        </p:spPr>
        <p:txBody>
          <a:bodyPr wrap="square" rtlCol="0">
            <a:spAutoFit/>
          </a:bodyPr>
          <a:lstStyle/>
          <a:p>
            <a:pPr>
              <a:lnSpc>
                <a:spcPct val="130000"/>
              </a:lnSpc>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Keeping your eyes closed, I want everybody to take a step forward.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[Wait 5 seconds]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Keep your eyes closed, you’re in the classroom, it is safe, take a step forward.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[Wait 5 seconds]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Open your eyes and take a seat.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Left Brace 3"/>
          <p:cNvSpPr/>
          <p:nvPr/>
        </p:nvSpPr>
        <p:spPr>
          <a:xfrm>
            <a:off x="2484556" y="4593598"/>
            <a:ext cx="549512" cy="2081466"/>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617656" y="4829486"/>
            <a:ext cx="1688222" cy="1477328"/>
          </a:xfrm>
          <a:prstGeom prst="rect">
            <a:avLst/>
          </a:prstGeom>
          <a:noFill/>
          <a:ln>
            <a:solidFill>
              <a:srgbClr val="C00000"/>
            </a:solidFill>
          </a:ln>
        </p:spPr>
        <p:txBody>
          <a:bodyPr wrap="square" rtlCol="0">
            <a:spAutoFit/>
          </a:bodyPr>
          <a:lstStyle/>
          <a:p>
            <a:r>
              <a:rPr lang="en-GB" dirty="0"/>
              <a:t>This part should be read clearly as instructions, not as part of the story.</a:t>
            </a:r>
          </a:p>
        </p:txBody>
      </p:sp>
    </p:spTree>
    <p:extLst>
      <p:ext uri="{BB962C8B-B14F-4D97-AF65-F5344CB8AC3E}">
        <p14:creationId xmlns:p14="http://schemas.microsoft.com/office/powerpoint/2010/main" val="3623542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9CDA29-F753-4998-AF97-953BD8A799CE}"/>
              </a:ext>
            </a:extLst>
          </p:cNvPr>
          <p:cNvSpPr txBox="1"/>
          <p:nvPr/>
        </p:nvSpPr>
        <p:spPr>
          <a:xfrm>
            <a:off x="330283" y="822335"/>
            <a:ext cx="5556452" cy="2653034"/>
          </a:xfrm>
          <a:prstGeom prst="rect">
            <a:avLst/>
          </a:prstGeom>
          <a:noFill/>
        </p:spPr>
        <p:txBody>
          <a:bodyPr wrap="square" rtlCol="0">
            <a:spAutoFit/>
          </a:bodyPr>
          <a:lstStyle/>
          <a:p>
            <a:pPr>
              <a:lnSpc>
                <a:spcPct val="120000"/>
              </a:lnSpc>
            </a:pPr>
            <a:r>
              <a:rPr lang="en-GB" sz="2000" b="1" dirty="0"/>
              <a:t>Hands up:</a:t>
            </a:r>
          </a:p>
          <a:p>
            <a:pPr marL="342900" indent="-342900">
              <a:lnSpc>
                <a:spcPct val="120000"/>
              </a:lnSpc>
              <a:buFont typeface="Arial" panose="020B0604020202020204" pitchFamily="34" charset="0"/>
              <a:buChar char="•"/>
            </a:pPr>
            <a:r>
              <a:rPr lang="en-GB" sz="2000" b="1" dirty="0"/>
              <a:t>Who was unable to take a step forward when asked?</a:t>
            </a:r>
          </a:p>
          <a:p>
            <a:pPr marL="342900" indent="-342900">
              <a:lnSpc>
                <a:spcPct val="120000"/>
              </a:lnSpc>
              <a:buFont typeface="Arial" panose="020B0604020202020204" pitchFamily="34" charset="0"/>
              <a:buChar char="•"/>
            </a:pPr>
            <a:r>
              <a:rPr lang="en-GB" sz="2000" b="1" dirty="0"/>
              <a:t>Who was still reluctant to take a step forward when reminded where they were?</a:t>
            </a:r>
          </a:p>
          <a:p>
            <a:pPr marL="342900" indent="-342900">
              <a:lnSpc>
                <a:spcPct val="120000"/>
              </a:lnSpc>
              <a:buFont typeface="Arial" panose="020B0604020202020204" pitchFamily="34" charset="0"/>
              <a:buChar char="•"/>
            </a:pPr>
            <a:r>
              <a:rPr lang="en-GB" sz="2000" b="1" dirty="0"/>
              <a:t>Who was unable to move until they opened their eyes?</a:t>
            </a:r>
          </a:p>
        </p:txBody>
      </p:sp>
      <p:sp>
        <p:nvSpPr>
          <p:cNvPr id="3" name="TextBox 2">
            <a:extLst>
              <a:ext uri="{FF2B5EF4-FFF2-40B4-BE49-F238E27FC236}">
                <a16:creationId xmlns:a16="http://schemas.microsoft.com/office/drawing/2014/main" id="{E2A7ABFC-AD25-49C5-9C51-07E96B3F6A8F}"/>
              </a:ext>
            </a:extLst>
          </p:cNvPr>
          <p:cNvSpPr txBox="1"/>
          <p:nvPr/>
        </p:nvSpPr>
        <p:spPr>
          <a:xfrm>
            <a:off x="434915" y="299115"/>
            <a:ext cx="7209971" cy="523220"/>
          </a:xfrm>
          <a:prstGeom prst="rect">
            <a:avLst/>
          </a:prstGeom>
          <a:noFill/>
        </p:spPr>
        <p:txBody>
          <a:bodyPr wrap="square" rtlCol="0">
            <a:spAutoFit/>
          </a:bodyPr>
          <a:lstStyle/>
          <a:p>
            <a:r>
              <a:rPr lang="en-GB" sz="2800" dirty="0">
                <a:latin typeface="Arial Black" panose="020B0A04020102020204" pitchFamily="34" charset="0"/>
              </a:rPr>
              <a:t>A Journey into Mental Illness</a:t>
            </a:r>
          </a:p>
        </p:txBody>
      </p:sp>
      <p:sp>
        <p:nvSpPr>
          <p:cNvPr id="5" name="TextBox 4">
            <a:extLst>
              <a:ext uri="{FF2B5EF4-FFF2-40B4-BE49-F238E27FC236}">
                <a16:creationId xmlns:a16="http://schemas.microsoft.com/office/drawing/2014/main" id="{8884733F-F497-4FAC-9A9B-0B677B8EBEEF}"/>
              </a:ext>
            </a:extLst>
          </p:cNvPr>
          <p:cNvSpPr txBox="1"/>
          <p:nvPr/>
        </p:nvSpPr>
        <p:spPr>
          <a:xfrm>
            <a:off x="6200633" y="822335"/>
            <a:ext cx="5661084" cy="5731441"/>
          </a:xfrm>
          <a:prstGeom prst="rect">
            <a:avLst/>
          </a:prstGeom>
          <a:noFill/>
        </p:spPr>
        <p:txBody>
          <a:bodyPr wrap="square" rtlCol="0">
            <a:spAutoFit/>
          </a:bodyPr>
          <a:lstStyle/>
          <a:p>
            <a:pPr>
              <a:lnSpc>
                <a:spcPct val="120000"/>
              </a:lnSpc>
            </a:pPr>
            <a:r>
              <a:rPr lang="en-GB" sz="2200" b="1" dirty="0"/>
              <a:t>Explanation:</a:t>
            </a:r>
          </a:p>
          <a:p>
            <a:pPr>
              <a:lnSpc>
                <a:spcPct val="120000"/>
              </a:lnSpc>
            </a:pPr>
            <a:r>
              <a:rPr lang="en-GB" sz="2200" dirty="0"/>
              <a:t>Your brain has been immersed into a world where taking a step forward would be incredibly  dangerous, leading to almost certain death.  </a:t>
            </a:r>
            <a:r>
              <a:rPr lang="en-GB" sz="2200" b="1" dirty="0"/>
              <a:t>The primary function of our brain is to keep us alive</a:t>
            </a:r>
            <a:r>
              <a:rPr lang="en-GB" sz="2200" dirty="0"/>
              <a:t>. </a:t>
            </a:r>
          </a:p>
          <a:p>
            <a:pPr>
              <a:lnSpc>
                <a:spcPct val="120000"/>
              </a:lnSpc>
              <a:spcAft>
                <a:spcPts val="1000"/>
              </a:spcAft>
            </a:pPr>
            <a:r>
              <a:rPr lang="en-GB" sz="2200" dirty="0"/>
              <a:t>The brain is an incredible, complicated organ with around 100 billion neurons sending and receiving information back and forth. </a:t>
            </a:r>
          </a:p>
          <a:p>
            <a:pPr>
              <a:lnSpc>
                <a:spcPct val="120000"/>
              </a:lnSpc>
              <a:spcAft>
                <a:spcPts val="1000"/>
              </a:spcAft>
            </a:pPr>
            <a:r>
              <a:rPr lang="en-GB" sz="2200" dirty="0"/>
              <a:t>For the purpose of this exercise we are going to think about just 2 parts:</a:t>
            </a:r>
          </a:p>
          <a:p>
            <a:pPr marL="342900" indent="-342900">
              <a:lnSpc>
                <a:spcPct val="120000"/>
              </a:lnSpc>
              <a:spcAft>
                <a:spcPts val="1000"/>
              </a:spcAft>
              <a:buFont typeface="Arial" panose="020B0604020202020204" pitchFamily="34" charset="0"/>
              <a:buChar char="•"/>
            </a:pPr>
            <a:r>
              <a:rPr lang="en-GB" sz="2200" dirty="0"/>
              <a:t>The Limbic</a:t>
            </a:r>
          </a:p>
          <a:p>
            <a:pPr marL="342900" indent="-342900">
              <a:lnSpc>
                <a:spcPct val="120000"/>
              </a:lnSpc>
              <a:spcAft>
                <a:spcPts val="1000"/>
              </a:spcAft>
              <a:buFont typeface="Arial" panose="020B0604020202020204" pitchFamily="34" charset="0"/>
              <a:buChar char="•"/>
            </a:pPr>
            <a:r>
              <a:rPr lang="en-GB" sz="2200" dirty="0"/>
              <a:t>The Frontal</a:t>
            </a:r>
          </a:p>
        </p:txBody>
      </p:sp>
      <p:pic>
        <p:nvPicPr>
          <p:cNvPr id="6" name="Picture 5">
            <a:extLst>
              <a:ext uri="{FF2B5EF4-FFF2-40B4-BE49-F238E27FC236}">
                <a16:creationId xmlns:a16="http://schemas.microsoft.com/office/drawing/2014/main" id="{27B58042-D288-4FA4-9D1E-D1B33E876B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2" r="42935" b="-1"/>
          <a:stretch/>
        </p:blipFill>
        <p:spPr>
          <a:xfrm>
            <a:off x="2060812" y="3135565"/>
            <a:ext cx="3825923" cy="3526413"/>
          </a:xfrm>
          <a:prstGeom prst="rect">
            <a:avLst/>
          </a:prstGeom>
        </p:spPr>
      </p:pic>
      <p:sp>
        <p:nvSpPr>
          <p:cNvPr id="7" name="TextBox 6">
            <a:extLst>
              <a:ext uri="{FF2B5EF4-FFF2-40B4-BE49-F238E27FC236}">
                <a16:creationId xmlns:a16="http://schemas.microsoft.com/office/drawing/2014/main" id="{6311028A-0DAB-4232-9928-8FCEBB68D79B}"/>
              </a:ext>
            </a:extLst>
          </p:cNvPr>
          <p:cNvSpPr txBox="1"/>
          <p:nvPr/>
        </p:nvSpPr>
        <p:spPr>
          <a:xfrm>
            <a:off x="901752" y="6354201"/>
            <a:ext cx="2206757" cy="307777"/>
          </a:xfrm>
          <a:prstGeom prst="rect">
            <a:avLst/>
          </a:prstGeom>
          <a:noFill/>
        </p:spPr>
        <p:txBody>
          <a:bodyPr wrap="square" rtlCol="0">
            <a:spAutoFit/>
          </a:bodyPr>
          <a:lstStyle/>
          <a:p>
            <a:r>
              <a:rPr lang="en-GB" sz="1400" dirty="0"/>
              <a:t>(Peters, 2012)</a:t>
            </a:r>
          </a:p>
        </p:txBody>
      </p:sp>
    </p:spTree>
    <p:extLst>
      <p:ext uri="{BB962C8B-B14F-4D97-AF65-F5344CB8AC3E}">
        <p14:creationId xmlns:p14="http://schemas.microsoft.com/office/powerpoint/2010/main" val="939513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149416-29A7-4812-BF2D-AD8F577C19A5}"/>
              </a:ext>
            </a:extLst>
          </p:cNvPr>
          <p:cNvSpPr>
            <a:spLocks noGrp="1"/>
          </p:cNvSpPr>
          <p:nvPr>
            <p:ph type="sldNum" sz="quarter" idx="12"/>
          </p:nvPr>
        </p:nvSpPr>
        <p:spPr/>
        <p:txBody>
          <a:bodyPr/>
          <a:lstStyle/>
          <a:p>
            <a:fld id="{A7FAADD0-5DAE-472D-995C-E8B43BDD57E6}" type="slidenum">
              <a:rPr lang="en-GB" smtClean="0"/>
              <a:pPr/>
              <a:t>8</a:t>
            </a:fld>
            <a:endParaRPr lang="en-GB"/>
          </a:p>
        </p:txBody>
      </p:sp>
      <p:sp>
        <p:nvSpPr>
          <p:cNvPr id="5" name="Title 1">
            <a:extLst>
              <a:ext uri="{FF2B5EF4-FFF2-40B4-BE49-F238E27FC236}">
                <a16:creationId xmlns:a16="http://schemas.microsoft.com/office/drawing/2014/main" id="{C92D3454-0F5C-4BF9-834C-5B0EE4C8BD40}"/>
              </a:ext>
            </a:extLst>
          </p:cNvPr>
          <p:cNvSpPr txBox="1">
            <a:spLocks/>
          </p:cNvSpPr>
          <p:nvPr/>
        </p:nvSpPr>
        <p:spPr>
          <a:xfrm>
            <a:off x="389792" y="309285"/>
            <a:ext cx="6361043" cy="7243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800" dirty="0">
                <a:latin typeface="Arial Black" panose="020B0A04020102020204" pitchFamily="34" charset="0"/>
              </a:rPr>
              <a:t>Our inner caveman</a:t>
            </a:r>
          </a:p>
        </p:txBody>
      </p:sp>
      <p:sp>
        <p:nvSpPr>
          <p:cNvPr id="2" name="TextBox 1">
            <a:extLst>
              <a:ext uri="{FF2B5EF4-FFF2-40B4-BE49-F238E27FC236}">
                <a16:creationId xmlns:a16="http://schemas.microsoft.com/office/drawing/2014/main" id="{4730F4F3-546B-47D0-A878-F4741394EB0C}"/>
              </a:ext>
            </a:extLst>
          </p:cNvPr>
          <p:cNvSpPr txBox="1"/>
          <p:nvPr/>
        </p:nvSpPr>
        <p:spPr>
          <a:xfrm>
            <a:off x="265042" y="780621"/>
            <a:ext cx="3852429" cy="3985706"/>
          </a:xfrm>
          <a:prstGeom prst="rect">
            <a:avLst/>
          </a:prstGeom>
          <a:noFill/>
        </p:spPr>
        <p:txBody>
          <a:bodyPr wrap="square" rtlCol="0">
            <a:spAutoFit/>
          </a:bodyPr>
          <a:lstStyle/>
          <a:p>
            <a:pPr>
              <a:spcAft>
                <a:spcPts val="600"/>
              </a:spcAft>
            </a:pPr>
            <a:r>
              <a:rPr lang="en-GB" sz="1900" b="1" dirty="0"/>
              <a:t>The Limbic</a:t>
            </a:r>
          </a:p>
          <a:p>
            <a:pPr>
              <a:spcAft>
                <a:spcPts val="600"/>
              </a:spcAft>
            </a:pPr>
            <a:r>
              <a:rPr lang="en-GB" sz="1900" dirty="0"/>
              <a:t>The limbic lobe is our </a:t>
            </a:r>
            <a:r>
              <a:rPr lang="en-GB" sz="1900" b="1" i="1" dirty="0"/>
              <a:t>caveman brain</a:t>
            </a:r>
            <a:r>
              <a:rPr lang="en-GB" sz="1900" dirty="0"/>
              <a:t>. The </a:t>
            </a:r>
            <a:r>
              <a:rPr lang="en-GB" sz="1900" dirty="0" err="1"/>
              <a:t>limbic’s</a:t>
            </a:r>
            <a:r>
              <a:rPr lang="en-GB" sz="1900" dirty="0"/>
              <a:t> main function is survival; it also governs our emotions. </a:t>
            </a:r>
          </a:p>
          <a:p>
            <a:pPr>
              <a:spcAft>
                <a:spcPts val="600"/>
              </a:spcAft>
            </a:pPr>
            <a:r>
              <a:rPr lang="en-GB" sz="1900" b="1" dirty="0"/>
              <a:t>When presented with stress or dangerous situations, the limbic automatically takes over to keep us alive.</a:t>
            </a:r>
            <a:r>
              <a:rPr lang="en-GB" sz="1900" dirty="0"/>
              <a:t> It has 3 responses:</a:t>
            </a:r>
          </a:p>
          <a:p>
            <a:pPr marL="342900" indent="-342900">
              <a:spcAft>
                <a:spcPts val="600"/>
              </a:spcAft>
              <a:buFont typeface="Arial" panose="020B0604020202020204" pitchFamily="34" charset="0"/>
              <a:buChar char="•"/>
            </a:pPr>
            <a:r>
              <a:rPr lang="en-GB" sz="1900" dirty="0"/>
              <a:t>Fight</a:t>
            </a:r>
          </a:p>
          <a:p>
            <a:pPr marL="342900" indent="-342900">
              <a:spcAft>
                <a:spcPts val="600"/>
              </a:spcAft>
              <a:buFont typeface="Arial" panose="020B0604020202020204" pitchFamily="34" charset="0"/>
              <a:buChar char="•"/>
            </a:pPr>
            <a:r>
              <a:rPr lang="en-GB" sz="1900" dirty="0"/>
              <a:t>Flight</a:t>
            </a:r>
          </a:p>
          <a:p>
            <a:pPr marL="342900" indent="-342900">
              <a:spcAft>
                <a:spcPts val="600"/>
              </a:spcAft>
              <a:buFont typeface="Arial" panose="020B0604020202020204" pitchFamily="34" charset="0"/>
              <a:buChar char="•"/>
            </a:pPr>
            <a:r>
              <a:rPr lang="en-GB" sz="1900" dirty="0"/>
              <a:t>Freeze</a:t>
            </a:r>
          </a:p>
        </p:txBody>
      </p:sp>
      <p:pic>
        <p:nvPicPr>
          <p:cNvPr id="6" name="Picture 5">
            <a:extLst>
              <a:ext uri="{FF2B5EF4-FFF2-40B4-BE49-F238E27FC236}">
                <a16:creationId xmlns:a16="http://schemas.microsoft.com/office/drawing/2014/main" id="{923BDAB4-5F57-49D4-BD55-1E082BD536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861" y="3612214"/>
            <a:ext cx="1801466" cy="2045393"/>
          </a:xfrm>
          <a:prstGeom prst="rect">
            <a:avLst/>
          </a:prstGeom>
        </p:spPr>
      </p:pic>
      <p:pic>
        <p:nvPicPr>
          <p:cNvPr id="12" name="Picture 11">
            <a:extLst>
              <a:ext uri="{FF2B5EF4-FFF2-40B4-BE49-F238E27FC236}">
                <a16:creationId xmlns:a16="http://schemas.microsoft.com/office/drawing/2014/main" id="{5FAFA305-D448-40FF-B6A3-C1AD33B179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4616" y="309285"/>
            <a:ext cx="1608072" cy="1562127"/>
          </a:xfrm>
          <a:prstGeom prst="rect">
            <a:avLst/>
          </a:prstGeom>
        </p:spPr>
      </p:pic>
      <p:sp>
        <p:nvSpPr>
          <p:cNvPr id="13" name="TextBox 12">
            <a:extLst>
              <a:ext uri="{FF2B5EF4-FFF2-40B4-BE49-F238E27FC236}">
                <a16:creationId xmlns:a16="http://schemas.microsoft.com/office/drawing/2014/main" id="{D98EBD0E-FD8C-4F71-AA86-8ACF99FD09EB}"/>
              </a:ext>
            </a:extLst>
          </p:cNvPr>
          <p:cNvSpPr txBox="1"/>
          <p:nvPr/>
        </p:nvSpPr>
        <p:spPr>
          <a:xfrm>
            <a:off x="8188186" y="1360070"/>
            <a:ext cx="3588028" cy="5293757"/>
          </a:xfrm>
          <a:prstGeom prst="rect">
            <a:avLst/>
          </a:prstGeom>
          <a:noFill/>
        </p:spPr>
        <p:txBody>
          <a:bodyPr wrap="square" rtlCol="0">
            <a:spAutoFit/>
          </a:bodyPr>
          <a:lstStyle/>
          <a:p>
            <a:pPr>
              <a:spcAft>
                <a:spcPts val="600"/>
              </a:spcAft>
            </a:pPr>
            <a:r>
              <a:rPr lang="en-GB" sz="1900" b="1" dirty="0"/>
              <a:t>The Frontal</a:t>
            </a:r>
          </a:p>
          <a:p>
            <a:pPr>
              <a:spcAft>
                <a:spcPts val="600"/>
              </a:spcAft>
            </a:pPr>
            <a:r>
              <a:rPr lang="en-GB" sz="1900" dirty="0"/>
              <a:t>The frontal lobe carries out many different functions, but for the purpose of this exercise, it is our </a:t>
            </a:r>
            <a:r>
              <a:rPr lang="en-GB" sz="1900" b="1" i="1" dirty="0"/>
              <a:t>thinking brain</a:t>
            </a:r>
            <a:r>
              <a:rPr lang="en-GB" sz="1900" b="1" dirty="0"/>
              <a:t>. </a:t>
            </a:r>
            <a:endParaRPr lang="en-GB" sz="1900" dirty="0"/>
          </a:p>
          <a:p>
            <a:pPr>
              <a:spcAft>
                <a:spcPts val="600"/>
              </a:spcAft>
            </a:pPr>
            <a:r>
              <a:rPr lang="en-GB" sz="1900" b="1" dirty="0"/>
              <a:t>When our limbic lobe has been engaged, we are not able to reach our thinking brain.</a:t>
            </a:r>
          </a:p>
          <a:p>
            <a:pPr>
              <a:spcAft>
                <a:spcPts val="600"/>
              </a:spcAft>
            </a:pPr>
            <a:r>
              <a:rPr lang="en-GB" sz="1900" dirty="0"/>
              <a:t>This is why, even though you knew you were safe, your caveman didn’t and wanted to keep you safe so took over and stopped you from moving. This is the same reason why, after you watch a scary film, you continue to be scared, even though you know it’s just a film.  </a:t>
            </a:r>
          </a:p>
        </p:txBody>
      </p:sp>
      <p:sp>
        <p:nvSpPr>
          <p:cNvPr id="3" name="TextBox 2">
            <a:extLst>
              <a:ext uri="{FF2B5EF4-FFF2-40B4-BE49-F238E27FC236}">
                <a16:creationId xmlns:a16="http://schemas.microsoft.com/office/drawing/2014/main" id="{7E1D4683-AB35-4E57-BA14-444359630A80}"/>
              </a:ext>
            </a:extLst>
          </p:cNvPr>
          <p:cNvSpPr txBox="1"/>
          <p:nvPr/>
        </p:nvSpPr>
        <p:spPr>
          <a:xfrm>
            <a:off x="322897" y="4752915"/>
            <a:ext cx="2144369" cy="969496"/>
          </a:xfrm>
          <a:prstGeom prst="rect">
            <a:avLst/>
          </a:prstGeom>
          <a:noFill/>
        </p:spPr>
        <p:txBody>
          <a:bodyPr wrap="square" rtlCol="0">
            <a:spAutoFit/>
          </a:bodyPr>
          <a:lstStyle/>
          <a:p>
            <a:r>
              <a:rPr lang="en-GB" sz="1900" dirty="0"/>
              <a:t>When we get this response the brain fills up with </a:t>
            </a:r>
            <a:r>
              <a:rPr lang="en-GB" sz="1900" b="1" dirty="0"/>
              <a:t>cortisol</a:t>
            </a:r>
            <a:endParaRPr lang="en-GB" sz="1900" dirty="0"/>
          </a:p>
        </p:txBody>
      </p:sp>
      <p:sp>
        <p:nvSpPr>
          <p:cNvPr id="8" name="TextBox 7">
            <a:extLst>
              <a:ext uri="{FF2B5EF4-FFF2-40B4-BE49-F238E27FC236}">
                <a16:creationId xmlns:a16="http://schemas.microsoft.com/office/drawing/2014/main" id="{641465A2-43A4-4CC4-9F71-26D43A52A9E5}"/>
              </a:ext>
            </a:extLst>
          </p:cNvPr>
          <p:cNvSpPr txBox="1"/>
          <p:nvPr/>
        </p:nvSpPr>
        <p:spPr>
          <a:xfrm>
            <a:off x="322897" y="5607130"/>
            <a:ext cx="7626736" cy="969496"/>
          </a:xfrm>
          <a:prstGeom prst="rect">
            <a:avLst/>
          </a:prstGeom>
          <a:noFill/>
        </p:spPr>
        <p:txBody>
          <a:bodyPr wrap="square" rtlCol="0">
            <a:spAutoFit/>
          </a:bodyPr>
          <a:lstStyle/>
          <a:p>
            <a:r>
              <a:rPr lang="en-GB" sz="1900" dirty="0"/>
              <a:t>and </a:t>
            </a:r>
            <a:r>
              <a:rPr lang="en-GB" sz="1900" b="1" dirty="0"/>
              <a:t>adrenaline </a:t>
            </a:r>
            <a:r>
              <a:rPr lang="en-GB" sz="1900" dirty="0"/>
              <a:t>which speeds up our breathing and reactions.  This is to give us the energy and power to fight or run. This response is automatic and something we have little conscious control over. </a:t>
            </a:r>
          </a:p>
        </p:txBody>
      </p:sp>
      <p:pic>
        <p:nvPicPr>
          <p:cNvPr id="11" name="Picture 10">
            <a:extLst>
              <a:ext uri="{FF2B5EF4-FFF2-40B4-BE49-F238E27FC236}">
                <a16:creationId xmlns:a16="http://schemas.microsoft.com/office/drawing/2014/main" id="{85E03BD7-D920-4A45-AC07-293771B9CE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2" r="42935" b="-1"/>
          <a:stretch/>
        </p:blipFill>
        <p:spPr>
          <a:xfrm>
            <a:off x="4228130" y="1124885"/>
            <a:ext cx="3852430" cy="3784869"/>
          </a:xfrm>
          <a:prstGeom prst="rect">
            <a:avLst/>
          </a:prstGeom>
        </p:spPr>
      </p:pic>
      <p:sp>
        <p:nvSpPr>
          <p:cNvPr id="14" name="TextBox 13">
            <a:extLst>
              <a:ext uri="{FF2B5EF4-FFF2-40B4-BE49-F238E27FC236}">
                <a16:creationId xmlns:a16="http://schemas.microsoft.com/office/drawing/2014/main" id="{74CA28C2-100E-4D62-B33B-3DF443D33A54}"/>
              </a:ext>
            </a:extLst>
          </p:cNvPr>
          <p:cNvSpPr txBox="1"/>
          <p:nvPr/>
        </p:nvSpPr>
        <p:spPr>
          <a:xfrm>
            <a:off x="4003815" y="4909754"/>
            <a:ext cx="3852430" cy="307777"/>
          </a:xfrm>
          <a:prstGeom prst="rect">
            <a:avLst/>
          </a:prstGeom>
          <a:noFill/>
        </p:spPr>
        <p:txBody>
          <a:bodyPr wrap="square" rtlCol="0">
            <a:spAutoFit/>
          </a:bodyPr>
          <a:lstStyle/>
          <a:p>
            <a:pPr algn="r"/>
            <a:r>
              <a:rPr lang="en-GB" sz="1400" i="1" dirty="0"/>
              <a:t>(Peters, 2012)</a:t>
            </a:r>
          </a:p>
        </p:txBody>
      </p:sp>
    </p:spTree>
    <p:extLst>
      <p:ext uri="{BB962C8B-B14F-4D97-AF65-F5344CB8AC3E}">
        <p14:creationId xmlns:p14="http://schemas.microsoft.com/office/powerpoint/2010/main" val="182120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BB7D-EF01-4F4D-A461-5994C5D93647}"/>
              </a:ext>
            </a:extLst>
          </p:cNvPr>
          <p:cNvSpPr txBox="1">
            <a:spLocks/>
          </p:cNvSpPr>
          <p:nvPr/>
        </p:nvSpPr>
        <p:spPr>
          <a:xfrm>
            <a:off x="336783" y="275356"/>
            <a:ext cx="6361043" cy="72438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1200"/>
              </a:spcAft>
            </a:pPr>
            <a:r>
              <a:rPr lang="en-GB" sz="2800" dirty="0">
                <a:latin typeface="Arial Black" panose="020B0A04020102020204" pitchFamily="34" charset="0"/>
              </a:rPr>
              <a:t>So what’s the point of all this?</a:t>
            </a:r>
          </a:p>
        </p:txBody>
      </p:sp>
      <p:pic>
        <p:nvPicPr>
          <p:cNvPr id="5" name="Picture 4">
            <a:extLst>
              <a:ext uri="{FF2B5EF4-FFF2-40B4-BE49-F238E27FC236}">
                <a16:creationId xmlns:a16="http://schemas.microsoft.com/office/drawing/2014/main" id="{0B07F913-D0BE-46D6-A918-DE14330771A1}"/>
              </a:ext>
            </a:extLst>
          </p:cNvPr>
          <p:cNvPicPr>
            <a:picLocks noChangeAspect="1"/>
          </p:cNvPicPr>
          <p:nvPr/>
        </p:nvPicPr>
        <p:blipFill rotWithShape="1">
          <a:blip r:embed="rId2">
            <a:extLst>
              <a:ext uri="{28A0092B-C50C-407E-A947-70E740481C1C}">
                <a14:useLocalDpi xmlns:a14="http://schemas.microsoft.com/office/drawing/2010/main" val="0"/>
              </a:ext>
            </a:extLst>
          </a:blip>
          <a:srcRect l="1" t="12384" r="26143"/>
          <a:stretch/>
        </p:blipFill>
        <p:spPr>
          <a:xfrm>
            <a:off x="7576357" y="1949241"/>
            <a:ext cx="4195135" cy="3605218"/>
          </a:xfrm>
          <a:prstGeom prst="rect">
            <a:avLst/>
          </a:prstGeom>
        </p:spPr>
      </p:pic>
      <p:sp>
        <p:nvSpPr>
          <p:cNvPr id="6" name="TextBox 5">
            <a:extLst>
              <a:ext uri="{FF2B5EF4-FFF2-40B4-BE49-F238E27FC236}">
                <a16:creationId xmlns:a16="http://schemas.microsoft.com/office/drawing/2014/main" id="{654B78D8-CDE2-41C3-B056-46DD3D45FA8F}"/>
              </a:ext>
            </a:extLst>
          </p:cNvPr>
          <p:cNvSpPr txBox="1"/>
          <p:nvPr/>
        </p:nvSpPr>
        <p:spPr>
          <a:xfrm>
            <a:off x="420508" y="754818"/>
            <a:ext cx="6277318" cy="1261884"/>
          </a:xfrm>
          <a:prstGeom prst="rect">
            <a:avLst/>
          </a:prstGeom>
          <a:noFill/>
        </p:spPr>
        <p:txBody>
          <a:bodyPr wrap="square" rtlCol="0">
            <a:spAutoFit/>
          </a:bodyPr>
          <a:lstStyle/>
          <a:p>
            <a:pPr>
              <a:spcAft>
                <a:spcPts val="600"/>
              </a:spcAft>
            </a:pPr>
            <a:r>
              <a:rPr lang="en-GB" sz="1900" dirty="0"/>
              <a:t>At the end of the description, your brain was in a different reality to your body, </a:t>
            </a:r>
            <a:r>
              <a:rPr lang="en-GB" sz="1900" b="1" dirty="0"/>
              <a:t>your reaction of being unable to move was totally predictable when we understand that our brain is programmed to keep us safe</a:t>
            </a:r>
            <a:r>
              <a:rPr lang="en-GB" sz="1900" dirty="0"/>
              <a:t>.  </a:t>
            </a:r>
          </a:p>
        </p:txBody>
      </p:sp>
      <p:sp>
        <p:nvSpPr>
          <p:cNvPr id="7" name="TextBox 6">
            <a:extLst>
              <a:ext uri="{FF2B5EF4-FFF2-40B4-BE49-F238E27FC236}">
                <a16:creationId xmlns:a16="http://schemas.microsoft.com/office/drawing/2014/main" id="{9CDBDC03-5247-44BD-973B-EB3B2BDB5727}"/>
              </a:ext>
            </a:extLst>
          </p:cNvPr>
          <p:cNvSpPr txBox="1"/>
          <p:nvPr/>
        </p:nvSpPr>
        <p:spPr>
          <a:xfrm>
            <a:off x="6781551" y="226323"/>
            <a:ext cx="4989941" cy="1661993"/>
          </a:xfrm>
          <a:prstGeom prst="rect">
            <a:avLst/>
          </a:prstGeom>
          <a:noFill/>
          <a:ln w="28575">
            <a:solidFill>
              <a:schemeClr val="tx1"/>
            </a:solidFill>
          </a:ln>
        </p:spPr>
        <p:txBody>
          <a:bodyPr wrap="square" rtlCol="0">
            <a:spAutoFit/>
          </a:bodyPr>
          <a:lstStyle/>
          <a:p>
            <a:r>
              <a:rPr lang="en-GB" b="1" dirty="0"/>
              <a:t>Definition – Psychosis</a:t>
            </a:r>
          </a:p>
          <a:p>
            <a:r>
              <a:rPr lang="en-GB" dirty="0"/>
              <a:t>Psychosis occurs when the person loses touch with reality, this can include hallucinations, delusions, confused or disturbed thoughts or a lack of self awareness.</a:t>
            </a:r>
          </a:p>
          <a:p>
            <a:pPr algn="r"/>
            <a:r>
              <a:rPr lang="en-GB" sz="1200" i="1" dirty="0"/>
              <a:t>(NHS Choices)</a:t>
            </a:r>
          </a:p>
        </p:txBody>
      </p:sp>
      <p:sp>
        <p:nvSpPr>
          <p:cNvPr id="8" name="Rectangle 7">
            <a:extLst>
              <a:ext uri="{FF2B5EF4-FFF2-40B4-BE49-F238E27FC236}">
                <a16:creationId xmlns:a16="http://schemas.microsoft.com/office/drawing/2014/main" id="{FA341059-7881-4FFF-97DF-0ACC2E35483F}"/>
              </a:ext>
            </a:extLst>
          </p:cNvPr>
          <p:cNvSpPr/>
          <p:nvPr/>
        </p:nvSpPr>
        <p:spPr>
          <a:xfrm>
            <a:off x="7618220" y="5554459"/>
            <a:ext cx="4195135" cy="1077218"/>
          </a:xfrm>
          <a:prstGeom prst="rect">
            <a:avLst/>
          </a:prstGeom>
        </p:spPr>
        <p:txBody>
          <a:bodyPr wrap="square">
            <a:spAutoFit/>
          </a:bodyPr>
          <a:lstStyle/>
          <a:p>
            <a:pPr lvl="0" algn="ctr"/>
            <a:r>
              <a:rPr lang="en-GB" sz="1600" i="1" dirty="0">
                <a:solidFill>
                  <a:prstClr val="black"/>
                </a:solidFill>
              </a:rPr>
              <a:t>If someone had made you step through the door and your brain believed that that step meant you falling off a cliff – you would probably react violently. </a:t>
            </a:r>
          </a:p>
        </p:txBody>
      </p:sp>
      <p:sp>
        <p:nvSpPr>
          <p:cNvPr id="4" name="Rectangle 3">
            <a:extLst>
              <a:ext uri="{FF2B5EF4-FFF2-40B4-BE49-F238E27FC236}">
                <a16:creationId xmlns:a16="http://schemas.microsoft.com/office/drawing/2014/main" id="{2742EBE2-1D5D-423B-8CCA-45540FF22BE7}"/>
              </a:ext>
            </a:extLst>
          </p:cNvPr>
          <p:cNvSpPr/>
          <p:nvPr/>
        </p:nvSpPr>
        <p:spPr>
          <a:xfrm>
            <a:off x="469303" y="4835503"/>
            <a:ext cx="6806140" cy="1785104"/>
          </a:xfrm>
          <a:prstGeom prst="rect">
            <a:avLst/>
          </a:prstGeom>
          <a:ln w="38100">
            <a:solidFill>
              <a:srgbClr val="C00000"/>
            </a:solidFill>
          </a:ln>
        </p:spPr>
        <p:txBody>
          <a:bodyPr wrap="square">
            <a:spAutoFit/>
          </a:bodyPr>
          <a:lstStyle/>
          <a:p>
            <a:r>
              <a:rPr lang="en-GB" sz="1900" b="1" dirty="0"/>
              <a:t>Think:</a:t>
            </a:r>
          </a:p>
          <a:p>
            <a:pPr marL="1257300" lvl="2" indent="-342900">
              <a:spcAft>
                <a:spcPts val="600"/>
              </a:spcAft>
              <a:buFont typeface="Arial" panose="020B0604020202020204" pitchFamily="34" charset="0"/>
              <a:buChar char="•"/>
            </a:pPr>
            <a:r>
              <a:rPr lang="en-GB" sz="1900" b="1" dirty="0"/>
              <a:t>What does the person believe?</a:t>
            </a:r>
          </a:p>
          <a:p>
            <a:pPr marL="1257300" lvl="2" indent="-342900">
              <a:spcAft>
                <a:spcPts val="600"/>
              </a:spcAft>
              <a:buFont typeface="Arial" panose="020B0604020202020204" pitchFamily="34" charset="0"/>
              <a:buChar char="•"/>
            </a:pPr>
            <a:r>
              <a:rPr lang="en-GB" sz="1900" b="1" dirty="0"/>
              <a:t>How is this likely to make them feel/act?</a:t>
            </a:r>
          </a:p>
          <a:p>
            <a:pPr marL="1257300" lvl="2" indent="-342900">
              <a:spcAft>
                <a:spcPts val="600"/>
              </a:spcAft>
              <a:buFont typeface="Arial" panose="020B0604020202020204" pitchFamily="34" charset="0"/>
              <a:buChar char="•"/>
            </a:pPr>
            <a:r>
              <a:rPr lang="en-GB" sz="1900" b="1" dirty="0"/>
              <a:t>How can I protect my own safety?</a:t>
            </a:r>
          </a:p>
          <a:p>
            <a:pPr marL="1257300" lvl="2" indent="-342900">
              <a:spcAft>
                <a:spcPts val="600"/>
              </a:spcAft>
              <a:buFont typeface="Arial" panose="020B0604020202020204" pitchFamily="34" charset="0"/>
              <a:buChar char="•"/>
            </a:pPr>
            <a:r>
              <a:rPr lang="en-GB" sz="1900" b="1" dirty="0"/>
              <a:t>What can I do to reassure them of their safety?</a:t>
            </a:r>
          </a:p>
        </p:txBody>
      </p:sp>
      <p:sp>
        <p:nvSpPr>
          <p:cNvPr id="10" name="Rectangle 9">
            <a:extLst>
              <a:ext uri="{FF2B5EF4-FFF2-40B4-BE49-F238E27FC236}">
                <a16:creationId xmlns:a16="http://schemas.microsoft.com/office/drawing/2014/main" id="{E781C82C-D08A-4A0B-91EA-8E98FE779BD9}"/>
              </a:ext>
            </a:extLst>
          </p:cNvPr>
          <p:cNvSpPr/>
          <p:nvPr/>
        </p:nvSpPr>
        <p:spPr>
          <a:xfrm>
            <a:off x="336783" y="2025719"/>
            <a:ext cx="7057930" cy="2800767"/>
          </a:xfrm>
          <a:prstGeom prst="rect">
            <a:avLst/>
          </a:prstGeom>
        </p:spPr>
        <p:txBody>
          <a:bodyPr wrap="square">
            <a:spAutoFit/>
          </a:bodyPr>
          <a:lstStyle/>
          <a:p>
            <a:pPr lvl="0">
              <a:spcAft>
                <a:spcPts val="600"/>
              </a:spcAft>
            </a:pPr>
            <a:r>
              <a:rPr lang="en-GB" sz="1900" dirty="0">
                <a:solidFill>
                  <a:prstClr val="black"/>
                </a:solidFill>
              </a:rPr>
              <a:t>You were able to reconnect your brain and body by opening your eyes. For someone who is psychotic – their brains are, and remain in a different place to the reality that we are experiencing. This is caused by too much of the chemical, dopamine in the brain.</a:t>
            </a:r>
          </a:p>
          <a:p>
            <a:pPr lvl="0">
              <a:spcAft>
                <a:spcPts val="600"/>
              </a:spcAft>
            </a:pPr>
            <a:r>
              <a:rPr lang="en-GB" sz="1900" dirty="0">
                <a:solidFill>
                  <a:prstClr val="black"/>
                </a:solidFill>
              </a:rPr>
              <a:t>A nurse treating someone who is psychotic needs to be able to identify with their patient’s reality and understand the emotions it may cause. If we can empathise with what they are thinking and believe, we are better able to understand how they may be feeling and ultimately how their they may behave. </a:t>
            </a:r>
            <a:endParaRPr lang="en-GB" sz="1900" b="1" dirty="0">
              <a:solidFill>
                <a:prstClr val="black"/>
              </a:solidFill>
            </a:endParaRPr>
          </a:p>
        </p:txBody>
      </p:sp>
    </p:spTree>
    <p:extLst>
      <p:ext uri="{BB962C8B-B14F-4D97-AF65-F5344CB8AC3E}">
        <p14:creationId xmlns:p14="http://schemas.microsoft.com/office/powerpoint/2010/main" val="3440237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6624</Words>
  <Application>Microsoft Office PowerPoint</Application>
  <PresentationFormat>Widescreen</PresentationFormat>
  <Paragraphs>482</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Journey into Mental Illness</dc:title>
  <dc:creator>RACHEL SYMONS</dc:creator>
  <cp:lastModifiedBy>RACHEL SYMONS</cp:lastModifiedBy>
  <cp:revision>102</cp:revision>
  <dcterms:created xsi:type="dcterms:W3CDTF">2018-05-30T14:05:42Z</dcterms:created>
  <dcterms:modified xsi:type="dcterms:W3CDTF">2019-03-16T15:12:37Z</dcterms:modified>
</cp:coreProperties>
</file>