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92"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sz="1200" b="1" dirty="0">
                <a:solidFill>
                  <a:schemeClr val="tx1"/>
                </a:solidFill>
                <a:latin typeface="Arial" panose="020B0604020202020204" pitchFamily="34" charset="0"/>
                <a:cs typeface="Arial" panose="020B0604020202020204" pitchFamily="34" charset="0"/>
              </a:rPr>
              <a:t>Antibiotic Duration</a:t>
            </a:r>
          </a:p>
        </c:rich>
      </c:tx>
      <c:layout>
        <c:manualLayout>
          <c:xMode val="edge"/>
          <c:yMode val="edge"/>
          <c:x val="0.28513602152701217"/>
          <c:y val="0.10723171782249502"/>
        </c:manualLayout>
      </c:layout>
      <c:overlay val="0"/>
      <c:spPr>
        <a:noFill/>
        <a:ln>
          <a:noFill/>
        </a:ln>
        <a:effectLst/>
      </c:spPr>
    </c:title>
    <c:autoTitleDeleted val="0"/>
    <c:plotArea>
      <c:layout/>
      <c:pieChart>
        <c:varyColors val="1"/>
        <c:ser>
          <c:idx val="0"/>
          <c:order val="0"/>
          <c:tx>
            <c:strRef>
              <c:f>Sheet1!$B$1</c:f>
              <c:strCache>
                <c:ptCount val="1"/>
                <c:pt idx="0">
                  <c:v>Column2</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DC9-4B6F-B1AD-2A89705C399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DC9-4B6F-B1AD-2A89705C399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DC9-4B6F-B1AD-2A89705C399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DC9-4B6F-B1AD-2A89705C399B}"/>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≤48 hrs</c:v>
                </c:pt>
                <c:pt idx="1">
                  <c:v>&gt;48 - ≤96hrs</c:v>
                </c:pt>
                <c:pt idx="2">
                  <c:v>&gt;96hrs - ≤120hrs</c:v>
                </c:pt>
                <c:pt idx="3">
                  <c:v>&gt;120 hrs</c:v>
                </c:pt>
              </c:strCache>
            </c:strRef>
          </c:cat>
          <c:val>
            <c:numRef>
              <c:f>Sheet1!$B$2:$B$5</c:f>
              <c:numCache>
                <c:formatCode>General</c:formatCode>
                <c:ptCount val="4"/>
                <c:pt idx="0">
                  <c:v>36</c:v>
                </c:pt>
                <c:pt idx="1">
                  <c:v>3</c:v>
                </c:pt>
                <c:pt idx="2">
                  <c:v>12</c:v>
                </c:pt>
                <c:pt idx="3">
                  <c:v>1</c:v>
                </c:pt>
              </c:numCache>
            </c:numRef>
          </c:val>
          <c:extLst xmlns:c16r2="http://schemas.microsoft.com/office/drawing/2015/06/chart">
            <c:ext xmlns:c16="http://schemas.microsoft.com/office/drawing/2014/chart" uri="{C3380CC4-5D6E-409C-BE32-E72D297353CC}">
              <c16:uniqueId val="{00000008-EDC9-4B6F-B1AD-2A89705C399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1724732715648518"/>
          <c:y val="0.79449465448315637"/>
          <c:w val="0.48536572049556359"/>
          <c:h val="0.1781430788008145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i="0" u="sng" baseline="0" dirty="0">
                <a:solidFill>
                  <a:schemeClr val="tx1"/>
                </a:solidFill>
                <a:effectLst/>
                <a:latin typeface="Arial" panose="020B0604020202020204" pitchFamily="34" charset="0"/>
                <a:cs typeface="Arial" panose="020B0604020202020204" pitchFamily="34" charset="0"/>
              </a:rPr>
              <a:t>Comparison in neonatal antibiotic use: NICE vs KPSRC in Walsall and West Midlands region</a:t>
            </a:r>
            <a:endParaRPr lang="en-GB" sz="1200" dirty="0">
              <a:solidFill>
                <a:schemeClr val="tx1"/>
              </a:solidFill>
              <a:effectLst/>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0.1052287282271534"/>
          <c:y val="0.16316451610599267"/>
          <c:w val="0.85840763540921017"/>
          <c:h val="0.49051285251787186"/>
        </c:manualLayout>
      </c:layout>
      <c:barChart>
        <c:barDir val="col"/>
        <c:grouping val="clustered"/>
        <c:varyColors val="0"/>
        <c:ser>
          <c:idx val="0"/>
          <c:order val="0"/>
          <c:tx>
            <c:strRef>
              <c:f>Sheet1!$B$1</c:f>
              <c:strCache>
                <c:ptCount val="1"/>
                <c:pt idx="0">
                  <c:v>Antibiotics</c:v>
                </c:pt>
              </c:strCache>
            </c:strRef>
          </c:tx>
          <c:spPr>
            <a:solidFill>
              <a:schemeClr val="accent2"/>
            </a:solidFill>
            <a:ln>
              <a:noFill/>
            </a:ln>
            <a:effectLst/>
          </c:spPr>
          <c:invertIfNegative val="0"/>
          <c:cat>
            <c:strRef>
              <c:f>Sheet1!$A$2:$A$6</c:f>
              <c:strCache>
                <c:ptCount val="5"/>
                <c:pt idx="0">
                  <c:v>NICE Guidance</c:v>
                </c:pt>
                <c:pt idx="1">
                  <c:v>Walsall KP-SRC 1/1000 </c:v>
                </c:pt>
                <c:pt idx="2">
                  <c:v>Walsall KP-SRC 2/1000 </c:v>
                </c:pt>
                <c:pt idx="3">
                  <c:v>Regional KP-SRC 1/1000</c:v>
                </c:pt>
                <c:pt idx="4">
                  <c:v>Regional KP-SRC 2/1000</c:v>
                </c:pt>
              </c:strCache>
            </c:strRef>
          </c:cat>
          <c:val>
            <c:numRef>
              <c:f>Sheet1!$B$2:$B$6</c:f>
              <c:numCache>
                <c:formatCode>0%</c:formatCode>
                <c:ptCount val="5"/>
                <c:pt idx="0">
                  <c:v>1</c:v>
                </c:pt>
                <c:pt idx="1">
                  <c:v>0.12</c:v>
                </c:pt>
                <c:pt idx="2">
                  <c:v>0.19</c:v>
                </c:pt>
                <c:pt idx="3">
                  <c:v>0.28000000000000003</c:v>
                </c:pt>
                <c:pt idx="4">
                  <c:v>0.5</c:v>
                </c:pt>
              </c:numCache>
            </c:numRef>
          </c:val>
          <c:extLst xmlns:c16r2="http://schemas.microsoft.com/office/drawing/2015/06/chart">
            <c:ext xmlns:c16="http://schemas.microsoft.com/office/drawing/2014/chart" uri="{C3380CC4-5D6E-409C-BE32-E72D297353CC}">
              <c16:uniqueId val="{00000000-50EA-4695-8E45-C21AF97D52BD}"/>
            </c:ext>
          </c:extLst>
        </c:ser>
        <c:ser>
          <c:idx val="1"/>
          <c:order val="1"/>
          <c:tx>
            <c:strRef>
              <c:f>Sheet1!$C$1</c:f>
              <c:strCache>
                <c:ptCount val="1"/>
                <c:pt idx="0">
                  <c:v>Observation</c:v>
                </c:pt>
              </c:strCache>
            </c:strRef>
          </c:tx>
          <c:spPr>
            <a:solidFill>
              <a:schemeClr val="accent1"/>
            </a:solidFill>
            <a:ln>
              <a:noFill/>
            </a:ln>
            <a:effectLst/>
          </c:spPr>
          <c:invertIfNegative val="0"/>
          <c:cat>
            <c:strRef>
              <c:f>Sheet1!$A$2:$A$6</c:f>
              <c:strCache>
                <c:ptCount val="5"/>
                <c:pt idx="0">
                  <c:v>NICE Guidance</c:v>
                </c:pt>
                <c:pt idx="1">
                  <c:v>Walsall KP-SRC 1/1000 </c:v>
                </c:pt>
                <c:pt idx="2">
                  <c:v>Walsall KP-SRC 2/1000 </c:v>
                </c:pt>
                <c:pt idx="3">
                  <c:v>Regional KP-SRC 1/1000</c:v>
                </c:pt>
                <c:pt idx="4">
                  <c:v>Regional KP-SRC 2/1000</c:v>
                </c:pt>
              </c:strCache>
            </c:strRef>
          </c:cat>
          <c:val>
            <c:numRef>
              <c:f>Sheet1!$C$2:$C$6</c:f>
              <c:numCache>
                <c:formatCode>0%</c:formatCode>
                <c:ptCount val="5"/>
                <c:pt idx="0">
                  <c:v>0</c:v>
                </c:pt>
                <c:pt idx="1">
                  <c:v>0.88</c:v>
                </c:pt>
                <c:pt idx="2">
                  <c:v>0.81</c:v>
                </c:pt>
                <c:pt idx="3">
                  <c:v>0.72</c:v>
                </c:pt>
                <c:pt idx="4">
                  <c:v>0.5</c:v>
                </c:pt>
              </c:numCache>
            </c:numRef>
          </c:val>
          <c:extLst xmlns:c16r2="http://schemas.microsoft.com/office/drawing/2015/06/chart">
            <c:ext xmlns:c16="http://schemas.microsoft.com/office/drawing/2014/chart" uri="{C3380CC4-5D6E-409C-BE32-E72D297353CC}">
              <c16:uniqueId val="{00000001-50EA-4695-8E45-C21AF97D52BD}"/>
            </c:ext>
          </c:extLst>
        </c:ser>
        <c:dLbls>
          <c:showLegendKey val="0"/>
          <c:showVal val="0"/>
          <c:showCatName val="0"/>
          <c:showSerName val="0"/>
          <c:showPercent val="0"/>
          <c:showBubbleSize val="0"/>
        </c:dLbls>
        <c:gapWidth val="219"/>
        <c:overlap val="-27"/>
        <c:axId val="218220032"/>
        <c:axId val="215313792"/>
      </c:barChart>
      <c:catAx>
        <c:axId val="21822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5313792"/>
        <c:crossesAt val="0"/>
        <c:auto val="1"/>
        <c:lblAlgn val="ctr"/>
        <c:lblOffset val="100"/>
        <c:noMultiLvlLbl val="0"/>
      </c:catAx>
      <c:valAx>
        <c:axId val="2153137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8220032"/>
        <c:crosses val="autoZero"/>
        <c:crossBetween val="between"/>
      </c:valAx>
      <c:spPr>
        <a:noFill/>
        <a:ln>
          <a:noFill/>
        </a:ln>
        <a:effectLst/>
      </c:spPr>
    </c:plotArea>
    <c:legend>
      <c:legendPos val="b"/>
      <c:layout>
        <c:manualLayout>
          <c:xMode val="edge"/>
          <c:yMode val="edge"/>
          <c:x val="3.0863469339059889E-2"/>
          <c:y val="0.8023886477332981"/>
          <c:w val="0.41517436781879941"/>
          <c:h val="9.212297714897016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28575">
      <a:solidFill>
        <a:schemeClr val="tx1"/>
      </a:solid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GB" sz="1400" b="1" i="0" u="sng" baseline="0" dirty="0">
                <a:solidFill>
                  <a:schemeClr val="tx1"/>
                </a:solidFill>
                <a:effectLst/>
                <a:latin typeface="Arial" panose="020B0604020202020204" pitchFamily="34" charset="0"/>
                <a:cs typeface="Arial" panose="020B0604020202020204" pitchFamily="34" charset="0"/>
              </a:rPr>
              <a:t>Projected reduction of bed days per month in the West Midlands</a:t>
            </a:r>
            <a:endParaRPr lang="en-GB" sz="1400" u="sng"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9.9987274643070029E-2"/>
          <c:y val="0"/>
        </c:manualLayout>
      </c:layout>
      <c:overlay val="0"/>
      <c:spPr>
        <a:noFill/>
        <a:ln>
          <a:noFill/>
        </a:ln>
        <a:effectLst/>
      </c:spPr>
    </c:title>
    <c:autoTitleDeleted val="0"/>
    <c:plotArea>
      <c:layout>
        <c:manualLayout>
          <c:layoutTarget val="inner"/>
          <c:xMode val="edge"/>
          <c:yMode val="edge"/>
          <c:x val="0.12742179225543127"/>
          <c:y val="0.20168125003716456"/>
          <c:w val="0.81808659647420845"/>
          <c:h val="0.533198723323284"/>
        </c:manualLayout>
      </c:layout>
      <c:barChart>
        <c:barDir val="bar"/>
        <c:grouping val="clustered"/>
        <c:varyColors val="0"/>
        <c:ser>
          <c:idx val="0"/>
          <c:order val="0"/>
          <c:tx>
            <c:strRef>
              <c:f>Sheet1!$B$1</c:f>
              <c:strCache>
                <c:ptCount val="1"/>
                <c:pt idx="0">
                  <c:v>KP-SRC 1/1000</c:v>
                </c:pt>
              </c:strCache>
            </c:strRef>
          </c:tx>
          <c:spPr>
            <a:solidFill>
              <a:schemeClr val="accent4"/>
            </a:solidFill>
            <a:ln>
              <a:noFill/>
            </a:ln>
            <a:effectLst/>
          </c:spPr>
          <c:invertIfNegative val="0"/>
          <c:cat>
            <c:strRef>
              <c:f>Sheet1!$A$2:$A$10</c:f>
              <c:strCache>
                <c:ptCount val="9"/>
                <c:pt idx="0">
                  <c:v>BHH</c:v>
                </c:pt>
                <c:pt idx="1">
                  <c:v>BWH</c:v>
                </c:pt>
                <c:pt idx="2">
                  <c:v>City</c:v>
                </c:pt>
                <c:pt idx="3">
                  <c:v>GHH</c:v>
                </c:pt>
                <c:pt idx="4">
                  <c:v>HER</c:v>
                </c:pt>
                <c:pt idx="5">
                  <c:v>SATH</c:v>
                </c:pt>
                <c:pt idx="6">
                  <c:v>Stoke</c:v>
                </c:pt>
                <c:pt idx="7">
                  <c:v>WALSALL</c:v>
                </c:pt>
                <c:pt idx="8">
                  <c:v>Worcester</c:v>
                </c:pt>
              </c:strCache>
            </c:strRef>
          </c:cat>
          <c:val>
            <c:numRef>
              <c:f>Sheet1!$B$2:$B$10</c:f>
              <c:numCache>
                <c:formatCode>General</c:formatCode>
                <c:ptCount val="9"/>
                <c:pt idx="0">
                  <c:v>15</c:v>
                </c:pt>
                <c:pt idx="1">
                  <c:v>44</c:v>
                </c:pt>
                <c:pt idx="2">
                  <c:v>45</c:v>
                </c:pt>
                <c:pt idx="3">
                  <c:v>18</c:v>
                </c:pt>
                <c:pt idx="4">
                  <c:v>9</c:v>
                </c:pt>
                <c:pt idx="5">
                  <c:v>29</c:v>
                </c:pt>
                <c:pt idx="6">
                  <c:v>18</c:v>
                </c:pt>
                <c:pt idx="7">
                  <c:v>20.5</c:v>
                </c:pt>
                <c:pt idx="8">
                  <c:v>4</c:v>
                </c:pt>
              </c:numCache>
            </c:numRef>
          </c:val>
          <c:extLst xmlns:c16r2="http://schemas.microsoft.com/office/drawing/2015/06/chart">
            <c:ext xmlns:c16="http://schemas.microsoft.com/office/drawing/2014/chart" uri="{C3380CC4-5D6E-409C-BE32-E72D297353CC}">
              <c16:uniqueId val="{00000000-BD42-410D-B50C-960D0DDCFE4F}"/>
            </c:ext>
          </c:extLst>
        </c:ser>
        <c:ser>
          <c:idx val="1"/>
          <c:order val="1"/>
          <c:tx>
            <c:strRef>
              <c:f>Sheet1!$C$1</c:f>
              <c:strCache>
                <c:ptCount val="1"/>
                <c:pt idx="0">
                  <c:v>KP-SRC 2/1000</c:v>
                </c:pt>
              </c:strCache>
            </c:strRef>
          </c:tx>
          <c:spPr>
            <a:solidFill>
              <a:schemeClr val="accent1"/>
            </a:solidFill>
            <a:ln>
              <a:noFill/>
            </a:ln>
            <a:effectLst/>
          </c:spPr>
          <c:invertIfNegative val="0"/>
          <c:cat>
            <c:strRef>
              <c:f>Sheet1!$A$2:$A$10</c:f>
              <c:strCache>
                <c:ptCount val="9"/>
                <c:pt idx="0">
                  <c:v>BHH</c:v>
                </c:pt>
                <c:pt idx="1">
                  <c:v>BWH</c:v>
                </c:pt>
                <c:pt idx="2">
                  <c:v>City</c:v>
                </c:pt>
                <c:pt idx="3">
                  <c:v>GHH</c:v>
                </c:pt>
                <c:pt idx="4">
                  <c:v>HER</c:v>
                </c:pt>
                <c:pt idx="5">
                  <c:v>SATH</c:v>
                </c:pt>
                <c:pt idx="6">
                  <c:v>Stoke</c:v>
                </c:pt>
                <c:pt idx="7">
                  <c:v>WALSALL</c:v>
                </c:pt>
                <c:pt idx="8">
                  <c:v>Worcester</c:v>
                </c:pt>
              </c:strCache>
            </c:strRef>
          </c:cat>
          <c:val>
            <c:numRef>
              <c:f>Sheet1!$C$2:$C$10</c:f>
              <c:numCache>
                <c:formatCode>General</c:formatCode>
                <c:ptCount val="9"/>
                <c:pt idx="0">
                  <c:v>11</c:v>
                </c:pt>
                <c:pt idx="1">
                  <c:v>21</c:v>
                </c:pt>
                <c:pt idx="2">
                  <c:v>35</c:v>
                </c:pt>
                <c:pt idx="3">
                  <c:v>13</c:v>
                </c:pt>
                <c:pt idx="4">
                  <c:v>9</c:v>
                </c:pt>
                <c:pt idx="5">
                  <c:v>14.5</c:v>
                </c:pt>
                <c:pt idx="6">
                  <c:v>9.25</c:v>
                </c:pt>
                <c:pt idx="7">
                  <c:v>13</c:v>
                </c:pt>
                <c:pt idx="8">
                  <c:v>2.25</c:v>
                </c:pt>
              </c:numCache>
            </c:numRef>
          </c:val>
          <c:extLst xmlns:c16r2="http://schemas.microsoft.com/office/drawing/2015/06/chart">
            <c:ext xmlns:c16="http://schemas.microsoft.com/office/drawing/2014/chart" uri="{C3380CC4-5D6E-409C-BE32-E72D297353CC}">
              <c16:uniqueId val="{00000001-BD42-410D-B50C-960D0DDCFE4F}"/>
            </c:ext>
          </c:extLst>
        </c:ser>
        <c:dLbls>
          <c:showLegendKey val="0"/>
          <c:showVal val="0"/>
          <c:showCatName val="0"/>
          <c:showSerName val="0"/>
          <c:showPercent val="0"/>
          <c:showBubbleSize val="0"/>
        </c:dLbls>
        <c:gapWidth val="182"/>
        <c:axId val="218220544"/>
        <c:axId val="215315520"/>
      </c:barChart>
      <c:catAx>
        <c:axId val="218220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5315520"/>
        <c:crosses val="autoZero"/>
        <c:auto val="1"/>
        <c:lblAlgn val="ctr"/>
        <c:lblOffset val="100"/>
        <c:noMultiLvlLbl val="0"/>
      </c:catAx>
      <c:valAx>
        <c:axId val="215315520"/>
        <c:scaling>
          <c:orientation val="minMax"/>
          <c:max val="45"/>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220544"/>
        <c:crosses val="autoZero"/>
        <c:crossBetween val="between"/>
      </c:valAx>
      <c:spPr>
        <a:noFill/>
        <a:ln>
          <a:noFill/>
        </a:ln>
        <a:effectLst/>
      </c:spPr>
    </c:plotArea>
    <c:legend>
      <c:legendPos val="b"/>
      <c:layout>
        <c:manualLayout>
          <c:xMode val="edge"/>
          <c:yMode val="edge"/>
          <c:x val="0.25986637153558079"/>
          <c:y val="0.90125359141141592"/>
          <c:w val="0.47037734213090537"/>
          <c:h val="8.839139376670143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28575">
      <a:solidFill>
        <a:schemeClr val="tx1"/>
      </a:solid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dirty="0">
                <a:solidFill>
                  <a:schemeClr val="tx1"/>
                </a:solidFill>
              </a:rPr>
              <a:t>Clinical Status of Neonates</a:t>
            </a:r>
          </a:p>
        </c:rich>
      </c:tx>
      <c:layout>
        <c:manualLayout>
          <c:xMode val="edge"/>
          <c:yMode val="edge"/>
          <c:x val="0.16308609902512025"/>
          <c:y val="7.7446242811830018E-2"/>
        </c:manualLayout>
      </c:layout>
      <c:overlay val="0"/>
      <c:spPr>
        <a:noFill/>
        <a:ln>
          <a:noFill/>
        </a:ln>
        <a:effectLst/>
      </c:spPr>
    </c:title>
    <c:autoTitleDeleted val="0"/>
    <c:plotArea>
      <c:layout/>
      <c:pieChart>
        <c:varyColors val="1"/>
        <c:ser>
          <c:idx val="0"/>
          <c:order val="0"/>
          <c:tx>
            <c:strRef>
              <c:f>Sheet1!$B$1</c:f>
              <c:strCache>
                <c:ptCount val="1"/>
                <c:pt idx="0">
                  <c:v>Number of Neonates Risk factors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767-4BC5-AA90-4D52E45D052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767-4BC5-AA90-4D52E45D052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767-4BC5-AA90-4D52E45D052B}"/>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Well Baby</c:v>
                </c:pt>
                <c:pt idx="1">
                  <c:v>One persistent physioloigical abnormality &gt;4hrs</c:v>
                </c:pt>
                <c:pt idx="2">
                  <c:v>Two or more physioloical abnormalities lasting for &gt;2hrs</c:v>
                </c:pt>
              </c:strCache>
            </c:strRef>
          </c:cat>
          <c:val>
            <c:numRef>
              <c:f>Sheet1!$B$2:$B$4</c:f>
              <c:numCache>
                <c:formatCode>General</c:formatCode>
                <c:ptCount val="3"/>
                <c:pt idx="0">
                  <c:v>38</c:v>
                </c:pt>
                <c:pt idx="1">
                  <c:v>8</c:v>
                </c:pt>
                <c:pt idx="2">
                  <c:v>6</c:v>
                </c:pt>
              </c:numCache>
            </c:numRef>
          </c:val>
          <c:extLst xmlns:c16r2="http://schemas.microsoft.com/office/drawing/2015/06/chart">
            <c:ext xmlns:c16="http://schemas.microsoft.com/office/drawing/2014/chart" uri="{C3380CC4-5D6E-409C-BE32-E72D297353CC}">
              <c16:uniqueId val="{00000006-6767-4BC5-AA90-4D52E45D052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2517245853319375"/>
          <c:y val="0.63883489816474226"/>
          <c:w val="0.80106431551913859"/>
          <c:h val="0.25921205050259982"/>
        </c:manualLayout>
      </c:layout>
      <c:overlay val="0"/>
      <c:spPr>
        <a:noFill/>
        <a:ln>
          <a:noFill/>
        </a:ln>
        <a:effectLst/>
      </c:spPr>
      <c:txPr>
        <a:bodyPr rot="0" spcFirstLastPara="1" vertOverflow="ellipsis" vert="horz" wrap="square" anchor="ctr" anchorCtr="1"/>
        <a:lstStyle/>
        <a:p>
          <a:pPr>
            <a:lnSpc>
              <a:spcPct val="100000"/>
            </a:lnSpc>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0.84036</cdr:x>
      <cdr:y>0.66227</cdr:y>
    </cdr:from>
    <cdr:to>
      <cdr:x>1</cdr:x>
      <cdr:y>0.78238</cdr:y>
    </cdr:to>
    <cdr:sp macro="" textlink="">
      <cdr:nvSpPr>
        <cdr:cNvPr id="2" name="TextBox 1">
          <a:extLst xmlns:a="http://schemas.openxmlformats.org/drawingml/2006/main">
            <a:ext uri="{FF2B5EF4-FFF2-40B4-BE49-F238E27FC236}">
              <a16:creationId xmlns="" xmlns:a16="http://schemas.microsoft.com/office/drawing/2014/main" id="{4E4E9CF9-EC05-FF41-AD0C-75FB2BE6B935}"/>
            </a:ext>
          </a:extLst>
        </cdr:cNvPr>
        <cdr:cNvSpPr txBox="1"/>
      </cdr:nvSpPr>
      <cdr:spPr>
        <a:xfrm xmlns:a="http://schemas.openxmlformats.org/drawingml/2006/main">
          <a:off x="4676201" y="1793101"/>
          <a:ext cx="888331" cy="3252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0.13095</cdr:x>
      <cdr:y>0.81798</cdr:y>
    </cdr:from>
    <cdr:to>
      <cdr:x>0.3053</cdr:x>
      <cdr:y>0.91105</cdr:y>
    </cdr:to>
    <cdr:sp macro="" textlink="">
      <cdr:nvSpPr>
        <cdr:cNvPr id="3" name="TextBox 2">
          <a:extLst xmlns:a="http://schemas.openxmlformats.org/drawingml/2006/main">
            <a:ext uri="{FF2B5EF4-FFF2-40B4-BE49-F238E27FC236}">
              <a16:creationId xmlns="" xmlns:a16="http://schemas.microsoft.com/office/drawing/2014/main" id="{3C6594B9-7B4F-FA43-8E65-3B9D0B756CCC}"/>
            </a:ext>
          </a:extLst>
        </cdr:cNvPr>
        <cdr:cNvSpPr txBox="1"/>
      </cdr:nvSpPr>
      <cdr:spPr>
        <a:xfrm xmlns:a="http://schemas.openxmlformats.org/drawingml/2006/main">
          <a:off x="728675" y="2214671"/>
          <a:ext cx="970177" cy="2519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a:t>(number of bed d</a:t>
          </a:r>
          <a:r>
            <a:rPr lang="en-US" sz="1100" dirty="0"/>
            <a:t>ays/month)</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E1A7D-7FFD-6845-A916-EF7EB14EF696}" type="slidenum">
              <a:rPr lang="en-US" smtClean="0"/>
              <a:t>1</a:t>
            </a:fld>
            <a:endParaRPr lang="en-US"/>
          </a:p>
        </p:txBody>
      </p:sp>
    </p:spTree>
    <p:extLst>
      <p:ext uri="{BB962C8B-B14F-4D97-AF65-F5344CB8AC3E}">
        <p14:creationId xmlns:p14="http://schemas.microsoft.com/office/powerpoint/2010/main" val="1206587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chart" Target="../charts/chart3.xml"/><Relationship Id="rId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image" Target="../media/image3.svg"/><Relationship Id="rId9" Type="http://schemas.openxmlformats.org/officeDocument/2006/relationships/chart" Target="../charts/chart1.xml"/><Relationship Id="rId1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Graphic 25" descr="Test tubes outline">
            <a:extLst>
              <a:ext uri="{FF2B5EF4-FFF2-40B4-BE49-F238E27FC236}">
                <a16:creationId xmlns="" xmlns:a16="http://schemas.microsoft.com/office/drawing/2014/main" id="{9A7840E4-5422-4D07-8AA4-391717279593}"/>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15922" y="3253588"/>
            <a:ext cx="4059635" cy="4059635"/>
          </a:xfrm>
          <a:prstGeom prst="rect">
            <a:avLst/>
          </a:prstGeom>
        </p:spPr>
      </p:pic>
      <p:pic>
        <p:nvPicPr>
          <p:cNvPr id="22" name="Graphic 21" descr="Pregnant lady outline">
            <a:extLst>
              <a:ext uri="{FF2B5EF4-FFF2-40B4-BE49-F238E27FC236}">
                <a16:creationId xmlns="" xmlns:a16="http://schemas.microsoft.com/office/drawing/2014/main" id="{D8076EED-198B-447D-B5F0-D1E98C460DF6}"/>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2735031" y="8131372"/>
            <a:ext cx="2219069" cy="2219069"/>
          </a:xfrm>
          <a:prstGeom prst="rect">
            <a:avLst/>
          </a:prstGeom>
        </p:spPr>
      </p:pic>
      <p:pic>
        <p:nvPicPr>
          <p:cNvPr id="21" name="Graphic 20" descr="Baby crawling outline">
            <a:extLst>
              <a:ext uri="{FF2B5EF4-FFF2-40B4-BE49-F238E27FC236}">
                <a16:creationId xmlns="" xmlns:a16="http://schemas.microsoft.com/office/drawing/2014/main" id="{5F446002-FD39-4394-8FF3-A32B83A91BE6}"/>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7065181" y="5831737"/>
            <a:ext cx="2086383" cy="2086383"/>
          </a:xfrm>
          <a:prstGeom prst="rect">
            <a:avLst/>
          </a:prstGeom>
        </p:spPr>
      </p:pic>
      <p:sp>
        <p:nvSpPr>
          <p:cNvPr id="9" name="TextBox 8">
            <a:extLst>
              <a:ext uri="{FF2B5EF4-FFF2-40B4-BE49-F238E27FC236}">
                <a16:creationId xmlns="" xmlns:a16="http://schemas.microsoft.com/office/drawing/2014/main" id="{7968EE91-BD68-8146-B4F1-F84513CD0E29}"/>
              </a:ext>
            </a:extLst>
          </p:cNvPr>
          <p:cNvSpPr txBox="1"/>
          <p:nvPr/>
        </p:nvSpPr>
        <p:spPr>
          <a:xfrm>
            <a:off x="229618" y="1016309"/>
            <a:ext cx="9930381" cy="1077218"/>
          </a:xfrm>
          <a:prstGeom prst="rect">
            <a:avLst/>
          </a:prstGeom>
          <a:noFill/>
        </p:spPr>
        <p:txBody>
          <a:bodyPr wrap="square" rtlCol="0">
            <a:spAutoFit/>
          </a:bodyPr>
          <a:lstStyle/>
          <a:p>
            <a:pPr algn="ctr"/>
            <a:r>
              <a:rPr lang="en-US" sz="2300" b="1" dirty="0">
                <a:solidFill>
                  <a:schemeClr val="bg1"/>
                </a:solidFill>
                <a:latin typeface="Arial" panose="020B0604020202020204" pitchFamily="34" charset="0"/>
                <a:cs typeface="Arial" panose="020B0604020202020204" pitchFamily="34" charset="0"/>
              </a:rPr>
              <a:t>Hypothetical Application of Neonatal Early Onset Sepsis Risk Calculator </a:t>
            </a:r>
          </a:p>
          <a:p>
            <a:pPr algn="ctr"/>
            <a:r>
              <a:rPr lang="en-US" sz="1600" b="1" dirty="0">
                <a:solidFill>
                  <a:schemeClr val="bg1"/>
                </a:solidFill>
                <a:latin typeface="Arial" panose="020B0604020202020204" pitchFamily="34" charset="0"/>
                <a:cs typeface="Arial" panose="020B0604020202020204" pitchFamily="34" charset="0"/>
              </a:rPr>
              <a:t>Part of a Regional PRAM (</a:t>
            </a:r>
            <a:r>
              <a:rPr lang="en-US" sz="1600" b="1" dirty="0" err="1">
                <a:solidFill>
                  <a:schemeClr val="bg1"/>
                </a:solidFill>
                <a:latin typeface="Arial" panose="020B0604020202020204" pitchFamily="34" charset="0"/>
                <a:cs typeface="Arial" panose="020B0604020202020204" pitchFamily="34" charset="0"/>
              </a:rPr>
              <a:t>Paediatric</a:t>
            </a:r>
            <a:r>
              <a:rPr lang="en-US" sz="1600" b="1" dirty="0">
                <a:solidFill>
                  <a:schemeClr val="bg1"/>
                </a:solidFill>
                <a:latin typeface="Arial" panose="020B0604020202020204" pitchFamily="34" charset="0"/>
                <a:cs typeface="Arial" panose="020B0604020202020204" pitchFamily="34" charset="0"/>
              </a:rPr>
              <a:t> Research Across West Midlands) Audit</a:t>
            </a:r>
            <a:endParaRPr lang="en-US" sz="1400" b="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B58AD6FE-F3F4-8946-838E-E4A51B087E8E}"/>
              </a:ext>
            </a:extLst>
          </p:cNvPr>
          <p:cNvSpPr txBox="1"/>
          <p:nvPr/>
        </p:nvSpPr>
        <p:spPr>
          <a:xfrm>
            <a:off x="382020" y="1947940"/>
            <a:ext cx="9927772" cy="523220"/>
          </a:xfrm>
          <a:prstGeom prst="rect">
            <a:avLst/>
          </a:prstGeom>
          <a:noFill/>
        </p:spPr>
        <p:txBody>
          <a:bodyPr wrap="square" rtlCol="0">
            <a:spAutoFit/>
          </a:bodyPr>
          <a:lstStyle/>
          <a:p>
            <a:pPr algn="ctr"/>
            <a:r>
              <a:rPr lang="en-US" sz="1400" b="1" dirty="0">
                <a:solidFill>
                  <a:schemeClr val="bg1"/>
                </a:solidFill>
                <a:latin typeface="Arial" panose="020B0604020202020204" pitchFamily="34" charset="0"/>
                <a:cs typeface="Arial" panose="020B0604020202020204" pitchFamily="34" charset="0"/>
              </a:rPr>
              <a:t>Dr Afza Sadiq</a:t>
            </a:r>
            <a:r>
              <a:rPr lang="en-US" sz="1400" dirty="0">
                <a:solidFill>
                  <a:schemeClr val="bg1"/>
                </a:solidFill>
                <a:latin typeface="Arial" panose="020B0604020202020204" pitchFamily="34" charset="0"/>
                <a:cs typeface="Arial" panose="020B0604020202020204" pitchFamily="34" charset="0"/>
              </a:rPr>
              <a:t> / Paediatric Trainee, </a:t>
            </a:r>
            <a:r>
              <a:rPr lang="en-US" sz="1400" b="1" dirty="0">
                <a:solidFill>
                  <a:schemeClr val="bg1"/>
                </a:solidFill>
                <a:latin typeface="Arial" panose="020B0604020202020204" pitchFamily="34" charset="0"/>
                <a:cs typeface="Arial" panose="020B0604020202020204" pitchFamily="34" charset="0"/>
              </a:rPr>
              <a:t>Dr Pooja Siddhi</a:t>
            </a:r>
            <a:r>
              <a:rPr lang="en-US" sz="1400" dirty="0">
                <a:solidFill>
                  <a:schemeClr val="bg1"/>
                </a:solidFill>
                <a:latin typeface="Arial" panose="020B0604020202020204" pitchFamily="34" charset="0"/>
                <a:cs typeface="Arial" panose="020B0604020202020204" pitchFamily="34" charset="0"/>
              </a:rPr>
              <a:t> / Neonatal Consultant, </a:t>
            </a:r>
          </a:p>
          <a:p>
            <a:pPr algn="ctr"/>
            <a:r>
              <a:rPr lang="en-US" sz="1400" b="1" dirty="0" err="1">
                <a:solidFill>
                  <a:schemeClr val="bg1"/>
                </a:solidFill>
                <a:latin typeface="Arial" panose="020B0604020202020204" pitchFamily="34" charset="0"/>
                <a:cs typeface="Arial" panose="020B0604020202020204" pitchFamily="34" charset="0"/>
              </a:rPr>
              <a:t>Dr</a:t>
            </a:r>
            <a:r>
              <a:rPr lang="en-US" sz="1400" b="1" dirty="0">
                <a:solidFill>
                  <a:schemeClr val="bg1"/>
                </a:solidFill>
                <a:latin typeface="Arial" panose="020B0604020202020204" pitchFamily="34" charset="0"/>
                <a:cs typeface="Arial" panose="020B0604020202020204" pitchFamily="34" charset="0"/>
              </a:rPr>
              <a:t> Raghu Krishnamurthy</a:t>
            </a:r>
            <a:r>
              <a:rPr lang="en-US" sz="1400" dirty="0">
                <a:solidFill>
                  <a:schemeClr val="bg1"/>
                </a:solidFill>
                <a:latin typeface="Arial" panose="020B0604020202020204" pitchFamily="34" charset="0"/>
                <a:cs typeface="Arial" panose="020B0604020202020204" pitchFamily="34" charset="0"/>
              </a:rPr>
              <a:t>/ Neonatal Consultant</a:t>
            </a:r>
          </a:p>
        </p:txBody>
      </p:sp>
      <p:sp>
        <p:nvSpPr>
          <p:cNvPr id="11" name="TextBox 10">
            <a:extLst>
              <a:ext uri="{FF2B5EF4-FFF2-40B4-BE49-F238E27FC236}">
                <a16:creationId xmlns="" xmlns:a16="http://schemas.microsoft.com/office/drawing/2014/main" id="{2834665D-DF02-304D-9109-5C2C4AE52DC1}"/>
              </a:ext>
            </a:extLst>
          </p:cNvPr>
          <p:cNvSpPr txBox="1"/>
          <p:nvPr/>
        </p:nvSpPr>
        <p:spPr>
          <a:xfrm>
            <a:off x="718571" y="14495754"/>
            <a:ext cx="9927772" cy="523220"/>
          </a:xfrm>
          <a:prstGeom prst="rect">
            <a:avLst/>
          </a:prstGeom>
          <a:noFill/>
        </p:spPr>
        <p:txBody>
          <a:bodyPr wrap="square" rtlCol="0">
            <a:spAutoFit/>
          </a:bodyPr>
          <a:lstStyle/>
          <a:p>
            <a:pPr algn="r"/>
            <a:r>
              <a:rPr lang="en-US" sz="2800" b="1" dirty="0">
                <a:solidFill>
                  <a:schemeClr val="bg1"/>
                </a:solidFill>
                <a:latin typeface="Arial" panose="020B0604020202020204" pitchFamily="34" charset="0"/>
                <a:cs typeface="Arial" panose="020B0604020202020204" pitchFamily="34" charset="0"/>
              </a:rPr>
              <a:t>Paediatrics</a:t>
            </a:r>
          </a:p>
        </p:txBody>
      </p:sp>
      <p:sp>
        <p:nvSpPr>
          <p:cNvPr id="13" name="TextBox 12">
            <a:extLst>
              <a:ext uri="{FF2B5EF4-FFF2-40B4-BE49-F238E27FC236}">
                <a16:creationId xmlns="" xmlns:a16="http://schemas.microsoft.com/office/drawing/2014/main" id="{D9B4C23A-F030-9342-85C6-1EAFF9FC92F9}"/>
              </a:ext>
            </a:extLst>
          </p:cNvPr>
          <p:cNvSpPr txBox="1"/>
          <p:nvPr/>
        </p:nvSpPr>
        <p:spPr>
          <a:xfrm>
            <a:off x="128228" y="13445295"/>
            <a:ext cx="9427252" cy="1200329"/>
          </a:xfrm>
          <a:prstGeom prst="rect">
            <a:avLst/>
          </a:prstGeom>
          <a:noFill/>
        </p:spPr>
        <p:txBody>
          <a:bodyPr wrap="square" rtlCol="0">
            <a:spAutoFit/>
          </a:bodyPr>
          <a:lstStyle/>
          <a:p>
            <a:pPr lvl="0" defTabSz="1069208">
              <a:defRPr/>
            </a:pPr>
            <a:endParaRPr lang="en-GB" sz="1200" i="1" dirty="0">
              <a:solidFill>
                <a:schemeClr val="bg1"/>
              </a:solidFill>
              <a:latin typeface="Arial" panose="020B0604020202020204" pitchFamily="34" charset="0"/>
              <a:cs typeface="Arial" panose="020B0604020202020204" pitchFamily="34" charset="0"/>
            </a:endParaRPr>
          </a:p>
          <a:p>
            <a:pPr lvl="0" defTabSz="1069208">
              <a:defRPr/>
            </a:pPr>
            <a:r>
              <a:rPr lang="en-GB" sz="1200" b="1" i="1" dirty="0">
                <a:solidFill>
                  <a:schemeClr val="bg1"/>
                </a:solidFill>
                <a:latin typeface="Arial" panose="020B0604020202020204" pitchFamily="34" charset="0"/>
                <a:cs typeface="Arial" panose="020B0604020202020204" pitchFamily="34" charset="0"/>
              </a:rPr>
              <a:t>As per NICE, about one neonate a day was screened for EONS at Walsall with no culture proven sepsis during this observation period. This was similarly observed throughout the West Midlands.</a:t>
            </a:r>
          </a:p>
          <a:p>
            <a:pPr lvl="0" defTabSz="1069208">
              <a:defRPr/>
            </a:pPr>
            <a:r>
              <a:rPr lang="en-GB" sz="1200" b="1" i="1" dirty="0">
                <a:solidFill>
                  <a:schemeClr val="bg1"/>
                </a:solidFill>
                <a:latin typeface="Arial" panose="020B0604020202020204" pitchFamily="34" charset="0"/>
                <a:cs typeface="Arial" panose="020B0604020202020204" pitchFamily="34" charset="0"/>
              </a:rPr>
              <a:t>With KP-SRC application in Walsall –</a:t>
            </a:r>
          </a:p>
          <a:p>
            <a:pPr marL="171450" indent="-171450" defTabSz="1069208">
              <a:buFont typeface="Wingdings" pitchFamily="2" charset="2"/>
              <a:buChar char="Ø"/>
              <a:defRPr/>
            </a:pPr>
            <a:r>
              <a:rPr lang="en-GB" sz="1200" i="1" dirty="0">
                <a:solidFill>
                  <a:schemeClr val="bg1"/>
                </a:solidFill>
                <a:latin typeface="Arial" panose="020B0604020202020204" pitchFamily="34" charset="0"/>
                <a:cs typeface="Arial" panose="020B0604020202020204" pitchFamily="34" charset="0"/>
              </a:rPr>
              <a:t>At an incidence of 1:1000, antibiotic use could be reduced by 88% and 20.5 bed days could be freed in a month</a:t>
            </a:r>
          </a:p>
          <a:p>
            <a:pPr marL="171450" indent="-171450" defTabSz="1069208">
              <a:buFont typeface="Wingdings" pitchFamily="2" charset="2"/>
              <a:buChar char="Ø"/>
              <a:defRPr/>
            </a:pPr>
            <a:r>
              <a:rPr lang="en-GB" sz="1200" i="1" dirty="0">
                <a:solidFill>
                  <a:schemeClr val="bg1"/>
                </a:solidFill>
                <a:latin typeface="Arial" panose="020B0604020202020204" pitchFamily="34" charset="0"/>
                <a:cs typeface="Arial" panose="020B0604020202020204" pitchFamily="34" charset="0"/>
              </a:rPr>
              <a:t>At an incidence of 2:1000, antibiotic use could be reduced by 81% and 13 bed days could freed in a month</a:t>
            </a:r>
          </a:p>
        </p:txBody>
      </p:sp>
      <p:graphicFrame>
        <p:nvGraphicFramePr>
          <p:cNvPr id="17" name="Chart 16">
            <a:extLst>
              <a:ext uri="{FF2B5EF4-FFF2-40B4-BE49-F238E27FC236}">
                <a16:creationId xmlns="" xmlns:a16="http://schemas.microsoft.com/office/drawing/2014/main" id="{7FBCAB78-71AA-444F-9C42-1D109F1DA4CD}"/>
              </a:ext>
            </a:extLst>
          </p:cNvPr>
          <p:cNvGraphicFramePr/>
          <p:nvPr>
            <p:extLst>
              <p:ext uri="{D42A27DB-BD31-4B8C-83A1-F6EECF244321}">
                <p14:modId xmlns:p14="http://schemas.microsoft.com/office/powerpoint/2010/main" val="3524456689"/>
              </p:ext>
            </p:extLst>
          </p:nvPr>
        </p:nvGraphicFramePr>
        <p:xfrm>
          <a:off x="5178998" y="7429051"/>
          <a:ext cx="3644901" cy="278485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8" name="Content Placeholder 5">
            <a:extLst>
              <a:ext uri="{FF2B5EF4-FFF2-40B4-BE49-F238E27FC236}">
                <a16:creationId xmlns="" xmlns:a16="http://schemas.microsoft.com/office/drawing/2014/main" id="{18B8C4EB-4A72-4BDF-8D09-8632EDC7C926}"/>
              </a:ext>
            </a:extLst>
          </p:cNvPr>
          <p:cNvGraphicFramePr>
            <a:graphicFrameLocks/>
          </p:cNvGraphicFramePr>
          <p:nvPr>
            <p:extLst>
              <p:ext uri="{D42A27DB-BD31-4B8C-83A1-F6EECF244321}">
                <p14:modId xmlns:p14="http://schemas.microsoft.com/office/powerpoint/2010/main" val="2002166889"/>
              </p:ext>
            </p:extLst>
          </p:nvPr>
        </p:nvGraphicFramePr>
        <p:xfrm>
          <a:off x="115488" y="10364646"/>
          <a:ext cx="4931279" cy="294024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9" name="Chart 18">
            <a:extLst>
              <a:ext uri="{FF2B5EF4-FFF2-40B4-BE49-F238E27FC236}">
                <a16:creationId xmlns="" xmlns:a16="http://schemas.microsoft.com/office/drawing/2014/main" id="{C200CF17-B531-4B70-8A6F-FA59B504AA31}"/>
              </a:ext>
            </a:extLst>
          </p:cNvPr>
          <p:cNvGraphicFramePr/>
          <p:nvPr>
            <p:extLst>
              <p:ext uri="{D42A27DB-BD31-4B8C-83A1-F6EECF244321}">
                <p14:modId xmlns:p14="http://schemas.microsoft.com/office/powerpoint/2010/main" val="3635623773"/>
              </p:ext>
            </p:extLst>
          </p:nvPr>
        </p:nvGraphicFramePr>
        <p:xfrm>
          <a:off x="5100860" y="10598115"/>
          <a:ext cx="5469285" cy="2707501"/>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4" name="Chart 23">
            <a:extLst>
              <a:ext uri="{FF2B5EF4-FFF2-40B4-BE49-F238E27FC236}">
                <a16:creationId xmlns="" xmlns:a16="http://schemas.microsoft.com/office/drawing/2014/main" id="{8841DCAC-FF66-4F40-AC29-EF4376562B3E}"/>
              </a:ext>
            </a:extLst>
          </p:cNvPr>
          <p:cNvGraphicFramePr/>
          <p:nvPr>
            <p:extLst>
              <p:ext uri="{D42A27DB-BD31-4B8C-83A1-F6EECF244321}">
                <p14:modId xmlns:p14="http://schemas.microsoft.com/office/powerpoint/2010/main" val="3969487975"/>
              </p:ext>
            </p:extLst>
          </p:nvPr>
        </p:nvGraphicFramePr>
        <p:xfrm>
          <a:off x="7582549" y="7463583"/>
          <a:ext cx="3028989" cy="3363312"/>
        </p:xfrm>
        <a:graphic>
          <a:graphicData uri="http://schemas.openxmlformats.org/drawingml/2006/chart">
            <c:chart xmlns:c="http://schemas.openxmlformats.org/drawingml/2006/chart" xmlns:r="http://schemas.openxmlformats.org/officeDocument/2006/relationships" r:id="rId12"/>
          </a:graphicData>
        </a:graphic>
      </p:graphicFrame>
      <p:pic>
        <p:nvPicPr>
          <p:cNvPr id="5" name="Graphic 4" descr="Needle outline">
            <a:extLst>
              <a:ext uri="{FF2B5EF4-FFF2-40B4-BE49-F238E27FC236}">
                <a16:creationId xmlns="" xmlns:a16="http://schemas.microsoft.com/office/drawing/2014/main" id="{F518E22D-DE81-4EEE-BF6E-D2EBB26F579E}"/>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382020" y="8266954"/>
            <a:ext cx="1828686" cy="1828686"/>
          </a:xfrm>
          <a:prstGeom prst="rect">
            <a:avLst/>
          </a:prstGeom>
        </p:spPr>
      </p:pic>
      <p:graphicFrame>
        <p:nvGraphicFramePr>
          <p:cNvPr id="2" name="Table 2">
            <a:extLst>
              <a:ext uri="{FF2B5EF4-FFF2-40B4-BE49-F238E27FC236}">
                <a16:creationId xmlns="" xmlns:a16="http://schemas.microsoft.com/office/drawing/2014/main" id="{2EFB8603-7BFA-43D4-B12D-6F60C022F3CB}"/>
              </a:ext>
            </a:extLst>
          </p:cNvPr>
          <p:cNvGraphicFramePr>
            <a:graphicFrameLocks noGrp="1"/>
          </p:cNvGraphicFramePr>
          <p:nvPr>
            <p:extLst>
              <p:ext uri="{D42A27DB-BD31-4B8C-83A1-F6EECF244321}">
                <p14:modId xmlns:p14="http://schemas.microsoft.com/office/powerpoint/2010/main" val="3927048039"/>
              </p:ext>
            </p:extLst>
          </p:nvPr>
        </p:nvGraphicFramePr>
        <p:xfrm>
          <a:off x="73609" y="2449297"/>
          <a:ext cx="10475782" cy="8140987"/>
        </p:xfrm>
        <a:graphic>
          <a:graphicData uri="http://schemas.openxmlformats.org/drawingml/2006/table">
            <a:tbl>
              <a:tblPr firstRow="1" bandRow="1">
                <a:tableStyleId>{5C22544A-7EE6-4342-B048-85BDC9FD1C3A}</a:tableStyleId>
              </a:tblPr>
              <a:tblGrid>
                <a:gridCol w="2758426">
                  <a:extLst>
                    <a:ext uri="{9D8B030D-6E8A-4147-A177-3AD203B41FA5}">
                      <a16:colId xmlns="" xmlns:a16="http://schemas.microsoft.com/office/drawing/2014/main" val="499614676"/>
                    </a:ext>
                  </a:extLst>
                </a:gridCol>
                <a:gridCol w="146904">
                  <a:extLst>
                    <a:ext uri="{9D8B030D-6E8A-4147-A177-3AD203B41FA5}">
                      <a16:colId xmlns="" xmlns:a16="http://schemas.microsoft.com/office/drawing/2014/main" val="16277891"/>
                    </a:ext>
                  </a:extLst>
                </a:gridCol>
                <a:gridCol w="2874060">
                  <a:extLst>
                    <a:ext uri="{9D8B030D-6E8A-4147-A177-3AD203B41FA5}">
                      <a16:colId xmlns="" xmlns:a16="http://schemas.microsoft.com/office/drawing/2014/main" val="4206258778"/>
                    </a:ext>
                  </a:extLst>
                </a:gridCol>
                <a:gridCol w="4696392">
                  <a:extLst>
                    <a:ext uri="{9D8B030D-6E8A-4147-A177-3AD203B41FA5}">
                      <a16:colId xmlns="" xmlns:a16="http://schemas.microsoft.com/office/drawing/2014/main" val="3728451661"/>
                    </a:ext>
                  </a:extLst>
                </a:gridCol>
              </a:tblGrid>
              <a:tr h="260732">
                <a:tc gridSpan="3">
                  <a:txBody>
                    <a:bodyPr/>
                    <a:lstStyle/>
                    <a:p>
                      <a:pPr algn="ctr"/>
                      <a:r>
                        <a:rPr lang="en-GB" sz="1400" u="sng" dirty="0">
                          <a:solidFill>
                            <a:schemeClr val="bg1"/>
                          </a:solidFill>
                          <a:latin typeface="Arial" panose="020B0604020202020204" pitchFamily="34" charset="0"/>
                          <a:cs typeface="Arial" panose="020B0604020202020204" pitchFamily="34" charset="0"/>
                        </a:rPr>
                        <a:t>Background</a:t>
                      </a:r>
                      <a:endParaRPr lang="en-GB" sz="1200" u="sng" dirty="0">
                        <a:solidFill>
                          <a:schemeClr val="bg1"/>
                        </a:solidFill>
                        <a:latin typeface="Arial" panose="020B0604020202020204" pitchFamily="34" charset="0"/>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C93AF"/>
                    </a:solidFill>
                  </a:tcPr>
                </a:tc>
                <a:tc hMerge="1">
                  <a:txBody>
                    <a:bodyPr/>
                    <a:lstStyle/>
                    <a:p>
                      <a:endParaRPr lang="en-GB"/>
                    </a:p>
                  </a:txBody>
                  <a:tcPr>
                    <a:lnL w="12700" cmpd="sng">
                      <a:noFill/>
                    </a:lnL>
                  </a:tcPr>
                </a:tc>
                <a:tc hMerge="1">
                  <a:txBody>
                    <a:bodyPr/>
                    <a:lstStyle/>
                    <a:p>
                      <a:endParaRPr lang="en-GB"/>
                    </a:p>
                  </a:txBody>
                  <a:tcPr/>
                </a:tc>
                <a:tc>
                  <a:txBody>
                    <a:bodyPr/>
                    <a:lstStyle/>
                    <a:p>
                      <a:pPr marL="0" marR="0" lvl="0" indent="0" algn="ctr" defTabSz="1069208"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Aims</a:t>
                      </a: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C93AF"/>
                    </a:solidFill>
                  </a:tcPr>
                </a:tc>
                <a:extLst>
                  <a:ext uri="{0D108BD9-81ED-4DB2-BD59-A6C34878D82A}">
                    <a16:rowId xmlns="" xmlns:a16="http://schemas.microsoft.com/office/drawing/2014/main" val="3386146344"/>
                  </a:ext>
                </a:extLst>
              </a:tr>
              <a:tr h="1103574">
                <a:tc gridSpan="3">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mn-ea"/>
                          <a:cs typeface="Arial" panose="020B0604020202020204" pitchFamily="34" charset="0"/>
                        </a:rPr>
                        <a:t>Culture proven Early Onset Neonatal Sepsis (EONS) is rare in term and near-term infants (0.5-1/1000 births) but can be </a:t>
                      </a:r>
                      <a:r>
                        <a:rPr lang="en-GB" sz="1200" b="1" kern="1200" dirty="0">
                          <a:solidFill>
                            <a:schemeClr val="dk1"/>
                          </a:solidFill>
                          <a:effectLst/>
                          <a:latin typeface="Arial" panose="020B0604020202020204" pitchFamily="34" charset="0"/>
                          <a:ea typeface="+mn-ea"/>
                          <a:cs typeface="Arial" panose="020B0604020202020204" pitchFamily="34" charset="0"/>
                        </a:rPr>
                        <a:t>severe and life threatening</a:t>
                      </a:r>
                      <a:r>
                        <a:rPr lang="en-GB" sz="1200" b="1" kern="1200" baseline="30000" dirty="0">
                          <a:solidFill>
                            <a:schemeClr val="dk1"/>
                          </a:solidFill>
                          <a:effectLst/>
                          <a:latin typeface="Arial" panose="020B0604020202020204" pitchFamily="34" charset="0"/>
                          <a:ea typeface="+mn-ea"/>
                          <a:cs typeface="Arial" panose="020B0604020202020204" pitchFamily="34" charset="0"/>
                        </a:rPr>
                        <a:t>1</a:t>
                      </a:r>
                      <a:r>
                        <a:rPr lang="en-GB" sz="1200" kern="1200" dirty="0">
                          <a:solidFill>
                            <a:schemeClr val="dk1"/>
                          </a:solidFill>
                          <a:effectLst/>
                          <a:latin typeface="Arial" panose="020B0604020202020204" pitchFamily="34" charset="0"/>
                          <a:ea typeface="+mn-ea"/>
                          <a:cs typeface="Arial" panose="020B0604020202020204" pitchFamily="34" charset="0"/>
                        </a:rPr>
                        <a:t>. NICE Guidance (2012) on EONS recommends all babies with two or more risk factors for sepsis or one red flag should receive antibiotics and those with no red flags and one risk factor should be observed.</a:t>
                      </a: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mpd="sng">
                      <a:noFill/>
                    </a:lnL>
                  </a:tcPr>
                </a:tc>
                <a:tc hMerge="1">
                  <a:txBody>
                    <a:bodyPr/>
                    <a:lstStyle/>
                    <a:p>
                      <a:endParaRPr lang="en-GB"/>
                    </a:p>
                  </a:txBody>
                  <a:tcPr/>
                </a:tc>
                <a:tc rowSpan="2">
                  <a:txBody>
                    <a:bodyPr/>
                    <a:lstStyle/>
                    <a:p>
                      <a:pPr marL="228600" marR="0" lvl="0" indent="-228600" algn="l" defTabSz="1069208" rtl="0" eaLnBrk="1" fontAlgn="auto" latinLnBrk="0" hangingPunct="1">
                        <a:lnSpc>
                          <a:spcPct val="100000"/>
                        </a:lnSpc>
                        <a:spcBef>
                          <a:spcPts val="120"/>
                        </a:spcBef>
                        <a:spcAft>
                          <a:spcPts val="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assess the impact of hypothetical application of KPSRC at two incidences: </a:t>
                      </a:r>
                    </a:p>
                    <a:p>
                      <a:pPr marL="820354" marR="0" lvl="1" indent="-285750" algn="l" defTabSz="1069208" rtl="0" eaLnBrk="1" fontAlgn="auto" latinLnBrk="0" hangingPunct="1">
                        <a:lnSpc>
                          <a:spcPct val="100000"/>
                        </a:lnSpc>
                        <a:spcBef>
                          <a:spcPts val="120"/>
                        </a:spcBef>
                        <a:spcAft>
                          <a:spcPts val="0"/>
                        </a:spcAft>
                        <a:buClrTx/>
                        <a:buSzTx/>
                        <a:buFont typeface="+mj-lt"/>
                        <a:buAutoNum type="romanU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in 1000</a:t>
                      </a:r>
                    </a:p>
                    <a:p>
                      <a:pPr marL="820354" marR="0" lvl="1" indent="-285750" algn="l" defTabSz="1069208" rtl="0" eaLnBrk="1" fontAlgn="auto" latinLnBrk="0" hangingPunct="1">
                        <a:lnSpc>
                          <a:spcPct val="100000"/>
                        </a:lnSpc>
                        <a:spcBef>
                          <a:spcPts val="120"/>
                        </a:spcBef>
                        <a:spcAft>
                          <a:spcPts val="0"/>
                        </a:spcAft>
                        <a:buClrTx/>
                        <a:buSzTx/>
                        <a:buFont typeface="+mj-lt"/>
                        <a:buAutoNum type="romanU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in 1000</a:t>
                      </a:r>
                    </a:p>
                    <a:p>
                      <a:pPr marL="228600" marR="0" lvl="0" indent="-228600" algn="l" defTabSz="1069208" rtl="0" eaLnBrk="1" fontAlgn="auto" latinLnBrk="0" hangingPunct="1">
                        <a:lnSpc>
                          <a:spcPct val="100000"/>
                        </a:lnSpc>
                        <a:spcBef>
                          <a:spcPts val="120"/>
                        </a:spcBef>
                        <a:spcAft>
                          <a:spcPts val="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Compare against existing NICE guidance on EONS.</a:t>
                      </a:r>
                    </a:p>
                    <a:p>
                      <a:pPr marL="228600" marR="0" lvl="0" indent="-228600" algn="l" defTabSz="1069208" rtl="0" eaLnBrk="1" fontAlgn="auto" latinLnBrk="0" hangingPunct="1">
                        <a:lnSpc>
                          <a:spcPct val="100000"/>
                        </a:lnSpc>
                        <a:spcBef>
                          <a:spcPts val="120"/>
                        </a:spcBef>
                        <a:spcAft>
                          <a:spcPts val="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Evaluate impact on:</a:t>
                      </a:r>
                    </a:p>
                    <a:p>
                      <a:pPr marL="820354" marR="0" lvl="1" indent="-285750" algn="l" defTabSz="1069208" rtl="0" eaLnBrk="1" fontAlgn="auto" latinLnBrk="0" hangingPunct="1">
                        <a:lnSpc>
                          <a:spcPct val="100000"/>
                        </a:lnSpc>
                        <a:spcBef>
                          <a:spcPts val="120"/>
                        </a:spcBef>
                        <a:spcAft>
                          <a:spcPts val="0"/>
                        </a:spcAft>
                        <a:buClrTx/>
                        <a:buSzTx/>
                        <a:buFont typeface="+mj-lt"/>
                        <a:buAutoNum type="romanU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Postnatal antibiotic usage </a:t>
                      </a:r>
                    </a:p>
                    <a:p>
                      <a:pPr marL="820354" marR="0" lvl="1" indent="-285750" algn="l" defTabSz="1069208" rtl="0" eaLnBrk="1" fontAlgn="auto" latinLnBrk="0" hangingPunct="1">
                        <a:lnSpc>
                          <a:spcPct val="100000"/>
                        </a:lnSpc>
                        <a:spcBef>
                          <a:spcPts val="120"/>
                        </a:spcBef>
                        <a:spcAft>
                          <a:spcPts val="0"/>
                        </a:spcAft>
                        <a:buClrTx/>
                        <a:buSzTx/>
                        <a:buFont typeface="+mj-lt"/>
                        <a:buAutoNum type="romanUcPeriod"/>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Postnatal bed days</a:t>
                      </a: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77719927"/>
                  </a:ext>
                </a:extLst>
              </a:tr>
              <a:tr h="204652">
                <a:tc rowSpan="3">
                  <a:txBody>
                    <a:bodyPr/>
                    <a:lstStyle/>
                    <a:p>
                      <a:pPr marL="0" marR="0" lvl="0" indent="0" algn="l" defTabSz="1069208" rtl="0" eaLnBrk="1" fontAlgn="auto" latinLnBrk="0" hangingPunct="1">
                        <a:lnSpc>
                          <a:spcPct val="100000"/>
                        </a:lnSpc>
                        <a:spcBef>
                          <a:spcPts val="12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 Flags include: </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Maternal sepsis </a:t>
                      </a:r>
                      <a:endParaRPr lang="en-GB" sz="1200" dirty="0"/>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Confirmed Group B Streptococcus (GBS) </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Respiratory distress &gt;4hrs after birth</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Need for mechanical ventilation in term baby</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Seizures</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Shock</a:t>
                      </a: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gridSpan="2">
                  <a:txBody>
                    <a:bodyPr/>
                    <a:lstStyle/>
                    <a:p>
                      <a:pPr marL="0" marR="0" lvl="0" indent="0" algn="l" defTabSz="1069208" rtl="0" eaLnBrk="1" fontAlgn="auto" latinLnBrk="0" hangingPunct="1">
                        <a:lnSpc>
                          <a:spcPct val="100000"/>
                        </a:lnSpc>
                        <a:spcBef>
                          <a:spcPts val="12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Risk factors for sepsis include: </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Invasive GBS in previous baby</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Maternal GBS colonisation</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Prelabour rupture or membrane (PROM)</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Preterm baby &lt;37 weeks</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Suspected or confirmed rupture of membranes for &gt;18 hours in preterm</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Intrapartum fever &gt;38</a:t>
                      </a:r>
                      <a:r>
                        <a:rPr kumimoji="0" lang="en-GB"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0</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
                      </a: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lang="en-GB"/>
                    </a:p>
                  </a:txBody>
                  <a:tcPr/>
                </a:tc>
                <a:tc vMerge="1">
                  <a:txBody>
                    <a:bodyPr/>
                    <a:lstStyle/>
                    <a:p>
                      <a:pPr marL="820354" marR="0" lvl="1" indent="-285750" algn="l" defTabSz="1069208" rtl="0" eaLnBrk="1" fontAlgn="auto" latinLnBrk="0" hangingPunct="1">
                        <a:lnSpc>
                          <a:spcPct val="100000"/>
                        </a:lnSpc>
                        <a:spcBef>
                          <a:spcPts val="120"/>
                        </a:spcBef>
                        <a:spcAft>
                          <a:spcPts val="0"/>
                        </a:spcAft>
                        <a:buClrTx/>
                        <a:buSzTx/>
                        <a:buFont typeface="+mj-lt"/>
                        <a:buAutoNum type="romanUcPeriod"/>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92243153"/>
                  </a:ext>
                </a:extLst>
              </a:tr>
              <a:tr h="309698">
                <a:tc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marL="0" marR="0" lvl="0" indent="0" algn="ctr" defTabSz="1069208" rtl="0" eaLnBrk="1" fontAlgn="auto" latinLnBrk="0" hangingPunct="1">
                        <a:lnSpc>
                          <a:spcPct val="100000"/>
                        </a:lnSpc>
                        <a:spcBef>
                          <a:spcPts val="120"/>
                        </a:spcBef>
                        <a:spcAft>
                          <a:spcPts val="0"/>
                        </a:spcAft>
                        <a:buClrTx/>
                        <a:buSzTx/>
                        <a:buFont typeface="+mj-lt"/>
                        <a:buNone/>
                        <a:tabLst/>
                        <a:defRPr/>
                      </a:pPr>
                      <a:r>
                        <a:rPr kumimoji="0" lang="en-GB"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Method</a:t>
                      </a:r>
                      <a:endParaRPr lang="en-GB" sz="1200" kern="1200" dirty="0">
                        <a:solidFill>
                          <a:schemeClr val="bg1"/>
                        </a:solidFill>
                        <a:effectLst/>
                        <a:latin typeface="Arial" panose="020B0604020202020204" pitchFamily="34" charset="0"/>
                        <a:ea typeface="+mn-ea"/>
                        <a:cs typeface="Arial" panose="020B0604020202020204" pitchFamily="34" charset="0"/>
                      </a:endParaRP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C93AF"/>
                    </a:solidFill>
                  </a:tcPr>
                </a:tc>
                <a:extLst>
                  <a:ext uri="{0D108BD9-81ED-4DB2-BD59-A6C34878D82A}">
                    <a16:rowId xmlns="" xmlns:a16="http://schemas.microsoft.com/office/drawing/2014/main" val="3060997255"/>
                  </a:ext>
                </a:extLst>
              </a:tr>
              <a:tr h="632545">
                <a:tc vMerge="1">
                  <a:txBody>
                    <a:bodyPr/>
                    <a:lstStyle/>
                    <a:p>
                      <a:endParaRPr lang="en-GB"/>
                    </a:p>
                  </a:txBody>
                  <a:tcPr>
                    <a:lnT w="12700" cmpd="sng">
                      <a:noFill/>
                    </a:lnT>
                  </a:tcPr>
                </a:tc>
                <a:tc gridSpan="2" vMerge="1">
                  <a:txBody>
                    <a:bodyPr/>
                    <a:lstStyle/>
                    <a:p>
                      <a:endParaRPr lang="en-GB"/>
                    </a:p>
                  </a:txBody>
                  <a:tcPr>
                    <a:lnT w="12700" cmpd="sng">
                      <a:noFill/>
                    </a:lnT>
                  </a:tcPr>
                </a:tc>
                <a:tc hMerge="1" vMerge="1">
                  <a:txBody>
                    <a:bodyPr/>
                    <a:lstStyle/>
                    <a:p>
                      <a:endParaRPr lang="en-GB"/>
                    </a:p>
                  </a:txBody>
                  <a:tcPr/>
                </a:tc>
                <a:tc>
                  <a:txBody>
                    <a:bodyPr/>
                    <a:lstStyle/>
                    <a:p>
                      <a:pPr marL="0" marR="0" lvl="0" indent="0" algn="l" defTabSz="1069208" rtl="0" eaLnBrk="1" fontAlgn="auto" latinLnBrk="0" hangingPunct="1">
                        <a:lnSpc>
                          <a:spcPct val="100000"/>
                        </a:lnSpc>
                        <a:spcBef>
                          <a:spcPts val="12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months of prospective data was collected from notes of neonates who were</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34 weeks gestation </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did not require initial NICU admission </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a:t>
                      </a:r>
                    </a:p>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had started on antibiotics as per the NICE guidance.</a:t>
                      </a:r>
                    </a:p>
                    <a:p>
                      <a:pPr marL="0" marR="0" lvl="0" indent="0" algn="l" defTabSz="1069208" rtl="0" eaLnBrk="1" fontAlgn="auto" latinLnBrk="0" hangingPunct="1">
                        <a:lnSpc>
                          <a:spcPct val="100000"/>
                        </a:lnSpc>
                        <a:spcBef>
                          <a:spcPts val="12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KPSRC was then retrospectively applied and analysed</a:t>
                      </a:r>
                      <a:endParaRPr kumimoji="0" lang="en-GB" sz="2100" b="0" i="0" u="none" strike="noStrike" kern="1200" cap="none" spc="0" normalizeH="0" baseline="0" noProof="0" dirty="0">
                        <a:ln>
                          <a:noFill/>
                        </a:ln>
                        <a:solidFill>
                          <a:prstClr val="black"/>
                        </a:solidFill>
                        <a:effectLst/>
                        <a:uLnTx/>
                        <a:uFillTx/>
                        <a:latin typeface="+mn-lt"/>
                        <a:ea typeface="+mn-ea"/>
                        <a:cs typeface="+mn-cs"/>
                      </a:endParaRP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5950181"/>
                  </a:ext>
                </a:extLst>
              </a:tr>
              <a:tr h="260569">
                <a:tc rowSpan="2" gridSpan="3">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 the current use of this guidance, </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15-20% of infants on postnatal ward are being treated with antibiotics</a:t>
                      </a:r>
                      <a:r>
                        <a:rPr kumimoji="0" lang="en-GB"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estimated that </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600-800 near term infants</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being treated to capture </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asymptomatic culture proven sepsis</a:t>
                      </a:r>
                      <a:r>
                        <a:rPr kumimoji="0" lang="en-GB"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Early antibiotic exposure has been predicted to increase tendency towards atopy and antibiotic resistance.</a:t>
                      </a:r>
                    </a:p>
                    <a:p>
                      <a:pPr marL="0" marR="0" lvl="0" indent="0" algn="l" defTabSz="1069208"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Kaiser </a:t>
                      </a:r>
                      <a:r>
                        <a:rPr kumimoji="0" lang="en-GB" sz="12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Permanante</a:t>
                      </a: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health providers in the United States developed an online Sepsis Risk Calculator (KP-SRC) </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based on maternal risk factors and neonatal clinical condition at birth that has demonstrated to improve management of EONS</a:t>
                      </a:r>
                      <a:r>
                        <a:rPr kumimoji="0" lang="en-GB"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lang="en-GB" sz="1200" b="1" kern="1200" baseline="30000" dirty="0">
                          <a:solidFill>
                            <a:schemeClr val="dk1"/>
                          </a:solidFill>
                          <a:effectLst/>
                          <a:latin typeface="Arial" panose="020B0604020202020204" pitchFamily="34" charset="0"/>
                          <a:ea typeface="+mn-ea"/>
                          <a:cs typeface="Arial" panose="020B0604020202020204" pitchFamily="34" charset="0"/>
                        </a:rPr>
                        <a:t> </a:t>
                      </a: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lang="en-GB"/>
                    </a:p>
                  </a:txBody>
                  <a:tcPr>
                    <a:lnT w="12700" cmpd="sng">
                      <a:noFill/>
                    </a:lnT>
                  </a:tcPr>
                </a:tc>
                <a:tc rowSpan="2" hMerge="1">
                  <a:txBody>
                    <a:bodyPr/>
                    <a:lstStyle/>
                    <a:p>
                      <a:endParaRPr lang="en-GB"/>
                    </a:p>
                  </a:txBody>
                  <a:tcPr/>
                </a:tc>
                <a:tc>
                  <a:txBody>
                    <a:bodyPr/>
                    <a:lstStyle/>
                    <a:p>
                      <a:pPr marL="0" marR="0" lvl="0" indent="0" algn="ctr" defTabSz="1069208"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Demographics</a:t>
                      </a:r>
                    </a:p>
                  </a:txBody>
                  <a:tcPr marL="91567" marR="91567" marT="45783" marB="4578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C93AF"/>
                    </a:solidFill>
                  </a:tcPr>
                </a:tc>
                <a:extLst>
                  <a:ext uri="{0D108BD9-81ED-4DB2-BD59-A6C34878D82A}">
                    <a16:rowId xmlns="" xmlns:a16="http://schemas.microsoft.com/office/drawing/2014/main" val="2858466759"/>
                  </a:ext>
                </a:extLst>
              </a:tr>
              <a:tr h="1655465">
                <a:tc gridSpan="3" vMerge="1">
                  <a:txBody>
                    <a:bodyPr/>
                    <a:lstStyle/>
                    <a:p>
                      <a:pPr marL="171450" marR="0" lvl="0" indent="-171450" algn="l" defTabSz="1069208" rtl="0" eaLnBrk="1" fontAlgn="auto" latinLnBrk="0" hangingPunct="1">
                        <a:lnSpc>
                          <a:spcPct val="100000"/>
                        </a:lnSpc>
                        <a:spcBef>
                          <a:spcPts val="120"/>
                        </a:spcBef>
                        <a:spcAft>
                          <a:spcPts val="0"/>
                        </a:spcAft>
                        <a:buClrTx/>
                        <a:buSzTx/>
                        <a:buFont typeface="Arial" panose="020B0604020202020204" pitchFamily="34" charset="0"/>
                        <a:buChar char="•"/>
                        <a:tabLst/>
                        <a:defRPr/>
                      </a:pP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lang="en-GB"/>
                    </a:p>
                  </a:txBody>
                  <a:tcPr/>
                </a:tc>
                <a:tc hMerge="1" vMerge="1">
                  <a:txBody>
                    <a:bodyPr/>
                    <a:lstStyle/>
                    <a:p>
                      <a:endParaRPr lang="en-GB"/>
                    </a:p>
                  </a:txBody>
                  <a:tcPr/>
                </a:tc>
                <a:tc rowSpan="2">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was collected on 53 neonates over 2 months</a:t>
                      </a:r>
                    </a:p>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 critically ill neonates admitted to neonatal unit were excluded.</a:t>
                      </a:r>
                    </a:p>
                    <a:p>
                      <a:pPr marL="171450" marR="0" lvl="0"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neonate was excluded due to birth at home</a:t>
                      </a:r>
                    </a:p>
                    <a:p>
                      <a:pPr marL="171450" marR="0" lvl="0"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from 52 neonates were analysed  </a:t>
                      </a:r>
                    </a:p>
                    <a:p>
                      <a:pPr marL="171450" marR="0" lvl="0"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Gestation- </a:t>
                      </a:r>
                    </a:p>
                    <a:p>
                      <a:pPr marL="706054" marR="0" lvl="1"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Term (&gt; 37 weeks)-92% (n=48) </a:t>
                      </a:r>
                    </a:p>
                    <a:p>
                      <a:pPr marL="706054" marR="0" lvl="1"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Preterm (34 to 36</a:t>
                      </a:r>
                      <a:r>
                        <a:rPr kumimoji="0" lang="en-GB" sz="12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+6 </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weeks)-8% (n=4)</a:t>
                      </a:r>
                    </a:p>
                    <a:p>
                      <a:pPr marL="706054" marR="0" lvl="1"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98977739"/>
                  </a:ext>
                </a:extLst>
              </a:tr>
              <a:tr h="0">
                <a:tc gridSpan="3">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Results</a:t>
                      </a: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C93AF"/>
                    </a:solidFill>
                  </a:tcPr>
                </a:tc>
                <a:tc hMerge="1">
                  <a:txBody>
                    <a:bodyPr/>
                    <a:lstStyle/>
                    <a:p>
                      <a:endParaRPr lang="en-GB"/>
                    </a:p>
                  </a:txBody>
                  <a:tcPr>
                    <a:lnL w="12700" cmpd="sng">
                      <a:noFill/>
                    </a:lnL>
                  </a:tcPr>
                </a:tc>
                <a:tc hMerge="1">
                  <a:txBody>
                    <a:bodyPr/>
                    <a:lstStyle/>
                    <a:p>
                      <a:endParaRPr lang="en-GB"/>
                    </a:p>
                  </a:txBody>
                  <a:tcPr/>
                </a:tc>
                <a:tc vMerge="1">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23457670"/>
                  </a:ext>
                </a:extLst>
              </a:tr>
              <a:tr h="786042">
                <a:tc gridSpan="2">
                  <a:txBody>
                    <a:bodyPr/>
                    <a:lstStyle/>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Clinical Investigations</a:t>
                      </a:r>
                    </a:p>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Blood cultures – 98%(n=51) had negative blood cultures (</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positive culture-likely contaminant). 56% (n=29) had normal CRP.</a:t>
                      </a:r>
                    </a:p>
                    <a:p>
                      <a:pPr marL="0" marR="0" lvl="0" indent="0" algn="l" defTabSz="1069208"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Lumbar Puncture (LP) </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- 10% (n=5) had LP (all had CRP of ≥30). All CSF cultures were negative</a:t>
                      </a:r>
                      <a:endPar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69208"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69208"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69208"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algn="l"/>
                      <a:r>
                        <a:rPr lang="en-GB" sz="1200" b="1" u="sng" dirty="0">
                          <a:latin typeface="Arial" panose="020B0604020202020204" pitchFamily="34" charset="0"/>
                          <a:cs typeface="Arial" panose="020B0604020202020204" pitchFamily="34" charset="0"/>
                        </a:rPr>
                        <a:t>Maternal Risk Factors</a:t>
                      </a:r>
                    </a:p>
                    <a:p>
                      <a:pPr algn="l"/>
                      <a:r>
                        <a:rPr lang="en-GB" sz="1200" b="1" kern="1200" dirty="0">
                          <a:solidFill>
                            <a:schemeClr val="dk1"/>
                          </a:solidFill>
                          <a:effectLst/>
                          <a:latin typeface="Arial" panose="020B0604020202020204" pitchFamily="34" charset="0"/>
                          <a:ea typeface="+mn-ea"/>
                          <a:cs typeface="Arial" panose="020B0604020202020204" pitchFamily="34" charset="0"/>
                        </a:rPr>
                        <a:t>Red Flags </a:t>
                      </a:r>
                      <a:r>
                        <a:rPr lang="en-GB" sz="1200" kern="1200" dirty="0">
                          <a:solidFill>
                            <a:schemeClr val="dk1"/>
                          </a:solidFill>
                          <a:effectLst/>
                          <a:latin typeface="Arial" panose="020B0604020202020204" pitchFamily="34" charset="0"/>
                          <a:ea typeface="+mn-ea"/>
                          <a:cs typeface="Arial" panose="020B0604020202020204" pitchFamily="34" charset="0"/>
                        </a:rPr>
                        <a:t>– </a:t>
                      </a:r>
                    </a:p>
                    <a:p>
                      <a:pPr marL="171450" indent="-171450" algn="l">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1 red flag- 62% (n=32)</a:t>
                      </a:r>
                    </a:p>
                    <a:p>
                      <a:pPr marL="171450" indent="-171450" algn="l">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2 red flags-6% (n=5)</a:t>
                      </a:r>
                    </a:p>
                    <a:p>
                      <a:pPr algn="l"/>
                      <a:r>
                        <a:rPr lang="en-GB" sz="1200" b="1" kern="1200" dirty="0">
                          <a:solidFill>
                            <a:schemeClr val="dk1"/>
                          </a:solidFill>
                          <a:effectLst/>
                          <a:latin typeface="Arial" panose="020B0604020202020204" pitchFamily="34" charset="0"/>
                          <a:ea typeface="+mn-ea"/>
                          <a:cs typeface="Arial" panose="020B0604020202020204" pitchFamily="34" charset="0"/>
                        </a:rPr>
                        <a:t>Maternal GBS</a:t>
                      </a:r>
                      <a:r>
                        <a:rPr lang="en-GB" sz="1200" kern="1200" dirty="0">
                          <a:solidFill>
                            <a:schemeClr val="dk1"/>
                          </a:solidFill>
                          <a:effectLst/>
                          <a:latin typeface="Arial" panose="020B0604020202020204" pitchFamily="34" charset="0"/>
                          <a:ea typeface="+mn-ea"/>
                          <a:cs typeface="Arial" panose="020B0604020202020204" pitchFamily="34" charset="0"/>
                        </a:rPr>
                        <a:t> – </a:t>
                      </a:r>
                    </a:p>
                    <a:p>
                      <a:pPr marL="171450" indent="-171450" algn="l">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Known GBS status-71% (n=37) </a:t>
                      </a:r>
                    </a:p>
                    <a:p>
                      <a:pPr marL="171450" indent="-171450" algn="l">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GBS positive- 10% (n=5)</a:t>
                      </a:r>
                      <a:endParaRPr lang="en-GB" sz="1200" b="0" kern="1200" dirty="0">
                        <a:solidFill>
                          <a:schemeClr val="dk1"/>
                        </a:solidFill>
                        <a:effectLst/>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GB" sz="1200" b="1" kern="1200" dirty="0">
                          <a:solidFill>
                            <a:schemeClr val="dk1"/>
                          </a:solidFill>
                          <a:effectLst/>
                          <a:latin typeface="Arial" panose="020B0604020202020204" pitchFamily="34" charset="0"/>
                          <a:ea typeface="+mn-ea"/>
                          <a:cs typeface="Arial" panose="020B0604020202020204" pitchFamily="34" charset="0"/>
                        </a:rPr>
                        <a:t>Mean ROM- 24.3hrs. </a:t>
                      </a:r>
                    </a:p>
                    <a:p>
                      <a:pPr marL="171450" indent="-171450" algn="l">
                        <a:buFont typeface="Arial" panose="020B0604020202020204" pitchFamily="34" charset="0"/>
                        <a:buChar char="•"/>
                      </a:pPr>
                      <a:r>
                        <a:rPr lang="en-GB" sz="1200" kern="1200" dirty="0">
                          <a:solidFill>
                            <a:schemeClr val="dk1"/>
                          </a:solidFill>
                          <a:effectLst/>
                          <a:latin typeface="Arial" panose="020B0604020202020204" pitchFamily="34" charset="0"/>
                          <a:ea typeface="+mn-ea"/>
                          <a:cs typeface="Arial" panose="020B0604020202020204" pitchFamily="34" charset="0"/>
                        </a:rPr>
                        <a:t>PROM- 12% (n=6) </a:t>
                      </a:r>
                      <a:endParaRPr lang="en-GB" sz="1200" b="0" kern="1200" dirty="0">
                        <a:solidFill>
                          <a:schemeClr val="dk1"/>
                        </a:solidFill>
                        <a:effectLst/>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GB" sz="1200" b="1" kern="1200" dirty="0">
                          <a:solidFill>
                            <a:schemeClr val="dk1"/>
                          </a:solidFill>
                          <a:effectLst/>
                          <a:latin typeface="Arial" panose="020B0604020202020204" pitchFamily="34" charset="0"/>
                          <a:ea typeface="+mn-ea"/>
                          <a:cs typeface="Arial" panose="020B0604020202020204" pitchFamily="34" charset="0"/>
                        </a:rPr>
                        <a:t>Maternal Pyrexia-</a:t>
                      </a:r>
                      <a:r>
                        <a:rPr lang="en-GB" sz="1200" kern="1200" dirty="0">
                          <a:solidFill>
                            <a:schemeClr val="dk1"/>
                          </a:solidFill>
                          <a:effectLst/>
                          <a:latin typeface="Arial" panose="020B0604020202020204" pitchFamily="34" charset="0"/>
                          <a:ea typeface="+mn-ea"/>
                          <a:cs typeface="Arial" panose="020B0604020202020204" pitchFamily="34" charset="0"/>
                        </a:rPr>
                        <a:t>(&gt;38 </a:t>
                      </a:r>
                      <a:r>
                        <a:rPr lang="en-GB" sz="1200" kern="1200" baseline="30000" dirty="0">
                          <a:solidFill>
                            <a:schemeClr val="dk1"/>
                          </a:solidFill>
                          <a:effectLst/>
                          <a:latin typeface="Arial" panose="020B0604020202020204" pitchFamily="34" charset="0"/>
                          <a:ea typeface="+mn-ea"/>
                          <a:cs typeface="Arial" panose="020B0604020202020204" pitchFamily="34" charset="0"/>
                        </a:rPr>
                        <a:t>0</a:t>
                      </a:r>
                      <a:r>
                        <a:rPr lang="en-GB" sz="1200" kern="1200" dirty="0">
                          <a:solidFill>
                            <a:schemeClr val="dk1"/>
                          </a:solidFill>
                          <a:effectLst/>
                          <a:latin typeface="Arial" panose="020B0604020202020204" pitchFamily="34" charset="0"/>
                          <a:ea typeface="+mn-ea"/>
                          <a:cs typeface="Arial" panose="020B0604020202020204" pitchFamily="34" charset="0"/>
                        </a:rPr>
                        <a:t>C) </a:t>
                      </a:r>
                    </a:p>
                    <a:p>
                      <a:pPr marL="0" indent="0" algn="l">
                        <a:buFont typeface="Arial" panose="020B0604020202020204" pitchFamily="34" charset="0"/>
                        <a:buNone/>
                      </a:pPr>
                      <a:r>
                        <a:rPr lang="en-GB" sz="1200" kern="1200" dirty="0">
                          <a:solidFill>
                            <a:schemeClr val="dk1"/>
                          </a:solidFill>
                          <a:effectLst/>
                          <a:latin typeface="Arial" panose="020B0604020202020204" pitchFamily="34" charset="0"/>
                          <a:ea typeface="+mn-ea"/>
                          <a:cs typeface="Arial" panose="020B0604020202020204" pitchFamily="34" charset="0"/>
                        </a:rPr>
                        <a:t>31% (n=16)</a:t>
                      </a: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106920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30541463"/>
                  </a:ext>
                </a:extLst>
              </a:tr>
              <a:tr h="286778">
                <a:tc gridSpan="4">
                  <a:txBody>
                    <a:bodyPr/>
                    <a:lstStyle/>
                    <a:p>
                      <a:pPr marL="0" marR="0" lvl="0" indent="0" algn="ctr" defTabSz="1069208"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756" marR="91756" marT="45878" marB="4587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mpd="sng">
                      <a:noFill/>
                    </a:lnL>
                  </a:tcPr>
                </a:tc>
                <a:tc hMerge="1">
                  <a:txBody>
                    <a:bodyPr/>
                    <a:lstStyle/>
                    <a:p>
                      <a:endParaRPr lang="en-GB" dirty="0"/>
                    </a:p>
                  </a:txBody>
                  <a:tcPr/>
                </a:tc>
                <a:tc hMerge="1">
                  <a:txBody>
                    <a:bodyPr/>
                    <a:lstStyle/>
                    <a:p>
                      <a:endParaRPr lang="en-GB" dirty="0"/>
                    </a:p>
                  </a:txBody>
                  <a:tcPr marL="91756" marR="91756" marT="45878" marB="4587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10756579"/>
                  </a:ext>
                </a:extLst>
              </a:tr>
            </a:tbl>
          </a:graphicData>
        </a:graphic>
      </p:graphicFrame>
      <p:sp>
        <p:nvSpPr>
          <p:cNvPr id="7" name="Oval 6">
            <a:extLst>
              <a:ext uri="{FF2B5EF4-FFF2-40B4-BE49-F238E27FC236}">
                <a16:creationId xmlns="" xmlns:a16="http://schemas.microsoft.com/office/drawing/2014/main" id="{3867DF31-D366-A947-96FB-D301CCDC82F2}"/>
              </a:ext>
            </a:extLst>
          </p:cNvPr>
          <p:cNvSpPr/>
          <p:nvPr/>
        </p:nvSpPr>
        <p:spPr>
          <a:xfrm>
            <a:off x="1638300" y="10812997"/>
            <a:ext cx="1675171" cy="1608065"/>
          </a:xfrm>
          <a:prstGeom prst="ellipse">
            <a:avLst/>
          </a:prstGeom>
          <a:noFill/>
          <a:ln w="190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 xmlns:a16="http://schemas.microsoft.com/office/drawing/2014/main" id="{AB23CAC1-3271-4D47-8E4D-4DC510FDB4B0}"/>
              </a:ext>
            </a:extLst>
          </p:cNvPr>
          <p:cNvSpPr/>
          <p:nvPr/>
        </p:nvSpPr>
        <p:spPr>
          <a:xfrm>
            <a:off x="5178998" y="11119340"/>
            <a:ext cx="2974402" cy="450359"/>
          </a:xfrm>
          <a:prstGeom prst="ellipse">
            <a:avLst/>
          </a:prstGeom>
          <a:noFill/>
          <a:ln w="190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 xmlns:a16="http://schemas.microsoft.com/office/drawing/2014/main" id="{3839CFD3-CE7C-7F4D-89E5-841752CD08AC}"/>
              </a:ext>
            </a:extLst>
          </p:cNvPr>
          <p:cNvSpPr txBox="1"/>
          <p:nvPr/>
        </p:nvSpPr>
        <p:spPr>
          <a:xfrm>
            <a:off x="63500" y="13242189"/>
            <a:ext cx="1441420" cy="369332"/>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Conclusion</a:t>
            </a:r>
          </a:p>
        </p:txBody>
      </p:sp>
      <p:sp>
        <p:nvSpPr>
          <p:cNvPr id="4" name="TextBox 3">
            <a:extLst>
              <a:ext uri="{FF2B5EF4-FFF2-40B4-BE49-F238E27FC236}">
                <a16:creationId xmlns="" xmlns:a16="http://schemas.microsoft.com/office/drawing/2014/main" id="{59FA41E6-FD42-4A59-9AF0-4D28924F60E1}"/>
              </a:ext>
            </a:extLst>
          </p:cNvPr>
          <p:cNvSpPr txBox="1"/>
          <p:nvPr/>
        </p:nvSpPr>
        <p:spPr>
          <a:xfrm>
            <a:off x="106581" y="14544317"/>
            <a:ext cx="7961094" cy="584775"/>
          </a:xfrm>
          <a:prstGeom prst="rect">
            <a:avLst/>
          </a:prstGeom>
          <a:noFill/>
        </p:spPr>
        <p:txBody>
          <a:bodyPr wrap="square" rtlCol="0">
            <a:spAutoFit/>
          </a:bodyPr>
          <a:lstStyle/>
          <a:p>
            <a:pPr lvl="0" defTabSz="1069208">
              <a:defRPr/>
            </a:pPr>
            <a:r>
              <a:rPr lang="en-GB" sz="800" dirty="0">
                <a:solidFill>
                  <a:schemeClr val="accent4">
                    <a:lumMod val="60000"/>
                    <a:lumOff val="40000"/>
                  </a:schemeClr>
                </a:solidFill>
                <a:latin typeface="Arial" panose="020B0604020202020204" pitchFamily="34" charset="0"/>
                <a:cs typeface="Arial" panose="020B0604020202020204" pitchFamily="34" charset="0"/>
              </a:rPr>
              <a:t>References: </a:t>
            </a:r>
          </a:p>
          <a:p>
            <a:pPr lvl="0" defTabSz="1069208">
              <a:defRPr/>
            </a:pPr>
            <a:r>
              <a:rPr lang="en-GB" sz="800" dirty="0">
                <a:solidFill>
                  <a:schemeClr val="accent4">
                    <a:lumMod val="60000"/>
                    <a:lumOff val="40000"/>
                  </a:schemeClr>
                </a:solidFill>
                <a:latin typeface="Arial" panose="020B0604020202020204" pitchFamily="34" charset="0"/>
                <a:cs typeface="Arial" panose="020B0604020202020204" pitchFamily="34" charset="0"/>
              </a:rPr>
              <a:t>1. https://www.nice.org.uk/guidance/cg149/evidence</a:t>
            </a:r>
            <a:endParaRPr lang="en-GB" sz="800" dirty="0">
              <a:solidFill>
                <a:schemeClr val="accent4">
                  <a:lumMod val="60000"/>
                  <a:lumOff val="40000"/>
                </a:schemeClr>
              </a:solidFill>
            </a:endParaRPr>
          </a:p>
          <a:p>
            <a:pPr lvl="0" defTabSz="1069208">
              <a:defRPr/>
            </a:pPr>
            <a:r>
              <a:rPr lang="en-GB" sz="800" dirty="0">
                <a:solidFill>
                  <a:schemeClr val="accent4">
                    <a:lumMod val="60000"/>
                    <a:lumOff val="40000"/>
                  </a:schemeClr>
                </a:solidFill>
              </a:rPr>
              <a:t>2. </a:t>
            </a:r>
            <a:r>
              <a:rPr lang="en-GB" sz="800" dirty="0" err="1">
                <a:solidFill>
                  <a:schemeClr val="accent4">
                    <a:lumMod val="60000"/>
                    <a:lumOff val="40000"/>
                  </a:schemeClr>
                </a:solidFill>
              </a:rPr>
              <a:t>Kuzniewicz</a:t>
            </a:r>
            <a:r>
              <a:rPr lang="en-GB" sz="800" dirty="0">
                <a:solidFill>
                  <a:schemeClr val="accent4">
                    <a:lumMod val="60000"/>
                    <a:lumOff val="40000"/>
                  </a:schemeClr>
                </a:solidFill>
              </a:rPr>
              <a:t> MW, Walsh EM, Li S, Fischer A, Escobar GJ. Development and Implementation of an Early-Onset Sepsis Calculator to Guide Antibiotic Management in Late Preterm and Term Neonates. </a:t>
            </a:r>
            <a:r>
              <a:rPr lang="en-GB" sz="800" dirty="0" err="1">
                <a:solidFill>
                  <a:schemeClr val="accent4">
                    <a:lumMod val="60000"/>
                    <a:lumOff val="40000"/>
                  </a:schemeClr>
                </a:solidFill>
              </a:rPr>
              <a:t>Jt</a:t>
            </a:r>
            <a:r>
              <a:rPr lang="en-GB" sz="800" dirty="0">
                <a:solidFill>
                  <a:schemeClr val="accent4">
                    <a:lumMod val="60000"/>
                    <a:lumOff val="40000"/>
                  </a:schemeClr>
                </a:solidFill>
              </a:rPr>
              <a:t> Comm J Qual Patient </a:t>
            </a:r>
            <a:r>
              <a:rPr lang="en-GB" sz="800" dirty="0" err="1">
                <a:solidFill>
                  <a:schemeClr val="accent4">
                    <a:lumMod val="60000"/>
                    <a:lumOff val="40000"/>
                  </a:schemeClr>
                </a:solidFill>
              </a:rPr>
              <a:t>Saf</a:t>
            </a:r>
            <a:r>
              <a:rPr lang="en-GB" sz="800" dirty="0">
                <a:solidFill>
                  <a:schemeClr val="accent4">
                    <a:lumMod val="60000"/>
                    <a:lumOff val="40000"/>
                  </a:schemeClr>
                </a:solidFill>
              </a:rPr>
              <a:t>. 2016 May;42(5):232-9. PMID: 2706692</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4554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712</Words>
  <Application>Microsoft Office PowerPoint</Application>
  <PresentationFormat>Custom</PresentationFormat>
  <Paragraphs>77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45</cp:revision>
  <dcterms:created xsi:type="dcterms:W3CDTF">2020-12-07T15:24:36Z</dcterms:created>
  <dcterms:modified xsi:type="dcterms:W3CDTF">2021-11-09T13:55:14Z</dcterms:modified>
</cp:coreProperties>
</file>