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drawings/drawing1.xml" ContentType="application/vnd.openxmlformats-officedocument.drawingml.chartshapes+xml"/>
  <Override PartName="/ppt/charts/chart4.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92" r:id="rId2"/>
  </p:sldIdLst>
  <p:sldSz cx="10691813" cy="1511935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243"/>
    <p:restoredTop sz="96405"/>
  </p:normalViewPr>
  <p:slideViewPr>
    <p:cSldViewPr snapToGrid="0" snapToObjects="1">
      <p:cViewPr varScale="1">
        <p:scale>
          <a:sx n="37" d="100"/>
          <a:sy n="37" d="100"/>
        </p:scale>
        <p:origin x="-906" y="-78"/>
      </p:cViewPr>
      <p:guideLst>
        <p:guide orient="horz" pos="4762"/>
        <p:guide pos="336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solidFill>
                <a:latin typeface="+mn-lt"/>
                <a:ea typeface="+mn-ea"/>
                <a:cs typeface="+mn-cs"/>
              </a:defRPr>
            </a:pPr>
            <a:r>
              <a:rPr lang="en-GB" sz="1200" b="1" dirty="0">
                <a:solidFill>
                  <a:schemeClr val="tx1"/>
                </a:solidFill>
                <a:latin typeface="Arial" panose="020B0604020202020204" pitchFamily="34" charset="0"/>
                <a:cs typeface="Arial" panose="020B0604020202020204" pitchFamily="34" charset="0"/>
              </a:rPr>
              <a:t>Antibiotic Duration</a:t>
            </a:r>
          </a:p>
        </c:rich>
      </c:tx>
      <c:layout>
        <c:manualLayout>
          <c:xMode val="edge"/>
          <c:yMode val="edge"/>
          <c:x val="0.28513602152701217"/>
          <c:y val="0.10723171782249502"/>
        </c:manualLayout>
      </c:layout>
      <c:overlay val="0"/>
      <c:spPr>
        <a:noFill/>
        <a:ln>
          <a:noFill/>
        </a:ln>
        <a:effectLst/>
      </c:spPr>
    </c:title>
    <c:autoTitleDeleted val="0"/>
    <c:plotArea>
      <c:layout/>
      <c:pieChart>
        <c:varyColors val="1"/>
        <c:ser>
          <c:idx val="0"/>
          <c:order val="0"/>
          <c:tx>
            <c:strRef>
              <c:f>Sheet1!$B$1</c:f>
              <c:strCache>
                <c:ptCount val="1"/>
                <c:pt idx="0">
                  <c:v>Column2</c:v>
                </c:pt>
              </c:strCache>
            </c:strRef>
          </c:tx>
          <c:dPt>
            <c:idx val="0"/>
            <c:bubble3D val="0"/>
            <c:spPr>
              <a:solidFill>
                <a:schemeClr val="accent1"/>
              </a:solidFill>
              <a:ln w="19050">
                <a:solidFill>
                  <a:schemeClr val="lt1"/>
                </a:solidFill>
              </a:ln>
              <a:effectLst/>
            </c:spPr>
            <c:extLst xmlns:c16r2="http://schemas.microsoft.com/office/drawing/2015/06/chart">
              <c:ext xmlns:c16="http://schemas.microsoft.com/office/drawing/2014/chart" uri="{C3380CC4-5D6E-409C-BE32-E72D297353CC}">
                <c16:uniqueId val="{00000001-EDC9-4B6F-B1AD-2A89705C399B}"/>
              </c:ext>
            </c:extLst>
          </c:dPt>
          <c:dPt>
            <c:idx val="1"/>
            <c:bubble3D val="0"/>
            <c:spPr>
              <a:solidFill>
                <a:schemeClr val="accent2"/>
              </a:solidFill>
              <a:ln w="19050">
                <a:solidFill>
                  <a:schemeClr val="lt1"/>
                </a:solidFill>
              </a:ln>
              <a:effectLst/>
            </c:spPr>
            <c:extLst xmlns:c16r2="http://schemas.microsoft.com/office/drawing/2015/06/chart">
              <c:ext xmlns:c16="http://schemas.microsoft.com/office/drawing/2014/chart" uri="{C3380CC4-5D6E-409C-BE32-E72D297353CC}">
                <c16:uniqueId val="{00000003-EDC9-4B6F-B1AD-2A89705C399B}"/>
              </c:ext>
            </c:extLst>
          </c:dPt>
          <c:dPt>
            <c:idx val="2"/>
            <c:bubble3D val="0"/>
            <c:spPr>
              <a:solidFill>
                <a:schemeClr val="accent3"/>
              </a:solidFill>
              <a:ln w="19050">
                <a:solidFill>
                  <a:schemeClr val="lt1"/>
                </a:solidFill>
              </a:ln>
              <a:effectLst/>
            </c:spPr>
            <c:extLst xmlns:c16r2="http://schemas.microsoft.com/office/drawing/2015/06/chart">
              <c:ext xmlns:c16="http://schemas.microsoft.com/office/drawing/2014/chart" uri="{C3380CC4-5D6E-409C-BE32-E72D297353CC}">
                <c16:uniqueId val="{00000005-EDC9-4B6F-B1AD-2A89705C399B}"/>
              </c:ext>
            </c:extLst>
          </c:dPt>
          <c:dPt>
            <c:idx val="3"/>
            <c:bubble3D val="0"/>
            <c:spPr>
              <a:solidFill>
                <a:schemeClr val="accent4"/>
              </a:solidFill>
              <a:ln w="19050">
                <a:solidFill>
                  <a:schemeClr val="lt1"/>
                </a:solidFill>
              </a:ln>
              <a:effectLst/>
            </c:spPr>
            <c:extLst xmlns:c16r2="http://schemas.microsoft.com/office/drawing/2015/06/chart">
              <c:ext xmlns:c16="http://schemas.microsoft.com/office/drawing/2014/chart" uri="{C3380CC4-5D6E-409C-BE32-E72D297353CC}">
                <c16:uniqueId val="{00000007-EDC9-4B6F-B1AD-2A89705C399B}"/>
              </c:ext>
            </c:extLst>
          </c:dPt>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xmlns:c16r2="http://schemas.microsoft.com/office/drawing/2015/06/chart">
              <c:ext xmlns:c15="http://schemas.microsoft.com/office/drawing/2012/chart" uri="{CE6537A1-D6FC-4f65-9D91-7224C49458BB}"/>
            </c:extLst>
          </c:dLbls>
          <c:cat>
            <c:strRef>
              <c:f>Sheet1!$A$2:$A$5</c:f>
              <c:strCache>
                <c:ptCount val="4"/>
                <c:pt idx="0">
                  <c:v>≤48 hrs</c:v>
                </c:pt>
                <c:pt idx="1">
                  <c:v>&gt;48 - ≤96hrs</c:v>
                </c:pt>
                <c:pt idx="2">
                  <c:v>&gt;96hrs - ≤120hrs</c:v>
                </c:pt>
                <c:pt idx="3">
                  <c:v>&gt;120 hrs</c:v>
                </c:pt>
              </c:strCache>
            </c:strRef>
          </c:cat>
          <c:val>
            <c:numRef>
              <c:f>Sheet1!$B$2:$B$5</c:f>
              <c:numCache>
                <c:formatCode>General</c:formatCode>
                <c:ptCount val="4"/>
                <c:pt idx="0">
                  <c:v>36</c:v>
                </c:pt>
                <c:pt idx="1">
                  <c:v>3</c:v>
                </c:pt>
                <c:pt idx="2">
                  <c:v>12</c:v>
                </c:pt>
                <c:pt idx="3">
                  <c:v>1</c:v>
                </c:pt>
              </c:numCache>
            </c:numRef>
          </c:val>
          <c:extLst xmlns:c16r2="http://schemas.microsoft.com/office/drawing/2015/06/chart">
            <c:ext xmlns:c16="http://schemas.microsoft.com/office/drawing/2014/chart" uri="{C3380CC4-5D6E-409C-BE32-E72D297353CC}">
              <c16:uniqueId val="{00000008-EDC9-4B6F-B1AD-2A89705C399B}"/>
            </c:ext>
          </c:extLst>
        </c:ser>
        <c:dLbls>
          <c:showLegendKey val="0"/>
          <c:showVal val="0"/>
          <c:showCatName val="0"/>
          <c:showSerName val="0"/>
          <c:showPercent val="0"/>
          <c:showBubbleSize val="0"/>
          <c:showLeaderLines val="1"/>
        </c:dLbls>
        <c:firstSliceAng val="0"/>
      </c:pieChart>
      <c:spPr>
        <a:noFill/>
        <a:ln>
          <a:noFill/>
        </a:ln>
        <a:effectLst/>
      </c:spPr>
    </c:plotArea>
    <c:legend>
      <c:legendPos val="b"/>
      <c:layout>
        <c:manualLayout>
          <c:xMode val="edge"/>
          <c:yMode val="edge"/>
          <c:x val="0.21724732715648518"/>
          <c:y val="0.79449465448315637"/>
          <c:w val="0.48536572049556359"/>
          <c:h val="0.17814307880081456"/>
        </c:manualLayout>
      </c:layout>
      <c:overlay val="0"/>
      <c:spPr>
        <a:noFill/>
        <a:ln>
          <a:noFill/>
        </a:ln>
        <a:effectLst/>
      </c:spPr>
      <c:txPr>
        <a:bodyPr rot="0" spcFirstLastPara="1" vertOverflow="ellipsis" vert="horz" wrap="square" anchor="ctr" anchorCtr="1"/>
        <a:lstStyle/>
        <a:p>
          <a:pPr>
            <a:defRPr sz="10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400" b="0" i="0" u="none" strike="noStrike" kern="1200" spc="0" baseline="0">
                <a:solidFill>
                  <a:schemeClr val="tx1"/>
                </a:solidFill>
                <a:latin typeface="Arial" panose="020B0604020202020204" pitchFamily="34" charset="0"/>
                <a:ea typeface="+mn-ea"/>
                <a:cs typeface="Arial" panose="020B0604020202020204" pitchFamily="34" charset="0"/>
              </a:defRPr>
            </a:pPr>
            <a:r>
              <a:rPr lang="en-GB" sz="1200" b="1" i="0" u="sng" baseline="0" dirty="0">
                <a:solidFill>
                  <a:schemeClr val="tx1"/>
                </a:solidFill>
                <a:effectLst/>
                <a:latin typeface="Arial" panose="020B0604020202020204" pitchFamily="34" charset="0"/>
                <a:cs typeface="Arial" panose="020B0604020202020204" pitchFamily="34" charset="0"/>
              </a:rPr>
              <a:t>Comparison in neonatal antibiotic use: NICE vs KPSRC in Walsall and West Midlands region</a:t>
            </a:r>
            <a:endParaRPr lang="en-GB" sz="1200" dirty="0">
              <a:solidFill>
                <a:schemeClr val="tx1"/>
              </a:solidFill>
              <a:effectLst/>
              <a:latin typeface="Arial" panose="020B0604020202020204" pitchFamily="34" charset="0"/>
              <a:cs typeface="Arial" panose="020B0604020202020204" pitchFamily="34" charset="0"/>
            </a:endParaRPr>
          </a:p>
        </c:rich>
      </c:tx>
      <c:layout/>
      <c:overlay val="0"/>
      <c:spPr>
        <a:noFill/>
        <a:ln>
          <a:noFill/>
        </a:ln>
        <a:effectLst/>
      </c:spPr>
    </c:title>
    <c:autoTitleDeleted val="0"/>
    <c:plotArea>
      <c:layout>
        <c:manualLayout>
          <c:layoutTarget val="inner"/>
          <c:xMode val="edge"/>
          <c:yMode val="edge"/>
          <c:x val="0.1052287282271534"/>
          <c:y val="0.16316451610599267"/>
          <c:w val="0.85840763540921017"/>
          <c:h val="0.49051285251787186"/>
        </c:manualLayout>
      </c:layout>
      <c:barChart>
        <c:barDir val="col"/>
        <c:grouping val="clustered"/>
        <c:varyColors val="0"/>
        <c:ser>
          <c:idx val="0"/>
          <c:order val="0"/>
          <c:tx>
            <c:strRef>
              <c:f>Sheet1!$B$1</c:f>
              <c:strCache>
                <c:ptCount val="1"/>
                <c:pt idx="0">
                  <c:v>Antibiotics</c:v>
                </c:pt>
              </c:strCache>
            </c:strRef>
          </c:tx>
          <c:spPr>
            <a:solidFill>
              <a:schemeClr val="accent2"/>
            </a:solidFill>
            <a:ln>
              <a:noFill/>
            </a:ln>
            <a:effectLst/>
          </c:spPr>
          <c:invertIfNegative val="0"/>
          <c:cat>
            <c:strRef>
              <c:f>Sheet1!$A$2:$A$6</c:f>
              <c:strCache>
                <c:ptCount val="5"/>
                <c:pt idx="0">
                  <c:v>NICE Guidance</c:v>
                </c:pt>
                <c:pt idx="1">
                  <c:v>Walsall KP-SRC 1/1000 </c:v>
                </c:pt>
                <c:pt idx="2">
                  <c:v>Walsall KP-SRC 2/1000 </c:v>
                </c:pt>
                <c:pt idx="3">
                  <c:v>Regional KP-SRC 1/1000</c:v>
                </c:pt>
                <c:pt idx="4">
                  <c:v>Regional KP-SRC 2/1000</c:v>
                </c:pt>
              </c:strCache>
            </c:strRef>
          </c:cat>
          <c:val>
            <c:numRef>
              <c:f>Sheet1!$B$2:$B$6</c:f>
              <c:numCache>
                <c:formatCode>0%</c:formatCode>
                <c:ptCount val="5"/>
                <c:pt idx="0">
                  <c:v>1</c:v>
                </c:pt>
                <c:pt idx="1">
                  <c:v>0.12</c:v>
                </c:pt>
                <c:pt idx="2">
                  <c:v>0.19</c:v>
                </c:pt>
                <c:pt idx="3">
                  <c:v>0.28000000000000003</c:v>
                </c:pt>
                <c:pt idx="4">
                  <c:v>0.5</c:v>
                </c:pt>
              </c:numCache>
            </c:numRef>
          </c:val>
          <c:extLst xmlns:c16r2="http://schemas.microsoft.com/office/drawing/2015/06/chart">
            <c:ext xmlns:c16="http://schemas.microsoft.com/office/drawing/2014/chart" uri="{C3380CC4-5D6E-409C-BE32-E72D297353CC}">
              <c16:uniqueId val="{00000000-50EA-4695-8E45-C21AF97D52BD}"/>
            </c:ext>
          </c:extLst>
        </c:ser>
        <c:ser>
          <c:idx val="1"/>
          <c:order val="1"/>
          <c:tx>
            <c:strRef>
              <c:f>Sheet1!$C$1</c:f>
              <c:strCache>
                <c:ptCount val="1"/>
                <c:pt idx="0">
                  <c:v>Observation</c:v>
                </c:pt>
              </c:strCache>
            </c:strRef>
          </c:tx>
          <c:spPr>
            <a:solidFill>
              <a:schemeClr val="accent1"/>
            </a:solidFill>
            <a:ln>
              <a:noFill/>
            </a:ln>
            <a:effectLst/>
          </c:spPr>
          <c:invertIfNegative val="0"/>
          <c:cat>
            <c:strRef>
              <c:f>Sheet1!$A$2:$A$6</c:f>
              <c:strCache>
                <c:ptCount val="5"/>
                <c:pt idx="0">
                  <c:v>NICE Guidance</c:v>
                </c:pt>
                <c:pt idx="1">
                  <c:v>Walsall KP-SRC 1/1000 </c:v>
                </c:pt>
                <c:pt idx="2">
                  <c:v>Walsall KP-SRC 2/1000 </c:v>
                </c:pt>
                <c:pt idx="3">
                  <c:v>Regional KP-SRC 1/1000</c:v>
                </c:pt>
                <c:pt idx="4">
                  <c:v>Regional KP-SRC 2/1000</c:v>
                </c:pt>
              </c:strCache>
            </c:strRef>
          </c:cat>
          <c:val>
            <c:numRef>
              <c:f>Sheet1!$C$2:$C$6</c:f>
              <c:numCache>
                <c:formatCode>0%</c:formatCode>
                <c:ptCount val="5"/>
                <c:pt idx="0">
                  <c:v>0</c:v>
                </c:pt>
                <c:pt idx="1">
                  <c:v>0.88</c:v>
                </c:pt>
                <c:pt idx="2">
                  <c:v>0.81</c:v>
                </c:pt>
                <c:pt idx="3">
                  <c:v>0.72</c:v>
                </c:pt>
                <c:pt idx="4">
                  <c:v>0.5</c:v>
                </c:pt>
              </c:numCache>
            </c:numRef>
          </c:val>
          <c:extLst xmlns:c16r2="http://schemas.microsoft.com/office/drawing/2015/06/chart">
            <c:ext xmlns:c16="http://schemas.microsoft.com/office/drawing/2014/chart" uri="{C3380CC4-5D6E-409C-BE32-E72D297353CC}">
              <c16:uniqueId val="{00000001-50EA-4695-8E45-C21AF97D52BD}"/>
            </c:ext>
          </c:extLst>
        </c:ser>
        <c:dLbls>
          <c:showLegendKey val="0"/>
          <c:showVal val="0"/>
          <c:showCatName val="0"/>
          <c:showSerName val="0"/>
          <c:showPercent val="0"/>
          <c:showBubbleSize val="0"/>
        </c:dLbls>
        <c:gapWidth val="219"/>
        <c:overlap val="-27"/>
        <c:axId val="218220032"/>
        <c:axId val="215313792"/>
      </c:barChart>
      <c:catAx>
        <c:axId val="21822003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215313792"/>
        <c:crossesAt val="0"/>
        <c:auto val="1"/>
        <c:lblAlgn val="ctr"/>
        <c:lblOffset val="100"/>
        <c:noMultiLvlLbl val="0"/>
      </c:catAx>
      <c:valAx>
        <c:axId val="215313792"/>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218220032"/>
        <c:crosses val="autoZero"/>
        <c:crossBetween val="between"/>
      </c:valAx>
      <c:spPr>
        <a:noFill/>
        <a:ln>
          <a:noFill/>
        </a:ln>
        <a:effectLst/>
      </c:spPr>
    </c:plotArea>
    <c:legend>
      <c:legendPos val="b"/>
      <c:layout>
        <c:manualLayout>
          <c:xMode val="edge"/>
          <c:yMode val="edge"/>
          <c:x val="3.0863469339059889E-2"/>
          <c:y val="0.8023886477332981"/>
          <c:w val="0.41517436781879941"/>
          <c:h val="9.2122977148970164E-2"/>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w="28575">
      <a:solidFill>
        <a:schemeClr val="tx1"/>
      </a:solidFill>
    </a:ln>
    <a:effectLst/>
  </c:spPr>
  <c:txPr>
    <a:bodyPr/>
    <a:lstStyle/>
    <a:p>
      <a:pPr>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862" b="0" i="0" u="none" strike="noStrike" kern="1200" spc="0" baseline="0">
                <a:solidFill>
                  <a:prstClr val="black">
                    <a:lumMod val="65000"/>
                    <a:lumOff val="35000"/>
                  </a:prstClr>
                </a:solidFill>
                <a:latin typeface="+mn-lt"/>
                <a:ea typeface="+mn-ea"/>
                <a:cs typeface="+mn-cs"/>
              </a:defRPr>
            </a:pPr>
            <a:r>
              <a:rPr lang="en-GB" sz="1400" b="1" i="0" u="sng" baseline="0" dirty="0">
                <a:solidFill>
                  <a:schemeClr val="tx1"/>
                </a:solidFill>
                <a:effectLst/>
                <a:latin typeface="Arial" panose="020B0604020202020204" pitchFamily="34" charset="0"/>
                <a:cs typeface="Arial" panose="020B0604020202020204" pitchFamily="34" charset="0"/>
              </a:rPr>
              <a:t>Projected reduction of bed days per month in the West Midlands</a:t>
            </a:r>
            <a:endParaRPr lang="en-GB" sz="1400" u="sng" dirty="0">
              <a:solidFill>
                <a:schemeClr val="tx1"/>
              </a:solidFill>
              <a:effectLst/>
              <a:latin typeface="Arial" panose="020B0604020202020204" pitchFamily="34" charset="0"/>
              <a:cs typeface="Arial" panose="020B0604020202020204" pitchFamily="34" charset="0"/>
            </a:endParaRPr>
          </a:p>
        </c:rich>
      </c:tx>
      <c:layout>
        <c:manualLayout>
          <c:xMode val="edge"/>
          <c:yMode val="edge"/>
          <c:x val="9.9987274643070029E-2"/>
          <c:y val="0"/>
        </c:manualLayout>
      </c:layout>
      <c:overlay val="0"/>
      <c:spPr>
        <a:noFill/>
        <a:ln>
          <a:noFill/>
        </a:ln>
        <a:effectLst/>
      </c:spPr>
    </c:title>
    <c:autoTitleDeleted val="0"/>
    <c:plotArea>
      <c:layout>
        <c:manualLayout>
          <c:layoutTarget val="inner"/>
          <c:xMode val="edge"/>
          <c:yMode val="edge"/>
          <c:x val="0.12742179225543127"/>
          <c:y val="0.20168125003716456"/>
          <c:w val="0.81808659647420845"/>
          <c:h val="0.533198723323284"/>
        </c:manualLayout>
      </c:layout>
      <c:barChart>
        <c:barDir val="bar"/>
        <c:grouping val="clustered"/>
        <c:varyColors val="0"/>
        <c:ser>
          <c:idx val="0"/>
          <c:order val="0"/>
          <c:tx>
            <c:strRef>
              <c:f>Sheet1!$B$1</c:f>
              <c:strCache>
                <c:ptCount val="1"/>
                <c:pt idx="0">
                  <c:v>KP-SRC 1/1000</c:v>
                </c:pt>
              </c:strCache>
            </c:strRef>
          </c:tx>
          <c:spPr>
            <a:solidFill>
              <a:schemeClr val="accent4"/>
            </a:solidFill>
            <a:ln>
              <a:noFill/>
            </a:ln>
            <a:effectLst/>
          </c:spPr>
          <c:invertIfNegative val="0"/>
          <c:cat>
            <c:strRef>
              <c:f>Sheet1!$A$2:$A$10</c:f>
              <c:strCache>
                <c:ptCount val="9"/>
                <c:pt idx="0">
                  <c:v>BHH</c:v>
                </c:pt>
                <c:pt idx="1">
                  <c:v>BWH</c:v>
                </c:pt>
                <c:pt idx="2">
                  <c:v>City</c:v>
                </c:pt>
                <c:pt idx="3">
                  <c:v>GHH</c:v>
                </c:pt>
                <c:pt idx="4">
                  <c:v>HER</c:v>
                </c:pt>
                <c:pt idx="5">
                  <c:v>SATH</c:v>
                </c:pt>
                <c:pt idx="6">
                  <c:v>Stoke</c:v>
                </c:pt>
                <c:pt idx="7">
                  <c:v>WALSALL</c:v>
                </c:pt>
                <c:pt idx="8">
                  <c:v>Worcester</c:v>
                </c:pt>
              </c:strCache>
            </c:strRef>
          </c:cat>
          <c:val>
            <c:numRef>
              <c:f>Sheet1!$B$2:$B$10</c:f>
              <c:numCache>
                <c:formatCode>General</c:formatCode>
                <c:ptCount val="9"/>
                <c:pt idx="0">
                  <c:v>15</c:v>
                </c:pt>
                <c:pt idx="1">
                  <c:v>44</c:v>
                </c:pt>
                <c:pt idx="2">
                  <c:v>45</c:v>
                </c:pt>
                <c:pt idx="3">
                  <c:v>18</c:v>
                </c:pt>
                <c:pt idx="4">
                  <c:v>9</c:v>
                </c:pt>
                <c:pt idx="5">
                  <c:v>29</c:v>
                </c:pt>
                <c:pt idx="6">
                  <c:v>18</c:v>
                </c:pt>
                <c:pt idx="7">
                  <c:v>20.5</c:v>
                </c:pt>
                <c:pt idx="8">
                  <c:v>4</c:v>
                </c:pt>
              </c:numCache>
            </c:numRef>
          </c:val>
          <c:extLst xmlns:c16r2="http://schemas.microsoft.com/office/drawing/2015/06/chart">
            <c:ext xmlns:c16="http://schemas.microsoft.com/office/drawing/2014/chart" uri="{C3380CC4-5D6E-409C-BE32-E72D297353CC}">
              <c16:uniqueId val="{00000000-BD42-410D-B50C-960D0DDCFE4F}"/>
            </c:ext>
          </c:extLst>
        </c:ser>
        <c:ser>
          <c:idx val="1"/>
          <c:order val="1"/>
          <c:tx>
            <c:strRef>
              <c:f>Sheet1!$C$1</c:f>
              <c:strCache>
                <c:ptCount val="1"/>
                <c:pt idx="0">
                  <c:v>KP-SRC 2/1000</c:v>
                </c:pt>
              </c:strCache>
            </c:strRef>
          </c:tx>
          <c:spPr>
            <a:solidFill>
              <a:schemeClr val="accent1"/>
            </a:solidFill>
            <a:ln>
              <a:noFill/>
            </a:ln>
            <a:effectLst/>
          </c:spPr>
          <c:invertIfNegative val="0"/>
          <c:cat>
            <c:strRef>
              <c:f>Sheet1!$A$2:$A$10</c:f>
              <c:strCache>
                <c:ptCount val="9"/>
                <c:pt idx="0">
                  <c:v>BHH</c:v>
                </c:pt>
                <c:pt idx="1">
                  <c:v>BWH</c:v>
                </c:pt>
                <c:pt idx="2">
                  <c:v>City</c:v>
                </c:pt>
                <c:pt idx="3">
                  <c:v>GHH</c:v>
                </c:pt>
                <c:pt idx="4">
                  <c:v>HER</c:v>
                </c:pt>
                <c:pt idx="5">
                  <c:v>SATH</c:v>
                </c:pt>
                <c:pt idx="6">
                  <c:v>Stoke</c:v>
                </c:pt>
                <c:pt idx="7">
                  <c:v>WALSALL</c:v>
                </c:pt>
                <c:pt idx="8">
                  <c:v>Worcester</c:v>
                </c:pt>
              </c:strCache>
            </c:strRef>
          </c:cat>
          <c:val>
            <c:numRef>
              <c:f>Sheet1!$C$2:$C$10</c:f>
              <c:numCache>
                <c:formatCode>General</c:formatCode>
                <c:ptCount val="9"/>
                <c:pt idx="0">
                  <c:v>11</c:v>
                </c:pt>
                <c:pt idx="1">
                  <c:v>21</c:v>
                </c:pt>
                <c:pt idx="2">
                  <c:v>35</c:v>
                </c:pt>
                <c:pt idx="3">
                  <c:v>13</c:v>
                </c:pt>
                <c:pt idx="4">
                  <c:v>9</c:v>
                </c:pt>
                <c:pt idx="5">
                  <c:v>14.5</c:v>
                </c:pt>
                <c:pt idx="6">
                  <c:v>9.25</c:v>
                </c:pt>
                <c:pt idx="7">
                  <c:v>13</c:v>
                </c:pt>
                <c:pt idx="8">
                  <c:v>2.25</c:v>
                </c:pt>
              </c:numCache>
            </c:numRef>
          </c:val>
          <c:extLst xmlns:c16r2="http://schemas.microsoft.com/office/drawing/2015/06/chart">
            <c:ext xmlns:c16="http://schemas.microsoft.com/office/drawing/2014/chart" uri="{C3380CC4-5D6E-409C-BE32-E72D297353CC}">
              <c16:uniqueId val="{00000001-BD42-410D-B50C-960D0DDCFE4F}"/>
            </c:ext>
          </c:extLst>
        </c:ser>
        <c:dLbls>
          <c:showLegendKey val="0"/>
          <c:showVal val="0"/>
          <c:showCatName val="0"/>
          <c:showSerName val="0"/>
          <c:showPercent val="0"/>
          <c:showBubbleSize val="0"/>
        </c:dLbls>
        <c:gapWidth val="182"/>
        <c:axId val="218220544"/>
        <c:axId val="215315520"/>
      </c:barChart>
      <c:catAx>
        <c:axId val="21822054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0" spcFirstLastPara="1" vertOverflow="ellipsis" wrap="square" anchor="ctr" anchorCtr="0"/>
          <a:lstStyle/>
          <a:p>
            <a:pPr>
              <a:defRPr sz="9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215315520"/>
        <c:crosses val="autoZero"/>
        <c:auto val="1"/>
        <c:lblAlgn val="ctr"/>
        <c:lblOffset val="100"/>
        <c:noMultiLvlLbl val="0"/>
      </c:catAx>
      <c:valAx>
        <c:axId val="215315520"/>
        <c:scaling>
          <c:orientation val="minMax"/>
          <c:max val="45"/>
          <c:min val="0"/>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18220544"/>
        <c:crosses val="autoZero"/>
        <c:crossBetween val="between"/>
      </c:valAx>
      <c:spPr>
        <a:noFill/>
        <a:ln>
          <a:noFill/>
        </a:ln>
        <a:effectLst/>
      </c:spPr>
    </c:plotArea>
    <c:legend>
      <c:legendPos val="b"/>
      <c:layout>
        <c:manualLayout>
          <c:xMode val="edge"/>
          <c:yMode val="edge"/>
          <c:x val="0.25986637153558079"/>
          <c:y val="0.90125359141141592"/>
          <c:w val="0.47037734213090537"/>
          <c:h val="8.8391393766701437E-2"/>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w="28575">
      <a:solidFill>
        <a:schemeClr val="tx1"/>
      </a:solidFill>
    </a:ln>
    <a:effectLst/>
  </c:spPr>
  <c:txPr>
    <a:bodyPr/>
    <a:lstStyle/>
    <a:p>
      <a:pPr>
        <a:defRPr/>
      </a:pPr>
      <a:endParaRPr lang="en-US"/>
    </a:p>
  </c:txPr>
  <c:externalData r:id="rId1">
    <c:autoUpdate val="0"/>
  </c:externalData>
  <c:userShapes r:id="rId2"/>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40" b="1" i="0" u="none" strike="noStrike" kern="1200" spc="0" baseline="0">
                <a:solidFill>
                  <a:schemeClr val="tx1">
                    <a:lumMod val="65000"/>
                    <a:lumOff val="35000"/>
                  </a:schemeClr>
                </a:solidFill>
                <a:latin typeface="Arial" panose="020B0604020202020204" pitchFamily="34" charset="0"/>
                <a:ea typeface="+mn-ea"/>
                <a:cs typeface="Arial" panose="020B0604020202020204" pitchFamily="34" charset="0"/>
              </a:defRPr>
            </a:pPr>
            <a:r>
              <a:rPr lang="en-US" sz="1200" dirty="0">
                <a:solidFill>
                  <a:schemeClr val="tx1"/>
                </a:solidFill>
              </a:rPr>
              <a:t>Clinical Status of Neonates</a:t>
            </a:r>
          </a:p>
        </c:rich>
      </c:tx>
      <c:layout>
        <c:manualLayout>
          <c:xMode val="edge"/>
          <c:yMode val="edge"/>
          <c:x val="0.16308609902512025"/>
          <c:y val="7.7446242811830018E-2"/>
        </c:manualLayout>
      </c:layout>
      <c:overlay val="0"/>
      <c:spPr>
        <a:noFill/>
        <a:ln>
          <a:noFill/>
        </a:ln>
        <a:effectLst/>
      </c:spPr>
    </c:title>
    <c:autoTitleDeleted val="0"/>
    <c:plotArea>
      <c:layout/>
      <c:pieChart>
        <c:varyColors val="1"/>
        <c:ser>
          <c:idx val="0"/>
          <c:order val="0"/>
          <c:tx>
            <c:strRef>
              <c:f>Sheet1!$B$1</c:f>
              <c:strCache>
                <c:ptCount val="1"/>
                <c:pt idx="0">
                  <c:v>Number of Neonates Risk factors</c:v>
                </c:pt>
              </c:strCache>
            </c:strRef>
          </c:tx>
          <c:dPt>
            <c:idx val="0"/>
            <c:bubble3D val="0"/>
            <c:spPr>
              <a:solidFill>
                <a:schemeClr val="accent1"/>
              </a:solidFill>
              <a:ln w="19050">
                <a:solidFill>
                  <a:schemeClr val="lt1"/>
                </a:solidFill>
              </a:ln>
              <a:effectLst/>
            </c:spPr>
            <c:extLst xmlns:c16r2="http://schemas.microsoft.com/office/drawing/2015/06/chart">
              <c:ext xmlns:c16="http://schemas.microsoft.com/office/drawing/2014/chart" uri="{C3380CC4-5D6E-409C-BE32-E72D297353CC}">
                <c16:uniqueId val="{00000001-6767-4BC5-AA90-4D52E45D052B}"/>
              </c:ext>
            </c:extLst>
          </c:dPt>
          <c:dPt>
            <c:idx val="1"/>
            <c:bubble3D val="0"/>
            <c:spPr>
              <a:solidFill>
                <a:schemeClr val="accent2"/>
              </a:solidFill>
              <a:ln w="19050">
                <a:solidFill>
                  <a:schemeClr val="lt1"/>
                </a:solidFill>
              </a:ln>
              <a:effectLst/>
            </c:spPr>
            <c:extLst xmlns:c16r2="http://schemas.microsoft.com/office/drawing/2015/06/chart">
              <c:ext xmlns:c16="http://schemas.microsoft.com/office/drawing/2014/chart" uri="{C3380CC4-5D6E-409C-BE32-E72D297353CC}">
                <c16:uniqueId val="{00000003-6767-4BC5-AA90-4D52E45D052B}"/>
              </c:ext>
            </c:extLst>
          </c:dPt>
          <c:dPt>
            <c:idx val="2"/>
            <c:bubble3D val="0"/>
            <c:spPr>
              <a:solidFill>
                <a:schemeClr val="accent3"/>
              </a:solidFill>
              <a:ln w="19050">
                <a:solidFill>
                  <a:schemeClr val="lt1"/>
                </a:solidFill>
              </a:ln>
              <a:effectLst/>
            </c:spPr>
            <c:extLst xmlns:c16r2="http://schemas.microsoft.com/office/drawing/2015/06/chart">
              <c:ext xmlns:c16="http://schemas.microsoft.com/office/drawing/2014/chart" uri="{C3380CC4-5D6E-409C-BE32-E72D297353CC}">
                <c16:uniqueId val="{00000005-6767-4BC5-AA90-4D52E45D052B}"/>
              </c:ext>
            </c:extLst>
          </c:dPt>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xmlns:c16r2="http://schemas.microsoft.com/office/drawing/2015/06/chart">
              <c:ext xmlns:c15="http://schemas.microsoft.com/office/drawing/2012/chart" uri="{CE6537A1-D6FC-4f65-9D91-7224C49458BB}"/>
            </c:extLst>
          </c:dLbls>
          <c:cat>
            <c:strRef>
              <c:f>Sheet1!$A$2:$A$4</c:f>
              <c:strCache>
                <c:ptCount val="3"/>
                <c:pt idx="0">
                  <c:v>Well Baby</c:v>
                </c:pt>
                <c:pt idx="1">
                  <c:v>One persistent physioloigical abnormality &gt;4hrs</c:v>
                </c:pt>
                <c:pt idx="2">
                  <c:v>Two or more physioloical abnormalities lasting for &gt;2hrs</c:v>
                </c:pt>
              </c:strCache>
            </c:strRef>
          </c:cat>
          <c:val>
            <c:numRef>
              <c:f>Sheet1!$B$2:$B$4</c:f>
              <c:numCache>
                <c:formatCode>General</c:formatCode>
                <c:ptCount val="3"/>
                <c:pt idx="0">
                  <c:v>38</c:v>
                </c:pt>
                <c:pt idx="1">
                  <c:v>8</c:v>
                </c:pt>
                <c:pt idx="2">
                  <c:v>6</c:v>
                </c:pt>
              </c:numCache>
            </c:numRef>
          </c:val>
          <c:extLst xmlns:c16r2="http://schemas.microsoft.com/office/drawing/2015/06/chart">
            <c:ext xmlns:c16="http://schemas.microsoft.com/office/drawing/2014/chart" uri="{C3380CC4-5D6E-409C-BE32-E72D297353CC}">
              <c16:uniqueId val="{00000006-6767-4BC5-AA90-4D52E45D052B}"/>
            </c:ext>
          </c:extLst>
        </c:ser>
        <c:dLbls>
          <c:showLegendKey val="0"/>
          <c:showVal val="0"/>
          <c:showCatName val="0"/>
          <c:showSerName val="0"/>
          <c:showPercent val="0"/>
          <c:showBubbleSize val="0"/>
          <c:showLeaderLines val="1"/>
        </c:dLbls>
        <c:firstSliceAng val="0"/>
      </c:pieChart>
      <c:spPr>
        <a:noFill/>
        <a:ln>
          <a:noFill/>
        </a:ln>
        <a:effectLst/>
      </c:spPr>
    </c:plotArea>
    <c:legend>
      <c:legendPos val="b"/>
      <c:layout>
        <c:manualLayout>
          <c:xMode val="edge"/>
          <c:yMode val="edge"/>
          <c:x val="0.12517245853319375"/>
          <c:y val="0.63883489816474226"/>
          <c:w val="0.80106431551913859"/>
          <c:h val="0.25921205050259982"/>
        </c:manualLayout>
      </c:layout>
      <c:overlay val="0"/>
      <c:spPr>
        <a:noFill/>
        <a:ln>
          <a:noFill/>
        </a:ln>
        <a:effectLst/>
      </c:spPr>
      <c:txPr>
        <a:bodyPr rot="0" spcFirstLastPara="1" vertOverflow="ellipsis" vert="horz" wrap="square" anchor="ctr" anchorCtr="1"/>
        <a:lstStyle/>
        <a:p>
          <a:pPr>
            <a:lnSpc>
              <a:spcPct val="100000"/>
            </a:lnSpc>
            <a:defRPr sz="10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200" b="1">
          <a:latin typeface="Arial" panose="020B0604020202020204" pitchFamily="34" charset="0"/>
          <a:cs typeface="Arial" panose="020B0604020202020204" pitchFamily="34" charset="0"/>
        </a:defRPr>
      </a:pPr>
      <a:endParaRPr lang="en-US"/>
    </a:p>
  </c:txPr>
  <c:externalData r:id="rId1">
    <c:autoUpdate val="0"/>
  </c:externalData>
</c:chartSpace>
</file>

<file path=ppt/drawings/drawing1.xml><?xml version="1.0" encoding="utf-8"?>
<c:userShapes xmlns:c="http://schemas.openxmlformats.org/drawingml/2006/chart">
  <cdr:relSizeAnchor xmlns:cdr="http://schemas.openxmlformats.org/drawingml/2006/chartDrawing">
    <cdr:from>
      <cdr:x>0.84036</cdr:x>
      <cdr:y>0.66227</cdr:y>
    </cdr:from>
    <cdr:to>
      <cdr:x>1</cdr:x>
      <cdr:y>0.78238</cdr:y>
    </cdr:to>
    <cdr:sp macro="" textlink="">
      <cdr:nvSpPr>
        <cdr:cNvPr id="2" name="TextBox 1">
          <a:extLst xmlns:a="http://schemas.openxmlformats.org/drawingml/2006/main">
            <a:ext uri="{FF2B5EF4-FFF2-40B4-BE49-F238E27FC236}">
              <a16:creationId xmlns="" xmlns:a16="http://schemas.microsoft.com/office/drawing/2014/main" id="{4E4E9CF9-EC05-FF41-AD0C-75FB2BE6B935}"/>
            </a:ext>
          </a:extLst>
        </cdr:cNvPr>
        <cdr:cNvSpPr txBox="1"/>
      </cdr:nvSpPr>
      <cdr:spPr>
        <a:xfrm xmlns:a="http://schemas.openxmlformats.org/drawingml/2006/main">
          <a:off x="4676201" y="1793101"/>
          <a:ext cx="888331" cy="325205"/>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0.13095</cdr:x>
      <cdr:y>0.81798</cdr:y>
    </cdr:from>
    <cdr:to>
      <cdr:x>0.3053</cdr:x>
      <cdr:y>0.91105</cdr:y>
    </cdr:to>
    <cdr:sp macro="" textlink="">
      <cdr:nvSpPr>
        <cdr:cNvPr id="3" name="TextBox 2">
          <a:extLst xmlns:a="http://schemas.openxmlformats.org/drawingml/2006/main">
            <a:ext uri="{FF2B5EF4-FFF2-40B4-BE49-F238E27FC236}">
              <a16:creationId xmlns="" xmlns:a16="http://schemas.microsoft.com/office/drawing/2014/main" id="{3C6594B9-7B4F-FA43-8E65-3B9D0B756CCC}"/>
            </a:ext>
          </a:extLst>
        </cdr:cNvPr>
        <cdr:cNvSpPr txBox="1"/>
      </cdr:nvSpPr>
      <cdr:spPr>
        <a:xfrm xmlns:a="http://schemas.openxmlformats.org/drawingml/2006/main">
          <a:off x="728675" y="2214671"/>
          <a:ext cx="970177" cy="251987"/>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US" dirty="0"/>
            <a:t>(number of bed d</a:t>
          </a:r>
          <a:r>
            <a:rPr lang="en-US" sz="1100" dirty="0"/>
            <a:t>ays/month)</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113AE1F-CF5B-A64D-BC5D-DC7572A71749}" type="datetimeFigureOut">
              <a:rPr lang="en-US" smtClean="0"/>
              <a:t>11/9/2021</a:t>
            </a:fld>
            <a:endParaRPr lang="en-US"/>
          </a:p>
        </p:txBody>
      </p:sp>
      <p:sp>
        <p:nvSpPr>
          <p:cNvPr id="4" name="Slide Image Placehold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76E1A7D-7FFD-6845-A916-EF7EB14EF696}" type="slidenum">
              <a:rPr lang="en-US" smtClean="0"/>
              <a:t>‹#›</a:t>
            </a:fld>
            <a:endParaRPr lang="en-US"/>
          </a:p>
        </p:txBody>
      </p:sp>
    </p:spTree>
    <p:extLst>
      <p:ext uri="{BB962C8B-B14F-4D97-AF65-F5344CB8AC3E}">
        <p14:creationId xmlns:p14="http://schemas.microsoft.com/office/powerpoint/2010/main" val="12767241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76E1A7D-7FFD-6845-A916-EF7EB14EF696}" type="slidenum">
              <a:rPr lang="en-US" smtClean="0"/>
              <a:t>1</a:t>
            </a:fld>
            <a:endParaRPr lang="en-US"/>
          </a:p>
        </p:txBody>
      </p:sp>
    </p:spTree>
    <p:extLst>
      <p:ext uri="{BB962C8B-B14F-4D97-AF65-F5344CB8AC3E}">
        <p14:creationId xmlns:p14="http://schemas.microsoft.com/office/powerpoint/2010/main" val="12065870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01886" y="2474395"/>
            <a:ext cx="9088041" cy="5263774"/>
          </a:xfrm>
        </p:spPr>
        <p:txBody>
          <a:bodyPr anchor="b"/>
          <a:lstStyle>
            <a:lvl1pPr algn="ctr">
              <a:defRPr sz="7016"/>
            </a:lvl1pPr>
          </a:lstStyle>
          <a:p>
            <a:r>
              <a:rPr lang="en-GB"/>
              <a:t>Click to edit Master title style</a:t>
            </a:r>
            <a:endParaRPr lang="en-US" dirty="0"/>
          </a:p>
        </p:txBody>
      </p:sp>
      <p:sp>
        <p:nvSpPr>
          <p:cNvPr id="3" name="Subtitle 2"/>
          <p:cNvSpPr>
            <a:spLocks noGrp="1"/>
          </p:cNvSpPr>
          <p:nvPr>
            <p:ph type="subTitle" idx="1"/>
          </p:nvPr>
        </p:nvSpPr>
        <p:spPr>
          <a:xfrm>
            <a:off x="1336477" y="7941160"/>
            <a:ext cx="8018860" cy="3650342"/>
          </a:xfrm>
        </p:spPr>
        <p:txBody>
          <a:bodyPr/>
          <a:lstStyle>
            <a:lvl1pPr marL="0" indent="0" algn="ctr">
              <a:buNone/>
              <a:defRPr sz="2806"/>
            </a:lvl1pPr>
            <a:lvl2pPr marL="534604" indent="0" algn="ctr">
              <a:buNone/>
              <a:defRPr sz="2339"/>
            </a:lvl2pPr>
            <a:lvl3pPr marL="1069208" indent="0" algn="ctr">
              <a:buNone/>
              <a:defRPr sz="2105"/>
            </a:lvl3pPr>
            <a:lvl4pPr marL="1603812" indent="0" algn="ctr">
              <a:buNone/>
              <a:defRPr sz="1871"/>
            </a:lvl4pPr>
            <a:lvl5pPr marL="2138416" indent="0" algn="ctr">
              <a:buNone/>
              <a:defRPr sz="1871"/>
            </a:lvl5pPr>
            <a:lvl6pPr marL="2673020" indent="0" algn="ctr">
              <a:buNone/>
              <a:defRPr sz="1871"/>
            </a:lvl6pPr>
            <a:lvl7pPr marL="3207624" indent="0" algn="ctr">
              <a:buNone/>
              <a:defRPr sz="1871"/>
            </a:lvl7pPr>
            <a:lvl8pPr marL="3742228" indent="0" algn="ctr">
              <a:buNone/>
              <a:defRPr sz="1871"/>
            </a:lvl8pPr>
            <a:lvl9pPr marL="4276832" indent="0" algn="ctr">
              <a:buNone/>
              <a:defRPr sz="1871"/>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5D38D15B-C69A-C945-99D0-425943BFE0DD}" type="datetime1">
              <a:rPr lang="en-GB" smtClean="0"/>
              <a:t>09/11/2021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C661E7-D1BC-9F4E-ACDB-6E2E147CF3A0}" type="slidenum">
              <a:rPr lang="en-US" smtClean="0"/>
              <a:t>‹#›</a:t>
            </a:fld>
            <a:endParaRPr lang="en-US"/>
          </a:p>
        </p:txBody>
      </p:sp>
    </p:spTree>
    <p:extLst>
      <p:ext uri="{BB962C8B-B14F-4D97-AF65-F5344CB8AC3E}">
        <p14:creationId xmlns:p14="http://schemas.microsoft.com/office/powerpoint/2010/main" val="37333983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27A2AD87-DD57-764F-9F68-85A207130292}" type="datetime1">
              <a:rPr lang="en-GB" smtClean="0"/>
              <a:t>09/11/2021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C661E7-D1BC-9F4E-ACDB-6E2E147CF3A0}" type="slidenum">
              <a:rPr lang="en-US" smtClean="0"/>
              <a:t>‹#›</a:t>
            </a:fld>
            <a:endParaRPr lang="en-US"/>
          </a:p>
        </p:txBody>
      </p:sp>
    </p:spTree>
    <p:extLst>
      <p:ext uri="{BB962C8B-B14F-4D97-AF65-F5344CB8AC3E}">
        <p14:creationId xmlns:p14="http://schemas.microsoft.com/office/powerpoint/2010/main" val="41286627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51329" y="804966"/>
            <a:ext cx="2305422" cy="12812950"/>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735063" y="804966"/>
            <a:ext cx="6782619" cy="12812950"/>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222BCA60-DA8F-F348-8431-4D2A57F19BB4}" type="datetime1">
              <a:rPr lang="en-GB" smtClean="0"/>
              <a:t>09/11/2021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C661E7-D1BC-9F4E-ACDB-6E2E147CF3A0}" type="slidenum">
              <a:rPr lang="en-US" smtClean="0"/>
              <a:t>‹#›</a:t>
            </a:fld>
            <a:endParaRPr lang="en-US"/>
          </a:p>
        </p:txBody>
      </p:sp>
    </p:spTree>
    <p:extLst>
      <p:ext uri="{BB962C8B-B14F-4D97-AF65-F5344CB8AC3E}">
        <p14:creationId xmlns:p14="http://schemas.microsoft.com/office/powerpoint/2010/main" val="38048506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C81AA62A-9405-8C4B-91C9-9669FEEBBF1C}" type="datetime1">
              <a:rPr lang="en-GB" smtClean="0"/>
              <a:t>09/11/2021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C661E7-D1BC-9F4E-ACDB-6E2E147CF3A0}" type="slidenum">
              <a:rPr lang="en-US" smtClean="0"/>
              <a:t>‹#›</a:t>
            </a:fld>
            <a:endParaRPr lang="en-US"/>
          </a:p>
        </p:txBody>
      </p:sp>
    </p:spTree>
    <p:extLst>
      <p:ext uri="{BB962C8B-B14F-4D97-AF65-F5344CB8AC3E}">
        <p14:creationId xmlns:p14="http://schemas.microsoft.com/office/powerpoint/2010/main" val="16425570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9494" y="3769342"/>
            <a:ext cx="9221689" cy="6289229"/>
          </a:xfrm>
        </p:spPr>
        <p:txBody>
          <a:bodyPr anchor="b"/>
          <a:lstStyle>
            <a:lvl1pPr>
              <a:defRPr sz="7016"/>
            </a:lvl1pPr>
          </a:lstStyle>
          <a:p>
            <a:r>
              <a:rPr lang="en-GB"/>
              <a:t>Click to edit Master title style</a:t>
            </a:r>
            <a:endParaRPr lang="en-US" dirty="0"/>
          </a:p>
        </p:txBody>
      </p:sp>
      <p:sp>
        <p:nvSpPr>
          <p:cNvPr id="3" name="Text Placeholder 2"/>
          <p:cNvSpPr>
            <a:spLocks noGrp="1"/>
          </p:cNvSpPr>
          <p:nvPr>
            <p:ph type="body" idx="1"/>
          </p:nvPr>
        </p:nvSpPr>
        <p:spPr>
          <a:xfrm>
            <a:off x="729494" y="10118069"/>
            <a:ext cx="9221689" cy="3307357"/>
          </a:xfrm>
        </p:spPr>
        <p:txBody>
          <a:bodyPr/>
          <a:lstStyle>
            <a:lvl1pPr marL="0" indent="0">
              <a:buNone/>
              <a:defRPr sz="2806">
                <a:solidFill>
                  <a:schemeClr val="tx1"/>
                </a:solidFill>
              </a:defRPr>
            </a:lvl1pPr>
            <a:lvl2pPr marL="534604" indent="0">
              <a:buNone/>
              <a:defRPr sz="2339">
                <a:solidFill>
                  <a:schemeClr val="tx1">
                    <a:tint val="75000"/>
                  </a:schemeClr>
                </a:solidFill>
              </a:defRPr>
            </a:lvl2pPr>
            <a:lvl3pPr marL="1069208" indent="0">
              <a:buNone/>
              <a:defRPr sz="2105">
                <a:solidFill>
                  <a:schemeClr val="tx1">
                    <a:tint val="75000"/>
                  </a:schemeClr>
                </a:solidFill>
              </a:defRPr>
            </a:lvl3pPr>
            <a:lvl4pPr marL="1603812" indent="0">
              <a:buNone/>
              <a:defRPr sz="1871">
                <a:solidFill>
                  <a:schemeClr val="tx1">
                    <a:tint val="75000"/>
                  </a:schemeClr>
                </a:solidFill>
              </a:defRPr>
            </a:lvl4pPr>
            <a:lvl5pPr marL="2138416" indent="0">
              <a:buNone/>
              <a:defRPr sz="1871">
                <a:solidFill>
                  <a:schemeClr val="tx1">
                    <a:tint val="75000"/>
                  </a:schemeClr>
                </a:solidFill>
              </a:defRPr>
            </a:lvl5pPr>
            <a:lvl6pPr marL="2673020" indent="0">
              <a:buNone/>
              <a:defRPr sz="1871">
                <a:solidFill>
                  <a:schemeClr val="tx1">
                    <a:tint val="75000"/>
                  </a:schemeClr>
                </a:solidFill>
              </a:defRPr>
            </a:lvl6pPr>
            <a:lvl7pPr marL="3207624" indent="0">
              <a:buNone/>
              <a:defRPr sz="1871">
                <a:solidFill>
                  <a:schemeClr val="tx1">
                    <a:tint val="75000"/>
                  </a:schemeClr>
                </a:solidFill>
              </a:defRPr>
            </a:lvl7pPr>
            <a:lvl8pPr marL="3742228" indent="0">
              <a:buNone/>
              <a:defRPr sz="1871">
                <a:solidFill>
                  <a:schemeClr val="tx1">
                    <a:tint val="75000"/>
                  </a:schemeClr>
                </a:solidFill>
              </a:defRPr>
            </a:lvl8pPr>
            <a:lvl9pPr marL="4276832" indent="0">
              <a:buNone/>
              <a:defRPr sz="1871">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4968CDC4-FB12-964A-B051-89728A9A40C9}" type="datetime1">
              <a:rPr lang="en-GB" smtClean="0"/>
              <a:t>09/11/2021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7C661E7-D1BC-9F4E-ACDB-6E2E147CF3A0}" type="slidenum">
              <a:rPr lang="en-US" smtClean="0"/>
              <a:t>‹#›</a:t>
            </a:fld>
            <a:endParaRPr lang="en-US"/>
          </a:p>
        </p:txBody>
      </p:sp>
    </p:spTree>
    <p:extLst>
      <p:ext uri="{BB962C8B-B14F-4D97-AF65-F5344CB8AC3E}">
        <p14:creationId xmlns:p14="http://schemas.microsoft.com/office/powerpoint/2010/main" val="20978345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735062" y="4024827"/>
            <a:ext cx="4544021" cy="9593089"/>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412730" y="4024827"/>
            <a:ext cx="4544021" cy="9593089"/>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956CFAE0-DFCF-664C-9113-8E274CE0AFD6}" type="datetime1">
              <a:rPr lang="en-GB" smtClean="0"/>
              <a:t>09/11/2021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C661E7-D1BC-9F4E-ACDB-6E2E147CF3A0}" type="slidenum">
              <a:rPr lang="en-US" smtClean="0"/>
              <a:t>‹#›</a:t>
            </a:fld>
            <a:endParaRPr lang="en-US"/>
          </a:p>
        </p:txBody>
      </p:sp>
    </p:spTree>
    <p:extLst>
      <p:ext uri="{BB962C8B-B14F-4D97-AF65-F5344CB8AC3E}">
        <p14:creationId xmlns:p14="http://schemas.microsoft.com/office/powerpoint/2010/main" val="22231355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36455" y="804969"/>
            <a:ext cx="9221689" cy="2922375"/>
          </a:xfrm>
        </p:spPr>
        <p:txBody>
          <a:bodyPr/>
          <a:lstStyle/>
          <a:p>
            <a:r>
              <a:rPr lang="en-GB"/>
              <a:t>Click to edit Master title style</a:t>
            </a:r>
            <a:endParaRPr lang="en-US" dirty="0"/>
          </a:p>
        </p:txBody>
      </p:sp>
      <p:sp>
        <p:nvSpPr>
          <p:cNvPr id="3" name="Text Placeholder 2"/>
          <p:cNvSpPr>
            <a:spLocks noGrp="1"/>
          </p:cNvSpPr>
          <p:nvPr>
            <p:ph type="body" idx="1"/>
          </p:nvPr>
        </p:nvSpPr>
        <p:spPr>
          <a:xfrm>
            <a:off x="736456" y="3706342"/>
            <a:ext cx="4523137" cy="1816421"/>
          </a:xfrm>
        </p:spPr>
        <p:txBody>
          <a:bodyPr anchor="b"/>
          <a:lstStyle>
            <a:lvl1pPr marL="0" indent="0">
              <a:buNone/>
              <a:defRPr sz="2806" b="1"/>
            </a:lvl1pPr>
            <a:lvl2pPr marL="534604" indent="0">
              <a:buNone/>
              <a:defRPr sz="2339" b="1"/>
            </a:lvl2pPr>
            <a:lvl3pPr marL="1069208" indent="0">
              <a:buNone/>
              <a:defRPr sz="2105" b="1"/>
            </a:lvl3pPr>
            <a:lvl4pPr marL="1603812" indent="0">
              <a:buNone/>
              <a:defRPr sz="1871" b="1"/>
            </a:lvl4pPr>
            <a:lvl5pPr marL="2138416" indent="0">
              <a:buNone/>
              <a:defRPr sz="1871" b="1"/>
            </a:lvl5pPr>
            <a:lvl6pPr marL="2673020" indent="0">
              <a:buNone/>
              <a:defRPr sz="1871" b="1"/>
            </a:lvl6pPr>
            <a:lvl7pPr marL="3207624" indent="0">
              <a:buNone/>
              <a:defRPr sz="1871" b="1"/>
            </a:lvl7pPr>
            <a:lvl8pPr marL="3742228" indent="0">
              <a:buNone/>
              <a:defRPr sz="1871" b="1"/>
            </a:lvl8pPr>
            <a:lvl9pPr marL="4276832" indent="0">
              <a:buNone/>
              <a:defRPr sz="1871" b="1"/>
            </a:lvl9pPr>
          </a:lstStyle>
          <a:p>
            <a:pPr lvl="0"/>
            <a:r>
              <a:rPr lang="en-GB"/>
              <a:t>Click to edit Master text styles</a:t>
            </a:r>
          </a:p>
        </p:txBody>
      </p:sp>
      <p:sp>
        <p:nvSpPr>
          <p:cNvPr id="4" name="Content Placeholder 3"/>
          <p:cNvSpPr>
            <a:spLocks noGrp="1"/>
          </p:cNvSpPr>
          <p:nvPr>
            <p:ph sz="half" idx="2"/>
          </p:nvPr>
        </p:nvSpPr>
        <p:spPr>
          <a:xfrm>
            <a:off x="736456" y="5522763"/>
            <a:ext cx="4523137" cy="812315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412731" y="3706342"/>
            <a:ext cx="4545413" cy="1816421"/>
          </a:xfrm>
        </p:spPr>
        <p:txBody>
          <a:bodyPr anchor="b"/>
          <a:lstStyle>
            <a:lvl1pPr marL="0" indent="0">
              <a:buNone/>
              <a:defRPr sz="2806" b="1"/>
            </a:lvl1pPr>
            <a:lvl2pPr marL="534604" indent="0">
              <a:buNone/>
              <a:defRPr sz="2339" b="1"/>
            </a:lvl2pPr>
            <a:lvl3pPr marL="1069208" indent="0">
              <a:buNone/>
              <a:defRPr sz="2105" b="1"/>
            </a:lvl3pPr>
            <a:lvl4pPr marL="1603812" indent="0">
              <a:buNone/>
              <a:defRPr sz="1871" b="1"/>
            </a:lvl4pPr>
            <a:lvl5pPr marL="2138416" indent="0">
              <a:buNone/>
              <a:defRPr sz="1871" b="1"/>
            </a:lvl5pPr>
            <a:lvl6pPr marL="2673020" indent="0">
              <a:buNone/>
              <a:defRPr sz="1871" b="1"/>
            </a:lvl6pPr>
            <a:lvl7pPr marL="3207624" indent="0">
              <a:buNone/>
              <a:defRPr sz="1871" b="1"/>
            </a:lvl7pPr>
            <a:lvl8pPr marL="3742228" indent="0">
              <a:buNone/>
              <a:defRPr sz="1871" b="1"/>
            </a:lvl8pPr>
            <a:lvl9pPr marL="4276832" indent="0">
              <a:buNone/>
              <a:defRPr sz="1871" b="1"/>
            </a:lvl9pPr>
          </a:lstStyle>
          <a:p>
            <a:pPr lvl="0"/>
            <a:r>
              <a:rPr lang="en-GB"/>
              <a:t>Click to edit Master text styles</a:t>
            </a:r>
          </a:p>
        </p:txBody>
      </p:sp>
      <p:sp>
        <p:nvSpPr>
          <p:cNvPr id="6" name="Content Placeholder 5"/>
          <p:cNvSpPr>
            <a:spLocks noGrp="1"/>
          </p:cNvSpPr>
          <p:nvPr>
            <p:ph sz="quarter" idx="4"/>
          </p:nvPr>
        </p:nvSpPr>
        <p:spPr>
          <a:xfrm>
            <a:off x="5412731" y="5522763"/>
            <a:ext cx="4545413" cy="812315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889DC2CE-6F26-054F-B7D3-1A35B360EAB1}" type="datetime1">
              <a:rPr lang="en-GB" smtClean="0"/>
              <a:t>09/11/2021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7C661E7-D1BC-9F4E-ACDB-6E2E147CF3A0}" type="slidenum">
              <a:rPr lang="en-US" smtClean="0"/>
              <a:t>‹#›</a:t>
            </a:fld>
            <a:endParaRPr lang="en-US"/>
          </a:p>
        </p:txBody>
      </p:sp>
    </p:spTree>
    <p:extLst>
      <p:ext uri="{BB962C8B-B14F-4D97-AF65-F5344CB8AC3E}">
        <p14:creationId xmlns:p14="http://schemas.microsoft.com/office/powerpoint/2010/main" val="40137686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98FB82F0-3905-A940-8E74-D4361D13ECB1}" type="datetime1">
              <a:rPr lang="en-GB" smtClean="0"/>
              <a:t>09/11/2021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7C661E7-D1BC-9F4E-ACDB-6E2E147CF3A0}" type="slidenum">
              <a:rPr lang="en-US" smtClean="0"/>
              <a:t>‹#›</a:t>
            </a:fld>
            <a:endParaRPr lang="en-US"/>
          </a:p>
        </p:txBody>
      </p:sp>
    </p:spTree>
    <p:extLst>
      <p:ext uri="{BB962C8B-B14F-4D97-AF65-F5344CB8AC3E}">
        <p14:creationId xmlns:p14="http://schemas.microsoft.com/office/powerpoint/2010/main" val="16335346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9C27AF-50B0-2C4D-BD78-32A0F479207A}" type="datetime1">
              <a:rPr lang="en-GB" smtClean="0"/>
              <a:t>09/11/2021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7C661E7-D1BC-9F4E-ACDB-6E2E147CF3A0}" type="slidenum">
              <a:rPr lang="en-US" smtClean="0"/>
              <a:t>‹#›</a:t>
            </a:fld>
            <a:endParaRPr lang="en-US"/>
          </a:p>
        </p:txBody>
      </p:sp>
    </p:spTree>
    <p:extLst>
      <p:ext uri="{BB962C8B-B14F-4D97-AF65-F5344CB8AC3E}">
        <p14:creationId xmlns:p14="http://schemas.microsoft.com/office/powerpoint/2010/main" val="23061275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36455" y="1007957"/>
            <a:ext cx="3448388" cy="3527848"/>
          </a:xfrm>
        </p:spPr>
        <p:txBody>
          <a:bodyPr anchor="b"/>
          <a:lstStyle>
            <a:lvl1pPr>
              <a:defRPr sz="3742"/>
            </a:lvl1pPr>
          </a:lstStyle>
          <a:p>
            <a:r>
              <a:rPr lang="en-GB"/>
              <a:t>Click to edit Master title style</a:t>
            </a:r>
            <a:endParaRPr lang="en-US" dirty="0"/>
          </a:p>
        </p:txBody>
      </p:sp>
      <p:sp>
        <p:nvSpPr>
          <p:cNvPr id="3" name="Content Placeholder 2"/>
          <p:cNvSpPr>
            <a:spLocks noGrp="1"/>
          </p:cNvSpPr>
          <p:nvPr>
            <p:ph idx="1"/>
          </p:nvPr>
        </p:nvSpPr>
        <p:spPr>
          <a:xfrm>
            <a:off x="4545413" y="2176910"/>
            <a:ext cx="5412730" cy="10744538"/>
          </a:xfrm>
        </p:spPr>
        <p:txBody>
          <a:bodyPr/>
          <a:lstStyle>
            <a:lvl1pPr>
              <a:defRPr sz="3742"/>
            </a:lvl1pPr>
            <a:lvl2pPr>
              <a:defRPr sz="3274"/>
            </a:lvl2pPr>
            <a:lvl3pPr>
              <a:defRPr sz="2806"/>
            </a:lvl3pPr>
            <a:lvl4pPr>
              <a:defRPr sz="2339"/>
            </a:lvl4pPr>
            <a:lvl5pPr>
              <a:defRPr sz="2339"/>
            </a:lvl5pPr>
            <a:lvl6pPr>
              <a:defRPr sz="2339"/>
            </a:lvl6pPr>
            <a:lvl7pPr>
              <a:defRPr sz="2339"/>
            </a:lvl7pPr>
            <a:lvl8pPr>
              <a:defRPr sz="2339"/>
            </a:lvl8pPr>
            <a:lvl9pPr>
              <a:defRPr sz="2339"/>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736455" y="4535805"/>
            <a:ext cx="3448388" cy="8403140"/>
          </a:xfrm>
        </p:spPr>
        <p:txBody>
          <a:bodyPr/>
          <a:lstStyle>
            <a:lvl1pPr marL="0" indent="0">
              <a:buNone/>
              <a:defRPr sz="1871"/>
            </a:lvl1pPr>
            <a:lvl2pPr marL="534604" indent="0">
              <a:buNone/>
              <a:defRPr sz="1637"/>
            </a:lvl2pPr>
            <a:lvl3pPr marL="1069208" indent="0">
              <a:buNone/>
              <a:defRPr sz="1403"/>
            </a:lvl3pPr>
            <a:lvl4pPr marL="1603812" indent="0">
              <a:buNone/>
              <a:defRPr sz="1169"/>
            </a:lvl4pPr>
            <a:lvl5pPr marL="2138416" indent="0">
              <a:buNone/>
              <a:defRPr sz="1169"/>
            </a:lvl5pPr>
            <a:lvl6pPr marL="2673020" indent="0">
              <a:buNone/>
              <a:defRPr sz="1169"/>
            </a:lvl6pPr>
            <a:lvl7pPr marL="3207624" indent="0">
              <a:buNone/>
              <a:defRPr sz="1169"/>
            </a:lvl7pPr>
            <a:lvl8pPr marL="3742228" indent="0">
              <a:buNone/>
              <a:defRPr sz="1169"/>
            </a:lvl8pPr>
            <a:lvl9pPr marL="4276832" indent="0">
              <a:buNone/>
              <a:defRPr sz="1169"/>
            </a:lvl9pPr>
          </a:lstStyle>
          <a:p>
            <a:pPr lvl="0"/>
            <a:r>
              <a:rPr lang="en-GB"/>
              <a:t>Click to edit Master text styles</a:t>
            </a:r>
          </a:p>
        </p:txBody>
      </p:sp>
      <p:sp>
        <p:nvSpPr>
          <p:cNvPr id="5" name="Date Placeholder 4"/>
          <p:cNvSpPr>
            <a:spLocks noGrp="1"/>
          </p:cNvSpPr>
          <p:nvPr>
            <p:ph type="dt" sz="half" idx="10"/>
          </p:nvPr>
        </p:nvSpPr>
        <p:spPr/>
        <p:txBody>
          <a:bodyPr/>
          <a:lstStyle/>
          <a:p>
            <a:fld id="{8E42DC3D-7A03-5644-95D6-5F36B5A10ECA}" type="datetime1">
              <a:rPr lang="en-GB" smtClean="0"/>
              <a:t>09/11/2021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C661E7-D1BC-9F4E-ACDB-6E2E147CF3A0}" type="slidenum">
              <a:rPr lang="en-US" smtClean="0"/>
              <a:t>‹#›</a:t>
            </a:fld>
            <a:endParaRPr lang="en-US"/>
          </a:p>
        </p:txBody>
      </p:sp>
    </p:spTree>
    <p:extLst>
      <p:ext uri="{BB962C8B-B14F-4D97-AF65-F5344CB8AC3E}">
        <p14:creationId xmlns:p14="http://schemas.microsoft.com/office/powerpoint/2010/main" val="33026384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36455" y="1007957"/>
            <a:ext cx="3448388" cy="3527848"/>
          </a:xfrm>
        </p:spPr>
        <p:txBody>
          <a:bodyPr anchor="b"/>
          <a:lstStyle>
            <a:lvl1pPr>
              <a:defRPr sz="3742"/>
            </a:lvl1pPr>
          </a:lstStyle>
          <a:p>
            <a:r>
              <a:rPr lang="en-GB"/>
              <a:t>Click to edit Master title style</a:t>
            </a:r>
            <a:endParaRPr lang="en-US" dirty="0"/>
          </a:p>
        </p:txBody>
      </p:sp>
      <p:sp>
        <p:nvSpPr>
          <p:cNvPr id="3" name="Picture Placeholder 2"/>
          <p:cNvSpPr>
            <a:spLocks noGrp="1" noChangeAspect="1"/>
          </p:cNvSpPr>
          <p:nvPr>
            <p:ph type="pic" idx="1"/>
          </p:nvPr>
        </p:nvSpPr>
        <p:spPr>
          <a:xfrm>
            <a:off x="4545413" y="2176910"/>
            <a:ext cx="5412730" cy="10744538"/>
          </a:xfrm>
        </p:spPr>
        <p:txBody>
          <a:bodyPr anchor="t"/>
          <a:lstStyle>
            <a:lvl1pPr marL="0" indent="0">
              <a:buNone/>
              <a:defRPr sz="3742"/>
            </a:lvl1pPr>
            <a:lvl2pPr marL="534604" indent="0">
              <a:buNone/>
              <a:defRPr sz="3274"/>
            </a:lvl2pPr>
            <a:lvl3pPr marL="1069208" indent="0">
              <a:buNone/>
              <a:defRPr sz="2806"/>
            </a:lvl3pPr>
            <a:lvl4pPr marL="1603812" indent="0">
              <a:buNone/>
              <a:defRPr sz="2339"/>
            </a:lvl4pPr>
            <a:lvl5pPr marL="2138416" indent="0">
              <a:buNone/>
              <a:defRPr sz="2339"/>
            </a:lvl5pPr>
            <a:lvl6pPr marL="2673020" indent="0">
              <a:buNone/>
              <a:defRPr sz="2339"/>
            </a:lvl6pPr>
            <a:lvl7pPr marL="3207624" indent="0">
              <a:buNone/>
              <a:defRPr sz="2339"/>
            </a:lvl7pPr>
            <a:lvl8pPr marL="3742228" indent="0">
              <a:buNone/>
              <a:defRPr sz="2339"/>
            </a:lvl8pPr>
            <a:lvl9pPr marL="4276832" indent="0">
              <a:buNone/>
              <a:defRPr sz="2339"/>
            </a:lvl9pPr>
          </a:lstStyle>
          <a:p>
            <a:r>
              <a:rPr lang="en-GB"/>
              <a:t>Click icon to add picture</a:t>
            </a:r>
            <a:endParaRPr lang="en-US" dirty="0"/>
          </a:p>
        </p:txBody>
      </p:sp>
      <p:sp>
        <p:nvSpPr>
          <p:cNvPr id="4" name="Text Placeholder 3"/>
          <p:cNvSpPr>
            <a:spLocks noGrp="1"/>
          </p:cNvSpPr>
          <p:nvPr>
            <p:ph type="body" sz="half" idx="2"/>
          </p:nvPr>
        </p:nvSpPr>
        <p:spPr>
          <a:xfrm>
            <a:off x="736455" y="4535805"/>
            <a:ext cx="3448388" cy="8403140"/>
          </a:xfrm>
        </p:spPr>
        <p:txBody>
          <a:bodyPr/>
          <a:lstStyle>
            <a:lvl1pPr marL="0" indent="0">
              <a:buNone/>
              <a:defRPr sz="1871"/>
            </a:lvl1pPr>
            <a:lvl2pPr marL="534604" indent="0">
              <a:buNone/>
              <a:defRPr sz="1637"/>
            </a:lvl2pPr>
            <a:lvl3pPr marL="1069208" indent="0">
              <a:buNone/>
              <a:defRPr sz="1403"/>
            </a:lvl3pPr>
            <a:lvl4pPr marL="1603812" indent="0">
              <a:buNone/>
              <a:defRPr sz="1169"/>
            </a:lvl4pPr>
            <a:lvl5pPr marL="2138416" indent="0">
              <a:buNone/>
              <a:defRPr sz="1169"/>
            </a:lvl5pPr>
            <a:lvl6pPr marL="2673020" indent="0">
              <a:buNone/>
              <a:defRPr sz="1169"/>
            </a:lvl6pPr>
            <a:lvl7pPr marL="3207624" indent="0">
              <a:buNone/>
              <a:defRPr sz="1169"/>
            </a:lvl7pPr>
            <a:lvl8pPr marL="3742228" indent="0">
              <a:buNone/>
              <a:defRPr sz="1169"/>
            </a:lvl8pPr>
            <a:lvl9pPr marL="4276832" indent="0">
              <a:buNone/>
              <a:defRPr sz="1169"/>
            </a:lvl9pPr>
          </a:lstStyle>
          <a:p>
            <a:pPr lvl="0"/>
            <a:r>
              <a:rPr lang="en-GB"/>
              <a:t>Click to edit Master text styles</a:t>
            </a:r>
          </a:p>
        </p:txBody>
      </p:sp>
      <p:sp>
        <p:nvSpPr>
          <p:cNvPr id="5" name="Date Placeholder 4"/>
          <p:cNvSpPr>
            <a:spLocks noGrp="1"/>
          </p:cNvSpPr>
          <p:nvPr>
            <p:ph type="dt" sz="half" idx="10"/>
          </p:nvPr>
        </p:nvSpPr>
        <p:spPr/>
        <p:txBody>
          <a:bodyPr/>
          <a:lstStyle/>
          <a:p>
            <a:fld id="{EE3E01CF-5683-CD43-9505-4151FA33088C}" type="datetime1">
              <a:rPr lang="en-GB" smtClean="0"/>
              <a:t>09/11/2021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7C661E7-D1BC-9F4E-ACDB-6E2E147CF3A0}" type="slidenum">
              <a:rPr lang="en-US" smtClean="0"/>
              <a:t>‹#›</a:t>
            </a:fld>
            <a:endParaRPr lang="en-US"/>
          </a:p>
        </p:txBody>
      </p:sp>
    </p:spTree>
    <p:extLst>
      <p:ext uri="{BB962C8B-B14F-4D97-AF65-F5344CB8AC3E}">
        <p14:creationId xmlns:p14="http://schemas.microsoft.com/office/powerpoint/2010/main" val="13489204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35062" y="804969"/>
            <a:ext cx="9221689" cy="2922375"/>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735062" y="4024827"/>
            <a:ext cx="9221689" cy="9593089"/>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735062" y="14013401"/>
            <a:ext cx="2405658" cy="804965"/>
          </a:xfrm>
          <a:prstGeom prst="rect">
            <a:avLst/>
          </a:prstGeom>
        </p:spPr>
        <p:txBody>
          <a:bodyPr vert="horz" lIns="91440" tIns="45720" rIns="91440" bIns="45720" rtlCol="0" anchor="ctr"/>
          <a:lstStyle>
            <a:lvl1pPr algn="l">
              <a:defRPr sz="1403">
                <a:solidFill>
                  <a:schemeClr val="tx1">
                    <a:tint val="75000"/>
                  </a:schemeClr>
                </a:solidFill>
              </a:defRPr>
            </a:lvl1pPr>
          </a:lstStyle>
          <a:p>
            <a:fld id="{56FF44D2-BA93-4C48-98F4-B6E46704D06E}" type="datetime1">
              <a:rPr lang="en-GB" smtClean="0"/>
              <a:t>09/11/2021</a:t>
            </a:fld>
            <a:endParaRPr lang="en-US"/>
          </a:p>
        </p:txBody>
      </p:sp>
      <p:sp>
        <p:nvSpPr>
          <p:cNvPr id="5" name="Footer Placeholder 4"/>
          <p:cNvSpPr>
            <a:spLocks noGrp="1"/>
          </p:cNvSpPr>
          <p:nvPr>
            <p:ph type="ftr" sz="quarter" idx="3"/>
          </p:nvPr>
        </p:nvSpPr>
        <p:spPr>
          <a:xfrm>
            <a:off x="3541663" y="14013401"/>
            <a:ext cx="3608487" cy="804965"/>
          </a:xfrm>
          <a:prstGeom prst="rect">
            <a:avLst/>
          </a:prstGeom>
        </p:spPr>
        <p:txBody>
          <a:bodyPr vert="horz" lIns="91440" tIns="45720" rIns="91440" bIns="45720" rtlCol="0" anchor="ctr"/>
          <a:lstStyle>
            <a:lvl1pPr algn="ctr">
              <a:defRPr sz="1403">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551093" y="14013401"/>
            <a:ext cx="2405658" cy="804965"/>
          </a:xfrm>
          <a:prstGeom prst="rect">
            <a:avLst/>
          </a:prstGeom>
        </p:spPr>
        <p:txBody>
          <a:bodyPr vert="horz" lIns="91440" tIns="45720" rIns="91440" bIns="45720" rtlCol="0" anchor="ctr"/>
          <a:lstStyle>
            <a:lvl1pPr algn="r">
              <a:defRPr sz="1403">
                <a:solidFill>
                  <a:schemeClr val="tx1">
                    <a:tint val="75000"/>
                  </a:schemeClr>
                </a:solidFill>
              </a:defRPr>
            </a:lvl1pPr>
          </a:lstStyle>
          <a:p>
            <a:fld id="{87C661E7-D1BC-9F4E-ACDB-6E2E147CF3A0}" type="slidenum">
              <a:rPr lang="en-US" smtClean="0"/>
              <a:t>‹#›</a:t>
            </a:fld>
            <a:endParaRPr lang="en-US"/>
          </a:p>
        </p:txBody>
      </p:sp>
    </p:spTree>
    <p:extLst>
      <p:ext uri="{BB962C8B-B14F-4D97-AF65-F5344CB8AC3E}">
        <p14:creationId xmlns:p14="http://schemas.microsoft.com/office/powerpoint/2010/main" val="14681137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1069208" rtl="0" eaLnBrk="1" latinLnBrk="0" hangingPunct="1">
        <a:lnSpc>
          <a:spcPct val="90000"/>
        </a:lnSpc>
        <a:spcBef>
          <a:spcPct val="0"/>
        </a:spcBef>
        <a:buNone/>
        <a:defRPr sz="5145" kern="1200">
          <a:solidFill>
            <a:schemeClr val="tx1"/>
          </a:solidFill>
          <a:latin typeface="+mj-lt"/>
          <a:ea typeface="+mj-ea"/>
          <a:cs typeface="+mj-cs"/>
        </a:defRPr>
      </a:lvl1pPr>
    </p:titleStyle>
    <p:bodyStyle>
      <a:lvl1pPr marL="267302" indent="-267302" algn="l" defTabSz="1069208" rtl="0" eaLnBrk="1" latinLnBrk="0" hangingPunct="1">
        <a:lnSpc>
          <a:spcPct val="90000"/>
        </a:lnSpc>
        <a:spcBef>
          <a:spcPts val="1169"/>
        </a:spcBef>
        <a:buFont typeface="Arial" panose="020B0604020202020204" pitchFamily="34" charset="0"/>
        <a:buChar char="•"/>
        <a:defRPr sz="3274" kern="1200">
          <a:solidFill>
            <a:schemeClr val="tx1"/>
          </a:solidFill>
          <a:latin typeface="+mn-lt"/>
          <a:ea typeface="+mn-ea"/>
          <a:cs typeface="+mn-cs"/>
        </a:defRPr>
      </a:lvl1pPr>
      <a:lvl2pPr marL="801906" indent="-267302" algn="l" defTabSz="1069208" rtl="0" eaLnBrk="1" latinLnBrk="0" hangingPunct="1">
        <a:lnSpc>
          <a:spcPct val="90000"/>
        </a:lnSpc>
        <a:spcBef>
          <a:spcPts val="585"/>
        </a:spcBef>
        <a:buFont typeface="Arial" panose="020B0604020202020204" pitchFamily="34" charset="0"/>
        <a:buChar char="•"/>
        <a:defRPr sz="2806" kern="1200">
          <a:solidFill>
            <a:schemeClr val="tx1"/>
          </a:solidFill>
          <a:latin typeface="+mn-lt"/>
          <a:ea typeface="+mn-ea"/>
          <a:cs typeface="+mn-cs"/>
        </a:defRPr>
      </a:lvl2pPr>
      <a:lvl3pPr marL="1336510" indent="-267302" algn="l" defTabSz="1069208" rtl="0" eaLnBrk="1" latinLnBrk="0" hangingPunct="1">
        <a:lnSpc>
          <a:spcPct val="90000"/>
        </a:lnSpc>
        <a:spcBef>
          <a:spcPts val="585"/>
        </a:spcBef>
        <a:buFont typeface="Arial" panose="020B0604020202020204" pitchFamily="34" charset="0"/>
        <a:buChar char="•"/>
        <a:defRPr sz="2339" kern="1200">
          <a:solidFill>
            <a:schemeClr val="tx1"/>
          </a:solidFill>
          <a:latin typeface="+mn-lt"/>
          <a:ea typeface="+mn-ea"/>
          <a:cs typeface="+mn-cs"/>
        </a:defRPr>
      </a:lvl3pPr>
      <a:lvl4pPr marL="1871114" indent="-267302" algn="l" defTabSz="1069208" rtl="0" eaLnBrk="1" latinLnBrk="0" hangingPunct="1">
        <a:lnSpc>
          <a:spcPct val="90000"/>
        </a:lnSpc>
        <a:spcBef>
          <a:spcPts val="585"/>
        </a:spcBef>
        <a:buFont typeface="Arial" panose="020B0604020202020204" pitchFamily="34" charset="0"/>
        <a:buChar char="•"/>
        <a:defRPr sz="2105" kern="1200">
          <a:solidFill>
            <a:schemeClr val="tx1"/>
          </a:solidFill>
          <a:latin typeface="+mn-lt"/>
          <a:ea typeface="+mn-ea"/>
          <a:cs typeface="+mn-cs"/>
        </a:defRPr>
      </a:lvl4pPr>
      <a:lvl5pPr marL="2405718" indent="-267302" algn="l" defTabSz="1069208" rtl="0" eaLnBrk="1" latinLnBrk="0" hangingPunct="1">
        <a:lnSpc>
          <a:spcPct val="90000"/>
        </a:lnSpc>
        <a:spcBef>
          <a:spcPts val="585"/>
        </a:spcBef>
        <a:buFont typeface="Arial" panose="020B0604020202020204" pitchFamily="34" charset="0"/>
        <a:buChar char="•"/>
        <a:defRPr sz="2105" kern="1200">
          <a:solidFill>
            <a:schemeClr val="tx1"/>
          </a:solidFill>
          <a:latin typeface="+mn-lt"/>
          <a:ea typeface="+mn-ea"/>
          <a:cs typeface="+mn-cs"/>
        </a:defRPr>
      </a:lvl5pPr>
      <a:lvl6pPr marL="2940322" indent="-267302" algn="l" defTabSz="1069208" rtl="0" eaLnBrk="1" latinLnBrk="0" hangingPunct="1">
        <a:lnSpc>
          <a:spcPct val="90000"/>
        </a:lnSpc>
        <a:spcBef>
          <a:spcPts val="585"/>
        </a:spcBef>
        <a:buFont typeface="Arial" panose="020B0604020202020204" pitchFamily="34" charset="0"/>
        <a:buChar char="•"/>
        <a:defRPr sz="2105" kern="1200">
          <a:solidFill>
            <a:schemeClr val="tx1"/>
          </a:solidFill>
          <a:latin typeface="+mn-lt"/>
          <a:ea typeface="+mn-ea"/>
          <a:cs typeface="+mn-cs"/>
        </a:defRPr>
      </a:lvl6pPr>
      <a:lvl7pPr marL="3474926" indent="-267302" algn="l" defTabSz="1069208" rtl="0" eaLnBrk="1" latinLnBrk="0" hangingPunct="1">
        <a:lnSpc>
          <a:spcPct val="90000"/>
        </a:lnSpc>
        <a:spcBef>
          <a:spcPts val="585"/>
        </a:spcBef>
        <a:buFont typeface="Arial" panose="020B0604020202020204" pitchFamily="34" charset="0"/>
        <a:buChar char="•"/>
        <a:defRPr sz="2105" kern="1200">
          <a:solidFill>
            <a:schemeClr val="tx1"/>
          </a:solidFill>
          <a:latin typeface="+mn-lt"/>
          <a:ea typeface="+mn-ea"/>
          <a:cs typeface="+mn-cs"/>
        </a:defRPr>
      </a:lvl7pPr>
      <a:lvl8pPr marL="4009530" indent="-267302" algn="l" defTabSz="1069208" rtl="0" eaLnBrk="1" latinLnBrk="0" hangingPunct="1">
        <a:lnSpc>
          <a:spcPct val="90000"/>
        </a:lnSpc>
        <a:spcBef>
          <a:spcPts val="585"/>
        </a:spcBef>
        <a:buFont typeface="Arial" panose="020B0604020202020204" pitchFamily="34" charset="0"/>
        <a:buChar char="•"/>
        <a:defRPr sz="2105" kern="1200">
          <a:solidFill>
            <a:schemeClr val="tx1"/>
          </a:solidFill>
          <a:latin typeface="+mn-lt"/>
          <a:ea typeface="+mn-ea"/>
          <a:cs typeface="+mn-cs"/>
        </a:defRPr>
      </a:lvl8pPr>
      <a:lvl9pPr marL="4544134" indent="-267302" algn="l" defTabSz="1069208" rtl="0" eaLnBrk="1" latinLnBrk="0" hangingPunct="1">
        <a:lnSpc>
          <a:spcPct val="90000"/>
        </a:lnSpc>
        <a:spcBef>
          <a:spcPts val="585"/>
        </a:spcBef>
        <a:buFont typeface="Arial" panose="020B0604020202020204" pitchFamily="34" charset="0"/>
        <a:buChar char="•"/>
        <a:defRPr sz="2105" kern="1200">
          <a:solidFill>
            <a:schemeClr val="tx1"/>
          </a:solidFill>
          <a:latin typeface="+mn-lt"/>
          <a:ea typeface="+mn-ea"/>
          <a:cs typeface="+mn-cs"/>
        </a:defRPr>
      </a:lvl9pPr>
    </p:bodyStyle>
    <p:otherStyle>
      <a:defPPr>
        <a:defRPr lang="en-US"/>
      </a:defPPr>
      <a:lvl1pPr marL="0" algn="l" defTabSz="1069208" rtl="0" eaLnBrk="1" latinLnBrk="0" hangingPunct="1">
        <a:defRPr sz="2105" kern="1200">
          <a:solidFill>
            <a:schemeClr val="tx1"/>
          </a:solidFill>
          <a:latin typeface="+mn-lt"/>
          <a:ea typeface="+mn-ea"/>
          <a:cs typeface="+mn-cs"/>
        </a:defRPr>
      </a:lvl1pPr>
      <a:lvl2pPr marL="534604" algn="l" defTabSz="1069208" rtl="0" eaLnBrk="1" latinLnBrk="0" hangingPunct="1">
        <a:defRPr sz="2105" kern="1200">
          <a:solidFill>
            <a:schemeClr val="tx1"/>
          </a:solidFill>
          <a:latin typeface="+mn-lt"/>
          <a:ea typeface="+mn-ea"/>
          <a:cs typeface="+mn-cs"/>
        </a:defRPr>
      </a:lvl2pPr>
      <a:lvl3pPr marL="1069208" algn="l" defTabSz="1069208" rtl="0" eaLnBrk="1" latinLnBrk="0" hangingPunct="1">
        <a:defRPr sz="2105" kern="1200">
          <a:solidFill>
            <a:schemeClr val="tx1"/>
          </a:solidFill>
          <a:latin typeface="+mn-lt"/>
          <a:ea typeface="+mn-ea"/>
          <a:cs typeface="+mn-cs"/>
        </a:defRPr>
      </a:lvl3pPr>
      <a:lvl4pPr marL="1603812" algn="l" defTabSz="1069208" rtl="0" eaLnBrk="1" latinLnBrk="0" hangingPunct="1">
        <a:defRPr sz="2105" kern="1200">
          <a:solidFill>
            <a:schemeClr val="tx1"/>
          </a:solidFill>
          <a:latin typeface="+mn-lt"/>
          <a:ea typeface="+mn-ea"/>
          <a:cs typeface="+mn-cs"/>
        </a:defRPr>
      </a:lvl4pPr>
      <a:lvl5pPr marL="2138416" algn="l" defTabSz="1069208" rtl="0" eaLnBrk="1" latinLnBrk="0" hangingPunct="1">
        <a:defRPr sz="2105" kern="1200">
          <a:solidFill>
            <a:schemeClr val="tx1"/>
          </a:solidFill>
          <a:latin typeface="+mn-lt"/>
          <a:ea typeface="+mn-ea"/>
          <a:cs typeface="+mn-cs"/>
        </a:defRPr>
      </a:lvl5pPr>
      <a:lvl6pPr marL="2673020" algn="l" defTabSz="1069208" rtl="0" eaLnBrk="1" latinLnBrk="0" hangingPunct="1">
        <a:defRPr sz="2105" kern="1200">
          <a:solidFill>
            <a:schemeClr val="tx1"/>
          </a:solidFill>
          <a:latin typeface="+mn-lt"/>
          <a:ea typeface="+mn-ea"/>
          <a:cs typeface="+mn-cs"/>
        </a:defRPr>
      </a:lvl6pPr>
      <a:lvl7pPr marL="3207624" algn="l" defTabSz="1069208" rtl="0" eaLnBrk="1" latinLnBrk="0" hangingPunct="1">
        <a:defRPr sz="2105" kern="1200">
          <a:solidFill>
            <a:schemeClr val="tx1"/>
          </a:solidFill>
          <a:latin typeface="+mn-lt"/>
          <a:ea typeface="+mn-ea"/>
          <a:cs typeface="+mn-cs"/>
        </a:defRPr>
      </a:lvl7pPr>
      <a:lvl8pPr marL="3742228" algn="l" defTabSz="1069208" rtl="0" eaLnBrk="1" latinLnBrk="0" hangingPunct="1">
        <a:defRPr sz="2105" kern="1200">
          <a:solidFill>
            <a:schemeClr val="tx1"/>
          </a:solidFill>
          <a:latin typeface="+mn-lt"/>
          <a:ea typeface="+mn-ea"/>
          <a:cs typeface="+mn-cs"/>
        </a:defRPr>
      </a:lvl8pPr>
      <a:lvl9pPr marL="4276832" algn="l" defTabSz="1069208" rtl="0" eaLnBrk="1" latinLnBrk="0" hangingPunct="1">
        <a:defRPr sz="210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svg"/><Relationship Id="rId13" Type="http://schemas.openxmlformats.org/officeDocument/2006/relationships/image" Target="../media/image5.png"/><Relationship Id="rId3" Type="http://schemas.openxmlformats.org/officeDocument/2006/relationships/image" Target="../media/image2.png"/><Relationship Id="rId7" Type="http://schemas.openxmlformats.org/officeDocument/2006/relationships/image" Target="../media/image4.png"/><Relationship Id="rId12" Type="http://schemas.openxmlformats.org/officeDocument/2006/relationships/chart" Target="../charts/chart4.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svg"/><Relationship Id="rId11" Type="http://schemas.openxmlformats.org/officeDocument/2006/relationships/chart" Target="../charts/chart3.xml"/><Relationship Id="rId5" Type="http://schemas.openxmlformats.org/officeDocument/2006/relationships/image" Target="../media/image3.png"/><Relationship Id="rId10" Type="http://schemas.openxmlformats.org/officeDocument/2006/relationships/chart" Target="../charts/chart2.xml"/><Relationship Id="rId4" Type="http://schemas.openxmlformats.org/officeDocument/2006/relationships/image" Target="../media/image3.svg"/><Relationship Id="rId9" Type="http://schemas.openxmlformats.org/officeDocument/2006/relationships/chart" Target="../charts/chart1.xml"/><Relationship Id="rId14" Type="http://schemas.openxmlformats.org/officeDocument/2006/relationships/image" Target="../media/image9.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 name="Graphic 25" descr="Test tubes outline">
            <a:extLst>
              <a:ext uri="{FF2B5EF4-FFF2-40B4-BE49-F238E27FC236}">
                <a16:creationId xmlns="" xmlns:a16="http://schemas.microsoft.com/office/drawing/2014/main" id="{9A7840E4-5422-4D07-8AA4-391717279593}"/>
              </a:ext>
            </a:extLst>
          </p:cNvPr>
          <p:cNvPicPr>
            <a:picLocks noChangeAspect="1"/>
          </p:cNvPicPr>
          <p:nvPr/>
        </p:nvPicPr>
        <p:blipFill>
          <a:blip r:embed="rId3">
            <a:extLst>
              <a:ext uri="{96DAC541-7B7A-43D3-8B79-37D633B846F1}">
                <asvg:svgBlip xmlns="" xmlns:asvg="http://schemas.microsoft.com/office/drawing/2016/SVG/main" r:embed="rId4"/>
              </a:ext>
            </a:extLst>
          </a:blip>
          <a:stretch>
            <a:fillRect/>
          </a:stretch>
        </p:blipFill>
        <p:spPr>
          <a:xfrm>
            <a:off x="915922" y="3253588"/>
            <a:ext cx="4059635" cy="4059635"/>
          </a:xfrm>
          <a:prstGeom prst="rect">
            <a:avLst/>
          </a:prstGeom>
        </p:spPr>
      </p:pic>
      <p:pic>
        <p:nvPicPr>
          <p:cNvPr id="22" name="Graphic 21" descr="Pregnant lady outline">
            <a:extLst>
              <a:ext uri="{FF2B5EF4-FFF2-40B4-BE49-F238E27FC236}">
                <a16:creationId xmlns="" xmlns:a16="http://schemas.microsoft.com/office/drawing/2014/main" id="{D8076EED-198B-447D-B5F0-D1E98C460DF6}"/>
              </a:ext>
            </a:extLst>
          </p:cNvPr>
          <p:cNvPicPr>
            <a:picLocks noChangeAspect="1"/>
          </p:cNvPicPr>
          <p:nvPr/>
        </p:nvPicPr>
        <p:blipFill>
          <a:blip r:embed="rId5">
            <a:extLst>
              <a:ext uri="{96DAC541-7B7A-43D3-8B79-37D633B846F1}">
                <asvg:svgBlip xmlns="" xmlns:asvg="http://schemas.microsoft.com/office/drawing/2016/SVG/main" r:embed="rId6"/>
              </a:ext>
            </a:extLst>
          </a:blip>
          <a:stretch>
            <a:fillRect/>
          </a:stretch>
        </p:blipFill>
        <p:spPr>
          <a:xfrm>
            <a:off x="2735031" y="8131372"/>
            <a:ext cx="2219069" cy="2219069"/>
          </a:xfrm>
          <a:prstGeom prst="rect">
            <a:avLst/>
          </a:prstGeom>
        </p:spPr>
      </p:pic>
      <p:pic>
        <p:nvPicPr>
          <p:cNvPr id="21" name="Graphic 20" descr="Baby crawling outline">
            <a:extLst>
              <a:ext uri="{FF2B5EF4-FFF2-40B4-BE49-F238E27FC236}">
                <a16:creationId xmlns="" xmlns:a16="http://schemas.microsoft.com/office/drawing/2014/main" id="{5F446002-FD39-4394-8FF3-A32B83A91BE6}"/>
              </a:ext>
            </a:extLst>
          </p:cNvPr>
          <p:cNvPicPr>
            <a:picLocks noChangeAspect="1"/>
          </p:cNvPicPr>
          <p:nvPr/>
        </p:nvPicPr>
        <p:blipFill>
          <a:blip r:embed="rId7">
            <a:extLst>
              <a:ext uri="{96DAC541-7B7A-43D3-8B79-37D633B846F1}">
                <asvg:svgBlip xmlns="" xmlns:asvg="http://schemas.microsoft.com/office/drawing/2016/SVG/main" r:embed="rId8"/>
              </a:ext>
            </a:extLst>
          </a:blip>
          <a:stretch>
            <a:fillRect/>
          </a:stretch>
        </p:blipFill>
        <p:spPr>
          <a:xfrm>
            <a:off x="7065181" y="5831737"/>
            <a:ext cx="2086383" cy="2086383"/>
          </a:xfrm>
          <a:prstGeom prst="rect">
            <a:avLst/>
          </a:prstGeom>
        </p:spPr>
      </p:pic>
      <p:sp>
        <p:nvSpPr>
          <p:cNvPr id="9" name="TextBox 8">
            <a:extLst>
              <a:ext uri="{FF2B5EF4-FFF2-40B4-BE49-F238E27FC236}">
                <a16:creationId xmlns="" xmlns:a16="http://schemas.microsoft.com/office/drawing/2014/main" id="{7968EE91-BD68-8146-B4F1-F84513CD0E29}"/>
              </a:ext>
            </a:extLst>
          </p:cNvPr>
          <p:cNvSpPr txBox="1"/>
          <p:nvPr/>
        </p:nvSpPr>
        <p:spPr>
          <a:xfrm>
            <a:off x="229618" y="1016309"/>
            <a:ext cx="9930381" cy="1077218"/>
          </a:xfrm>
          <a:prstGeom prst="rect">
            <a:avLst/>
          </a:prstGeom>
          <a:noFill/>
        </p:spPr>
        <p:txBody>
          <a:bodyPr wrap="square" rtlCol="0">
            <a:spAutoFit/>
          </a:bodyPr>
          <a:lstStyle/>
          <a:p>
            <a:pPr algn="ctr"/>
            <a:r>
              <a:rPr lang="en-US" sz="2300" b="1" dirty="0">
                <a:solidFill>
                  <a:schemeClr val="bg1"/>
                </a:solidFill>
                <a:latin typeface="Arial" panose="020B0604020202020204" pitchFamily="34" charset="0"/>
                <a:cs typeface="Arial" panose="020B0604020202020204" pitchFamily="34" charset="0"/>
              </a:rPr>
              <a:t>Hypothetical Application of Neonatal Early Onset Sepsis Risk Calculator </a:t>
            </a:r>
          </a:p>
          <a:p>
            <a:pPr algn="ctr"/>
            <a:r>
              <a:rPr lang="en-US" sz="1600" b="1" dirty="0">
                <a:solidFill>
                  <a:schemeClr val="bg1"/>
                </a:solidFill>
                <a:latin typeface="Arial" panose="020B0604020202020204" pitchFamily="34" charset="0"/>
                <a:cs typeface="Arial" panose="020B0604020202020204" pitchFamily="34" charset="0"/>
              </a:rPr>
              <a:t>Part of a Regional PRAM (</a:t>
            </a:r>
            <a:r>
              <a:rPr lang="en-US" sz="1600" b="1" dirty="0" err="1">
                <a:solidFill>
                  <a:schemeClr val="bg1"/>
                </a:solidFill>
                <a:latin typeface="Arial" panose="020B0604020202020204" pitchFamily="34" charset="0"/>
                <a:cs typeface="Arial" panose="020B0604020202020204" pitchFamily="34" charset="0"/>
              </a:rPr>
              <a:t>Paediatric</a:t>
            </a:r>
            <a:r>
              <a:rPr lang="en-US" sz="1600" b="1" dirty="0">
                <a:solidFill>
                  <a:schemeClr val="bg1"/>
                </a:solidFill>
                <a:latin typeface="Arial" panose="020B0604020202020204" pitchFamily="34" charset="0"/>
                <a:cs typeface="Arial" panose="020B0604020202020204" pitchFamily="34" charset="0"/>
              </a:rPr>
              <a:t> Research Across West Midlands) Audit</a:t>
            </a:r>
            <a:endParaRPr lang="en-US" sz="1400" b="1" dirty="0">
              <a:solidFill>
                <a:schemeClr val="bg1"/>
              </a:solidFill>
              <a:latin typeface="Arial" panose="020B0604020202020204" pitchFamily="34" charset="0"/>
              <a:cs typeface="Arial" panose="020B0604020202020204" pitchFamily="34" charset="0"/>
            </a:endParaRPr>
          </a:p>
        </p:txBody>
      </p:sp>
      <p:sp>
        <p:nvSpPr>
          <p:cNvPr id="10" name="TextBox 9">
            <a:extLst>
              <a:ext uri="{FF2B5EF4-FFF2-40B4-BE49-F238E27FC236}">
                <a16:creationId xmlns="" xmlns:a16="http://schemas.microsoft.com/office/drawing/2014/main" id="{B58AD6FE-F3F4-8946-838E-E4A51B087E8E}"/>
              </a:ext>
            </a:extLst>
          </p:cNvPr>
          <p:cNvSpPr txBox="1"/>
          <p:nvPr/>
        </p:nvSpPr>
        <p:spPr>
          <a:xfrm>
            <a:off x="382020" y="1947940"/>
            <a:ext cx="9927772" cy="523220"/>
          </a:xfrm>
          <a:prstGeom prst="rect">
            <a:avLst/>
          </a:prstGeom>
          <a:noFill/>
        </p:spPr>
        <p:txBody>
          <a:bodyPr wrap="square" rtlCol="0">
            <a:spAutoFit/>
          </a:bodyPr>
          <a:lstStyle/>
          <a:p>
            <a:pPr algn="ctr"/>
            <a:r>
              <a:rPr lang="en-US" sz="1400" b="1" dirty="0">
                <a:solidFill>
                  <a:schemeClr val="bg1"/>
                </a:solidFill>
                <a:latin typeface="Arial" panose="020B0604020202020204" pitchFamily="34" charset="0"/>
                <a:cs typeface="Arial" panose="020B0604020202020204" pitchFamily="34" charset="0"/>
              </a:rPr>
              <a:t>Dr Afza Sadiq</a:t>
            </a:r>
            <a:r>
              <a:rPr lang="en-US" sz="1400" dirty="0">
                <a:solidFill>
                  <a:schemeClr val="bg1"/>
                </a:solidFill>
                <a:latin typeface="Arial" panose="020B0604020202020204" pitchFamily="34" charset="0"/>
                <a:cs typeface="Arial" panose="020B0604020202020204" pitchFamily="34" charset="0"/>
              </a:rPr>
              <a:t> / Paediatric Trainee, </a:t>
            </a:r>
            <a:r>
              <a:rPr lang="en-US" sz="1400" b="1" dirty="0">
                <a:solidFill>
                  <a:schemeClr val="bg1"/>
                </a:solidFill>
                <a:latin typeface="Arial" panose="020B0604020202020204" pitchFamily="34" charset="0"/>
                <a:cs typeface="Arial" panose="020B0604020202020204" pitchFamily="34" charset="0"/>
              </a:rPr>
              <a:t>Dr Pooja Siddhi</a:t>
            </a:r>
            <a:r>
              <a:rPr lang="en-US" sz="1400" dirty="0">
                <a:solidFill>
                  <a:schemeClr val="bg1"/>
                </a:solidFill>
                <a:latin typeface="Arial" panose="020B0604020202020204" pitchFamily="34" charset="0"/>
                <a:cs typeface="Arial" panose="020B0604020202020204" pitchFamily="34" charset="0"/>
              </a:rPr>
              <a:t> / Neonatal Consultant, </a:t>
            </a:r>
          </a:p>
          <a:p>
            <a:pPr algn="ctr"/>
            <a:r>
              <a:rPr lang="en-US" sz="1400" b="1" dirty="0" err="1">
                <a:solidFill>
                  <a:schemeClr val="bg1"/>
                </a:solidFill>
                <a:latin typeface="Arial" panose="020B0604020202020204" pitchFamily="34" charset="0"/>
                <a:cs typeface="Arial" panose="020B0604020202020204" pitchFamily="34" charset="0"/>
              </a:rPr>
              <a:t>Dr</a:t>
            </a:r>
            <a:r>
              <a:rPr lang="en-US" sz="1400" b="1" dirty="0">
                <a:solidFill>
                  <a:schemeClr val="bg1"/>
                </a:solidFill>
                <a:latin typeface="Arial" panose="020B0604020202020204" pitchFamily="34" charset="0"/>
                <a:cs typeface="Arial" panose="020B0604020202020204" pitchFamily="34" charset="0"/>
              </a:rPr>
              <a:t> Raghu Krishnamurthy</a:t>
            </a:r>
            <a:r>
              <a:rPr lang="en-US" sz="1400" dirty="0">
                <a:solidFill>
                  <a:schemeClr val="bg1"/>
                </a:solidFill>
                <a:latin typeface="Arial" panose="020B0604020202020204" pitchFamily="34" charset="0"/>
                <a:cs typeface="Arial" panose="020B0604020202020204" pitchFamily="34" charset="0"/>
              </a:rPr>
              <a:t>/ Neonatal Consultant</a:t>
            </a:r>
          </a:p>
        </p:txBody>
      </p:sp>
      <p:sp>
        <p:nvSpPr>
          <p:cNvPr id="11" name="TextBox 10">
            <a:extLst>
              <a:ext uri="{FF2B5EF4-FFF2-40B4-BE49-F238E27FC236}">
                <a16:creationId xmlns="" xmlns:a16="http://schemas.microsoft.com/office/drawing/2014/main" id="{2834665D-DF02-304D-9109-5C2C4AE52DC1}"/>
              </a:ext>
            </a:extLst>
          </p:cNvPr>
          <p:cNvSpPr txBox="1"/>
          <p:nvPr/>
        </p:nvSpPr>
        <p:spPr>
          <a:xfrm>
            <a:off x="718571" y="14495754"/>
            <a:ext cx="9927772" cy="523220"/>
          </a:xfrm>
          <a:prstGeom prst="rect">
            <a:avLst/>
          </a:prstGeom>
          <a:noFill/>
        </p:spPr>
        <p:txBody>
          <a:bodyPr wrap="square" rtlCol="0">
            <a:spAutoFit/>
          </a:bodyPr>
          <a:lstStyle/>
          <a:p>
            <a:pPr algn="r"/>
            <a:r>
              <a:rPr lang="en-US" sz="2800" b="1" dirty="0">
                <a:solidFill>
                  <a:schemeClr val="bg1"/>
                </a:solidFill>
                <a:latin typeface="Arial" panose="020B0604020202020204" pitchFamily="34" charset="0"/>
                <a:cs typeface="Arial" panose="020B0604020202020204" pitchFamily="34" charset="0"/>
              </a:rPr>
              <a:t>Paediatrics</a:t>
            </a:r>
          </a:p>
        </p:txBody>
      </p:sp>
      <p:sp>
        <p:nvSpPr>
          <p:cNvPr id="13" name="TextBox 12">
            <a:extLst>
              <a:ext uri="{FF2B5EF4-FFF2-40B4-BE49-F238E27FC236}">
                <a16:creationId xmlns="" xmlns:a16="http://schemas.microsoft.com/office/drawing/2014/main" id="{D9B4C23A-F030-9342-85C6-1EAFF9FC92F9}"/>
              </a:ext>
            </a:extLst>
          </p:cNvPr>
          <p:cNvSpPr txBox="1"/>
          <p:nvPr/>
        </p:nvSpPr>
        <p:spPr>
          <a:xfrm>
            <a:off x="128228" y="13445295"/>
            <a:ext cx="9427252" cy="1200329"/>
          </a:xfrm>
          <a:prstGeom prst="rect">
            <a:avLst/>
          </a:prstGeom>
          <a:noFill/>
        </p:spPr>
        <p:txBody>
          <a:bodyPr wrap="square" rtlCol="0">
            <a:spAutoFit/>
          </a:bodyPr>
          <a:lstStyle/>
          <a:p>
            <a:pPr lvl="0" defTabSz="1069208">
              <a:defRPr/>
            </a:pPr>
            <a:endParaRPr lang="en-GB" sz="1200" i="1" dirty="0">
              <a:solidFill>
                <a:schemeClr val="bg1"/>
              </a:solidFill>
              <a:latin typeface="Arial" panose="020B0604020202020204" pitchFamily="34" charset="0"/>
              <a:cs typeface="Arial" panose="020B0604020202020204" pitchFamily="34" charset="0"/>
            </a:endParaRPr>
          </a:p>
          <a:p>
            <a:pPr lvl="0" defTabSz="1069208">
              <a:defRPr/>
            </a:pPr>
            <a:r>
              <a:rPr lang="en-GB" sz="1200" b="1" i="1" dirty="0">
                <a:solidFill>
                  <a:schemeClr val="bg1"/>
                </a:solidFill>
                <a:latin typeface="Arial" panose="020B0604020202020204" pitchFamily="34" charset="0"/>
                <a:cs typeface="Arial" panose="020B0604020202020204" pitchFamily="34" charset="0"/>
              </a:rPr>
              <a:t>As per NICE, about one neonate a day was screened for EONS at Walsall with no culture proven sepsis during this observation period. This was similarly observed throughout the West Midlands.</a:t>
            </a:r>
          </a:p>
          <a:p>
            <a:pPr lvl="0" defTabSz="1069208">
              <a:defRPr/>
            </a:pPr>
            <a:r>
              <a:rPr lang="en-GB" sz="1200" b="1" i="1" dirty="0">
                <a:solidFill>
                  <a:schemeClr val="bg1"/>
                </a:solidFill>
                <a:latin typeface="Arial" panose="020B0604020202020204" pitchFamily="34" charset="0"/>
                <a:cs typeface="Arial" panose="020B0604020202020204" pitchFamily="34" charset="0"/>
              </a:rPr>
              <a:t>With KP-SRC application in Walsall –</a:t>
            </a:r>
          </a:p>
          <a:p>
            <a:pPr marL="171450" indent="-171450" defTabSz="1069208">
              <a:buFont typeface="Wingdings" pitchFamily="2" charset="2"/>
              <a:buChar char="Ø"/>
              <a:defRPr/>
            </a:pPr>
            <a:r>
              <a:rPr lang="en-GB" sz="1200" i="1" dirty="0">
                <a:solidFill>
                  <a:schemeClr val="bg1"/>
                </a:solidFill>
                <a:latin typeface="Arial" panose="020B0604020202020204" pitchFamily="34" charset="0"/>
                <a:cs typeface="Arial" panose="020B0604020202020204" pitchFamily="34" charset="0"/>
              </a:rPr>
              <a:t>At an incidence of 1:1000, antibiotic use could be reduced by 88% and 20.5 bed days could be freed in a month</a:t>
            </a:r>
          </a:p>
          <a:p>
            <a:pPr marL="171450" indent="-171450" defTabSz="1069208">
              <a:buFont typeface="Wingdings" pitchFamily="2" charset="2"/>
              <a:buChar char="Ø"/>
              <a:defRPr/>
            </a:pPr>
            <a:r>
              <a:rPr lang="en-GB" sz="1200" i="1" dirty="0">
                <a:solidFill>
                  <a:schemeClr val="bg1"/>
                </a:solidFill>
                <a:latin typeface="Arial" panose="020B0604020202020204" pitchFamily="34" charset="0"/>
                <a:cs typeface="Arial" panose="020B0604020202020204" pitchFamily="34" charset="0"/>
              </a:rPr>
              <a:t>At an incidence of 2:1000, antibiotic use could be reduced by 81% and 13 bed days could freed in a month</a:t>
            </a:r>
          </a:p>
        </p:txBody>
      </p:sp>
      <p:graphicFrame>
        <p:nvGraphicFramePr>
          <p:cNvPr id="17" name="Chart 16">
            <a:extLst>
              <a:ext uri="{FF2B5EF4-FFF2-40B4-BE49-F238E27FC236}">
                <a16:creationId xmlns="" xmlns:a16="http://schemas.microsoft.com/office/drawing/2014/main" id="{7FBCAB78-71AA-444F-9C42-1D109F1DA4CD}"/>
              </a:ext>
            </a:extLst>
          </p:cNvPr>
          <p:cNvGraphicFramePr/>
          <p:nvPr>
            <p:extLst>
              <p:ext uri="{D42A27DB-BD31-4B8C-83A1-F6EECF244321}">
                <p14:modId xmlns:p14="http://schemas.microsoft.com/office/powerpoint/2010/main" val="3524456689"/>
              </p:ext>
            </p:extLst>
          </p:nvPr>
        </p:nvGraphicFramePr>
        <p:xfrm>
          <a:off x="5178998" y="7429051"/>
          <a:ext cx="3644901" cy="2784857"/>
        </p:xfrm>
        <a:graphic>
          <a:graphicData uri="http://schemas.openxmlformats.org/drawingml/2006/chart">
            <c:chart xmlns:c="http://schemas.openxmlformats.org/drawingml/2006/chart" xmlns:r="http://schemas.openxmlformats.org/officeDocument/2006/relationships" r:id="rId9"/>
          </a:graphicData>
        </a:graphic>
      </p:graphicFrame>
      <p:graphicFrame>
        <p:nvGraphicFramePr>
          <p:cNvPr id="18" name="Content Placeholder 5">
            <a:extLst>
              <a:ext uri="{FF2B5EF4-FFF2-40B4-BE49-F238E27FC236}">
                <a16:creationId xmlns="" xmlns:a16="http://schemas.microsoft.com/office/drawing/2014/main" id="{18B8C4EB-4A72-4BDF-8D09-8632EDC7C926}"/>
              </a:ext>
            </a:extLst>
          </p:cNvPr>
          <p:cNvGraphicFramePr>
            <a:graphicFrameLocks/>
          </p:cNvGraphicFramePr>
          <p:nvPr>
            <p:extLst>
              <p:ext uri="{D42A27DB-BD31-4B8C-83A1-F6EECF244321}">
                <p14:modId xmlns:p14="http://schemas.microsoft.com/office/powerpoint/2010/main" val="2002166889"/>
              </p:ext>
            </p:extLst>
          </p:nvPr>
        </p:nvGraphicFramePr>
        <p:xfrm>
          <a:off x="115488" y="10364646"/>
          <a:ext cx="4931279" cy="2940241"/>
        </p:xfrm>
        <a:graphic>
          <a:graphicData uri="http://schemas.openxmlformats.org/drawingml/2006/chart">
            <c:chart xmlns:c="http://schemas.openxmlformats.org/drawingml/2006/chart" xmlns:r="http://schemas.openxmlformats.org/officeDocument/2006/relationships" r:id="rId10"/>
          </a:graphicData>
        </a:graphic>
      </p:graphicFrame>
      <p:graphicFrame>
        <p:nvGraphicFramePr>
          <p:cNvPr id="19" name="Chart 18">
            <a:extLst>
              <a:ext uri="{FF2B5EF4-FFF2-40B4-BE49-F238E27FC236}">
                <a16:creationId xmlns="" xmlns:a16="http://schemas.microsoft.com/office/drawing/2014/main" id="{C200CF17-B531-4B70-8A6F-FA59B504AA31}"/>
              </a:ext>
            </a:extLst>
          </p:cNvPr>
          <p:cNvGraphicFramePr/>
          <p:nvPr>
            <p:extLst>
              <p:ext uri="{D42A27DB-BD31-4B8C-83A1-F6EECF244321}">
                <p14:modId xmlns:p14="http://schemas.microsoft.com/office/powerpoint/2010/main" val="3635623773"/>
              </p:ext>
            </p:extLst>
          </p:nvPr>
        </p:nvGraphicFramePr>
        <p:xfrm>
          <a:off x="5100860" y="10598115"/>
          <a:ext cx="5469285" cy="2707501"/>
        </p:xfrm>
        <a:graphic>
          <a:graphicData uri="http://schemas.openxmlformats.org/drawingml/2006/chart">
            <c:chart xmlns:c="http://schemas.openxmlformats.org/drawingml/2006/chart" xmlns:r="http://schemas.openxmlformats.org/officeDocument/2006/relationships" r:id="rId11"/>
          </a:graphicData>
        </a:graphic>
      </p:graphicFrame>
      <p:graphicFrame>
        <p:nvGraphicFramePr>
          <p:cNvPr id="24" name="Chart 23">
            <a:extLst>
              <a:ext uri="{FF2B5EF4-FFF2-40B4-BE49-F238E27FC236}">
                <a16:creationId xmlns="" xmlns:a16="http://schemas.microsoft.com/office/drawing/2014/main" id="{8841DCAC-FF66-4F40-AC29-EF4376562B3E}"/>
              </a:ext>
            </a:extLst>
          </p:cNvPr>
          <p:cNvGraphicFramePr/>
          <p:nvPr>
            <p:extLst>
              <p:ext uri="{D42A27DB-BD31-4B8C-83A1-F6EECF244321}">
                <p14:modId xmlns:p14="http://schemas.microsoft.com/office/powerpoint/2010/main" val="3969487975"/>
              </p:ext>
            </p:extLst>
          </p:nvPr>
        </p:nvGraphicFramePr>
        <p:xfrm>
          <a:off x="7582549" y="7463583"/>
          <a:ext cx="3028989" cy="3363312"/>
        </p:xfrm>
        <a:graphic>
          <a:graphicData uri="http://schemas.openxmlformats.org/drawingml/2006/chart">
            <c:chart xmlns:c="http://schemas.openxmlformats.org/drawingml/2006/chart" xmlns:r="http://schemas.openxmlformats.org/officeDocument/2006/relationships" r:id="rId12"/>
          </a:graphicData>
        </a:graphic>
      </p:graphicFrame>
      <p:pic>
        <p:nvPicPr>
          <p:cNvPr id="5" name="Graphic 4" descr="Needle outline">
            <a:extLst>
              <a:ext uri="{FF2B5EF4-FFF2-40B4-BE49-F238E27FC236}">
                <a16:creationId xmlns="" xmlns:a16="http://schemas.microsoft.com/office/drawing/2014/main" id="{F518E22D-DE81-4EEE-BF6E-D2EBB26F579E}"/>
              </a:ext>
            </a:extLst>
          </p:cNvPr>
          <p:cNvPicPr>
            <a:picLocks noChangeAspect="1"/>
          </p:cNvPicPr>
          <p:nvPr/>
        </p:nvPicPr>
        <p:blipFill>
          <a:blip r:embed="rId13">
            <a:extLst>
              <a:ext uri="{96DAC541-7B7A-43D3-8B79-37D633B846F1}">
                <asvg:svgBlip xmlns="" xmlns:asvg="http://schemas.microsoft.com/office/drawing/2016/SVG/main" r:embed="rId14"/>
              </a:ext>
            </a:extLst>
          </a:blip>
          <a:stretch>
            <a:fillRect/>
          </a:stretch>
        </p:blipFill>
        <p:spPr>
          <a:xfrm>
            <a:off x="382020" y="8266954"/>
            <a:ext cx="1828686" cy="1828686"/>
          </a:xfrm>
          <a:prstGeom prst="rect">
            <a:avLst/>
          </a:prstGeom>
        </p:spPr>
      </p:pic>
      <p:graphicFrame>
        <p:nvGraphicFramePr>
          <p:cNvPr id="2" name="Table 2">
            <a:extLst>
              <a:ext uri="{FF2B5EF4-FFF2-40B4-BE49-F238E27FC236}">
                <a16:creationId xmlns="" xmlns:a16="http://schemas.microsoft.com/office/drawing/2014/main" id="{2EFB8603-7BFA-43D4-B12D-6F60C022F3CB}"/>
              </a:ext>
            </a:extLst>
          </p:cNvPr>
          <p:cNvGraphicFramePr>
            <a:graphicFrameLocks noGrp="1"/>
          </p:cNvGraphicFramePr>
          <p:nvPr>
            <p:extLst>
              <p:ext uri="{D42A27DB-BD31-4B8C-83A1-F6EECF244321}">
                <p14:modId xmlns:p14="http://schemas.microsoft.com/office/powerpoint/2010/main" val="3927048039"/>
              </p:ext>
            </p:extLst>
          </p:nvPr>
        </p:nvGraphicFramePr>
        <p:xfrm>
          <a:off x="73609" y="2449297"/>
          <a:ext cx="10475782" cy="8140987"/>
        </p:xfrm>
        <a:graphic>
          <a:graphicData uri="http://schemas.openxmlformats.org/drawingml/2006/table">
            <a:tbl>
              <a:tblPr firstRow="1" bandRow="1">
                <a:tableStyleId>{5C22544A-7EE6-4342-B048-85BDC9FD1C3A}</a:tableStyleId>
              </a:tblPr>
              <a:tblGrid>
                <a:gridCol w="2758426">
                  <a:extLst>
                    <a:ext uri="{9D8B030D-6E8A-4147-A177-3AD203B41FA5}">
                      <a16:colId xmlns="" xmlns:a16="http://schemas.microsoft.com/office/drawing/2014/main" val="499614676"/>
                    </a:ext>
                  </a:extLst>
                </a:gridCol>
                <a:gridCol w="146904">
                  <a:extLst>
                    <a:ext uri="{9D8B030D-6E8A-4147-A177-3AD203B41FA5}">
                      <a16:colId xmlns="" xmlns:a16="http://schemas.microsoft.com/office/drawing/2014/main" val="16277891"/>
                    </a:ext>
                  </a:extLst>
                </a:gridCol>
                <a:gridCol w="2874060">
                  <a:extLst>
                    <a:ext uri="{9D8B030D-6E8A-4147-A177-3AD203B41FA5}">
                      <a16:colId xmlns="" xmlns:a16="http://schemas.microsoft.com/office/drawing/2014/main" val="4206258778"/>
                    </a:ext>
                  </a:extLst>
                </a:gridCol>
                <a:gridCol w="4696392">
                  <a:extLst>
                    <a:ext uri="{9D8B030D-6E8A-4147-A177-3AD203B41FA5}">
                      <a16:colId xmlns="" xmlns:a16="http://schemas.microsoft.com/office/drawing/2014/main" val="3728451661"/>
                    </a:ext>
                  </a:extLst>
                </a:gridCol>
              </a:tblGrid>
              <a:tr h="260732">
                <a:tc gridSpan="3">
                  <a:txBody>
                    <a:bodyPr/>
                    <a:lstStyle/>
                    <a:p>
                      <a:pPr algn="ctr"/>
                      <a:r>
                        <a:rPr lang="en-GB" sz="1400" u="sng" dirty="0">
                          <a:solidFill>
                            <a:schemeClr val="bg1"/>
                          </a:solidFill>
                          <a:latin typeface="Arial" panose="020B0604020202020204" pitchFamily="34" charset="0"/>
                          <a:cs typeface="Arial" panose="020B0604020202020204" pitchFamily="34" charset="0"/>
                        </a:rPr>
                        <a:t>Background</a:t>
                      </a:r>
                      <a:endParaRPr lang="en-GB" sz="1200" u="sng" dirty="0">
                        <a:solidFill>
                          <a:schemeClr val="bg1"/>
                        </a:solidFill>
                        <a:latin typeface="Arial" panose="020B0604020202020204" pitchFamily="34" charset="0"/>
                        <a:cs typeface="Arial" panose="020B0604020202020204" pitchFamily="34" charset="0"/>
                      </a:endParaRPr>
                    </a:p>
                  </a:txBody>
                  <a:tcPr marL="91756" marR="91756" marT="45878" marB="45878">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4C93AF"/>
                    </a:solidFill>
                  </a:tcPr>
                </a:tc>
                <a:tc hMerge="1">
                  <a:txBody>
                    <a:bodyPr/>
                    <a:lstStyle/>
                    <a:p>
                      <a:endParaRPr lang="en-GB"/>
                    </a:p>
                  </a:txBody>
                  <a:tcPr>
                    <a:lnL w="12700" cmpd="sng">
                      <a:noFill/>
                    </a:lnL>
                  </a:tcPr>
                </a:tc>
                <a:tc hMerge="1">
                  <a:txBody>
                    <a:bodyPr/>
                    <a:lstStyle/>
                    <a:p>
                      <a:endParaRPr lang="en-GB"/>
                    </a:p>
                  </a:txBody>
                  <a:tcPr/>
                </a:tc>
                <a:tc>
                  <a:txBody>
                    <a:bodyPr/>
                    <a:lstStyle/>
                    <a:p>
                      <a:pPr marL="0" marR="0" lvl="0" indent="0" algn="ctr" defTabSz="1069208" rtl="0" eaLnBrk="1" fontAlgn="auto" latinLnBrk="0" hangingPunct="1">
                        <a:lnSpc>
                          <a:spcPct val="100000"/>
                        </a:lnSpc>
                        <a:spcBef>
                          <a:spcPts val="0"/>
                        </a:spcBef>
                        <a:spcAft>
                          <a:spcPts val="0"/>
                        </a:spcAft>
                        <a:buClrTx/>
                        <a:buSzTx/>
                        <a:buFontTx/>
                        <a:buNone/>
                        <a:tabLst/>
                        <a:defRPr/>
                      </a:pPr>
                      <a:r>
                        <a:rPr kumimoji="0" lang="en-GB" sz="1400" b="1" i="0" u="sng"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Aims</a:t>
                      </a:r>
                    </a:p>
                  </a:txBody>
                  <a:tcPr marL="91567" marR="91567" marT="45783" marB="45783">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4C93AF"/>
                    </a:solidFill>
                  </a:tcPr>
                </a:tc>
                <a:extLst>
                  <a:ext uri="{0D108BD9-81ED-4DB2-BD59-A6C34878D82A}">
                    <a16:rowId xmlns="" xmlns:a16="http://schemas.microsoft.com/office/drawing/2014/main" val="3386146344"/>
                  </a:ext>
                </a:extLst>
              </a:tr>
              <a:tr h="1103574">
                <a:tc gridSpan="3">
                  <a:txBody>
                    <a:bodyPr/>
                    <a:lstStyle/>
                    <a:p>
                      <a:pPr marL="0" marR="0" lvl="0" indent="0" algn="l" defTabSz="1069208" rtl="0" eaLnBrk="1" fontAlgn="auto" latinLnBrk="0" hangingPunct="1">
                        <a:lnSpc>
                          <a:spcPct val="100000"/>
                        </a:lnSpc>
                        <a:spcBef>
                          <a:spcPts val="0"/>
                        </a:spcBef>
                        <a:spcAft>
                          <a:spcPts val="0"/>
                        </a:spcAft>
                        <a:buClrTx/>
                        <a:buSzTx/>
                        <a:buFontTx/>
                        <a:buNone/>
                        <a:tabLst/>
                        <a:defRPr/>
                      </a:pPr>
                      <a:r>
                        <a:rPr lang="en-GB" sz="1200" kern="1200" dirty="0">
                          <a:solidFill>
                            <a:schemeClr val="dk1"/>
                          </a:solidFill>
                          <a:effectLst/>
                          <a:latin typeface="Arial" panose="020B0604020202020204" pitchFamily="34" charset="0"/>
                          <a:ea typeface="+mn-ea"/>
                          <a:cs typeface="Arial" panose="020B0604020202020204" pitchFamily="34" charset="0"/>
                        </a:rPr>
                        <a:t>Culture proven Early Onset Neonatal Sepsis (EONS) is rare in term and near-term infants (0.5-1/1000 births) but can be </a:t>
                      </a:r>
                      <a:r>
                        <a:rPr lang="en-GB" sz="1200" b="1" kern="1200" dirty="0">
                          <a:solidFill>
                            <a:schemeClr val="dk1"/>
                          </a:solidFill>
                          <a:effectLst/>
                          <a:latin typeface="Arial" panose="020B0604020202020204" pitchFamily="34" charset="0"/>
                          <a:ea typeface="+mn-ea"/>
                          <a:cs typeface="Arial" panose="020B0604020202020204" pitchFamily="34" charset="0"/>
                        </a:rPr>
                        <a:t>severe and life threatening</a:t>
                      </a:r>
                      <a:r>
                        <a:rPr lang="en-GB" sz="1200" b="1" kern="1200" baseline="30000" dirty="0">
                          <a:solidFill>
                            <a:schemeClr val="dk1"/>
                          </a:solidFill>
                          <a:effectLst/>
                          <a:latin typeface="Arial" panose="020B0604020202020204" pitchFamily="34" charset="0"/>
                          <a:ea typeface="+mn-ea"/>
                          <a:cs typeface="Arial" panose="020B0604020202020204" pitchFamily="34" charset="0"/>
                        </a:rPr>
                        <a:t>1</a:t>
                      </a:r>
                      <a:r>
                        <a:rPr lang="en-GB" sz="1200" kern="1200" dirty="0">
                          <a:solidFill>
                            <a:schemeClr val="dk1"/>
                          </a:solidFill>
                          <a:effectLst/>
                          <a:latin typeface="Arial" panose="020B0604020202020204" pitchFamily="34" charset="0"/>
                          <a:ea typeface="+mn-ea"/>
                          <a:cs typeface="Arial" panose="020B0604020202020204" pitchFamily="34" charset="0"/>
                        </a:rPr>
                        <a:t>. NICE Guidance (2012) on EONS recommends all babies with two or more risk factors for sepsis or one red flag should receive antibiotics and those with no red flags and one risk factor should be observed.</a:t>
                      </a:r>
                    </a:p>
                  </a:txBody>
                  <a:tcPr marL="91756" marR="91756" marT="45878" marB="45878">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GB"/>
                    </a:p>
                  </a:txBody>
                  <a:tcPr>
                    <a:lnL w="12700" cmpd="sng">
                      <a:noFill/>
                    </a:lnL>
                  </a:tcPr>
                </a:tc>
                <a:tc hMerge="1">
                  <a:txBody>
                    <a:bodyPr/>
                    <a:lstStyle/>
                    <a:p>
                      <a:endParaRPr lang="en-GB"/>
                    </a:p>
                  </a:txBody>
                  <a:tcPr/>
                </a:tc>
                <a:tc rowSpan="2">
                  <a:txBody>
                    <a:bodyPr/>
                    <a:lstStyle/>
                    <a:p>
                      <a:pPr marL="228600" marR="0" lvl="0" indent="-228600" algn="l" defTabSz="1069208" rtl="0" eaLnBrk="1" fontAlgn="auto" latinLnBrk="0" hangingPunct="1">
                        <a:lnSpc>
                          <a:spcPct val="100000"/>
                        </a:lnSpc>
                        <a:spcBef>
                          <a:spcPts val="120"/>
                        </a:spcBef>
                        <a:spcAft>
                          <a:spcPts val="0"/>
                        </a:spcAft>
                        <a:buClrTx/>
                        <a:buSzTx/>
                        <a:buFont typeface="+mj-lt"/>
                        <a:buAutoNum type="arabicPeriod"/>
                        <a:tabLst/>
                        <a:defRPr/>
                      </a:pPr>
                      <a:r>
                        <a:rPr kumimoji="0" lang="en-GB"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To assess the impact of hypothetical application of KPSRC at two incidences: </a:t>
                      </a:r>
                    </a:p>
                    <a:p>
                      <a:pPr marL="820354" marR="0" lvl="1" indent="-285750" algn="l" defTabSz="1069208" rtl="0" eaLnBrk="1" fontAlgn="auto" latinLnBrk="0" hangingPunct="1">
                        <a:lnSpc>
                          <a:spcPct val="100000"/>
                        </a:lnSpc>
                        <a:spcBef>
                          <a:spcPts val="120"/>
                        </a:spcBef>
                        <a:spcAft>
                          <a:spcPts val="0"/>
                        </a:spcAft>
                        <a:buClrTx/>
                        <a:buSzTx/>
                        <a:buFont typeface="+mj-lt"/>
                        <a:buAutoNum type="romanUcPeriod"/>
                        <a:tabLst/>
                        <a:defRPr/>
                      </a:pPr>
                      <a:r>
                        <a:rPr kumimoji="0" lang="en-GB"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1 in 1000</a:t>
                      </a:r>
                    </a:p>
                    <a:p>
                      <a:pPr marL="820354" marR="0" lvl="1" indent="-285750" algn="l" defTabSz="1069208" rtl="0" eaLnBrk="1" fontAlgn="auto" latinLnBrk="0" hangingPunct="1">
                        <a:lnSpc>
                          <a:spcPct val="100000"/>
                        </a:lnSpc>
                        <a:spcBef>
                          <a:spcPts val="120"/>
                        </a:spcBef>
                        <a:spcAft>
                          <a:spcPts val="0"/>
                        </a:spcAft>
                        <a:buClrTx/>
                        <a:buSzTx/>
                        <a:buFont typeface="+mj-lt"/>
                        <a:buAutoNum type="romanUcPeriod"/>
                        <a:tabLst/>
                        <a:defRPr/>
                      </a:pPr>
                      <a:r>
                        <a:rPr kumimoji="0" lang="en-GB"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2 in 1000</a:t>
                      </a:r>
                    </a:p>
                    <a:p>
                      <a:pPr marL="228600" marR="0" lvl="0" indent="-228600" algn="l" defTabSz="1069208" rtl="0" eaLnBrk="1" fontAlgn="auto" latinLnBrk="0" hangingPunct="1">
                        <a:lnSpc>
                          <a:spcPct val="100000"/>
                        </a:lnSpc>
                        <a:spcBef>
                          <a:spcPts val="120"/>
                        </a:spcBef>
                        <a:spcAft>
                          <a:spcPts val="0"/>
                        </a:spcAft>
                        <a:buClrTx/>
                        <a:buSzTx/>
                        <a:buFont typeface="+mj-lt"/>
                        <a:buAutoNum type="arabicPeriod"/>
                        <a:tabLst/>
                        <a:defRPr/>
                      </a:pPr>
                      <a:r>
                        <a:rPr kumimoji="0" lang="en-GB"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Compare against existing NICE guidance on EONS.</a:t>
                      </a:r>
                    </a:p>
                    <a:p>
                      <a:pPr marL="228600" marR="0" lvl="0" indent="-228600" algn="l" defTabSz="1069208" rtl="0" eaLnBrk="1" fontAlgn="auto" latinLnBrk="0" hangingPunct="1">
                        <a:lnSpc>
                          <a:spcPct val="100000"/>
                        </a:lnSpc>
                        <a:spcBef>
                          <a:spcPts val="120"/>
                        </a:spcBef>
                        <a:spcAft>
                          <a:spcPts val="0"/>
                        </a:spcAft>
                        <a:buClrTx/>
                        <a:buSzTx/>
                        <a:buFont typeface="+mj-lt"/>
                        <a:buAutoNum type="arabicPeriod"/>
                        <a:tabLst/>
                        <a:defRPr/>
                      </a:pPr>
                      <a:r>
                        <a:rPr kumimoji="0" lang="en-GB"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Evaluate impact on:</a:t>
                      </a:r>
                    </a:p>
                    <a:p>
                      <a:pPr marL="820354" marR="0" lvl="1" indent="-285750" algn="l" defTabSz="1069208" rtl="0" eaLnBrk="1" fontAlgn="auto" latinLnBrk="0" hangingPunct="1">
                        <a:lnSpc>
                          <a:spcPct val="100000"/>
                        </a:lnSpc>
                        <a:spcBef>
                          <a:spcPts val="120"/>
                        </a:spcBef>
                        <a:spcAft>
                          <a:spcPts val="0"/>
                        </a:spcAft>
                        <a:buClrTx/>
                        <a:buSzTx/>
                        <a:buFont typeface="+mj-lt"/>
                        <a:buAutoNum type="romanUcPeriod"/>
                        <a:tabLst/>
                        <a:defRPr/>
                      </a:pPr>
                      <a:r>
                        <a:rPr kumimoji="0" lang="en-GB"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Postnatal antibiotic usage </a:t>
                      </a:r>
                    </a:p>
                    <a:p>
                      <a:pPr marL="820354" marR="0" lvl="1" indent="-285750" algn="l" defTabSz="1069208" rtl="0" eaLnBrk="1" fontAlgn="auto" latinLnBrk="0" hangingPunct="1">
                        <a:lnSpc>
                          <a:spcPct val="100000"/>
                        </a:lnSpc>
                        <a:spcBef>
                          <a:spcPts val="120"/>
                        </a:spcBef>
                        <a:spcAft>
                          <a:spcPts val="0"/>
                        </a:spcAft>
                        <a:buClrTx/>
                        <a:buSzTx/>
                        <a:buFont typeface="+mj-lt"/>
                        <a:buAutoNum type="romanUcPeriod"/>
                        <a:tabLst/>
                        <a:defRPr/>
                      </a:pPr>
                      <a:r>
                        <a:rPr kumimoji="0" lang="en-GB"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Postnatal bed days</a:t>
                      </a:r>
                    </a:p>
                  </a:txBody>
                  <a:tcPr marL="91567" marR="91567" marT="45783" marB="45783">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2777719927"/>
                  </a:ext>
                </a:extLst>
              </a:tr>
              <a:tr h="204652">
                <a:tc rowSpan="3">
                  <a:txBody>
                    <a:bodyPr/>
                    <a:lstStyle/>
                    <a:p>
                      <a:pPr marL="0" marR="0" lvl="0" indent="0" algn="l" defTabSz="1069208" rtl="0" eaLnBrk="1" fontAlgn="auto" latinLnBrk="0" hangingPunct="1">
                        <a:lnSpc>
                          <a:spcPct val="100000"/>
                        </a:lnSpc>
                        <a:spcBef>
                          <a:spcPts val="120"/>
                        </a:spcBef>
                        <a:spcAft>
                          <a:spcPts val="0"/>
                        </a:spcAft>
                        <a:buClrTx/>
                        <a:buSzTx/>
                        <a:buFont typeface="Arial" panose="020B0604020202020204" pitchFamily="34" charset="0"/>
                        <a:buNone/>
                        <a:tabLst/>
                        <a:defRPr/>
                      </a:pPr>
                      <a:r>
                        <a:rPr kumimoji="0" lang="en-GB" sz="12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Red Flags include: </a:t>
                      </a:r>
                    </a:p>
                    <a:p>
                      <a:pPr marL="171450" marR="0" lvl="0" indent="-171450" algn="l" defTabSz="1069208" rtl="0" eaLnBrk="1" fontAlgn="auto" latinLnBrk="0" hangingPunct="1">
                        <a:lnSpc>
                          <a:spcPct val="100000"/>
                        </a:lnSpc>
                        <a:spcBef>
                          <a:spcPts val="12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Maternal sepsis </a:t>
                      </a:r>
                      <a:endParaRPr lang="en-GB" sz="1200" dirty="0"/>
                    </a:p>
                    <a:p>
                      <a:pPr marL="171450" marR="0" lvl="0" indent="-171450" algn="l" defTabSz="1069208" rtl="0" eaLnBrk="1" fontAlgn="auto" latinLnBrk="0" hangingPunct="1">
                        <a:lnSpc>
                          <a:spcPct val="100000"/>
                        </a:lnSpc>
                        <a:spcBef>
                          <a:spcPts val="12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Confirmed Group B Streptococcus (GBS) </a:t>
                      </a:r>
                    </a:p>
                    <a:p>
                      <a:pPr marL="171450" marR="0" lvl="0" indent="-171450" algn="l" defTabSz="1069208" rtl="0" eaLnBrk="1" fontAlgn="auto" latinLnBrk="0" hangingPunct="1">
                        <a:lnSpc>
                          <a:spcPct val="100000"/>
                        </a:lnSpc>
                        <a:spcBef>
                          <a:spcPts val="12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Respiratory distress &gt;4hrs after birth</a:t>
                      </a:r>
                    </a:p>
                    <a:p>
                      <a:pPr marL="171450" marR="0" lvl="0" indent="-171450" algn="l" defTabSz="1069208" rtl="0" eaLnBrk="1" fontAlgn="auto" latinLnBrk="0" hangingPunct="1">
                        <a:lnSpc>
                          <a:spcPct val="100000"/>
                        </a:lnSpc>
                        <a:spcBef>
                          <a:spcPts val="12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Need for mechanical ventilation in term baby</a:t>
                      </a:r>
                    </a:p>
                    <a:p>
                      <a:pPr marL="171450" marR="0" lvl="0" indent="-171450" algn="l" defTabSz="1069208" rtl="0" eaLnBrk="1" fontAlgn="auto" latinLnBrk="0" hangingPunct="1">
                        <a:lnSpc>
                          <a:spcPct val="100000"/>
                        </a:lnSpc>
                        <a:spcBef>
                          <a:spcPts val="12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Seizures</a:t>
                      </a:r>
                    </a:p>
                    <a:p>
                      <a:pPr marL="171450" marR="0" lvl="0" indent="-171450" algn="l" defTabSz="1069208" rtl="0" eaLnBrk="1" fontAlgn="auto" latinLnBrk="0" hangingPunct="1">
                        <a:lnSpc>
                          <a:spcPct val="100000"/>
                        </a:lnSpc>
                        <a:spcBef>
                          <a:spcPts val="12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Shock</a:t>
                      </a:r>
                    </a:p>
                  </a:txBody>
                  <a:tcPr marL="91756" marR="91756" marT="45878" marB="45878">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rowSpan="3" gridSpan="2">
                  <a:txBody>
                    <a:bodyPr/>
                    <a:lstStyle/>
                    <a:p>
                      <a:pPr marL="0" marR="0" lvl="0" indent="0" algn="l" defTabSz="1069208" rtl="0" eaLnBrk="1" fontAlgn="auto" latinLnBrk="0" hangingPunct="1">
                        <a:lnSpc>
                          <a:spcPct val="100000"/>
                        </a:lnSpc>
                        <a:spcBef>
                          <a:spcPts val="120"/>
                        </a:spcBef>
                        <a:spcAft>
                          <a:spcPts val="0"/>
                        </a:spcAft>
                        <a:buClrTx/>
                        <a:buSzTx/>
                        <a:buFont typeface="Arial" panose="020B0604020202020204" pitchFamily="34" charset="0"/>
                        <a:buNone/>
                        <a:tabLst/>
                        <a:defRPr/>
                      </a:pPr>
                      <a:r>
                        <a:rPr kumimoji="0" lang="en-GB" sz="12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Risk factors for sepsis include: </a:t>
                      </a:r>
                    </a:p>
                    <a:p>
                      <a:pPr marL="171450" marR="0" lvl="0" indent="-171450" algn="l" defTabSz="1069208" rtl="0" eaLnBrk="1" fontAlgn="auto" latinLnBrk="0" hangingPunct="1">
                        <a:lnSpc>
                          <a:spcPct val="100000"/>
                        </a:lnSpc>
                        <a:spcBef>
                          <a:spcPts val="12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Invasive GBS in previous baby</a:t>
                      </a:r>
                    </a:p>
                    <a:p>
                      <a:pPr marL="171450" marR="0" lvl="0" indent="-171450" algn="l" defTabSz="1069208" rtl="0" eaLnBrk="1" fontAlgn="auto" latinLnBrk="0" hangingPunct="1">
                        <a:lnSpc>
                          <a:spcPct val="100000"/>
                        </a:lnSpc>
                        <a:spcBef>
                          <a:spcPts val="12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Maternal GBS colonisation</a:t>
                      </a:r>
                    </a:p>
                    <a:p>
                      <a:pPr marL="171450" marR="0" lvl="0" indent="-171450" algn="l" defTabSz="1069208" rtl="0" eaLnBrk="1" fontAlgn="auto" latinLnBrk="0" hangingPunct="1">
                        <a:lnSpc>
                          <a:spcPct val="100000"/>
                        </a:lnSpc>
                        <a:spcBef>
                          <a:spcPts val="12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Prelabour rupture or membrane (PROM)</a:t>
                      </a:r>
                    </a:p>
                    <a:p>
                      <a:pPr marL="171450" marR="0" lvl="0" indent="-171450" algn="l" defTabSz="1069208" rtl="0" eaLnBrk="1" fontAlgn="auto" latinLnBrk="0" hangingPunct="1">
                        <a:lnSpc>
                          <a:spcPct val="100000"/>
                        </a:lnSpc>
                        <a:spcBef>
                          <a:spcPts val="12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Preterm baby &lt;37 weeks</a:t>
                      </a:r>
                    </a:p>
                    <a:p>
                      <a:pPr marL="171450" marR="0" lvl="0" indent="-171450" algn="l" defTabSz="1069208" rtl="0" eaLnBrk="1" fontAlgn="auto" latinLnBrk="0" hangingPunct="1">
                        <a:lnSpc>
                          <a:spcPct val="100000"/>
                        </a:lnSpc>
                        <a:spcBef>
                          <a:spcPts val="12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Suspected or confirmed rupture of membranes for &gt;18 hours in preterm</a:t>
                      </a:r>
                    </a:p>
                    <a:p>
                      <a:pPr marL="171450" marR="0" lvl="0" indent="-171450" algn="l" defTabSz="1069208" rtl="0" eaLnBrk="1" fontAlgn="auto" latinLnBrk="0" hangingPunct="1">
                        <a:lnSpc>
                          <a:spcPct val="100000"/>
                        </a:lnSpc>
                        <a:spcBef>
                          <a:spcPts val="12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Intrapartum fever &gt;38</a:t>
                      </a:r>
                      <a:r>
                        <a:rPr kumimoji="0" lang="en-GB" sz="1200" b="0" i="0" u="none" strike="noStrike" kern="1200" cap="none" spc="0" normalizeH="0" baseline="30000" noProof="0" dirty="0">
                          <a:ln>
                            <a:noFill/>
                          </a:ln>
                          <a:solidFill>
                            <a:prstClr val="black"/>
                          </a:solidFill>
                          <a:effectLst/>
                          <a:uLnTx/>
                          <a:uFillTx/>
                          <a:latin typeface="Arial" panose="020B0604020202020204" pitchFamily="34" charset="0"/>
                          <a:ea typeface="+mn-ea"/>
                          <a:cs typeface="Arial" panose="020B0604020202020204" pitchFamily="34" charset="0"/>
                        </a:rPr>
                        <a:t>0</a:t>
                      </a:r>
                      <a:r>
                        <a:rPr kumimoji="0" lang="en-GB"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a:t>
                      </a:r>
                    </a:p>
                  </a:txBody>
                  <a:tcPr marL="91756" marR="91756" marT="45878" marB="45878">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rowSpan="3" hMerge="1">
                  <a:txBody>
                    <a:bodyPr/>
                    <a:lstStyle/>
                    <a:p>
                      <a:endParaRPr lang="en-GB"/>
                    </a:p>
                  </a:txBody>
                  <a:tcPr/>
                </a:tc>
                <a:tc vMerge="1">
                  <a:txBody>
                    <a:bodyPr/>
                    <a:lstStyle/>
                    <a:p>
                      <a:pPr marL="820354" marR="0" lvl="1" indent="-285750" algn="l" defTabSz="1069208" rtl="0" eaLnBrk="1" fontAlgn="auto" latinLnBrk="0" hangingPunct="1">
                        <a:lnSpc>
                          <a:spcPct val="100000"/>
                        </a:lnSpc>
                        <a:spcBef>
                          <a:spcPts val="120"/>
                        </a:spcBef>
                        <a:spcAft>
                          <a:spcPts val="0"/>
                        </a:spcAft>
                        <a:buClrTx/>
                        <a:buSzTx/>
                        <a:buFont typeface="+mj-lt"/>
                        <a:buAutoNum type="romanUcPeriod"/>
                        <a:tabLst/>
                        <a:defRPr/>
                      </a:pPr>
                      <a:endParaRPr kumimoji="0" lang="en-GB"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txBody>
                  <a:tcPr marL="91567" marR="91567" marT="45783" marB="45783">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3192243153"/>
                  </a:ext>
                </a:extLst>
              </a:tr>
              <a:tr h="309698">
                <a:tc vMerge="1">
                  <a:txBody>
                    <a:bodyPr/>
                    <a:lstStyle/>
                    <a:p>
                      <a:endParaRPr lang="en-GB"/>
                    </a:p>
                  </a:txBody>
                  <a:tcPr/>
                </a:tc>
                <a:tc gridSpan="2" vMerge="1">
                  <a:txBody>
                    <a:bodyPr/>
                    <a:lstStyle/>
                    <a:p>
                      <a:endParaRPr lang="en-GB"/>
                    </a:p>
                  </a:txBody>
                  <a:tcPr/>
                </a:tc>
                <a:tc hMerge="1" vMerge="1">
                  <a:txBody>
                    <a:bodyPr/>
                    <a:lstStyle/>
                    <a:p>
                      <a:endParaRPr lang="en-GB"/>
                    </a:p>
                  </a:txBody>
                  <a:tcPr/>
                </a:tc>
                <a:tc>
                  <a:txBody>
                    <a:bodyPr/>
                    <a:lstStyle/>
                    <a:p>
                      <a:pPr marL="0" marR="0" lvl="0" indent="0" algn="ctr" defTabSz="1069208" rtl="0" eaLnBrk="1" fontAlgn="auto" latinLnBrk="0" hangingPunct="1">
                        <a:lnSpc>
                          <a:spcPct val="100000"/>
                        </a:lnSpc>
                        <a:spcBef>
                          <a:spcPts val="120"/>
                        </a:spcBef>
                        <a:spcAft>
                          <a:spcPts val="0"/>
                        </a:spcAft>
                        <a:buClrTx/>
                        <a:buSzTx/>
                        <a:buFont typeface="+mj-lt"/>
                        <a:buNone/>
                        <a:tabLst/>
                        <a:defRPr/>
                      </a:pPr>
                      <a:r>
                        <a:rPr kumimoji="0" lang="en-GB" sz="1400" b="1" i="0" u="sng"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Method</a:t>
                      </a:r>
                      <a:endParaRPr lang="en-GB" sz="1200" kern="1200" dirty="0">
                        <a:solidFill>
                          <a:schemeClr val="bg1"/>
                        </a:solidFill>
                        <a:effectLst/>
                        <a:latin typeface="Arial" panose="020B0604020202020204" pitchFamily="34" charset="0"/>
                        <a:ea typeface="+mn-ea"/>
                        <a:cs typeface="Arial" panose="020B0604020202020204" pitchFamily="34" charset="0"/>
                      </a:endParaRPr>
                    </a:p>
                  </a:txBody>
                  <a:tcPr marL="91567" marR="91567" marT="45783" marB="45783">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4C93AF"/>
                    </a:solidFill>
                  </a:tcPr>
                </a:tc>
                <a:extLst>
                  <a:ext uri="{0D108BD9-81ED-4DB2-BD59-A6C34878D82A}">
                    <a16:rowId xmlns="" xmlns:a16="http://schemas.microsoft.com/office/drawing/2014/main" val="3060997255"/>
                  </a:ext>
                </a:extLst>
              </a:tr>
              <a:tr h="632545">
                <a:tc vMerge="1">
                  <a:txBody>
                    <a:bodyPr/>
                    <a:lstStyle/>
                    <a:p>
                      <a:endParaRPr lang="en-GB"/>
                    </a:p>
                  </a:txBody>
                  <a:tcPr>
                    <a:lnT w="12700" cmpd="sng">
                      <a:noFill/>
                    </a:lnT>
                  </a:tcPr>
                </a:tc>
                <a:tc gridSpan="2" vMerge="1">
                  <a:txBody>
                    <a:bodyPr/>
                    <a:lstStyle/>
                    <a:p>
                      <a:endParaRPr lang="en-GB"/>
                    </a:p>
                  </a:txBody>
                  <a:tcPr>
                    <a:lnT w="12700" cmpd="sng">
                      <a:noFill/>
                    </a:lnT>
                  </a:tcPr>
                </a:tc>
                <a:tc hMerge="1" vMerge="1">
                  <a:txBody>
                    <a:bodyPr/>
                    <a:lstStyle/>
                    <a:p>
                      <a:endParaRPr lang="en-GB"/>
                    </a:p>
                  </a:txBody>
                  <a:tcPr/>
                </a:tc>
                <a:tc>
                  <a:txBody>
                    <a:bodyPr/>
                    <a:lstStyle/>
                    <a:p>
                      <a:pPr marL="0" marR="0" lvl="0" indent="0" algn="l" defTabSz="1069208" rtl="0" eaLnBrk="1" fontAlgn="auto" latinLnBrk="0" hangingPunct="1">
                        <a:lnSpc>
                          <a:spcPct val="100000"/>
                        </a:lnSpc>
                        <a:spcBef>
                          <a:spcPts val="120"/>
                        </a:spcBef>
                        <a:spcAft>
                          <a:spcPts val="0"/>
                        </a:spcAft>
                        <a:buClrTx/>
                        <a:buSzTx/>
                        <a:buFont typeface="Arial" panose="020B0604020202020204" pitchFamily="34" charset="0"/>
                        <a:buNone/>
                        <a:tabLst/>
                        <a:defRPr/>
                      </a:pPr>
                      <a:r>
                        <a:rPr kumimoji="0" lang="en-GB"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2 months of prospective data was collected from notes of neonates who were</a:t>
                      </a:r>
                    </a:p>
                    <a:p>
                      <a:pPr marL="171450" marR="0" lvl="0" indent="-171450" algn="l" defTabSz="1069208" rtl="0" eaLnBrk="1" fontAlgn="auto" latinLnBrk="0" hangingPunct="1">
                        <a:lnSpc>
                          <a:spcPct val="100000"/>
                        </a:lnSpc>
                        <a:spcBef>
                          <a:spcPts val="12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&gt; 34 weeks gestation </a:t>
                      </a:r>
                      <a:r>
                        <a:rPr kumimoji="0" lang="en-GB" sz="12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and</a:t>
                      </a:r>
                    </a:p>
                    <a:p>
                      <a:pPr marL="171450" marR="0" lvl="0" indent="-171450" algn="l" defTabSz="1069208" rtl="0" eaLnBrk="1" fontAlgn="auto" latinLnBrk="0" hangingPunct="1">
                        <a:lnSpc>
                          <a:spcPct val="100000"/>
                        </a:lnSpc>
                        <a:spcBef>
                          <a:spcPts val="12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did not require initial NICU admission </a:t>
                      </a:r>
                      <a:r>
                        <a:rPr kumimoji="0" lang="en-GB" sz="12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and</a:t>
                      </a:r>
                    </a:p>
                    <a:p>
                      <a:pPr marL="171450" marR="0" lvl="0" indent="-171450" algn="l" defTabSz="1069208" rtl="0" eaLnBrk="1" fontAlgn="auto" latinLnBrk="0" hangingPunct="1">
                        <a:lnSpc>
                          <a:spcPct val="100000"/>
                        </a:lnSpc>
                        <a:spcBef>
                          <a:spcPts val="12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had started on antibiotics as per the NICE guidance.</a:t>
                      </a:r>
                    </a:p>
                    <a:p>
                      <a:pPr marL="0" marR="0" lvl="0" indent="0" algn="l" defTabSz="1069208" rtl="0" eaLnBrk="1" fontAlgn="auto" latinLnBrk="0" hangingPunct="1">
                        <a:lnSpc>
                          <a:spcPct val="100000"/>
                        </a:lnSpc>
                        <a:spcBef>
                          <a:spcPts val="12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KPSRC was then retrospectively applied and analysed</a:t>
                      </a:r>
                      <a:endParaRPr kumimoji="0" lang="en-GB" sz="2100" b="0" i="0" u="none" strike="noStrike" kern="1200" cap="none" spc="0" normalizeH="0" baseline="0" noProof="0" dirty="0">
                        <a:ln>
                          <a:noFill/>
                        </a:ln>
                        <a:solidFill>
                          <a:prstClr val="black"/>
                        </a:solidFill>
                        <a:effectLst/>
                        <a:uLnTx/>
                        <a:uFillTx/>
                        <a:latin typeface="+mn-lt"/>
                        <a:ea typeface="+mn-ea"/>
                        <a:cs typeface="+mn-cs"/>
                      </a:endParaRPr>
                    </a:p>
                  </a:txBody>
                  <a:tcPr marL="91567" marR="91567" marT="45783" marB="45783">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2175950181"/>
                  </a:ext>
                </a:extLst>
              </a:tr>
              <a:tr h="260569">
                <a:tc rowSpan="2" gridSpan="3">
                  <a:txBody>
                    <a:bodyPr/>
                    <a:lstStyle/>
                    <a:p>
                      <a:pPr marL="0" marR="0" lvl="0" indent="0" algn="l" defTabSz="1069208"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With the current use of this guidance, </a:t>
                      </a:r>
                      <a:r>
                        <a:rPr kumimoji="0" lang="en-GB" sz="12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15-20% of infants on postnatal ward are being treated with antibiotics</a:t>
                      </a:r>
                      <a:r>
                        <a:rPr kumimoji="0" lang="en-GB" sz="1200" b="0" i="0" u="none" strike="noStrike" kern="1200" cap="none" spc="0" normalizeH="0" baseline="30000" noProof="0" dirty="0">
                          <a:ln>
                            <a:noFill/>
                          </a:ln>
                          <a:solidFill>
                            <a:prstClr val="black"/>
                          </a:solidFill>
                          <a:effectLst/>
                          <a:uLnTx/>
                          <a:uFillTx/>
                          <a:latin typeface="Arial" panose="020B0604020202020204" pitchFamily="34" charset="0"/>
                          <a:ea typeface="+mn-ea"/>
                          <a:cs typeface="Arial" panose="020B0604020202020204" pitchFamily="34" charset="0"/>
                        </a:rPr>
                        <a:t>2</a:t>
                      </a:r>
                      <a:r>
                        <a:rPr kumimoji="0" lang="en-GB"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It is estimated that </a:t>
                      </a:r>
                      <a:r>
                        <a:rPr kumimoji="0" lang="en-GB" sz="12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600-800 near term infants</a:t>
                      </a:r>
                      <a:r>
                        <a:rPr kumimoji="0" lang="en-GB"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are being treated to capture </a:t>
                      </a:r>
                      <a:r>
                        <a:rPr kumimoji="0" lang="en-GB" sz="12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ONE asymptomatic culture proven sepsis</a:t>
                      </a:r>
                      <a:r>
                        <a:rPr kumimoji="0" lang="en-GB" sz="1200" b="0" i="0" u="none" strike="noStrike" kern="1200" cap="none" spc="0" normalizeH="0" baseline="30000" noProof="0" dirty="0">
                          <a:ln>
                            <a:noFill/>
                          </a:ln>
                          <a:solidFill>
                            <a:prstClr val="black"/>
                          </a:solidFill>
                          <a:effectLst/>
                          <a:uLnTx/>
                          <a:uFillTx/>
                          <a:latin typeface="Arial" panose="020B0604020202020204" pitchFamily="34" charset="0"/>
                          <a:ea typeface="+mn-ea"/>
                          <a:cs typeface="Arial" panose="020B0604020202020204" pitchFamily="34" charset="0"/>
                        </a:rPr>
                        <a:t>2</a:t>
                      </a:r>
                      <a:r>
                        <a:rPr kumimoji="0" lang="en-GB"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Early antibiotic exposure has been predicted to increase tendency towards atopy and antibiotic resistance.</a:t>
                      </a:r>
                    </a:p>
                    <a:p>
                      <a:pPr marL="0" marR="0" lvl="0" indent="0" algn="l" defTabSz="1069208" rtl="0" eaLnBrk="1" fontAlgn="auto" latinLnBrk="0" hangingPunct="1">
                        <a:lnSpc>
                          <a:spcPct val="100000"/>
                        </a:lnSpc>
                        <a:spcBef>
                          <a:spcPts val="0"/>
                        </a:spcBef>
                        <a:spcAft>
                          <a:spcPts val="0"/>
                        </a:spcAft>
                        <a:buClrTx/>
                        <a:buSzTx/>
                        <a:buFontTx/>
                        <a:buNone/>
                        <a:tabLst/>
                        <a:defRPr/>
                      </a:pPr>
                      <a:endParaRPr kumimoji="0" lang="en-GB" sz="12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1069208"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Kaiser </a:t>
                      </a:r>
                      <a:r>
                        <a:rPr kumimoji="0" lang="en-GB" sz="1200" b="1" i="0" u="none" strike="noStrike" kern="1200" cap="none" spc="0" normalizeH="0" baseline="0" noProof="0" dirty="0" err="1">
                          <a:ln>
                            <a:noFill/>
                          </a:ln>
                          <a:solidFill>
                            <a:prstClr val="black"/>
                          </a:solidFill>
                          <a:effectLst/>
                          <a:uLnTx/>
                          <a:uFillTx/>
                          <a:latin typeface="Arial" panose="020B0604020202020204" pitchFamily="34" charset="0"/>
                          <a:ea typeface="+mn-ea"/>
                          <a:cs typeface="Arial" panose="020B0604020202020204" pitchFamily="34" charset="0"/>
                        </a:rPr>
                        <a:t>Permanante</a:t>
                      </a:r>
                      <a:r>
                        <a:rPr kumimoji="0" lang="en-GB" sz="12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health providers in the United States developed an online Sepsis Risk Calculator (KP-SRC) </a:t>
                      </a:r>
                      <a:r>
                        <a:rPr kumimoji="0" lang="en-GB"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based on maternal risk factors and neonatal clinical condition at birth that has demonstrated to improve management of EONS</a:t>
                      </a:r>
                      <a:r>
                        <a:rPr kumimoji="0" lang="en-GB" sz="1200" b="0" i="0" u="none" strike="noStrike" kern="1200" cap="none" spc="0" normalizeH="0" baseline="30000" noProof="0" dirty="0">
                          <a:ln>
                            <a:noFill/>
                          </a:ln>
                          <a:solidFill>
                            <a:prstClr val="black"/>
                          </a:solidFill>
                          <a:effectLst/>
                          <a:uLnTx/>
                          <a:uFillTx/>
                          <a:latin typeface="Arial" panose="020B0604020202020204" pitchFamily="34" charset="0"/>
                          <a:ea typeface="+mn-ea"/>
                          <a:cs typeface="Arial" panose="020B0604020202020204" pitchFamily="34" charset="0"/>
                        </a:rPr>
                        <a:t>2</a:t>
                      </a:r>
                      <a:r>
                        <a:rPr kumimoji="0" lang="en-GB"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r>
                        <a:rPr lang="en-GB" sz="1200" b="1" kern="1200" baseline="30000" dirty="0">
                          <a:solidFill>
                            <a:schemeClr val="dk1"/>
                          </a:solidFill>
                          <a:effectLst/>
                          <a:latin typeface="Arial" panose="020B0604020202020204" pitchFamily="34" charset="0"/>
                          <a:ea typeface="+mn-ea"/>
                          <a:cs typeface="Arial" panose="020B0604020202020204" pitchFamily="34" charset="0"/>
                        </a:rPr>
                        <a:t> </a:t>
                      </a:r>
                      <a:endParaRPr kumimoji="0" lang="en-GB"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txBody>
                  <a:tcPr marL="91756" marR="91756" marT="45878" marB="45878">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rowSpan="2" hMerge="1">
                  <a:txBody>
                    <a:bodyPr/>
                    <a:lstStyle/>
                    <a:p>
                      <a:endParaRPr lang="en-GB"/>
                    </a:p>
                  </a:txBody>
                  <a:tcPr>
                    <a:lnT w="12700" cmpd="sng">
                      <a:noFill/>
                    </a:lnT>
                  </a:tcPr>
                </a:tc>
                <a:tc rowSpan="2" hMerge="1">
                  <a:txBody>
                    <a:bodyPr/>
                    <a:lstStyle/>
                    <a:p>
                      <a:endParaRPr lang="en-GB"/>
                    </a:p>
                  </a:txBody>
                  <a:tcPr/>
                </a:tc>
                <a:tc>
                  <a:txBody>
                    <a:bodyPr/>
                    <a:lstStyle/>
                    <a:p>
                      <a:pPr marL="0" marR="0" lvl="0" indent="0" algn="ctr" defTabSz="1069208" rtl="0" eaLnBrk="1" fontAlgn="auto" latinLnBrk="0" hangingPunct="1">
                        <a:lnSpc>
                          <a:spcPct val="100000"/>
                        </a:lnSpc>
                        <a:spcBef>
                          <a:spcPts val="0"/>
                        </a:spcBef>
                        <a:spcAft>
                          <a:spcPts val="0"/>
                        </a:spcAft>
                        <a:buClrTx/>
                        <a:buSzTx/>
                        <a:buFontTx/>
                        <a:buNone/>
                        <a:tabLst/>
                        <a:defRPr/>
                      </a:pPr>
                      <a:r>
                        <a:rPr kumimoji="0" lang="en-GB" sz="1400" b="1" i="0" u="sng"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Demographics</a:t>
                      </a:r>
                    </a:p>
                  </a:txBody>
                  <a:tcPr marL="91567" marR="91567" marT="45783" marB="45783">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4C93AF"/>
                    </a:solidFill>
                  </a:tcPr>
                </a:tc>
                <a:extLst>
                  <a:ext uri="{0D108BD9-81ED-4DB2-BD59-A6C34878D82A}">
                    <a16:rowId xmlns="" xmlns:a16="http://schemas.microsoft.com/office/drawing/2014/main" val="2858466759"/>
                  </a:ext>
                </a:extLst>
              </a:tr>
              <a:tr h="1655465">
                <a:tc gridSpan="3" vMerge="1">
                  <a:txBody>
                    <a:bodyPr/>
                    <a:lstStyle/>
                    <a:p>
                      <a:pPr marL="171450" marR="0" lvl="0" indent="-171450" algn="l" defTabSz="1069208" rtl="0" eaLnBrk="1" fontAlgn="auto" latinLnBrk="0" hangingPunct="1">
                        <a:lnSpc>
                          <a:spcPct val="100000"/>
                        </a:lnSpc>
                        <a:spcBef>
                          <a:spcPts val="120"/>
                        </a:spcBef>
                        <a:spcAft>
                          <a:spcPts val="0"/>
                        </a:spcAft>
                        <a:buClrTx/>
                        <a:buSzTx/>
                        <a:buFont typeface="Arial" panose="020B0604020202020204" pitchFamily="34" charset="0"/>
                        <a:buChar char="•"/>
                        <a:tabLst/>
                        <a:defRPr/>
                      </a:pPr>
                      <a:endParaRPr lang="en-GB"/>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vMerge="1">
                  <a:txBody>
                    <a:bodyPr/>
                    <a:lstStyle/>
                    <a:p>
                      <a:endParaRPr lang="en-GB"/>
                    </a:p>
                  </a:txBody>
                  <a:tcPr/>
                </a:tc>
                <a:tc hMerge="1" vMerge="1">
                  <a:txBody>
                    <a:bodyPr/>
                    <a:lstStyle/>
                    <a:p>
                      <a:endParaRPr lang="en-GB"/>
                    </a:p>
                  </a:txBody>
                  <a:tcPr/>
                </a:tc>
                <a:tc rowSpan="2">
                  <a:txBody>
                    <a:bodyPr/>
                    <a:lstStyle/>
                    <a:p>
                      <a:pPr marL="0" marR="0" lvl="0" indent="0" algn="l" defTabSz="1069208"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Data was collected on 53 neonates over 2 months</a:t>
                      </a:r>
                    </a:p>
                    <a:p>
                      <a:pPr marL="0" marR="0" lvl="0" indent="0" algn="l" defTabSz="1069208"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All critically ill neonates admitted to neonatal unit were excluded.</a:t>
                      </a:r>
                    </a:p>
                    <a:p>
                      <a:pPr marL="171450" marR="0" lvl="0" indent="-171450" algn="l" defTabSz="1069208"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One neonate was excluded due to birth at home</a:t>
                      </a:r>
                    </a:p>
                    <a:p>
                      <a:pPr marL="171450" marR="0" lvl="0" indent="-171450" algn="l" defTabSz="1069208"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Data from 52 neonates were analysed  </a:t>
                      </a:r>
                    </a:p>
                    <a:p>
                      <a:pPr marL="171450" marR="0" lvl="0" indent="-171450" algn="l" defTabSz="1069208"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Gestation- </a:t>
                      </a:r>
                    </a:p>
                    <a:p>
                      <a:pPr marL="706054" marR="0" lvl="1" indent="-171450" algn="l" defTabSz="1069208"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Term (&gt; 37 weeks)-92% (n=48) </a:t>
                      </a:r>
                    </a:p>
                    <a:p>
                      <a:pPr marL="706054" marR="0" lvl="1" indent="-171450" algn="l" defTabSz="1069208"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Preterm (34 to 36</a:t>
                      </a:r>
                      <a:r>
                        <a:rPr kumimoji="0" lang="en-GB" sz="1200" b="0" i="0" u="none" strike="noStrike" kern="1200" cap="none" spc="0" normalizeH="0" baseline="30000" noProof="0" dirty="0">
                          <a:ln>
                            <a:noFill/>
                          </a:ln>
                          <a:solidFill>
                            <a:prstClr val="black"/>
                          </a:solidFill>
                          <a:effectLst/>
                          <a:uLnTx/>
                          <a:uFillTx/>
                          <a:latin typeface="Arial" panose="020B0604020202020204" pitchFamily="34" charset="0"/>
                          <a:ea typeface="+mn-ea"/>
                          <a:cs typeface="Arial" panose="020B0604020202020204" pitchFamily="34" charset="0"/>
                        </a:rPr>
                        <a:t>+6 </a:t>
                      </a:r>
                      <a:r>
                        <a:rPr kumimoji="0" lang="en-GB"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weeks)-8% (n=4)</a:t>
                      </a:r>
                    </a:p>
                    <a:p>
                      <a:pPr marL="706054" marR="0" lvl="1" indent="-171450" algn="l" defTabSz="1069208"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txBody>
                  <a:tcPr marL="91756" marR="91756" marT="45878" marB="45878">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2598977739"/>
                  </a:ext>
                </a:extLst>
              </a:tr>
              <a:tr h="0">
                <a:tc gridSpan="3">
                  <a:txBody>
                    <a:bodyPr/>
                    <a:lstStyle/>
                    <a:p>
                      <a:pPr marL="0" marR="0" lvl="0" indent="0" algn="l" defTabSz="1069208" rtl="0" eaLnBrk="1" fontAlgn="auto" latinLnBrk="0" hangingPunct="1">
                        <a:lnSpc>
                          <a:spcPct val="100000"/>
                        </a:lnSpc>
                        <a:spcBef>
                          <a:spcPts val="0"/>
                        </a:spcBef>
                        <a:spcAft>
                          <a:spcPts val="0"/>
                        </a:spcAft>
                        <a:buClrTx/>
                        <a:buSzTx/>
                        <a:buFontTx/>
                        <a:buNone/>
                        <a:tabLst/>
                        <a:defRPr/>
                      </a:pPr>
                      <a:r>
                        <a:rPr kumimoji="0" lang="en-GB" sz="1400" b="1" i="0" u="sng"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Results</a:t>
                      </a:r>
                    </a:p>
                  </a:txBody>
                  <a:tcPr marL="91756" marR="91756" marT="45878" marB="45878">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4C93AF"/>
                    </a:solidFill>
                  </a:tcPr>
                </a:tc>
                <a:tc hMerge="1">
                  <a:txBody>
                    <a:bodyPr/>
                    <a:lstStyle/>
                    <a:p>
                      <a:endParaRPr lang="en-GB"/>
                    </a:p>
                  </a:txBody>
                  <a:tcPr>
                    <a:lnL w="12700" cmpd="sng">
                      <a:noFill/>
                    </a:lnL>
                  </a:tcPr>
                </a:tc>
                <a:tc hMerge="1">
                  <a:txBody>
                    <a:bodyPr/>
                    <a:lstStyle/>
                    <a:p>
                      <a:endParaRPr lang="en-GB"/>
                    </a:p>
                  </a:txBody>
                  <a:tcPr/>
                </a:tc>
                <a:tc vMerge="1">
                  <a:txBody>
                    <a:bodyPr/>
                    <a:lstStyle/>
                    <a:p>
                      <a:pPr marL="0" marR="0" lvl="0" indent="0" algn="l" defTabSz="1069208" rtl="0" eaLnBrk="1" fontAlgn="auto" latinLnBrk="0" hangingPunct="1">
                        <a:lnSpc>
                          <a:spcPct val="100000"/>
                        </a:lnSpc>
                        <a:spcBef>
                          <a:spcPts val="0"/>
                        </a:spcBef>
                        <a:spcAft>
                          <a:spcPts val="0"/>
                        </a:spcAft>
                        <a:buClrTx/>
                        <a:buSzTx/>
                        <a:buFontTx/>
                        <a:buNone/>
                        <a:tabLst/>
                        <a:defRPr/>
                      </a:pPr>
                      <a:endParaRPr lang="en-GB" sz="1200" kern="1200" dirty="0">
                        <a:solidFill>
                          <a:schemeClr val="dk1"/>
                        </a:solidFill>
                        <a:effectLst/>
                        <a:latin typeface="Arial" panose="020B0604020202020204" pitchFamily="34" charset="0"/>
                        <a:ea typeface="+mn-ea"/>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2923457670"/>
                  </a:ext>
                </a:extLst>
              </a:tr>
              <a:tr h="786042">
                <a:tc gridSpan="2">
                  <a:txBody>
                    <a:bodyPr/>
                    <a:lstStyle/>
                    <a:p>
                      <a:pPr marL="0" marR="0" lvl="0" indent="0" algn="l" defTabSz="1069208" rtl="0" eaLnBrk="1" fontAlgn="auto" latinLnBrk="0" hangingPunct="1">
                        <a:lnSpc>
                          <a:spcPct val="100000"/>
                        </a:lnSpc>
                        <a:spcBef>
                          <a:spcPts val="0"/>
                        </a:spcBef>
                        <a:spcAft>
                          <a:spcPts val="0"/>
                        </a:spcAft>
                        <a:buClrTx/>
                        <a:buSzTx/>
                        <a:buFontTx/>
                        <a:buNone/>
                        <a:tabLst/>
                        <a:defRPr/>
                      </a:pPr>
                      <a:r>
                        <a:rPr kumimoji="0" lang="en-GB" sz="1200" b="1" i="0" u="sng"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Clinical Investigations</a:t>
                      </a:r>
                    </a:p>
                    <a:p>
                      <a:pPr marL="0" marR="0" lvl="0" indent="0" algn="l" defTabSz="1069208"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Blood cultures – 98%(n=51) had negative blood cultures (</a:t>
                      </a:r>
                      <a:r>
                        <a:rPr kumimoji="0" lang="en-GB"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one positive culture-likely contaminant). 56% (n=29) had normal CRP.</a:t>
                      </a:r>
                    </a:p>
                    <a:p>
                      <a:pPr marL="0" marR="0" lvl="0" indent="0" algn="l" defTabSz="1069208"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Lumbar Puncture (LP) </a:t>
                      </a:r>
                      <a:r>
                        <a:rPr kumimoji="0" lang="en-GB"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- 10% (n=5) had LP (all had CRP of ≥30). All CSF cultures were negative</a:t>
                      </a:r>
                      <a:endParaRPr kumimoji="0" lang="en-GB" sz="1200" b="1" i="0" u="sng"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1069208" rtl="0" eaLnBrk="1" fontAlgn="auto" latinLnBrk="0" hangingPunct="1">
                        <a:lnSpc>
                          <a:spcPct val="100000"/>
                        </a:lnSpc>
                        <a:spcBef>
                          <a:spcPts val="0"/>
                        </a:spcBef>
                        <a:spcAft>
                          <a:spcPts val="0"/>
                        </a:spcAft>
                        <a:buClrTx/>
                        <a:buSzTx/>
                        <a:buFontTx/>
                        <a:buNone/>
                        <a:tabLst/>
                        <a:defRPr/>
                      </a:pPr>
                      <a:endParaRPr kumimoji="0" lang="en-GB" sz="1200" b="1" i="0" u="sng"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1069208" rtl="0" eaLnBrk="1" fontAlgn="auto" latinLnBrk="0" hangingPunct="1">
                        <a:lnSpc>
                          <a:spcPct val="100000"/>
                        </a:lnSpc>
                        <a:spcBef>
                          <a:spcPts val="0"/>
                        </a:spcBef>
                        <a:spcAft>
                          <a:spcPts val="0"/>
                        </a:spcAft>
                        <a:buClrTx/>
                        <a:buSzTx/>
                        <a:buFontTx/>
                        <a:buNone/>
                        <a:tabLst/>
                        <a:defRPr/>
                      </a:pPr>
                      <a:endParaRPr kumimoji="0" lang="en-GB" sz="1200" b="1" i="0" u="sng"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l" defTabSz="1069208" rtl="0" eaLnBrk="1" fontAlgn="auto" latinLnBrk="0" hangingPunct="1">
                        <a:lnSpc>
                          <a:spcPct val="100000"/>
                        </a:lnSpc>
                        <a:spcBef>
                          <a:spcPts val="0"/>
                        </a:spcBef>
                        <a:spcAft>
                          <a:spcPts val="0"/>
                        </a:spcAft>
                        <a:buClrTx/>
                        <a:buSzTx/>
                        <a:buFontTx/>
                        <a:buNone/>
                        <a:tabLst/>
                        <a:defRPr/>
                      </a:pPr>
                      <a:endParaRPr kumimoji="0" lang="en-GB" sz="1200" b="1" i="0" u="sng"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txBody>
                  <a:tcPr marL="91756" marR="91756" marT="45878" marB="45878">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GB"/>
                    </a:p>
                  </a:txBody>
                  <a:tcPr/>
                </a:tc>
                <a:tc>
                  <a:txBody>
                    <a:bodyPr/>
                    <a:lstStyle/>
                    <a:p>
                      <a:pPr algn="l"/>
                      <a:r>
                        <a:rPr lang="en-GB" sz="1200" b="1" u="sng" dirty="0">
                          <a:latin typeface="Arial" panose="020B0604020202020204" pitchFamily="34" charset="0"/>
                          <a:cs typeface="Arial" panose="020B0604020202020204" pitchFamily="34" charset="0"/>
                        </a:rPr>
                        <a:t>Maternal Risk Factors</a:t>
                      </a:r>
                    </a:p>
                    <a:p>
                      <a:pPr algn="l"/>
                      <a:r>
                        <a:rPr lang="en-GB" sz="1200" b="1" kern="1200" dirty="0">
                          <a:solidFill>
                            <a:schemeClr val="dk1"/>
                          </a:solidFill>
                          <a:effectLst/>
                          <a:latin typeface="Arial" panose="020B0604020202020204" pitchFamily="34" charset="0"/>
                          <a:ea typeface="+mn-ea"/>
                          <a:cs typeface="Arial" panose="020B0604020202020204" pitchFamily="34" charset="0"/>
                        </a:rPr>
                        <a:t>Red Flags </a:t>
                      </a:r>
                      <a:r>
                        <a:rPr lang="en-GB" sz="1200" kern="1200" dirty="0">
                          <a:solidFill>
                            <a:schemeClr val="dk1"/>
                          </a:solidFill>
                          <a:effectLst/>
                          <a:latin typeface="Arial" panose="020B0604020202020204" pitchFamily="34" charset="0"/>
                          <a:ea typeface="+mn-ea"/>
                          <a:cs typeface="Arial" panose="020B0604020202020204" pitchFamily="34" charset="0"/>
                        </a:rPr>
                        <a:t>– </a:t>
                      </a:r>
                    </a:p>
                    <a:p>
                      <a:pPr marL="171450" indent="-171450" algn="l">
                        <a:buFont typeface="Arial" panose="020B0604020202020204" pitchFamily="34" charset="0"/>
                        <a:buChar char="•"/>
                      </a:pPr>
                      <a:r>
                        <a:rPr lang="en-GB" sz="1200" kern="1200" dirty="0">
                          <a:solidFill>
                            <a:schemeClr val="dk1"/>
                          </a:solidFill>
                          <a:effectLst/>
                          <a:latin typeface="Arial" panose="020B0604020202020204" pitchFamily="34" charset="0"/>
                          <a:ea typeface="+mn-ea"/>
                          <a:cs typeface="Arial" panose="020B0604020202020204" pitchFamily="34" charset="0"/>
                        </a:rPr>
                        <a:t>1 red flag- 62% (n=32)</a:t>
                      </a:r>
                    </a:p>
                    <a:p>
                      <a:pPr marL="171450" indent="-171450" algn="l">
                        <a:buFont typeface="Arial" panose="020B0604020202020204" pitchFamily="34" charset="0"/>
                        <a:buChar char="•"/>
                      </a:pPr>
                      <a:r>
                        <a:rPr lang="en-GB" sz="1200" kern="1200" dirty="0">
                          <a:solidFill>
                            <a:schemeClr val="dk1"/>
                          </a:solidFill>
                          <a:effectLst/>
                          <a:latin typeface="Arial" panose="020B0604020202020204" pitchFamily="34" charset="0"/>
                          <a:ea typeface="+mn-ea"/>
                          <a:cs typeface="Arial" panose="020B0604020202020204" pitchFamily="34" charset="0"/>
                        </a:rPr>
                        <a:t>2 red flags-6% (n=5)</a:t>
                      </a:r>
                    </a:p>
                    <a:p>
                      <a:pPr algn="l"/>
                      <a:r>
                        <a:rPr lang="en-GB" sz="1200" b="1" kern="1200" dirty="0">
                          <a:solidFill>
                            <a:schemeClr val="dk1"/>
                          </a:solidFill>
                          <a:effectLst/>
                          <a:latin typeface="Arial" panose="020B0604020202020204" pitchFamily="34" charset="0"/>
                          <a:ea typeface="+mn-ea"/>
                          <a:cs typeface="Arial" panose="020B0604020202020204" pitchFamily="34" charset="0"/>
                        </a:rPr>
                        <a:t>Maternal GBS</a:t>
                      </a:r>
                      <a:r>
                        <a:rPr lang="en-GB" sz="1200" kern="1200" dirty="0">
                          <a:solidFill>
                            <a:schemeClr val="dk1"/>
                          </a:solidFill>
                          <a:effectLst/>
                          <a:latin typeface="Arial" panose="020B0604020202020204" pitchFamily="34" charset="0"/>
                          <a:ea typeface="+mn-ea"/>
                          <a:cs typeface="Arial" panose="020B0604020202020204" pitchFamily="34" charset="0"/>
                        </a:rPr>
                        <a:t> – </a:t>
                      </a:r>
                    </a:p>
                    <a:p>
                      <a:pPr marL="171450" indent="-171450" algn="l">
                        <a:buFont typeface="Arial" panose="020B0604020202020204" pitchFamily="34" charset="0"/>
                        <a:buChar char="•"/>
                      </a:pPr>
                      <a:r>
                        <a:rPr lang="en-GB" sz="1200" kern="1200" dirty="0">
                          <a:solidFill>
                            <a:schemeClr val="dk1"/>
                          </a:solidFill>
                          <a:effectLst/>
                          <a:latin typeface="Arial" panose="020B0604020202020204" pitchFamily="34" charset="0"/>
                          <a:ea typeface="+mn-ea"/>
                          <a:cs typeface="Arial" panose="020B0604020202020204" pitchFamily="34" charset="0"/>
                        </a:rPr>
                        <a:t>Known GBS status-71% (n=37) </a:t>
                      </a:r>
                    </a:p>
                    <a:p>
                      <a:pPr marL="171450" indent="-171450" algn="l">
                        <a:buFont typeface="Arial" panose="020B0604020202020204" pitchFamily="34" charset="0"/>
                        <a:buChar char="•"/>
                      </a:pPr>
                      <a:r>
                        <a:rPr lang="en-GB" sz="1200" kern="1200" dirty="0">
                          <a:solidFill>
                            <a:schemeClr val="dk1"/>
                          </a:solidFill>
                          <a:effectLst/>
                          <a:latin typeface="Arial" panose="020B0604020202020204" pitchFamily="34" charset="0"/>
                          <a:ea typeface="+mn-ea"/>
                          <a:cs typeface="Arial" panose="020B0604020202020204" pitchFamily="34" charset="0"/>
                        </a:rPr>
                        <a:t>GBS positive- 10% (n=5)</a:t>
                      </a:r>
                      <a:endParaRPr lang="en-GB" sz="1200" b="0" kern="1200" dirty="0">
                        <a:solidFill>
                          <a:schemeClr val="dk1"/>
                        </a:solidFill>
                        <a:effectLst/>
                        <a:latin typeface="Arial" panose="020B0604020202020204" pitchFamily="34" charset="0"/>
                        <a:ea typeface="+mn-ea"/>
                        <a:cs typeface="Arial" panose="020B0604020202020204" pitchFamily="34" charset="0"/>
                      </a:endParaRPr>
                    </a:p>
                    <a:p>
                      <a:pPr marL="0" indent="0" algn="l">
                        <a:buFont typeface="Arial" panose="020B0604020202020204" pitchFamily="34" charset="0"/>
                        <a:buNone/>
                      </a:pPr>
                      <a:r>
                        <a:rPr lang="en-GB" sz="1200" b="1" kern="1200" dirty="0">
                          <a:solidFill>
                            <a:schemeClr val="dk1"/>
                          </a:solidFill>
                          <a:effectLst/>
                          <a:latin typeface="Arial" panose="020B0604020202020204" pitchFamily="34" charset="0"/>
                          <a:ea typeface="+mn-ea"/>
                          <a:cs typeface="Arial" panose="020B0604020202020204" pitchFamily="34" charset="0"/>
                        </a:rPr>
                        <a:t>Mean ROM- 24.3hrs. </a:t>
                      </a:r>
                    </a:p>
                    <a:p>
                      <a:pPr marL="171450" indent="-171450" algn="l">
                        <a:buFont typeface="Arial" panose="020B0604020202020204" pitchFamily="34" charset="0"/>
                        <a:buChar char="•"/>
                      </a:pPr>
                      <a:r>
                        <a:rPr lang="en-GB" sz="1200" kern="1200" dirty="0">
                          <a:solidFill>
                            <a:schemeClr val="dk1"/>
                          </a:solidFill>
                          <a:effectLst/>
                          <a:latin typeface="Arial" panose="020B0604020202020204" pitchFamily="34" charset="0"/>
                          <a:ea typeface="+mn-ea"/>
                          <a:cs typeface="Arial" panose="020B0604020202020204" pitchFamily="34" charset="0"/>
                        </a:rPr>
                        <a:t>PROM- 12% (n=6) </a:t>
                      </a:r>
                      <a:endParaRPr lang="en-GB" sz="1200" b="0" kern="1200" dirty="0">
                        <a:solidFill>
                          <a:schemeClr val="dk1"/>
                        </a:solidFill>
                        <a:effectLst/>
                        <a:latin typeface="Arial" panose="020B0604020202020204" pitchFamily="34" charset="0"/>
                        <a:ea typeface="+mn-ea"/>
                        <a:cs typeface="Arial" panose="020B0604020202020204" pitchFamily="34" charset="0"/>
                      </a:endParaRPr>
                    </a:p>
                    <a:p>
                      <a:pPr marL="0" indent="0" algn="l">
                        <a:buFont typeface="Arial" panose="020B0604020202020204" pitchFamily="34" charset="0"/>
                        <a:buNone/>
                      </a:pPr>
                      <a:r>
                        <a:rPr lang="en-GB" sz="1200" b="1" kern="1200" dirty="0">
                          <a:solidFill>
                            <a:schemeClr val="dk1"/>
                          </a:solidFill>
                          <a:effectLst/>
                          <a:latin typeface="Arial" panose="020B0604020202020204" pitchFamily="34" charset="0"/>
                          <a:ea typeface="+mn-ea"/>
                          <a:cs typeface="Arial" panose="020B0604020202020204" pitchFamily="34" charset="0"/>
                        </a:rPr>
                        <a:t>Maternal Pyrexia-</a:t>
                      </a:r>
                      <a:r>
                        <a:rPr lang="en-GB" sz="1200" kern="1200" dirty="0">
                          <a:solidFill>
                            <a:schemeClr val="dk1"/>
                          </a:solidFill>
                          <a:effectLst/>
                          <a:latin typeface="Arial" panose="020B0604020202020204" pitchFamily="34" charset="0"/>
                          <a:ea typeface="+mn-ea"/>
                          <a:cs typeface="Arial" panose="020B0604020202020204" pitchFamily="34" charset="0"/>
                        </a:rPr>
                        <a:t>(&gt;38 </a:t>
                      </a:r>
                      <a:r>
                        <a:rPr lang="en-GB" sz="1200" kern="1200" baseline="30000" dirty="0">
                          <a:solidFill>
                            <a:schemeClr val="dk1"/>
                          </a:solidFill>
                          <a:effectLst/>
                          <a:latin typeface="Arial" panose="020B0604020202020204" pitchFamily="34" charset="0"/>
                          <a:ea typeface="+mn-ea"/>
                          <a:cs typeface="Arial" panose="020B0604020202020204" pitchFamily="34" charset="0"/>
                        </a:rPr>
                        <a:t>0</a:t>
                      </a:r>
                      <a:r>
                        <a:rPr lang="en-GB" sz="1200" kern="1200" dirty="0">
                          <a:solidFill>
                            <a:schemeClr val="dk1"/>
                          </a:solidFill>
                          <a:effectLst/>
                          <a:latin typeface="Arial" panose="020B0604020202020204" pitchFamily="34" charset="0"/>
                          <a:ea typeface="+mn-ea"/>
                          <a:cs typeface="Arial" panose="020B0604020202020204" pitchFamily="34" charset="0"/>
                        </a:rPr>
                        <a:t>C) </a:t>
                      </a:r>
                    </a:p>
                    <a:p>
                      <a:pPr marL="0" indent="0" algn="l">
                        <a:buFont typeface="Arial" panose="020B0604020202020204" pitchFamily="34" charset="0"/>
                        <a:buNone/>
                      </a:pPr>
                      <a:r>
                        <a:rPr lang="en-GB" sz="1200" kern="1200" dirty="0">
                          <a:solidFill>
                            <a:schemeClr val="dk1"/>
                          </a:solidFill>
                          <a:effectLst/>
                          <a:latin typeface="Arial" panose="020B0604020202020204" pitchFamily="34" charset="0"/>
                          <a:ea typeface="+mn-ea"/>
                          <a:cs typeface="Arial" panose="020B0604020202020204" pitchFamily="34" charset="0"/>
                        </a:rPr>
                        <a:t>31% (n=16)</a:t>
                      </a:r>
                    </a:p>
                  </a:txBody>
                  <a:tcPr marL="91756" marR="91756" marT="45878" marB="45878">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71450" marR="0" lvl="0" indent="-171450" algn="l" defTabSz="1069208"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12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txBody>
                  <a:tcPr marL="91756" marR="91756" marT="45878" marB="45878">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2130541463"/>
                  </a:ext>
                </a:extLst>
              </a:tr>
              <a:tr h="286778">
                <a:tc gridSpan="4">
                  <a:txBody>
                    <a:bodyPr/>
                    <a:lstStyle/>
                    <a:p>
                      <a:pPr marL="0" marR="0" lvl="0" indent="0" algn="ctr" defTabSz="1069208" rtl="0" eaLnBrk="1" fontAlgn="auto" latinLnBrk="0" hangingPunct="1">
                        <a:lnSpc>
                          <a:spcPct val="100000"/>
                        </a:lnSpc>
                        <a:spcBef>
                          <a:spcPts val="0"/>
                        </a:spcBef>
                        <a:spcAft>
                          <a:spcPts val="0"/>
                        </a:spcAft>
                        <a:buClrTx/>
                        <a:buSzTx/>
                        <a:buFontTx/>
                        <a:buNone/>
                        <a:tabLst/>
                        <a:defRPr/>
                      </a:pPr>
                      <a:endParaRPr kumimoji="0" lang="en-GB" sz="1200" b="1" i="0" u="sng"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txBody>
                  <a:tcPr marL="91756" marR="91756" marT="45878" marB="45878">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GB"/>
                    </a:p>
                  </a:txBody>
                  <a:tcPr>
                    <a:lnL w="12700" cmpd="sng">
                      <a:noFill/>
                    </a:lnL>
                  </a:tcPr>
                </a:tc>
                <a:tc hMerge="1">
                  <a:txBody>
                    <a:bodyPr/>
                    <a:lstStyle/>
                    <a:p>
                      <a:endParaRPr lang="en-GB" dirty="0"/>
                    </a:p>
                  </a:txBody>
                  <a:tcPr/>
                </a:tc>
                <a:tc hMerge="1">
                  <a:txBody>
                    <a:bodyPr/>
                    <a:lstStyle/>
                    <a:p>
                      <a:endParaRPr lang="en-GB" dirty="0"/>
                    </a:p>
                  </a:txBody>
                  <a:tcPr marL="91756" marR="91756" marT="45878" marB="4587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3610756579"/>
                  </a:ext>
                </a:extLst>
              </a:tr>
            </a:tbl>
          </a:graphicData>
        </a:graphic>
      </p:graphicFrame>
      <p:sp>
        <p:nvSpPr>
          <p:cNvPr id="7" name="Oval 6">
            <a:extLst>
              <a:ext uri="{FF2B5EF4-FFF2-40B4-BE49-F238E27FC236}">
                <a16:creationId xmlns="" xmlns:a16="http://schemas.microsoft.com/office/drawing/2014/main" id="{3867DF31-D366-A947-96FB-D301CCDC82F2}"/>
              </a:ext>
            </a:extLst>
          </p:cNvPr>
          <p:cNvSpPr/>
          <p:nvPr/>
        </p:nvSpPr>
        <p:spPr>
          <a:xfrm>
            <a:off x="1638300" y="10812997"/>
            <a:ext cx="1675171" cy="1608065"/>
          </a:xfrm>
          <a:prstGeom prst="ellipse">
            <a:avLst/>
          </a:prstGeom>
          <a:noFill/>
          <a:ln w="19050">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Oval 19">
            <a:extLst>
              <a:ext uri="{FF2B5EF4-FFF2-40B4-BE49-F238E27FC236}">
                <a16:creationId xmlns="" xmlns:a16="http://schemas.microsoft.com/office/drawing/2014/main" id="{AB23CAC1-3271-4D47-8E4D-4DC510FDB4B0}"/>
              </a:ext>
            </a:extLst>
          </p:cNvPr>
          <p:cNvSpPr/>
          <p:nvPr/>
        </p:nvSpPr>
        <p:spPr>
          <a:xfrm>
            <a:off x="5178998" y="11119340"/>
            <a:ext cx="2974402" cy="450359"/>
          </a:xfrm>
          <a:prstGeom prst="ellipse">
            <a:avLst/>
          </a:prstGeom>
          <a:noFill/>
          <a:ln w="19050">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a:extLst>
              <a:ext uri="{FF2B5EF4-FFF2-40B4-BE49-F238E27FC236}">
                <a16:creationId xmlns="" xmlns:a16="http://schemas.microsoft.com/office/drawing/2014/main" id="{3839CFD3-CE7C-7F4D-89E5-841752CD08AC}"/>
              </a:ext>
            </a:extLst>
          </p:cNvPr>
          <p:cNvSpPr txBox="1"/>
          <p:nvPr/>
        </p:nvSpPr>
        <p:spPr>
          <a:xfrm>
            <a:off x="63500" y="13242189"/>
            <a:ext cx="1441420" cy="369332"/>
          </a:xfrm>
          <a:prstGeom prst="rect">
            <a:avLst/>
          </a:prstGeom>
          <a:noFill/>
        </p:spPr>
        <p:txBody>
          <a:bodyPr wrap="none" rtlCol="0">
            <a:spAutoFit/>
          </a:bodyPr>
          <a:lstStyle/>
          <a:p>
            <a:r>
              <a:rPr lang="en-US" b="1" u="sng" dirty="0">
                <a:latin typeface="Arial" panose="020B0604020202020204" pitchFamily="34" charset="0"/>
                <a:cs typeface="Arial" panose="020B0604020202020204" pitchFamily="34" charset="0"/>
              </a:rPr>
              <a:t>Conclusion</a:t>
            </a:r>
          </a:p>
        </p:txBody>
      </p:sp>
      <p:sp>
        <p:nvSpPr>
          <p:cNvPr id="4" name="TextBox 3">
            <a:extLst>
              <a:ext uri="{FF2B5EF4-FFF2-40B4-BE49-F238E27FC236}">
                <a16:creationId xmlns="" xmlns:a16="http://schemas.microsoft.com/office/drawing/2014/main" id="{59FA41E6-FD42-4A59-9AF0-4D28924F60E1}"/>
              </a:ext>
            </a:extLst>
          </p:cNvPr>
          <p:cNvSpPr txBox="1"/>
          <p:nvPr/>
        </p:nvSpPr>
        <p:spPr>
          <a:xfrm>
            <a:off x="106581" y="14544317"/>
            <a:ext cx="7961094" cy="584775"/>
          </a:xfrm>
          <a:prstGeom prst="rect">
            <a:avLst/>
          </a:prstGeom>
          <a:noFill/>
        </p:spPr>
        <p:txBody>
          <a:bodyPr wrap="square" rtlCol="0">
            <a:spAutoFit/>
          </a:bodyPr>
          <a:lstStyle/>
          <a:p>
            <a:pPr lvl="0" defTabSz="1069208">
              <a:defRPr/>
            </a:pPr>
            <a:r>
              <a:rPr lang="en-GB" sz="800" dirty="0">
                <a:solidFill>
                  <a:schemeClr val="accent4">
                    <a:lumMod val="60000"/>
                    <a:lumOff val="40000"/>
                  </a:schemeClr>
                </a:solidFill>
                <a:latin typeface="Arial" panose="020B0604020202020204" pitchFamily="34" charset="0"/>
                <a:cs typeface="Arial" panose="020B0604020202020204" pitchFamily="34" charset="0"/>
              </a:rPr>
              <a:t>References: </a:t>
            </a:r>
          </a:p>
          <a:p>
            <a:pPr lvl="0" defTabSz="1069208">
              <a:defRPr/>
            </a:pPr>
            <a:r>
              <a:rPr lang="en-GB" sz="800" dirty="0">
                <a:solidFill>
                  <a:schemeClr val="accent4">
                    <a:lumMod val="60000"/>
                    <a:lumOff val="40000"/>
                  </a:schemeClr>
                </a:solidFill>
                <a:latin typeface="Arial" panose="020B0604020202020204" pitchFamily="34" charset="0"/>
                <a:cs typeface="Arial" panose="020B0604020202020204" pitchFamily="34" charset="0"/>
              </a:rPr>
              <a:t>1. https://www.nice.org.uk/guidance/cg149/evidence</a:t>
            </a:r>
            <a:endParaRPr lang="en-GB" sz="800" dirty="0">
              <a:solidFill>
                <a:schemeClr val="accent4">
                  <a:lumMod val="60000"/>
                  <a:lumOff val="40000"/>
                </a:schemeClr>
              </a:solidFill>
            </a:endParaRPr>
          </a:p>
          <a:p>
            <a:pPr lvl="0" defTabSz="1069208">
              <a:defRPr/>
            </a:pPr>
            <a:r>
              <a:rPr lang="en-GB" sz="800" dirty="0">
                <a:solidFill>
                  <a:schemeClr val="accent4">
                    <a:lumMod val="60000"/>
                    <a:lumOff val="40000"/>
                  </a:schemeClr>
                </a:solidFill>
              </a:rPr>
              <a:t>2. </a:t>
            </a:r>
            <a:r>
              <a:rPr lang="en-GB" sz="800" dirty="0" err="1">
                <a:solidFill>
                  <a:schemeClr val="accent4">
                    <a:lumMod val="60000"/>
                    <a:lumOff val="40000"/>
                  </a:schemeClr>
                </a:solidFill>
              </a:rPr>
              <a:t>Kuzniewicz</a:t>
            </a:r>
            <a:r>
              <a:rPr lang="en-GB" sz="800" dirty="0">
                <a:solidFill>
                  <a:schemeClr val="accent4">
                    <a:lumMod val="60000"/>
                    <a:lumOff val="40000"/>
                  </a:schemeClr>
                </a:solidFill>
              </a:rPr>
              <a:t> MW, Walsh EM, Li S, Fischer A, Escobar GJ. Development and Implementation of an Early-Onset Sepsis Calculator to Guide Antibiotic Management in Late Preterm and Term Neonates. </a:t>
            </a:r>
            <a:r>
              <a:rPr lang="en-GB" sz="800" dirty="0" err="1">
                <a:solidFill>
                  <a:schemeClr val="accent4">
                    <a:lumMod val="60000"/>
                    <a:lumOff val="40000"/>
                  </a:schemeClr>
                </a:solidFill>
              </a:rPr>
              <a:t>Jt</a:t>
            </a:r>
            <a:r>
              <a:rPr lang="en-GB" sz="800" dirty="0">
                <a:solidFill>
                  <a:schemeClr val="accent4">
                    <a:lumMod val="60000"/>
                    <a:lumOff val="40000"/>
                  </a:schemeClr>
                </a:solidFill>
              </a:rPr>
              <a:t> Comm J Qual Patient </a:t>
            </a:r>
            <a:r>
              <a:rPr lang="en-GB" sz="800" dirty="0" err="1">
                <a:solidFill>
                  <a:schemeClr val="accent4">
                    <a:lumMod val="60000"/>
                    <a:lumOff val="40000"/>
                  </a:schemeClr>
                </a:solidFill>
              </a:rPr>
              <a:t>Saf</a:t>
            </a:r>
            <a:r>
              <a:rPr lang="en-GB" sz="800" dirty="0">
                <a:solidFill>
                  <a:schemeClr val="accent4">
                    <a:lumMod val="60000"/>
                    <a:lumOff val="40000"/>
                  </a:schemeClr>
                </a:solidFill>
              </a:rPr>
              <a:t>. 2016 May;42(5):232-9. PMID: 2706692</a:t>
            </a:r>
            <a:endParaRPr lang="en-GB" sz="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7945545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90</TotalTime>
  <Words>712</Words>
  <Application>Microsoft Office PowerPoint</Application>
  <PresentationFormat>Custom</PresentationFormat>
  <Paragraphs>77</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Lakha Manoj (RBK) Walsall Healthcare NHS Trust</dc:creator>
  <cp:lastModifiedBy>Bradley Joyce (RBK) Walsall Healthcare NHS Trust</cp:lastModifiedBy>
  <cp:revision>45</cp:revision>
  <dcterms:created xsi:type="dcterms:W3CDTF">2020-12-07T15:24:36Z</dcterms:created>
  <dcterms:modified xsi:type="dcterms:W3CDTF">2021-11-09T13:55:14Z</dcterms:modified>
</cp:coreProperties>
</file>