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90"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varScale="1">
        <p:scale>
          <a:sx n="37" d="100"/>
          <a:sy n="37" d="100"/>
        </p:scale>
        <p:origin x="-906" y="-7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user\Downloads\Regional%20Anaesthesia%20Feedback%20Form&#160;(1-13)%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GB" sz="1600">
                <a:solidFill>
                  <a:schemeClr val="tx1"/>
                </a:solidFill>
              </a:rPr>
              <a:t>How</a:t>
            </a:r>
            <a:r>
              <a:rPr lang="en-GB" sz="1600" baseline="0">
                <a:solidFill>
                  <a:schemeClr val="tx1"/>
                </a:solidFill>
              </a:rPr>
              <a:t> would you rate your c</a:t>
            </a:r>
            <a:r>
              <a:rPr lang="en-GB" sz="1600">
                <a:solidFill>
                  <a:schemeClr val="tx1"/>
                </a:solidFill>
              </a:rPr>
              <a:t>onfidence</a:t>
            </a:r>
            <a:r>
              <a:rPr lang="en-GB" sz="1600" baseline="0">
                <a:solidFill>
                  <a:schemeClr val="tx1"/>
                </a:solidFill>
              </a:rPr>
              <a:t> in regional anaesthesia?</a:t>
            </a:r>
          </a:p>
        </c:rich>
      </c:tx>
      <c:layout/>
      <c:overlay val="0"/>
      <c:spPr>
        <a:noFill/>
        <a:ln>
          <a:noFill/>
        </a:ln>
        <a:effectLst/>
      </c:spPr>
    </c:title>
    <c:autoTitleDeleted val="0"/>
    <c:plotArea>
      <c:layout/>
      <c:barChart>
        <c:barDir val="col"/>
        <c:grouping val="clustered"/>
        <c:varyColors val="0"/>
        <c:ser>
          <c:idx val="0"/>
          <c:order val="0"/>
          <c:tx>
            <c:strRef>
              <c:f>Sheet2!$C$2</c:f>
              <c:strCache>
                <c:ptCount val="1"/>
                <c:pt idx="0">
                  <c:v>Before</c:v>
                </c:pt>
              </c:strCache>
            </c:strRef>
          </c:tx>
          <c:spPr>
            <a:solidFill>
              <a:schemeClr val="accent1">
                <a:lumMod val="50000"/>
              </a:schemeClr>
            </a:solidFill>
            <a:ln>
              <a:noFill/>
            </a:ln>
            <a:effectLst/>
          </c:spPr>
          <c:invertIfNegative val="0"/>
          <c:val>
            <c:numRef>
              <c:f>Sheet2!$C$3:$C$7</c:f>
              <c:numCache>
                <c:formatCode>General</c:formatCode>
                <c:ptCount val="5"/>
                <c:pt idx="0">
                  <c:v>7</c:v>
                </c:pt>
                <c:pt idx="1">
                  <c:v>2</c:v>
                </c:pt>
                <c:pt idx="2">
                  <c:v>4</c:v>
                </c:pt>
                <c:pt idx="3">
                  <c:v>0</c:v>
                </c:pt>
                <c:pt idx="4">
                  <c:v>0</c:v>
                </c:pt>
              </c:numCache>
            </c:numRef>
          </c:val>
          <c:extLst xmlns:c16r2="http://schemas.microsoft.com/office/drawing/2015/06/chart">
            <c:ext xmlns:c16="http://schemas.microsoft.com/office/drawing/2014/chart" uri="{C3380CC4-5D6E-409C-BE32-E72D297353CC}">
              <c16:uniqueId val="{00000000-9AC0-1A43-8D97-75B1D141D20D}"/>
            </c:ext>
          </c:extLst>
        </c:ser>
        <c:ser>
          <c:idx val="1"/>
          <c:order val="1"/>
          <c:tx>
            <c:strRef>
              <c:f>Sheet2!$D$2</c:f>
              <c:strCache>
                <c:ptCount val="1"/>
                <c:pt idx="0">
                  <c:v>After</c:v>
                </c:pt>
              </c:strCache>
            </c:strRef>
          </c:tx>
          <c:spPr>
            <a:solidFill>
              <a:schemeClr val="accent2"/>
            </a:solidFill>
            <a:ln>
              <a:noFill/>
            </a:ln>
            <a:effectLst/>
          </c:spPr>
          <c:invertIfNegative val="0"/>
          <c:val>
            <c:numRef>
              <c:f>Sheet2!$D$3:$D$7</c:f>
              <c:numCache>
                <c:formatCode>General</c:formatCode>
                <c:ptCount val="5"/>
                <c:pt idx="0">
                  <c:v>0</c:v>
                </c:pt>
                <c:pt idx="1">
                  <c:v>1</c:v>
                </c:pt>
                <c:pt idx="2">
                  <c:v>5</c:v>
                </c:pt>
                <c:pt idx="3">
                  <c:v>7</c:v>
                </c:pt>
                <c:pt idx="4">
                  <c:v>0</c:v>
                </c:pt>
              </c:numCache>
            </c:numRef>
          </c:val>
          <c:extLst xmlns:c16r2="http://schemas.microsoft.com/office/drawing/2015/06/chart">
            <c:ext xmlns:c16="http://schemas.microsoft.com/office/drawing/2014/chart" uri="{C3380CC4-5D6E-409C-BE32-E72D297353CC}">
              <c16:uniqueId val="{00000001-9AC0-1A43-8D97-75B1D141D20D}"/>
            </c:ext>
          </c:extLst>
        </c:ser>
        <c:dLbls>
          <c:showLegendKey val="0"/>
          <c:showVal val="0"/>
          <c:showCatName val="0"/>
          <c:showSerName val="0"/>
          <c:showPercent val="0"/>
          <c:showBubbleSize val="0"/>
        </c:dLbls>
        <c:gapWidth val="219"/>
        <c:overlap val="-27"/>
        <c:axId val="270502912"/>
        <c:axId val="180314688"/>
      </c:barChart>
      <c:catAx>
        <c:axId val="2705029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a:solidFill>
                      <a:schemeClr val="tx1"/>
                    </a:solidFill>
                  </a:rPr>
                  <a:t>Confidence</a:t>
                </a:r>
                <a:r>
                  <a:rPr lang="en-GB" sz="1600" baseline="0">
                    <a:solidFill>
                      <a:schemeClr val="tx1"/>
                    </a:solidFill>
                  </a:rPr>
                  <a:t> Score</a:t>
                </a:r>
                <a:endParaRPr lang="en-GB" sz="1600">
                  <a:solidFill>
                    <a:schemeClr val="tx1"/>
                  </a:solidFill>
                </a:endParaRP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0314688"/>
        <c:crosses val="autoZero"/>
        <c:auto val="1"/>
        <c:lblAlgn val="ctr"/>
        <c:lblOffset val="100"/>
        <c:noMultiLvlLbl val="0"/>
      </c:catAx>
      <c:valAx>
        <c:axId val="18031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a:solidFill>
                      <a:schemeClr val="tx1"/>
                    </a:solidFill>
                  </a:rPr>
                  <a:t>Number</a:t>
                </a:r>
                <a:r>
                  <a:rPr lang="en-GB" sz="1600" baseline="0">
                    <a:solidFill>
                      <a:schemeClr val="tx1"/>
                    </a:solidFill>
                  </a:rPr>
                  <a:t> of Participants </a:t>
                </a:r>
                <a:endParaRPr lang="en-GB" sz="1600">
                  <a:solidFill>
                    <a:schemeClr val="tx1"/>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7050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AE1F-CF5B-A64D-BC5D-DC7572A71749}" type="datetimeFigureOut">
              <a:rPr lang="en-US" smtClean="0"/>
              <a:t>11/9/2021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E1A7D-7FFD-6845-A916-EF7EB14EF696}" type="slidenum">
              <a:rPr lang="en-US" smtClean="0"/>
              <a:t>‹#›</a:t>
            </a:fld>
            <a:endParaRPr lang="en-US"/>
          </a:p>
        </p:txBody>
      </p:sp>
    </p:spTree>
    <p:extLst>
      <p:ext uri="{BB962C8B-B14F-4D97-AF65-F5344CB8AC3E}">
        <p14:creationId xmlns:p14="http://schemas.microsoft.com/office/powerpoint/2010/main" val="12767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GB"/>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38D15B-C69A-C945-99D0-425943BFE0DD}"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73339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2AD87-DD57-764F-9F68-85A207130292}"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12866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2BCA60-DA8F-F348-8431-4D2A57F19BB4}"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8048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1AA62A-9405-8C4B-91C9-9669FEEBBF1C}"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42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GB"/>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68CDC4-FB12-964A-B051-89728A9A40C9}"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09783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6CFAE0-DFCF-664C-9113-8E274CE0AFD6}"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22313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9DC2CE-6F26-054F-B7D3-1A35B360EAB1}" type="datetime1">
              <a:rPr lang="en-GB" smtClean="0"/>
              <a:t>09/11/2021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01376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FB82F0-3905-A940-8E74-D4361D13ECB1}" type="datetime1">
              <a:rPr lang="en-GB" smtClean="0"/>
              <a:t>09/11/2021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3353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27AF-50B0-2C4D-BD78-32A0F479207A}" type="datetime1">
              <a:rPr lang="en-GB" smtClean="0"/>
              <a:t>09/11/2021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3061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8E42DC3D-7A03-5644-95D6-5F36B5A10ECA}"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3026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GB"/>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EE3E01CF-5683-CD43-9505-4151FA33088C}"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3489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56FF44D2-BA93-4C48-98F4-B6E46704D06E}" type="datetime1">
              <a:rPr lang="en-GB" smtClean="0"/>
              <a:t>09/11/2021</a:t>
            </a:fld>
            <a:endParaRPr 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87C661E7-D1BC-9F4E-ACDB-6E2E147CF3A0}" type="slidenum">
              <a:rPr lang="en-US" smtClean="0"/>
              <a:t>‹#›</a:t>
            </a:fld>
            <a:endParaRPr lang="en-US"/>
          </a:p>
        </p:txBody>
      </p:sp>
    </p:spTree>
    <p:extLst>
      <p:ext uri="{BB962C8B-B14F-4D97-AF65-F5344CB8AC3E}">
        <p14:creationId xmlns:p14="http://schemas.microsoft.com/office/powerpoint/2010/main" val="146811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33D5A00-25E1-1C4D-BAE0-718B61C87C99}"/>
              </a:ext>
            </a:extLst>
          </p:cNvPr>
          <p:cNvPicPr>
            <a:picLocks noChangeAspect="1"/>
          </p:cNvPicPr>
          <p:nvPr/>
        </p:nvPicPr>
        <p:blipFill rotWithShape="1">
          <a:blip r:embed="rId2">
            <a:alphaModFix/>
          </a:blip>
          <a:srcRect l="28164" t="28943" b="12420"/>
          <a:stretch/>
        </p:blipFill>
        <p:spPr>
          <a:xfrm>
            <a:off x="274928" y="9650641"/>
            <a:ext cx="5070978" cy="3672717"/>
          </a:xfrm>
          <a:prstGeom prst="rect">
            <a:avLst/>
          </a:prstGeom>
        </p:spPr>
      </p:pic>
      <p:sp>
        <p:nvSpPr>
          <p:cNvPr id="9" name="TextBox 8">
            <a:extLst>
              <a:ext uri="{FF2B5EF4-FFF2-40B4-BE49-F238E27FC236}">
                <a16:creationId xmlns:a16="http://schemas.microsoft.com/office/drawing/2014/main" xmlns="" id="{7968EE91-BD68-8146-B4F1-F84513CD0E29}"/>
              </a:ext>
            </a:extLst>
          </p:cNvPr>
          <p:cNvSpPr txBox="1"/>
          <p:nvPr/>
        </p:nvSpPr>
        <p:spPr>
          <a:xfrm>
            <a:off x="0" y="1076941"/>
            <a:ext cx="10691813" cy="954107"/>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COVID Pandemic: Maintaining Regional </a:t>
            </a:r>
            <a:r>
              <a:rPr lang="en-US" sz="2800" b="1" err="1">
                <a:solidFill>
                  <a:schemeClr val="bg1"/>
                </a:solidFill>
                <a:latin typeface="Arial" panose="020B0604020202020204" pitchFamily="34" charset="0"/>
                <a:cs typeface="Arial" panose="020B0604020202020204" pitchFamily="34" charset="0"/>
              </a:rPr>
              <a:t>Anaesthesia</a:t>
            </a:r>
            <a:r>
              <a:rPr lang="en-US" sz="2800" b="1">
                <a:solidFill>
                  <a:schemeClr val="bg1"/>
                </a:solidFill>
                <a:latin typeface="Arial" panose="020B0604020202020204" pitchFamily="34" charset="0"/>
                <a:cs typeface="Arial" panose="020B0604020202020204" pitchFamily="34" charset="0"/>
              </a:rPr>
              <a:t> Teaching For Trainees </a:t>
            </a:r>
          </a:p>
        </p:txBody>
      </p:sp>
      <p:sp>
        <p:nvSpPr>
          <p:cNvPr id="10" name="TextBox 9">
            <a:extLst>
              <a:ext uri="{FF2B5EF4-FFF2-40B4-BE49-F238E27FC236}">
                <a16:creationId xmlns:a16="http://schemas.microsoft.com/office/drawing/2014/main" xmlns="" id="{B58AD6FE-F3F4-8946-838E-E4A51B087E8E}"/>
              </a:ext>
            </a:extLst>
          </p:cNvPr>
          <p:cNvSpPr txBox="1"/>
          <p:nvPr/>
        </p:nvSpPr>
        <p:spPr>
          <a:xfrm>
            <a:off x="382020" y="1615550"/>
            <a:ext cx="9927772" cy="738664"/>
          </a:xfrm>
          <a:prstGeom prst="rect">
            <a:avLst/>
          </a:prstGeom>
          <a:noFill/>
        </p:spPr>
        <p:txBody>
          <a:bodyPr wrap="square" rtlCol="0">
            <a:spAutoFit/>
          </a:bodyPr>
          <a:lstStyle/>
          <a:p>
            <a:pPr algn="ctr"/>
            <a:endParaRPr lang="en-US" sz="2400" b="1">
              <a:solidFill>
                <a:schemeClr val="bg1"/>
              </a:solidFill>
              <a:latin typeface="Arial" panose="020B0604020202020204" pitchFamily="34" charset="0"/>
              <a:cs typeface="Arial" panose="020B0604020202020204" pitchFamily="34" charset="0"/>
            </a:endParaRPr>
          </a:p>
          <a:p>
            <a:pPr algn="ctr"/>
            <a:r>
              <a:rPr lang="en-US" b="1">
                <a:solidFill>
                  <a:schemeClr val="bg1"/>
                </a:solidFill>
                <a:latin typeface="Arial" panose="020B0604020202020204" pitchFamily="34" charset="0"/>
                <a:cs typeface="Arial" panose="020B0604020202020204" pitchFamily="34" charset="0"/>
              </a:rPr>
              <a:t>S Birch</a:t>
            </a:r>
            <a:r>
              <a:rPr lang="en-US">
                <a:solidFill>
                  <a:schemeClr val="bg1"/>
                </a:solidFill>
                <a:latin typeface="Arial" panose="020B0604020202020204" pitchFamily="34" charset="0"/>
                <a:cs typeface="Arial" panose="020B0604020202020204" pitchFamily="34" charset="0"/>
              </a:rPr>
              <a:t> / CT2, </a:t>
            </a:r>
            <a:r>
              <a:rPr lang="en-US" b="1">
                <a:solidFill>
                  <a:schemeClr val="bg1"/>
                </a:solidFill>
                <a:latin typeface="Arial" panose="020B0604020202020204" pitchFamily="34" charset="0"/>
                <a:cs typeface="Arial" panose="020B0604020202020204" pitchFamily="34" charset="0"/>
              </a:rPr>
              <a:t>K Tonks</a:t>
            </a:r>
            <a:r>
              <a:rPr lang="en-US">
                <a:solidFill>
                  <a:schemeClr val="bg1"/>
                </a:solidFill>
                <a:latin typeface="Arial" panose="020B0604020202020204" pitchFamily="34" charset="0"/>
                <a:cs typeface="Arial" panose="020B0604020202020204" pitchFamily="34" charset="0"/>
              </a:rPr>
              <a:t> / CT2, </a:t>
            </a:r>
            <a:r>
              <a:rPr lang="en-US" b="1">
                <a:solidFill>
                  <a:schemeClr val="bg1"/>
                </a:solidFill>
                <a:latin typeface="Arial" panose="020B0604020202020204" pitchFamily="34" charset="0"/>
                <a:cs typeface="Arial" panose="020B0604020202020204" pitchFamily="34" charset="0"/>
              </a:rPr>
              <a:t>S Webb </a:t>
            </a:r>
            <a:r>
              <a:rPr lang="en-US">
                <a:solidFill>
                  <a:schemeClr val="bg1"/>
                </a:solidFill>
                <a:latin typeface="Arial" panose="020B0604020202020204" pitchFamily="34" charset="0"/>
                <a:cs typeface="Arial" panose="020B0604020202020204" pitchFamily="34" charset="0"/>
              </a:rPr>
              <a:t>/ Clinical Skills Technician, </a:t>
            </a:r>
            <a:r>
              <a:rPr lang="en-US" b="1">
                <a:solidFill>
                  <a:schemeClr val="bg1"/>
                </a:solidFill>
                <a:latin typeface="Arial" panose="020B0604020202020204" pitchFamily="34" charset="0"/>
                <a:cs typeface="Arial" panose="020B0604020202020204" pitchFamily="34" charset="0"/>
              </a:rPr>
              <a:t>D Clarence</a:t>
            </a:r>
            <a:r>
              <a:rPr lang="en-US">
                <a:solidFill>
                  <a:schemeClr val="bg1"/>
                </a:solidFill>
                <a:latin typeface="Arial" panose="020B0604020202020204" pitchFamily="34" charset="0"/>
                <a:cs typeface="Arial" panose="020B0604020202020204" pitchFamily="34" charset="0"/>
              </a:rPr>
              <a:t> / Consultant</a:t>
            </a:r>
          </a:p>
        </p:txBody>
      </p:sp>
      <p:sp>
        <p:nvSpPr>
          <p:cNvPr id="11" name="TextBox 10">
            <a:extLst>
              <a:ext uri="{FF2B5EF4-FFF2-40B4-BE49-F238E27FC236}">
                <a16:creationId xmlns:a16="http://schemas.microsoft.com/office/drawing/2014/main" xmlns="" id="{2834665D-DF02-304D-9109-5C2C4AE52DC1}"/>
              </a:ext>
            </a:extLst>
          </p:cNvPr>
          <p:cNvSpPr txBox="1"/>
          <p:nvPr/>
        </p:nvSpPr>
        <p:spPr>
          <a:xfrm>
            <a:off x="601832" y="14520537"/>
            <a:ext cx="9927772" cy="523220"/>
          </a:xfrm>
          <a:prstGeom prst="rect">
            <a:avLst/>
          </a:prstGeom>
          <a:noFill/>
        </p:spPr>
        <p:txBody>
          <a:bodyPr wrap="square" lIns="91440" tIns="45720" rIns="91440" bIns="45720" rtlCol="0" anchor="t">
            <a:spAutoFit/>
          </a:bodyPr>
          <a:lstStyle/>
          <a:p>
            <a:pPr algn="r"/>
            <a:r>
              <a:rPr lang="en-US" sz="2800" b="1" err="1">
                <a:solidFill>
                  <a:schemeClr val="bg1"/>
                </a:solidFill>
                <a:latin typeface="Arial"/>
                <a:cs typeface="Arial"/>
              </a:rPr>
              <a:t>Anaesthetics</a:t>
            </a:r>
            <a:r>
              <a:rPr lang="en-US" sz="2800" b="1">
                <a:solidFill>
                  <a:schemeClr val="bg1"/>
                </a:solidFill>
                <a:latin typeface="Arial"/>
                <a:cs typeface="Arial"/>
              </a:rPr>
              <a:t> </a:t>
            </a:r>
            <a:endParaRPr lang="en-US"/>
          </a:p>
        </p:txBody>
      </p:sp>
      <p:sp>
        <p:nvSpPr>
          <p:cNvPr id="13" name="TextBox 12">
            <a:extLst>
              <a:ext uri="{FF2B5EF4-FFF2-40B4-BE49-F238E27FC236}">
                <a16:creationId xmlns:a16="http://schemas.microsoft.com/office/drawing/2014/main" xmlns="" id="{D9B4C23A-F030-9342-85C6-1EAFF9FC92F9}"/>
              </a:ext>
            </a:extLst>
          </p:cNvPr>
          <p:cNvSpPr txBox="1"/>
          <p:nvPr/>
        </p:nvSpPr>
        <p:spPr>
          <a:xfrm>
            <a:off x="122510" y="13642022"/>
            <a:ext cx="6632252" cy="1477328"/>
          </a:xfrm>
          <a:prstGeom prst="rect">
            <a:avLst/>
          </a:prstGeom>
          <a:noFill/>
        </p:spPr>
        <p:txBody>
          <a:bodyPr wrap="square" rtlCol="0">
            <a:spAutoFit/>
          </a:bodyPr>
          <a:lstStyle/>
          <a:p>
            <a:pPr algn="just"/>
            <a:r>
              <a:rPr lang="en-GB" sz="1000">
                <a:solidFill>
                  <a:schemeClr val="bg1"/>
                </a:solidFill>
                <a:latin typeface="Arial" panose="020B0604020202020204" pitchFamily="34" charset="0"/>
                <a:cs typeface="Arial" panose="020B0604020202020204" pitchFamily="34" charset="0"/>
              </a:rPr>
              <a:t>References</a:t>
            </a:r>
          </a:p>
          <a:p>
            <a:pPr marL="342900" indent="-342900" algn="just">
              <a:buFont typeface="+mj-lt"/>
              <a:buAutoNum type="arabicPeriod"/>
            </a:pPr>
            <a:r>
              <a:rPr lang="en-GB" sz="1000" err="1">
                <a:solidFill>
                  <a:schemeClr val="bg1"/>
                </a:solidFill>
                <a:latin typeface="Arial" panose="020B0604020202020204" pitchFamily="34" charset="0"/>
                <a:cs typeface="Arial" panose="020B0604020202020204" pitchFamily="34" charset="0"/>
              </a:rPr>
              <a:t>Sneyd</a:t>
            </a:r>
            <a:r>
              <a:rPr lang="en-GB" sz="1000">
                <a:solidFill>
                  <a:schemeClr val="bg1"/>
                </a:solidFill>
                <a:latin typeface="Arial" panose="020B0604020202020204" pitchFamily="34" charset="0"/>
                <a:cs typeface="Arial" panose="020B0604020202020204" pitchFamily="34" charset="0"/>
              </a:rPr>
              <a:t> JR, </a:t>
            </a:r>
            <a:r>
              <a:rPr lang="en-GB" sz="1000" err="1">
                <a:solidFill>
                  <a:schemeClr val="bg1"/>
                </a:solidFill>
                <a:latin typeface="Arial" panose="020B0604020202020204" pitchFamily="34" charset="0"/>
                <a:cs typeface="Arial" panose="020B0604020202020204" pitchFamily="34" charset="0"/>
              </a:rPr>
              <a:t>Mathoulin</a:t>
            </a:r>
            <a:r>
              <a:rPr lang="en-GB" sz="1000">
                <a:solidFill>
                  <a:schemeClr val="bg1"/>
                </a:solidFill>
                <a:latin typeface="Arial" panose="020B0604020202020204" pitchFamily="34" charset="0"/>
                <a:cs typeface="Arial" panose="020B0604020202020204" pitchFamily="34" charset="0"/>
              </a:rPr>
              <a:t> SE, O'Sullivan EP, So VC, Roberts FR, Paul AA, </a:t>
            </a:r>
            <a:r>
              <a:rPr lang="en-GB" sz="1000" err="1">
                <a:solidFill>
                  <a:schemeClr val="bg1"/>
                </a:solidFill>
                <a:latin typeface="Arial" panose="020B0604020202020204" pitchFamily="34" charset="0"/>
                <a:cs typeface="Arial" panose="020B0604020202020204" pitchFamily="34" charset="0"/>
              </a:rPr>
              <a:t>Cortinez</a:t>
            </a:r>
            <a:r>
              <a:rPr lang="en-GB" sz="1000">
                <a:solidFill>
                  <a:schemeClr val="bg1"/>
                </a:solidFill>
                <a:latin typeface="Arial" panose="020B0604020202020204" pitchFamily="34" charset="0"/>
                <a:cs typeface="Arial" panose="020B0604020202020204" pitchFamily="34" charset="0"/>
              </a:rPr>
              <a:t> LI, </a:t>
            </a:r>
            <a:r>
              <a:rPr lang="en-GB" sz="1000" err="1">
                <a:solidFill>
                  <a:schemeClr val="bg1"/>
                </a:solidFill>
                <a:latin typeface="Arial" panose="020B0604020202020204" pitchFamily="34" charset="0"/>
                <a:cs typeface="Arial" panose="020B0604020202020204" pitchFamily="34" charset="0"/>
              </a:rPr>
              <a:t>Ampofo</a:t>
            </a:r>
            <a:r>
              <a:rPr lang="en-GB" sz="1000">
                <a:solidFill>
                  <a:schemeClr val="bg1"/>
                </a:solidFill>
                <a:latin typeface="Arial" panose="020B0604020202020204" pitchFamily="34" charset="0"/>
                <a:cs typeface="Arial" panose="020B0604020202020204" pitchFamily="34" charset="0"/>
              </a:rPr>
              <a:t> RS, Miller CJ, </a:t>
            </a:r>
            <a:r>
              <a:rPr lang="en-GB" sz="1000" err="1">
                <a:solidFill>
                  <a:schemeClr val="bg1"/>
                </a:solidFill>
                <a:latin typeface="Arial" panose="020B0604020202020204" pitchFamily="34" charset="0"/>
                <a:cs typeface="Arial" panose="020B0604020202020204" pitchFamily="34" charset="0"/>
              </a:rPr>
              <a:t>Balkisson</a:t>
            </a:r>
            <a:r>
              <a:rPr lang="en-GB" sz="1000">
                <a:solidFill>
                  <a:schemeClr val="bg1"/>
                </a:solidFill>
                <a:latin typeface="Arial" panose="020B0604020202020204" pitchFamily="34" charset="0"/>
                <a:cs typeface="Arial" panose="020B0604020202020204" pitchFamily="34" charset="0"/>
              </a:rPr>
              <a:t> MA. The impact of the COVID-19 pandemic on anaesthesia trainees and their training. </a:t>
            </a:r>
            <a:r>
              <a:rPr lang="en-GB" sz="1000" i="1">
                <a:solidFill>
                  <a:schemeClr val="bg1"/>
                </a:solidFill>
                <a:latin typeface="Arial" panose="020B0604020202020204" pitchFamily="34" charset="0"/>
                <a:cs typeface="Arial" panose="020B0604020202020204" pitchFamily="34" charset="0"/>
              </a:rPr>
              <a:t>British journal of anaesthesia</a:t>
            </a:r>
            <a:r>
              <a:rPr lang="en-GB" sz="1000">
                <a:solidFill>
                  <a:schemeClr val="bg1"/>
                </a:solidFill>
                <a:latin typeface="Arial" panose="020B0604020202020204" pitchFamily="34" charset="0"/>
                <a:cs typeface="Arial" panose="020B0604020202020204" pitchFamily="34" charset="0"/>
              </a:rPr>
              <a:t>. 2020; 125 (4): 450-455.</a:t>
            </a:r>
          </a:p>
          <a:p>
            <a:pPr marL="342900" indent="-342900" algn="just">
              <a:buFont typeface="+mj-lt"/>
              <a:buAutoNum type="arabicPeriod"/>
            </a:pPr>
            <a:r>
              <a:rPr lang="en-GB" sz="1000">
                <a:solidFill>
                  <a:schemeClr val="bg1"/>
                </a:solidFill>
                <a:latin typeface="Arial" panose="020B0604020202020204" pitchFamily="34" charset="0"/>
                <a:cs typeface="Arial" panose="020B0604020202020204" pitchFamily="34" charset="0"/>
              </a:rPr>
              <a:t>Uppal V, </a:t>
            </a:r>
            <a:r>
              <a:rPr lang="en-GB" sz="1000" err="1">
                <a:solidFill>
                  <a:schemeClr val="bg1"/>
                </a:solidFill>
                <a:latin typeface="Arial" panose="020B0604020202020204" pitchFamily="34" charset="0"/>
                <a:cs typeface="Arial" panose="020B0604020202020204" pitchFamily="34" charset="0"/>
              </a:rPr>
              <a:t>Sondekoppam</a:t>
            </a:r>
            <a:r>
              <a:rPr lang="en-GB" sz="1000">
                <a:solidFill>
                  <a:schemeClr val="bg1"/>
                </a:solidFill>
                <a:latin typeface="Arial" panose="020B0604020202020204" pitchFamily="34" charset="0"/>
                <a:cs typeface="Arial" panose="020B0604020202020204" pitchFamily="34" charset="0"/>
              </a:rPr>
              <a:t> RV, Lobo CA, </a:t>
            </a:r>
            <a:r>
              <a:rPr lang="en-GB" sz="1000" err="1">
                <a:solidFill>
                  <a:schemeClr val="bg1"/>
                </a:solidFill>
                <a:latin typeface="Arial" panose="020B0604020202020204" pitchFamily="34" charset="0"/>
                <a:cs typeface="Arial" panose="020B0604020202020204" pitchFamily="34" charset="0"/>
              </a:rPr>
              <a:t>Kolli</a:t>
            </a:r>
            <a:r>
              <a:rPr lang="en-GB" sz="1000">
                <a:solidFill>
                  <a:schemeClr val="bg1"/>
                </a:solidFill>
                <a:latin typeface="Arial" panose="020B0604020202020204" pitchFamily="34" charset="0"/>
                <a:cs typeface="Arial" panose="020B0604020202020204" pitchFamily="34" charset="0"/>
              </a:rPr>
              <a:t> S, </a:t>
            </a:r>
            <a:r>
              <a:rPr lang="en-GB" sz="1000" err="1">
                <a:solidFill>
                  <a:schemeClr val="bg1"/>
                </a:solidFill>
                <a:latin typeface="Arial" panose="020B0604020202020204" pitchFamily="34" charset="0"/>
                <a:cs typeface="Arial" panose="020B0604020202020204" pitchFamily="34" charset="0"/>
              </a:rPr>
              <a:t>Kalagara</a:t>
            </a:r>
            <a:r>
              <a:rPr lang="en-GB" sz="1000">
                <a:solidFill>
                  <a:schemeClr val="bg1"/>
                </a:solidFill>
                <a:latin typeface="Arial" panose="020B0604020202020204" pitchFamily="34" charset="0"/>
                <a:cs typeface="Arial" panose="020B0604020202020204" pitchFamily="34" charset="0"/>
              </a:rPr>
              <a:t> HKP. Practice recommendations on neuraxial </a:t>
            </a:r>
            <a:r>
              <a:rPr lang="en-GB" sz="1000" err="1">
                <a:solidFill>
                  <a:schemeClr val="bg1"/>
                </a:solidFill>
                <a:latin typeface="Arial" panose="020B0604020202020204" pitchFamily="34" charset="0"/>
                <a:cs typeface="Arial" panose="020B0604020202020204" pitchFamily="34" charset="0"/>
              </a:rPr>
              <a:t>anes</a:t>
            </a:r>
            <a:r>
              <a:rPr lang="en-GB" sz="1000">
                <a:solidFill>
                  <a:schemeClr val="bg1"/>
                </a:solidFill>
                <a:latin typeface="Arial" panose="020B0604020202020204" pitchFamily="34" charset="0"/>
                <a:cs typeface="Arial" panose="020B0604020202020204" pitchFamily="34" charset="0"/>
              </a:rPr>
              <a:t>- </a:t>
            </a:r>
            <a:r>
              <a:rPr lang="en-GB" sz="1000" err="1">
                <a:solidFill>
                  <a:schemeClr val="bg1"/>
                </a:solidFill>
                <a:latin typeface="Arial" panose="020B0604020202020204" pitchFamily="34" charset="0"/>
                <a:cs typeface="Arial" panose="020B0604020202020204" pitchFamily="34" charset="0"/>
              </a:rPr>
              <a:t>thesia</a:t>
            </a:r>
            <a:r>
              <a:rPr lang="en-GB" sz="1000">
                <a:solidFill>
                  <a:schemeClr val="bg1"/>
                </a:solidFill>
                <a:latin typeface="Arial" panose="020B0604020202020204" pitchFamily="34" charset="0"/>
                <a:cs typeface="Arial" panose="020B0604020202020204" pitchFamily="34" charset="0"/>
              </a:rPr>
              <a:t> and peripheral nerve blocks during the Covid-19 pandemic. https://</a:t>
            </a:r>
            <a:r>
              <a:rPr lang="en-GB" sz="1000" err="1">
                <a:solidFill>
                  <a:schemeClr val="bg1"/>
                </a:solidFill>
                <a:latin typeface="Arial" panose="020B0604020202020204" pitchFamily="34" charset="0"/>
                <a:cs typeface="Arial" panose="020B0604020202020204" pitchFamily="34" charset="0"/>
              </a:rPr>
              <a:t>www.asra.com</a:t>
            </a:r>
            <a:r>
              <a:rPr lang="en-GB" sz="1000">
                <a:solidFill>
                  <a:schemeClr val="bg1"/>
                </a:solidFill>
                <a:latin typeface="Arial" panose="020B0604020202020204" pitchFamily="34" charset="0"/>
                <a:cs typeface="Arial" panose="020B0604020202020204" pitchFamily="34" charset="0"/>
              </a:rPr>
              <a:t>/page/2905/practice- recommendations-on-neuraxial-</a:t>
            </a:r>
            <a:r>
              <a:rPr lang="en-GB" sz="1000" err="1">
                <a:solidFill>
                  <a:schemeClr val="bg1"/>
                </a:solidFill>
                <a:latin typeface="Arial" panose="020B0604020202020204" pitchFamily="34" charset="0"/>
                <a:cs typeface="Arial" panose="020B0604020202020204" pitchFamily="34" charset="0"/>
              </a:rPr>
              <a:t>anesthesia</a:t>
            </a:r>
            <a:r>
              <a:rPr lang="en-GB" sz="1000">
                <a:solidFill>
                  <a:schemeClr val="bg1"/>
                </a:solidFill>
                <a:latin typeface="Arial" panose="020B0604020202020204" pitchFamily="34" charset="0"/>
                <a:cs typeface="Arial" panose="020B0604020202020204" pitchFamily="34" charset="0"/>
              </a:rPr>
              <a:t>-and- peripheral-nerve-blocks-dur. [Accessed 23/04/2021] </a:t>
            </a:r>
          </a:p>
          <a:p>
            <a:pPr marL="342900" indent="-342900" algn="just">
              <a:buFont typeface="+mj-lt"/>
              <a:buAutoNum type="arabicPeriod"/>
            </a:pPr>
            <a:r>
              <a:rPr lang="en-GB" sz="1000">
                <a:solidFill>
                  <a:schemeClr val="bg1"/>
                </a:solidFill>
                <a:latin typeface="Arial" panose="020B0604020202020204" pitchFamily="34" charset="0"/>
                <a:cs typeface="Arial" panose="020B0604020202020204" pitchFamily="34" charset="0"/>
              </a:rPr>
              <a:t>Ramlogan RR, </a:t>
            </a:r>
            <a:r>
              <a:rPr lang="en-GB" sz="1000" err="1">
                <a:solidFill>
                  <a:schemeClr val="bg1"/>
                </a:solidFill>
                <a:latin typeface="Arial" panose="020B0604020202020204" pitchFamily="34" charset="0"/>
                <a:cs typeface="Arial" panose="020B0604020202020204" pitchFamily="34" charset="0"/>
              </a:rPr>
              <a:t>Chuan</a:t>
            </a:r>
            <a:r>
              <a:rPr lang="en-GB" sz="1000">
                <a:solidFill>
                  <a:schemeClr val="bg1"/>
                </a:solidFill>
                <a:latin typeface="Arial" panose="020B0604020202020204" pitchFamily="34" charset="0"/>
                <a:cs typeface="Arial" panose="020B0604020202020204" pitchFamily="34" charset="0"/>
              </a:rPr>
              <a:t> A, Mariano ER. Contemporary training methods in regional anaesthesia: fundamentals and innovations. </a:t>
            </a:r>
            <a:r>
              <a:rPr lang="en-GB" sz="1000" i="1">
                <a:solidFill>
                  <a:schemeClr val="bg1"/>
                </a:solidFill>
                <a:latin typeface="Arial" panose="020B0604020202020204" pitchFamily="34" charset="0"/>
                <a:cs typeface="Arial" panose="020B0604020202020204" pitchFamily="34" charset="0"/>
              </a:rPr>
              <a:t>Anaesthesia</a:t>
            </a:r>
            <a:r>
              <a:rPr lang="en-GB" sz="1000">
                <a:solidFill>
                  <a:schemeClr val="bg1"/>
                </a:solidFill>
                <a:latin typeface="Arial" panose="020B0604020202020204" pitchFamily="34" charset="0"/>
                <a:cs typeface="Arial" panose="020B0604020202020204" pitchFamily="34" charset="0"/>
              </a:rPr>
              <a:t>. 2021 Jan; 76(1):53-64.</a:t>
            </a:r>
          </a:p>
        </p:txBody>
      </p:sp>
      <p:sp>
        <p:nvSpPr>
          <p:cNvPr id="30" name="TextBox 29">
            <a:extLst>
              <a:ext uri="{FF2B5EF4-FFF2-40B4-BE49-F238E27FC236}">
                <a16:creationId xmlns:a16="http://schemas.microsoft.com/office/drawing/2014/main" xmlns="" id="{C9962940-DCA2-B341-B457-E221484C0FA3}"/>
              </a:ext>
            </a:extLst>
          </p:cNvPr>
          <p:cNvSpPr txBox="1"/>
          <p:nvPr/>
        </p:nvSpPr>
        <p:spPr>
          <a:xfrm>
            <a:off x="229621" y="2557777"/>
            <a:ext cx="5116285" cy="4159921"/>
          </a:xfrm>
          <a:prstGeom prst="rect">
            <a:avLst/>
          </a:prstGeom>
          <a:noFill/>
        </p:spPr>
        <p:txBody>
          <a:bodyPr wrap="square" lIns="91440" tIns="45720" rIns="91440" bIns="45720" rtlCol="0" anchor="t">
            <a:spAutoFit/>
          </a:bodyPr>
          <a:lstStyle/>
          <a:p>
            <a:r>
              <a:rPr lang="en-GB" sz="2000" b="1">
                <a:solidFill>
                  <a:schemeClr val="accent2"/>
                </a:solidFill>
                <a:latin typeface="Arial"/>
                <a:cs typeface="Arial"/>
              </a:rPr>
              <a:t>Introduction </a:t>
            </a:r>
            <a:endParaRPr lang="en-GB" sz="2000" b="1">
              <a:solidFill>
                <a:schemeClr val="accent2"/>
              </a:solidFill>
            </a:endParaRPr>
          </a:p>
          <a:p>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The COVID-19 pandemic has caused widespread disruption to anaesthetic training</a:t>
            </a:r>
            <a:r>
              <a:rPr lang="en-GB" sz="1600" baseline="30000">
                <a:latin typeface="Arial" panose="020B0604020202020204" pitchFamily="34" charset="0"/>
                <a:cs typeface="Arial" panose="020B0604020202020204" pitchFamily="34" charset="0"/>
              </a:rPr>
              <a:t>1</a:t>
            </a:r>
            <a:r>
              <a:rPr lang="en-GB" sz="1600">
                <a:latin typeface="Arial" panose="020B0604020202020204" pitchFamily="34" charset="0"/>
                <a:cs typeface="Arial" panose="020B0604020202020204" pitchFamily="34" charset="0"/>
              </a:rPr>
              <a:t>. The increased risk of transmission during aerosol generating procedures has led to recommendation of the use of regional anaesthesia (RA) over general anaesthesia (GA) whenever clinically possible</a:t>
            </a:r>
            <a:r>
              <a:rPr lang="en-GB" sz="1600" baseline="30000">
                <a:latin typeface="Arial" panose="020B0604020202020204" pitchFamily="34" charset="0"/>
                <a:cs typeface="Arial" panose="020B0604020202020204" pitchFamily="34" charset="0"/>
              </a:rPr>
              <a:t>2</a:t>
            </a:r>
            <a:r>
              <a:rPr lang="en-GB" sz="1600">
                <a:latin typeface="Arial" panose="020B0604020202020204" pitchFamily="34" charset="0"/>
                <a:cs typeface="Arial" panose="020B0604020202020204" pitchFamily="34" charset="0"/>
              </a:rPr>
              <a:t>. </a:t>
            </a:r>
          </a:p>
          <a:p>
            <a:pPr algn="just"/>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Despite this, training opportunities have diminished with less opportunities for trainees to observe and perform supervised peripheral nerve blocks. In addition, many educational activities have been moved to an e-learning or virtual format which has significant limitations in cultivating the ultrasound (US) and needling skills required for RA. </a:t>
            </a:r>
          </a:p>
          <a:p>
            <a:endParaRPr lang="en-US" sz="432"/>
          </a:p>
        </p:txBody>
      </p:sp>
      <p:sp>
        <p:nvSpPr>
          <p:cNvPr id="31" name="TextBox 30">
            <a:extLst>
              <a:ext uri="{FF2B5EF4-FFF2-40B4-BE49-F238E27FC236}">
                <a16:creationId xmlns:a16="http://schemas.microsoft.com/office/drawing/2014/main" xmlns="" id="{7CFDA803-7364-974E-8200-1BD3265FA398}"/>
              </a:ext>
            </a:extLst>
          </p:cNvPr>
          <p:cNvSpPr txBox="1"/>
          <p:nvPr/>
        </p:nvSpPr>
        <p:spPr>
          <a:xfrm>
            <a:off x="229619" y="6692458"/>
            <a:ext cx="5002669" cy="5963236"/>
          </a:xfrm>
          <a:prstGeom prst="rect">
            <a:avLst/>
          </a:prstGeom>
          <a:noFill/>
        </p:spPr>
        <p:txBody>
          <a:bodyPr wrap="square" rtlCol="0">
            <a:spAutoFit/>
          </a:bodyPr>
          <a:lstStyle/>
          <a:p>
            <a:pPr algn="just"/>
            <a:r>
              <a:rPr lang="en-GB" sz="2000" b="1">
                <a:solidFill>
                  <a:schemeClr val="accent2"/>
                </a:solidFill>
                <a:latin typeface="Arial" panose="020B0604020202020204" pitchFamily="34" charset="0"/>
                <a:cs typeface="Arial" panose="020B0604020202020204" pitchFamily="34" charset="0"/>
              </a:rPr>
              <a:t>Methods</a:t>
            </a:r>
            <a:r>
              <a:rPr lang="en-GB" sz="2000">
                <a:solidFill>
                  <a:srgbClr val="00585A"/>
                </a:solidFill>
                <a:latin typeface="Arial" panose="020B0604020202020204" pitchFamily="34" charset="0"/>
                <a:cs typeface="Arial" panose="020B0604020202020204" pitchFamily="34" charset="0"/>
              </a:rPr>
              <a:t> </a:t>
            </a:r>
          </a:p>
          <a:p>
            <a:pPr algn="just"/>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We identified that within our region, junior trainees had little confidence in their knowledge of RA despite it being a module within the core curriculum. </a:t>
            </a:r>
          </a:p>
          <a:p>
            <a:pPr algn="just"/>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In response a one-day COVID secure  “Introduction to Regional Anaesthesia” course was designed, involving a blended approach of lectures and practical sessions using agar pots, phantoms and identification of students own anatomy</a:t>
            </a:r>
            <a:r>
              <a:rPr lang="en-GB" sz="1600" baseline="30000">
                <a:latin typeface="Arial" panose="020B0604020202020204" pitchFamily="34" charset="0"/>
                <a:cs typeface="Arial" panose="020B0604020202020204" pitchFamily="34" charset="0"/>
              </a:rPr>
              <a:t>3</a:t>
            </a:r>
            <a:r>
              <a:rPr lang="en-GB" sz="1600">
                <a:latin typeface="Arial" panose="020B0604020202020204" pitchFamily="34" charset="0"/>
                <a:cs typeface="Arial" panose="020B0604020202020204" pitchFamily="34" charset="0"/>
              </a:rPr>
              <a:t>. </a:t>
            </a:r>
          </a:p>
          <a:p>
            <a:pPr algn="just"/>
            <a:endParaRPr lang="en-GB" sz="1600" baseline="300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a:t>
            </a:r>
          </a:p>
          <a:p>
            <a:pPr algn="just"/>
            <a:endParaRPr lang="en-GB" sz="1600" baseline="30000">
              <a:latin typeface="Arial" panose="020B0604020202020204" pitchFamily="34" charset="0"/>
              <a:cs typeface="Arial" panose="020B0604020202020204" pitchFamily="34" charset="0"/>
            </a:endParaRPr>
          </a:p>
          <a:p>
            <a:pPr algn="just"/>
            <a:endParaRPr lang="en-GB" sz="3600"/>
          </a:p>
          <a:p>
            <a:pPr algn="just"/>
            <a:endParaRPr lang="en-GB" sz="3600"/>
          </a:p>
          <a:p>
            <a:pPr algn="just"/>
            <a:endParaRPr lang="en-GB" sz="3600"/>
          </a:p>
          <a:p>
            <a:r>
              <a:rPr lang="en-GB" sz="5185"/>
              <a:t> </a:t>
            </a:r>
          </a:p>
          <a:p>
            <a:endParaRPr lang="en-US" sz="432"/>
          </a:p>
        </p:txBody>
      </p:sp>
      <p:sp>
        <p:nvSpPr>
          <p:cNvPr id="51" name="TextBox 50">
            <a:extLst>
              <a:ext uri="{FF2B5EF4-FFF2-40B4-BE49-F238E27FC236}">
                <a16:creationId xmlns:a16="http://schemas.microsoft.com/office/drawing/2014/main" xmlns="" id="{814A2243-D427-4147-AC26-4CC9E5BD9A20}"/>
              </a:ext>
            </a:extLst>
          </p:cNvPr>
          <p:cNvSpPr txBox="1"/>
          <p:nvPr/>
        </p:nvSpPr>
        <p:spPr>
          <a:xfrm>
            <a:off x="5615263" y="2622651"/>
            <a:ext cx="4730828" cy="400110"/>
          </a:xfrm>
          <a:prstGeom prst="rect">
            <a:avLst/>
          </a:prstGeom>
          <a:noFill/>
        </p:spPr>
        <p:txBody>
          <a:bodyPr wrap="square" rtlCol="0">
            <a:spAutoFit/>
          </a:bodyPr>
          <a:lstStyle/>
          <a:p>
            <a:r>
              <a:rPr lang="en-GB" sz="2000" b="1">
                <a:solidFill>
                  <a:schemeClr val="accent2"/>
                </a:solidFill>
                <a:latin typeface="Arial" panose="020B0604020202020204" pitchFamily="34" charset="0"/>
                <a:cs typeface="Arial" panose="020B0604020202020204" pitchFamily="34" charset="0"/>
              </a:rPr>
              <a:t>Results and Discussion</a:t>
            </a:r>
            <a:endParaRPr lang="en-GB" sz="160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5F5ED95-0286-C245-86FD-6B33E9D15121}"/>
              </a:ext>
            </a:extLst>
          </p:cNvPr>
          <p:cNvSpPr/>
          <p:nvPr/>
        </p:nvSpPr>
        <p:spPr>
          <a:xfrm>
            <a:off x="5615264" y="3125485"/>
            <a:ext cx="4801621" cy="6740307"/>
          </a:xfrm>
          <a:prstGeom prst="rect">
            <a:avLst/>
          </a:prstGeom>
        </p:spPr>
        <p:txBody>
          <a:bodyPr wrap="square">
            <a:spAutoFit/>
          </a:bodyPr>
          <a:lstStyle/>
          <a:p>
            <a:pPr algn="just"/>
            <a:r>
              <a:rPr lang="en-GB" sz="1600">
                <a:latin typeface="Arial" panose="020B0604020202020204" pitchFamily="34" charset="0"/>
                <a:cs typeface="Arial" panose="020B0604020202020204" pitchFamily="34" charset="0"/>
              </a:rPr>
              <a:t>All trainees thought that COVID-19 had negatively impacted their learning of RA (77% definitely; 23% probably). </a:t>
            </a: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Prior confidence in knowledge of RA averaged 1.8/5 (range 1-3, n=13); ; where 1 = no confidence, 5 = very confident. After attending our ‘Introduction to Regional Anaesthesia’ course all trainees reported an increase in confidence of their knowledge in RA afterwards (average 3.5/5, range 2-4, n=13) (Fig.1). </a:t>
            </a:r>
          </a:p>
        </p:txBody>
      </p:sp>
      <p:sp>
        <p:nvSpPr>
          <p:cNvPr id="52" name="TextBox 51">
            <a:extLst>
              <a:ext uri="{FF2B5EF4-FFF2-40B4-BE49-F238E27FC236}">
                <a16:creationId xmlns:a16="http://schemas.microsoft.com/office/drawing/2014/main" xmlns="" id="{8F8F08BC-0898-6547-86CC-3F9A41A39342}"/>
              </a:ext>
            </a:extLst>
          </p:cNvPr>
          <p:cNvSpPr txBox="1"/>
          <p:nvPr/>
        </p:nvSpPr>
        <p:spPr>
          <a:xfrm>
            <a:off x="229619" y="11973417"/>
            <a:ext cx="4963885" cy="651269"/>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a:p>
            <a:pPr algn="just"/>
            <a:endParaRPr lang="en-GB" sz="1600">
              <a:latin typeface="Arial" panose="020B0604020202020204" pitchFamily="34" charset="0"/>
              <a:cs typeface="Arial" panose="020B0604020202020204" pitchFamily="34" charset="0"/>
            </a:endParaRPr>
          </a:p>
          <a:p>
            <a:endParaRPr lang="en-US" sz="432"/>
          </a:p>
        </p:txBody>
      </p:sp>
      <p:sp>
        <p:nvSpPr>
          <p:cNvPr id="54" name="TextBox 53">
            <a:extLst>
              <a:ext uri="{FF2B5EF4-FFF2-40B4-BE49-F238E27FC236}">
                <a16:creationId xmlns:a16="http://schemas.microsoft.com/office/drawing/2014/main" xmlns="" id="{B3D3ED5B-ECA3-AA4B-AE00-E65DE6C32E4F}"/>
              </a:ext>
            </a:extLst>
          </p:cNvPr>
          <p:cNvSpPr txBox="1"/>
          <p:nvPr/>
        </p:nvSpPr>
        <p:spPr>
          <a:xfrm>
            <a:off x="5556785" y="10046552"/>
            <a:ext cx="4847785" cy="3354765"/>
          </a:xfrm>
          <a:prstGeom prst="rect">
            <a:avLst/>
          </a:prstGeom>
          <a:noFill/>
        </p:spPr>
        <p:txBody>
          <a:bodyPr wrap="square" rtlCol="0">
            <a:spAutoFit/>
          </a:bodyPr>
          <a:lstStyle/>
          <a:p>
            <a:r>
              <a:rPr lang="en-US" sz="2000" b="1">
                <a:solidFill>
                  <a:schemeClr val="accent2"/>
                </a:solidFill>
                <a:latin typeface="Arial" panose="020B0604020202020204" pitchFamily="34" charset="0"/>
                <a:cs typeface="Arial" panose="020B0604020202020204" pitchFamily="34" charset="0"/>
              </a:rPr>
              <a:t>Conclusions and Recommendations</a:t>
            </a:r>
          </a:p>
          <a:p>
            <a:endParaRPr lang="en-US" sz="1600">
              <a:latin typeface="Arial" panose="020B0604020202020204" pitchFamily="34" charset="0"/>
              <a:cs typeface="Arial" panose="020B0604020202020204" pitchFamily="34" charset="0"/>
            </a:endParaRPr>
          </a:p>
          <a:p>
            <a:pPr algn="just"/>
            <a:r>
              <a:rPr lang="en-US" sz="1600">
                <a:latin typeface="Arial" panose="020B0604020202020204" pitchFamily="34" charset="0"/>
                <a:cs typeface="Arial" panose="020B0604020202020204" pitchFamily="34" charset="0"/>
              </a:rPr>
              <a:t>W</a:t>
            </a:r>
            <a:r>
              <a:rPr lang="en-GB" sz="1600">
                <a:latin typeface="Arial" panose="020B0604020202020204" pitchFamily="34" charset="0"/>
                <a:cs typeface="Arial" panose="020B0604020202020204" pitchFamily="34" charset="0"/>
              </a:rPr>
              <a:t>e have demonstrated that effective COVID-19 secure face-to-face teaching in RA is possible and would provide an excellent foundation on which to build throughout the rest of their training. This is particularly important at the current time as while COVID pandemic remains ongoing. </a:t>
            </a:r>
          </a:p>
          <a:p>
            <a:pPr algn="just"/>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We suggest that similar courses are needed across all regions to ensure the future generation are knowledgeable and well skilled in regional techniques. </a:t>
            </a:r>
          </a:p>
        </p:txBody>
      </p:sp>
      <p:graphicFrame>
        <p:nvGraphicFramePr>
          <p:cNvPr id="58" name="Chart 57">
            <a:extLst>
              <a:ext uri="{FF2B5EF4-FFF2-40B4-BE49-F238E27FC236}">
                <a16:creationId xmlns:a16="http://schemas.microsoft.com/office/drawing/2014/main" xmlns="" id="{95875362-1803-5244-9319-B13FCF0D1456}"/>
              </a:ext>
            </a:extLst>
          </p:cNvPr>
          <p:cNvGraphicFramePr>
            <a:graphicFrameLocks/>
          </p:cNvGraphicFramePr>
          <p:nvPr>
            <p:extLst>
              <p:ext uri="{D42A27DB-BD31-4B8C-83A1-F6EECF244321}">
                <p14:modId xmlns:p14="http://schemas.microsoft.com/office/powerpoint/2010/main" val="3201045693"/>
              </p:ext>
            </p:extLst>
          </p:nvPr>
        </p:nvGraphicFramePr>
        <p:xfrm>
          <a:off x="5569101" y="4117198"/>
          <a:ext cx="4847784" cy="3854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4265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397</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Lakha Manoj (RBK) Walsall Healthcare NHS Trust</dc:creator>
  <cp:lastModifiedBy>Bradley Joyce (RBK) Walsall Healthcare NHS Trust</cp:lastModifiedBy>
  <cp:revision>41</cp:revision>
  <dcterms:created xsi:type="dcterms:W3CDTF">2020-12-07T15:24:36Z</dcterms:created>
  <dcterms:modified xsi:type="dcterms:W3CDTF">2021-11-09T13:51:52Z</dcterms:modified>
</cp:coreProperties>
</file>