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88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6405"/>
  </p:normalViewPr>
  <p:slideViewPr>
    <p:cSldViewPr snapToGrid="0" snapToObjects="1">
      <p:cViewPr varScale="1">
        <p:scale>
          <a:sx n="37" d="100"/>
          <a:sy n="37" d="100"/>
        </p:scale>
        <p:origin x="-906" y="-78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ohini.thapliyal\Desktop\Copy%20of%20ATAIN%20DATABASE%20ANALYSIS%20APRIL2020%20-%20MARCH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Analysis!$G$2</c:f>
              <c:strCache>
                <c:ptCount val="1"/>
                <c:pt idx="0">
                  <c:v>Term Admissions into NNU as % of Reg. Births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Analysis!$B$3:$B$53</c:f>
              <c:numCache>
                <c:formatCode>mmm\-yy</c:formatCode>
                <c:ptCount val="5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</c:numCache>
            </c:numRef>
          </c:cat>
          <c:val>
            <c:numRef>
              <c:f>Analysis!$G$3:$G$53</c:f>
              <c:numCache>
                <c:formatCode>0.00%</c:formatCode>
                <c:ptCount val="51"/>
                <c:pt idx="0">
                  <c:v>7.1197411003236247E-2</c:v>
                </c:pt>
                <c:pt idx="1">
                  <c:v>4.230769230769231E-2</c:v>
                </c:pt>
                <c:pt idx="2">
                  <c:v>2.4242424242424242E-2</c:v>
                </c:pt>
                <c:pt idx="3">
                  <c:v>4.5180722891566265E-2</c:v>
                </c:pt>
                <c:pt idx="4">
                  <c:v>4.9230769230769231E-2</c:v>
                </c:pt>
                <c:pt idx="5">
                  <c:v>0.04</c:v>
                </c:pt>
                <c:pt idx="6">
                  <c:v>3.9156626506024098E-2</c:v>
                </c:pt>
                <c:pt idx="7">
                  <c:v>4.7619047619047616E-2</c:v>
                </c:pt>
                <c:pt idx="8">
                  <c:v>2.9605263157894735E-2</c:v>
                </c:pt>
                <c:pt idx="9">
                  <c:v>4.4368600682593858E-2</c:v>
                </c:pt>
                <c:pt idx="10">
                  <c:v>1.7921146953405017E-2</c:v>
                </c:pt>
                <c:pt idx="11">
                  <c:v>6.7857142857142852E-2</c:v>
                </c:pt>
                <c:pt idx="12">
                  <c:v>6.7857142857142852E-2</c:v>
                </c:pt>
                <c:pt idx="13">
                  <c:v>4.7430830039525688E-2</c:v>
                </c:pt>
                <c:pt idx="14">
                  <c:v>3.1141868512110725E-2</c:v>
                </c:pt>
                <c:pt idx="15">
                  <c:v>5.5555555555555552E-2</c:v>
                </c:pt>
                <c:pt idx="16">
                  <c:v>3.5598705501618123E-2</c:v>
                </c:pt>
                <c:pt idx="17">
                  <c:v>4.5454545454545456E-2</c:v>
                </c:pt>
                <c:pt idx="18">
                  <c:v>3.4375000000000003E-2</c:v>
                </c:pt>
                <c:pt idx="19">
                  <c:v>4.4982698961937718E-2</c:v>
                </c:pt>
                <c:pt idx="20">
                  <c:v>2.3890784982935155E-2</c:v>
                </c:pt>
                <c:pt idx="21">
                  <c:v>2.1428571428571429E-2</c:v>
                </c:pt>
                <c:pt idx="22">
                  <c:v>4.3046357615894038E-2</c:v>
                </c:pt>
                <c:pt idx="23">
                  <c:v>4.6666666666666669E-2</c:v>
                </c:pt>
                <c:pt idx="24">
                  <c:v>3.0581039755351681E-2</c:v>
                </c:pt>
                <c:pt idx="25">
                  <c:v>5.8394160583941604E-2</c:v>
                </c:pt>
                <c:pt idx="26">
                  <c:v>3.6065573770491806E-2</c:v>
                </c:pt>
                <c:pt idx="27">
                  <c:v>4.6931407942238268E-2</c:v>
                </c:pt>
                <c:pt idx="28">
                  <c:v>4.3624161073825503E-2</c:v>
                </c:pt>
                <c:pt idx="29">
                  <c:v>2.8268551236749116E-2</c:v>
                </c:pt>
                <c:pt idx="30">
                  <c:v>4.5592705167173252E-2</c:v>
                </c:pt>
                <c:pt idx="31">
                  <c:v>4.0540540540540543E-2</c:v>
                </c:pt>
                <c:pt idx="32">
                  <c:v>3.1700288184438041E-2</c:v>
                </c:pt>
                <c:pt idx="33">
                  <c:v>4.6822742474916385E-2</c:v>
                </c:pt>
                <c:pt idx="34">
                  <c:v>3.3783783783783786E-2</c:v>
                </c:pt>
                <c:pt idx="35">
                  <c:v>4.398826979472141E-2</c:v>
                </c:pt>
                <c:pt idx="36">
                  <c:v>4.2071197411003236E-2</c:v>
                </c:pt>
                <c:pt idx="37">
                  <c:v>4.0677966101694912E-2</c:v>
                </c:pt>
                <c:pt idx="38">
                  <c:v>2.6627218934911243E-2</c:v>
                </c:pt>
                <c:pt idx="39">
                  <c:v>3.6184210526315791E-2</c:v>
                </c:pt>
                <c:pt idx="40">
                  <c:v>3.1802120141342753E-2</c:v>
                </c:pt>
                <c:pt idx="41">
                  <c:v>4.0123456790123455E-2</c:v>
                </c:pt>
                <c:pt idx="42">
                  <c:v>2.7777777777777776E-2</c:v>
                </c:pt>
                <c:pt idx="43">
                  <c:v>4.6052631578947366E-2</c:v>
                </c:pt>
                <c:pt idx="44">
                  <c:v>4.195804195804196E-2</c:v>
                </c:pt>
                <c:pt idx="45">
                  <c:v>5.5555555555555552E-2</c:v>
                </c:pt>
                <c:pt idx="46">
                  <c:v>2.5974025974025976E-2</c:v>
                </c:pt>
                <c:pt idx="47">
                  <c:v>3.9855072463768113E-2</c:v>
                </c:pt>
                <c:pt idx="48">
                  <c:v>1.7921146953405017E-2</c:v>
                </c:pt>
                <c:pt idx="49">
                  <c:v>4.5936395759717315E-2</c:v>
                </c:pt>
                <c:pt idx="50">
                  <c:v>5.1873198847262249E-2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35-4244-AF99-B4D9C6E86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6138752"/>
        <c:axId val="277584064"/>
      </c:barChart>
      <c:lineChart>
        <c:grouping val="standard"/>
        <c:varyColors val="0"/>
        <c:ser>
          <c:idx val="0"/>
          <c:order val="0"/>
          <c:tx>
            <c:strRef>
              <c:f>Analysis!$F$2</c:f>
              <c:strCache>
                <c:ptCount val="1"/>
                <c:pt idx="0">
                  <c:v>Term Admissions to NNU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Analysis!$B$3:$B$53</c:f>
              <c:numCache>
                <c:formatCode>mmm\-yy</c:formatCode>
                <c:ptCount val="5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</c:numCache>
            </c:numRef>
          </c:cat>
          <c:val>
            <c:numRef>
              <c:f>Analysis!$F$3:$F$53</c:f>
              <c:numCache>
                <c:formatCode>General</c:formatCode>
                <c:ptCount val="51"/>
                <c:pt idx="0">
                  <c:v>22</c:v>
                </c:pt>
                <c:pt idx="1">
                  <c:v>11</c:v>
                </c:pt>
                <c:pt idx="2">
                  <c:v>8</c:v>
                </c:pt>
                <c:pt idx="3">
                  <c:v>15</c:v>
                </c:pt>
                <c:pt idx="4">
                  <c:v>16</c:v>
                </c:pt>
                <c:pt idx="5">
                  <c:v>12</c:v>
                </c:pt>
                <c:pt idx="6">
                  <c:v>13</c:v>
                </c:pt>
                <c:pt idx="7">
                  <c:v>16</c:v>
                </c:pt>
                <c:pt idx="8">
                  <c:v>9</c:v>
                </c:pt>
                <c:pt idx="9">
                  <c:v>13</c:v>
                </c:pt>
                <c:pt idx="10">
                  <c:v>5</c:v>
                </c:pt>
                <c:pt idx="11">
                  <c:v>19</c:v>
                </c:pt>
                <c:pt idx="12">
                  <c:v>19</c:v>
                </c:pt>
                <c:pt idx="13">
                  <c:v>12</c:v>
                </c:pt>
                <c:pt idx="14">
                  <c:v>9</c:v>
                </c:pt>
                <c:pt idx="15">
                  <c:v>17</c:v>
                </c:pt>
                <c:pt idx="16">
                  <c:v>11</c:v>
                </c:pt>
                <c:pt idx="17">
                  <c:v>13</c:v>
                </c:pt>
                <c:pt idx="18">
                  <c:v>11</c:v>
                </c:pt>
                <c:pt idx="19">
                  <c:v>13</c:v>
                </c:pt>
                <c:pt idx="20">
                  <c:v>7</c:v>
                </c:pt>
                <c:pt idx="21">
                  <c:v>6</c:v>
                </c:pt>
                <c:pt idx="22">
                  <c:v>13</c:v>
                </c:pt>
                <c:pt idx="23">
                  <c:v>14</c:v>
                </c:pt>
                <c:pt idx="24">
                  <c:v>10</c:v>
                </c:pt>
                <c:pt idx="25">
                  <c:v>16</c:v>
                </c:pt>
                <c:pt idx="26">
                  <c:v>11</c:v>
                </c:pt>
                <c:pt idx="27">
                  <c:v>13</c:v>
                </c:pt>
                <c:pt idx="28">
                  <c:v>13</c:v>
                </c:pt>
                <c:pt idx="29">
                  <c:v>8</c:v>
                </c:pt>
                <c:pt idx="30">
                  <c:v>15</c:v>
                </c:pt>
                <c:pt idx="31">
                  <c:v>12</c:v>
                </c:pt>
                <c:pt idx="32">
                  <c:v>11</c:v>
                </c:pt>
                <c:pt idx="33">
                  <c:v>14</c:v>
                </c:pt>
                <c:pt idx="34">
                  <c:v>10</c:v>
                </c:pt>
                <c:pt idx="35">
                  <c:v>15</c:v>
                </c:pt>
                <c:pt idx="36">
                  <c:v>13</c:v>
                </c:pt>
                <c:pt idx="37">
                  <c:v>12</c:v>
                </c:pt>
                <c:pt idx="38">
                  <c:v>9</c:v>
                </c:pt>
                <c:pt idx="39">
                  <c:v>11</c:v>
                </c:pt>
                <c:pt idx="40">
                  <c:v>9</c:v>
                </c:pt>
                <c:pt idx="41">
                  <c:v>13</c:v>
                </c:pt>
                <c:pt idx="42">
                  <c:v>9</c:v>
                </c:pt>
                <c:pt idx="43">
                  <c:v>14</c:v>
                </c:pt>
                <c:pt idx="44">
                  <c:v>12</c:v>
                </c:pt>
                <c:pt idx="45">
                  <c:v>14</c:v>
                </c:pt>
                <c:pt idx="46">
                  <c:v>8</c:v>
                </c:pt>
                <c:pt idx="47">
                  <c:v>11</c:v>
                </c:pt>
                <c:pt idx="48">
                  <c:v>5</c:v>
                </c:pt>
                <c:pt idx="49">
                  <c:v>13</c:v>
                </c:pt>
                <c:pt idx="50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135-4244-AF99-B4D9C6E86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136704"/>
        <c:axId val="277583488"/>
      </c:lineChart>
      <c:lineChart>
        <c:grouping val="standard"/>
        <c:varyColors val="0"/>
        <c:ser>
          <c:idx val="2"/>
          <c:order val="2"/>
          <c:tx>
            <c:strRef>
              <c:f>Analysis!$H$2</c:f>
              <c:strCache>
                <c:ptCount val="1"/>
                <c:pt idx="0">
                  <c:v>Target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Analysis!$B$3:$B$53</c:f>
              <c:numCache>
                <c:formatCode>mmm\-yy</c:formatCode>
                <c:ptCount val="5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</c:numCache>
            </c:numRef>
          </c:cat>
          <c:val>
            <c:numRef>
              <c:f>Analysis!$H$3:$H$53</c:f>
              <c:numCache>
                <c:formatCode>0.00%</c:formatCode>
                <c:ptCount val="51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0.06</c:v>
                </c:pt>
                <c:pt idx="7">
                  <c:v>0.06</c:v>
                </c:pt>
                <c:pt idx="8">
                  <c:v>0.06</c:v>
                </c:pt>
                <c:pt idx="9">
                  <c:v>0.06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  <c:pt idx="13">
                  <c:v>0.06</c:v>
                </c:pt>
                <c:pt idx="14">
                  <c:v>0.06</c:v>
                </c:pt>
                <c:pt idx="15">
                  <c:v>0.06</c:v>
                </c:pt>
                <c:pt idx="16">
                  <c:v>0.06</c:v>
                </c:pt>
                <c:pt idx="17">
                  <c:v>0.06</c:v>
                </c:pt>
                <c:pt idx="18">
                  <c:v>0.06</c:v>
                </c:pt>
                <c:pt idx="19">
                  <c:v>0.06</c:v>
                </c:pt>
                <c:pt idx="20">
                  <c:v>0.06</c:v>
                </c:pt>
                <c:pt idx="21">
                  <c:v>0.06</c:v>
                </c:pt>
                <c:pt idx="22">
                  <c:v>0.06</c:v>
                </c:pt>
                <c:pt idx="23">
                  <c:v>0.06</c:v>
                </c:pt>
                <c:pt idx="24">
                  <c:v>0.06</c:v>
                </c:pt>
                <c:pt idx="25">
                  <c:v>0.06</c:v>
                </c:pt>
                <c:pt idx="26">
                  <c:v>0.06</c:v>
                </c:pt>
                <c:pt idx="27">
                  <c:v>0.06</c:v>
                </c:pt>
                <c:pt idx="28">
                  <c:v>0.06</c:v>
                </c:pt>
                <c:pt idx="29">
                  <c:v>0.06</c:v>
                </c:pt>
                <c:pt idx="30">
                  <c:v>0.06</c:v>
                </c:pt>
                <c:pt idx="31">
                  <c:v>0.06</c:v>
                </c:pt>
                <c:pt idx="32">
                  <c:v>0.06</c:v>
                </c:pt>
                <c:pt idx="33">
                  <c:v>0.06</c:v>
                </c:pt>
                <c:pt idx="34">
                  <c:v>0.06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0.05</c:v>
                </c:pt>
                <c:pt idx="39">
                  <c:v>0.05</c:v>
                </c:pt>
                <c:pt idx="40">
                  <c:v>0.05</c:v>
                </c:pt>
                <c:pt idx="41">
                  <c:v>0.05</c:v>
                </c:pt>
                <c:pt idx="42">
                  <c:v>0.05</c:v>
                </c:pt>
                <c:pt idx="43">
                  <c:v>0.05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0.05</c:v>
                </c:pt>
                <c:pt idx="48">
                  <c:v>0.05</c:v>
                </c:pt>
                <c:pt idx="49">
                  <c:v>0.05</c:v>
                </c:pt>
                <c:pt idx="50">
                  <c:v>0.05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135-4244-AF99-B4D9C6E86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138752"/>
        <c:axId val="277584064"/>
      </c:lineChart>
      <c:dateAx>
        <c:axId val="2161367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277583488"/>
        <c:crosses val="autoZero"/>
        <c:auto val="1"/>
        <c:lblOffset val="100"/>
        <c:baseTimeUnit val="months"/>
      </c:dateAx>
      <c:valAx>
        <c:axId val="277583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6136704"/>
        <c:crosses val="autoZero"/>
        <c:crossBetween val="between"/>
      </c:valAx>
      <c:valAx>
        <c:axId val="2775840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%</a:t>
                </a:r>
                <a:r>
                  <a:rPr lang="en-GB" baseline="0"/>
                  <a:t> of Reg. Births</a:t>
                </a:r>
                <a:endParaRPr lang="en-GB"/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216138752"/>
        <c:crosses val="max"/>
        <c:crossBetween val="between"/>
      </c:valAx>
      <c:dateAx>
        <c:axId val="2161387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277584064"/>
        <c:crosses val="autoZero"/>
        <c:auto val="1"/>
        <c:lblOffset val="100"/>
        <c:baseTimeUnit val="months"/>
      </c:date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0.45698</cdr:x>
      <cdr:y>0.10714</cdr:y>
    </cdr:from>
    <cdr:to>
      <cdr:x>0.45698</cdr:x>
      <cdr:y>0.8952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xmlns="" id="{E5AB469F-AF19-461D-8AD5-433085EA15BB}"/>
            </a:ext>
          </a:extLst>
        </cdr:cNvPr>
        <cdr:cNvCxnSpPr/>
      </cdr:nvCxnSpPr>
      <cdr:spPr>
        <a:xfrm xmlns:a="http://schemas.openxmlformats.org/drawingml/2006/main" flipV="1">
          <a:off x="4531328" y="276225"/>
          <a:ext cx="0" cy="203169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0.46361</cdr:x>
      <cdr:y>0.08059</cdr:y>
    </cdr:from>
    <cdr:to>
      <cdr:x>0.58749</cdr:x>
      <cdr:y>0.17665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97100" y="207766"/>
          <a:ext cx="1228356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3AE1F-CF5B-A64D-BC5D-DC7572A7174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E1A7D-7FFD-6845-A916-EF7EB14E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D15B-C69A-C945-99D0-425943BFE0DD}" type="datetime1">
              <a:rPr lang="en-GB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61E7-D1BC-9F4E-ACDB-6E2E147C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D87-DD57-764F-9F68-85A207130292}" type="datetime1">
              <a:rPr lang="en-GB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61E7-D1BC-9F4E-ACDB-6E2E147C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CA60-DA8F-F348-8431-4D2A57F19BB4}" type="datetime1">
              <a:rPr lang="en-GB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61E7-D1BC-9F4E-ACDB-6E2E147C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5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A62A-9405-8C4B-91C9-9669FEEBBF1C}" type="datetime1">
              <a:rPr lang="en-GB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61E7-D1BC-9F4E-ACDB-6E2E147C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CDC4-FB12-964A-B051-89728A9A40C9}" type="datetime1">
              <a:rPr lang="en-GB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61E7-D1BC-9F4E-ACDB-6E2E147C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AE0-DFCF-664C-9113-8E274CE0AFD6}" type="datetime1">
              <a:rPr lang="en-GB" smtClean="0"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61E7-D1BC-9F4E-ACDB-6E2E147C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C2CE-6F26-054F-B7D3-1A35B360EAB1}" type="datetime1">
              <a:rPr lang="en-GB" smtClean="0"/>
              <a:t>09/11/2021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61E7-D1BC-9F4E-ACDB-6E2E147C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82F0-3905-A940-8E74-D4361D13ECB1}" type="datetime1">
              <a:rPr lang="en-GB" smtClean="0"/>
              <a:t>09/11/2021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61E7-D1BC-9F4E-ACDB-6E2E147C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3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27AF-50B0-2C4D-BD78-32A0F479207A}" type="datetime1">
              <a:rPr lang="en-GB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61E7-D1BC-9F4E-ACDB-6E2E147C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2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DC3D-7A03-5644-95D6-5F36B5A10ECA}" type="datetime1">
              <a:rPr lang="en-GB" smtClean="0"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61E7-D1BC-9F4E-ACDB-6E2E147C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3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01CF-5683-CD43-9505-4151FA33088C}" type="datetime1">
              <a:rPr lang="en-GB" smtClean="0"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61E7-D1BC-9F4E-ACDB-6E2E147C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44D2-BA93-4C48-98F4-B6E46704D06E}" type="datetime1">
              <a:rPr lang="en-GB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61E7-D1BC-9F4E-ACDB-6E2E147C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68EE91-BD68-8146-B4F1-F84513CD0E29}"/>
              </a:ext>
            </a:extLst>
          </p:cNvPr>
          <p:cNvSpPr txBox="1"/>
          <p:nvPr/>
        </p:nvSpPr>
        <p:spPr>
          <a:xfrm>
            <a:off x="527350" y="1022988"/>
            <a:ext cx="9927772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ATAIN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 Term Admissions Into Neonatal units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Dr Ashok Karupaiah</a:t>
            </a:r>
            <a:r>
              <a:rPr lang="en-US" sz="1200" baseline="3000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, Dr Rohini Thapliyal</a:t>
            </a:r>
            <a:r>
              <a:rPr lang="en-US" sz="1200" baseline="3000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, ANNP Margaret Price</a:t>
            </a:r>
            <a:r>
              <a:rPr lang="en-US" sz="1200" baseline="3000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, Dr T Mengistu</a:t>
            </a:r>
            <a:r>
              <a:rPr lang="en-US" sz="1200" baseline="3000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, Dr S Gupta</a:t>
            </a:r>
            <a:r>
              <a:rPr lang="en-US" sz="1200" baseline="3000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, Midwife Karen Scott</a:t>
            </a:r>
            <a:r>
              <a:rPr lang="en-US" sz="1200" baseline="30000">
                <a:solidFill>
                  <a:schemeClr val="bg1"/>
                </a:solidFill>
                <a:latin typeface="Arial"/>
                <a:cs typeface="Arial"/>
              </a:rPr>
              <a:t>2</a:t>
            </a:r>
          </a:p>
          <a:p>
            <a:pPr algn="ctr"/>
            <a:r>
              <a:rPr lang="en-US" sz="1200" baseline="3000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Department of Paediatrics and </a:t>
            </a:r>
            <a:r>
              <a:rPr lang="en-US" sz="1200" baseline="3000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Department of Obstetrics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34665D-DF02-304D-9109-5C2C4AE52DC1}"/>
              </a:ext>
            </a:extLst>
          </p:cNvPr>
          <p:cNvSpPr txBox="1"/>
          <p:nvPr/>
        </p:nvSpPr>
        <p:spPr>
          <a:xfrm>
            <a:off x="641412" y="14750018"/>
            <a:ext cx="99277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Paediatrics and Obstetrics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9B4C23A-F030-9342-85C6-1EAFF9FC92F9}"/>
              </a:ext>
            </a:extLst>
          </p:cNvPr>
          <p:cNvSpPr txBox="1"/>
          <p:nvPr/>
        </p:nvSpPr>
        <p:spPr>
          <a:xfrm>
            <a:off x="186900" y="13617023"/>
            <a:ext cx="720809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Summary of learnings:</a:t>
            </a:r>
          </a:p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all staff aware of new hypoglycaemia pathway</a:t>
            </a:r>
          </a:p>
          <a:p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For baby’s at risk of haemolytic disease of newborn send DAT test as urgent.</a:t>
            </a:r>
          </a:p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senior review of abnormal CTG’s.</a:t>
            </a:r>
          </a:p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steroids given for elective caesarean sections less than 38+6 weeks.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3F0862B-39CB-4B43-983D-1390D6B83806}"/>
              </a:ext>
            </a:extLst>
          </p:cNvPr>
          <p:cNvSpPr txBox="1"/>
          <p:nvPr/>
        </p:nvSpPr>
        <p:spPr>
          <a:xfrm>
            <a:off x="398320" y="5639777"/>
            <a:ext cx="10080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Mothers and babies have a physiological and emotional  need to be together in the hours and days following birth. </a:t>
            </a:r>
          </a:p>
          <a:p>
            <a:pPr algn="just"/>
            <a:r>
              <a:rPr lang="en-GB" sz="1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overwhelming evidence that separation of mother and baby soon after birth interrupts the normal bonding process and has profound and lasting effect on maternal mental health, breastfeeding, long-term morbidity for mother and child.  </a:t>
            </a:r>
          </a:p>
          <a:p>
            <a:pPr algn="just"/>
            <a:r>
              <a: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ATAIN is a national programme under patient safety with objective to</a:t>
            </a:r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 correct management of antenatal, intrapartum and postnatal care to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minimise the number of avoidable term admissions to NNU and therefore minimise separation of mothers and babies.</a:t>
            </a:r>
          </a:p>
          <a:p>
            <a:pPr algn="just"/>
            <a:r>
              <a: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ATAIN team of Neonatal consultant, ANNP ,Obstetric consultant and midwifery staff working closely together from 2019 to reduce term admissions to neonatal unit. </a:t>
            </a:r>
          </a:p>
          <a:p>
            <a:pPr algn="just"/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aim is to reduce avoidable admissions to below 6 %, we set an ambitious target to achieve 3% consistently.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30DA548-6E52-BC44-A009-44207E9C34C6}"/>
              </a:ext>
            </a:extLst>
          </p:cNvPr>
          <p:cNvSpPr txBox="1"/>
          <p:nvPr/>
        </p:nvSpPr>
        <p:spPr>
          <a:xfrm>
            <a:off x="534421" y="4965301"/>
            <a:ext cx="986246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6765E1E-4545-E246-93D9-DD69DC98518F}"/>
              </a:ext>
            </a:extLst>
          </p:cNvPr>
          <p:cNvSpPr txBox="1"/>
          <p:nvPr/>
        </p:nvSpPr>
        <p:spPr>
          <a:xfrm>
            <a:off x="571630" y="9970770"/>
            <a:ext cx="42670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conducted to benchmark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 midwifery team on </a:t>
            </a:r>
            <a:r>
              <a:rPr lang="en-US" sz="16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</a:t>
            </a: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 conditions- respiratory, hypoglycaemia in babies.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e-learning via ESR.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Proforma introduced for assessment of term babies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analyst recruited onto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ATAIN data now on maternity dashboard  for all to see.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monthly meeting of ATAIN team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ATAIN newsletter to all team members to share learning.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22" y="13671069"/>
            <a:ext cx="2597996" cy="9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8434933"/>
            <a:ext cx="2602815" cy="507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22" y="11240610"/>
            <a:ext cx="2836071" cy="226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1" y="8524947"/>
            <a:ext cx="2112442" cy="129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8434933"/>
            <a:ext cx="2565400" cy="269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49" y="8890877"/>
            <a:ext cx="1262629" cy="83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009679"/>
              </p:ext>
            </p:extLst>
          </p:nvPr>
        </p:nvGraphicFramePr>
        <p:xfrm>
          <a:off x="527350" y="2449710"/>
          <a:ext cx="9915900" cy="25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01644" y="2577584"/>
            <a:ext cx="912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ATAIN team</a:t>
            </a:r>
          </a:p>
        </p:txBody>
      </p:sp>
    </p:spTree>
    <p:extLst>
      <p:ext uri="{BB962C8B-B14F-4D97-AF65-F5344CB8AC3E}">
        <p14:creationId xmlns:p14="http://schemas.microsoft.com/office/powerpoint/2010/main" val="3859261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306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Lakha Manoj (RBK) Walsall Healthcare NHS Trust</dc:creator>
  <cp:lastModifiedBy>Bradley Joyce (RBK) Walsall Healthcare NHS Trust</cp:lastModifiedBy>
  <cp:revision>39</cp:revision>
  <dcterms:created xsi:type="dcterms:W3CDTF">2020-12-07T15:24:36Z</dcterms:created>
  <dcterms:modified xsi:type="dcterms:W3CDTF">2021-11-09T13:49:00Z</dcterms:modified>
</cp:coreProperties>
</file>