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91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3"/>
    <p:restoredTop sz="96405"/>
  </p:normalViewPr>
  <p:slideViewPr>
    <p:cSldViewPr snapToGrid="0" snapToObjects="1">
      <p:cViewPr varScale="1">
        <p:scale>
          <a:sx n="37" d="100"/>
          <a:sy n="37" d="100"/>
        </p:scale>
        <p:origin x="-906" y="-78"/>
      </p:cViewPr>
      <p:guideLst>
        <p:guide orient="horz" pos="476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frederick.griffiths\AppData\Local\Microsoft\Windows\INetCache\IE\HCONCQ5V\Run%20Chart%20Colorectal%20Preassess%20Hb.xls" TargetMode="External"/><Relationship Id="rId1" Type="http://schemas.openxmlformats.org/officeDocument/2006/relationships/image" Target="../media/image2.png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1.xlsx"/><Relationship Id="rId1" Type="http://schemas.openxmlformats.org/officeDocument/2006/relationships/image" Target="../media/image2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'[Run Chart Colorectal Preassess Hb.xls]Run Chart'!$C$4</c:f>
          <c:strCache>
            <c:ptCount val="1"/>
            <c:pt idx="0">
              <c:v>Improvement in IDA diagnosis following intervention in Oct-20</c:v>
            </c:pt>
          </c:strCache>
        </c:strRef>
      </c:tx>
      <c:layout>
        <c:manualLayout>
          <c:xMode val="edge"/>
          <c:yMode val="edge"/>
          <c:x val="0.10989386970263208"/>
          <c:y val="2.1767134572952505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+mn-lt"/>
              <a:ea typeface="Arial"/>
              <a:cs typeface="Arial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75340597596059"/>
          <c:y val="0.18217299407564699"/>
          <c:w val="0.85191642749542029"/>
          <c:h val="0.69275840477190376"/>
        </c:manualLayout>
      </c:layout>
      <c:lineChart>
        <c:grouping val="standard"/>
        <c:varyColors val="0"/>
        <c:ser>
          <c:idx val="0"/>
          <c:order val="0"/>
          <c:tx>
            <c:v>Values</c:v>
          </c:tx>
          <c:spPr>
            <a:ln w="38100">
              <a:solidFill>
                <a:srgbClr val="000080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numRef>
              <c:f>'Run Chart'!chtObs</c:f>
              <c:numCache>
                <c:formatCode>mmm\-yy</c:formatCode>
                <c:ptCount val="17"/>
                <c:pt idx="0">
                  <c:v>43617</c:v>
                </c:pt>
                <c:pt idx="1">
                  <c:v>43647</c:v>
                </c:pt>
                <c:pt idx="2">
                  <c:v>43678</c:v>
                </c:pt>
                <c:pt idx="3">
                  <c:v>43709</c:v>
                </c:pt>
                <c:pt idx="4">
                  <c:v>43739</c:v>
                </c:pt>
                <c:pt idx="5">
                  <c:v>43770</c:v>
                </c:pt>
                <c:pt idx="6">
                  <c:v>43800</c:v>
                </c:pt>
                <c:pt idx="7">
                  <c:v>43831</c:v>
                </c:pt>
                <c:pt idx="8">
                  <c:v>43862</c:v>
                </c:pt>
                <c:pt idx="9">
                  <c:v>43891</c:v>
                </c:pt>
                <c:pt idx="10">
                  <c:v>43922</c:v>
                </c:pt>
                <c:pt idx="11">
                  <c:v>43983</c:v>
                </c:pt>
                <c:pt idx="12">
                  <c:v>44013</c:v>
                </c:pt>
                <c:pt idx="13">
                  <c:v>44044</c:v>
                </c:pt>
                <c:pt idx="14">
                  <c:v>44075</c:v>
                </c:pt>
                <c:pt idx="15">
                  <c:v>44105</c:v>
                </c:pt>
                <c:pt idx="16">
                  <c:v>44136</c:v>
                </c:pt>
              </c:numCache>
            </c:numRef>
          </c:cat>
          <c:val>
            <c:numRef>
              <c:f>'Run Chart'!chtData</c:f>
              <c:numCache>
                <c:formatCode>General</c:formatCode>
                <c:ptCount val="17"/>
                <c:pt idx="0">
                  <c:v>14</c:v>
                </c:pt>
                <c:pt idx="1">
                  <c:v>50</c:v>
                </c:pt>
                <c:pt idx="2">
                  <c:v>33</c:v>
                </c:pt>
                <c:pt idx="3">
                  <c:v>25</c:v>
                </c:pt>
                <c:pt idx="4">
                  <c:v>33</c:v>
                </c:pt>
                <c:pt idx="5">
                  <c:v>86</c:v>
                </c:pt>
                <c:pt idx="6">
                  <c:v>50</c:v>
                </c:pt>
                <c:pt idx="7">
                  <c:v>40</c:v>
                </c:pt>
                <c:pt idx="8">
                  <c:v>75</c:v>
                </c:pt>
                <c:pt idx="9">
                  <c:v>57</c:v>
                </c:pt>
                <c:pt idx="11">
                  <c:v>0</c:v>
                </c:pt>
                <c:pt idx="12">
                  <c:v>0</c:v>
                </c:pt>
                <c:pt idx="13">
                  <c:v>50</c:v>
                </c:pt>
                <c:pt idx="14">
                  <c:v>100</c:v>
                </c:pt>
                <c:pt idx="15">
                  <c:v>80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ED8-144F-B3F4-4CC38329931C}"/>
            </c:ext>
          </c:extLst>
        </c:ser>
        <c:ser>
          <c:idx val="1"/>
          <c:order val="1"/>
          <c:tx>
            <c:v>Median</c:v>
          </c:tx>
          <c:spPr>
            <a:ln w="25400">
              <a:solidFill>
                <a:srgbClr val="FF66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70410372945286437"/>
                  <c:y val="-0.12155227693940315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FF0000"/>
                        </a:solidFill>
                        <a:latin typeface="+mn-lt"/>
                        <a:ea typeface="Arial"/>
                        <a:cs typeface="Arial"/>
                      </a:defRPr>
                    </a:pPr>
                    <a:r>
                      <a:rPr lang="en-US" sz="1400">
                        <a:latin typeface="+mn-lt"/>
                      </a:rPr>
                      <a:t>Median</a:t>
                    </a:r>
                    <a:endParaRPr lang="en-US"/>
                  </a:p>
                </c:rich>
              </c:tx>
              <c:spPr>
                <a:noFill/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159-4196-B882-1C068A2B1BB6}"/>
                </c:ext>
              </c:extLst>
            </c:dLbl>
            <c:spPr>
              <a:noFill/>
            </c:spPr>
            <c:txPr>
              <a:bodyPr/>
              <a:lstStyle/>
              <a:p>
                <a:pPr>
                  <a:defRPr sz="1400">
                    <a:latin typeface="+mn-lt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'Run Chart'!chtMedian</c:f>
              <c:numCache>
                <c:formatCode>General</c:formatCode>
                <c:ptCount val="17"/>
                <c:pt idx="0">
                  <c:v>29</c:v>
                </c:pt>
                <c:pt idx="1">
                  <c:v>29</c:v>
                </c:pt>
                <c:pt idx="2">
                  <c:v>29</c:v>
                </c:pt>
                <c:pt idx="3">
                  <c:v>29</c:v>
                </c:pt>
                <c:pt idx="4">
                  <c:v>29</c:v>
                </c:pt>
                <c:pt idx="5">
                  <c:v>53.5</c:v>
                </c:pt>
                <c:pt idx="6">
                  <c:v>53.5</c:v>
                </c:pt>
                <c:pt idx="7">
                  <c:v>53.5</c:v>
                </c:pt>
                <c:pt idx="8">
                  <c:v>53.5</c:v>
                </c:pt>
                <c:pt idx="9">
                  <c:v>53.5</c:v>
                </c:pt>
                <c:pt idx="10">
                  <c:v>53.5</c:v>
                </c:pt>
                <c:pt idx="11">
                  <c:v>53.5</c:v>
                </c:pt>
                <c:pt idx="12">
                  <c:v>53.5</c:v>
                </c:pt>
                <c:pt idx="13">
                  <c:v>53.5</c:v>
                </c:pt>
                <c:pt idx="14">
                  <c:v>53.5</c:v>
                </c:pt>
                <c:pt idx="15">
                  <c:v>53.5</c:v>
                </c:pt>
                <c:pt idx="16">
                  <c:v>53.5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ED8-144F-B3F4-4CC38329931C}"/>
            </c:ext>
          </c:extLst>
        </c:ser>
        <c:ser>
          <c:idx val="2"/>
          <c:order val="2"/>
          <c:tx>
            <c:v>Goal</c:v>
          </c:tx>
          <c:spPr>
            <a:ln w="25400">
              <a:solidFill>
                <a:srgbClr val="008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8.3553035055285909E-3"/>
                  <c:y val="4.6118427504834518E-2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8000"/>
                        </a:solidFill>
                        <a:latin typeface="+mn-lt"/>
                        <a:ea typeface="Arial"/>
                        <a:cs typeface="Arial"/>
                      </a:defRPr>
                    </a:pPr>
                    <a:r>
                      <a:rPr lang="en-US" sz="1400">
                        <a:latin typeface="+mn-lt"/>
                      </a:rPr>
                      <a:t>Goal</a:t>
                    </a:r>
                    <a:endParaRPr lang="en-US"/>
                  </a:p>
                </c:rich>
              </c:tx>
              <c:spPr>
                <a:solidFill>
                  <a:schemeClr val="bg1"/>
                </a:solidFill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159-4196-B882-1C068A2B1B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+mn-lt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'Run Chart'!chtGoal</c:f>
              <c:numCache>
                <c:formatCode>General</c:formatCode>
                <c:ptCount val="1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DED8-144F-B3F4-4CC38329931C}"/>
            </c:ext>
          </c:extLst>
        </c:ser>
        <c:ser>
          <c:idx val="3"/>
          <c:order val="3"/>
          <c:tx>
            <c:v>Extend</c:v>
          </c:tx>
          <c:marker>
            <c:symbol val="picture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</c:spPr>
          </c:marker>
          <c:val>
            <c:numRef>
              <c:f>'Run Chart'!chtExtend</c:f>
              <c:numCache>
                <c:formatCode>General</c:formatCode>
                <c:ptCount val="17"/>
                <c:pt idx="4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DED8-144F-B3F4-4CC3832993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5986432"/>
        <c:axId val="218453056"/>
      </c:lineChart>
      <c:catAx>
        <c:axId val="2759864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21845305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18453056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75986432"/>
        <c:crosses val="autoZero"/>
        <c:crossBetween val="between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'Run Chart'!$C$4</c:f>
          <c:strCache>
            <c:ptCount val="1"/>
            <c:pt idx="0">
              <c:v>Improvement in referral of IDA patients for IV iron therapy</c:v>
            </c:pt>
          </c:strCache>
        </c:strRef>
      </c:tx>
      <c:layout>
        <c:manualLayout>
          <c:xMode val="edge"/>
          <c:yMode val="edge"/>
          <c:x val="0.14243260391983967"/>
          <c:y val="2.1494733001496669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+mn-lt"/>
              <a:ea typeface="Arial"/>
              <a:cs typeface="Arial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5956195426342072E-2"/>
          <c:y val="0.19625323738614586"/>
          <c:w val="0.88589002972116471"/>
          <c:h val="0.61825863751090959"/>
        </c:manualLayout>
      </c:layout>
      <c:lineChart>
        <c:grouping val="standard"/>
        <c:varyColors val="0"/>
        <c:ser>
          <c:idx val="0"/>
          <c:order val="0"/>
          <c:tx>
            <c:v>Values</c:v>
          </c:tx>
          <c:spPr>
            <a:ln w="38100">
              <a:solidFill>
                <a:srgbClr val="000080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numRef>
              <c:f>'Run Chart'!chtObs</c:f>
              <c:numCache>
                <c:formatCode>mmm\-yy</c:formatCode>
                <c:ptCount val="17"/>
                <c:pt idx="0">
                  <c:v>43617</c:v>
                </c:pt>
                <c:pt idx="1">
                  <c:v>43647</c:v>
                </c:pt>
                <c:pt idx="2">
                  <c:v>43678</c:v>
                </c:pt>
                <c:pt idx="3">
                  <c:v>43709</c:v>
                </c:pt>
                <c:pt idx="4">
                  <c:v>43739</c:v>
                </c:pt>
                <c:pt idx="5">
                  <c:v>43770</c:v>
                </c:pt>
                <c:pt idx="6">
                  <c:v>43800</c:v>
                </c:pt>
                <c:pt idx="7">
                  <c:v>43831</c:v>
                </c:pt>
                <c:pt idx="8">
                  <c:v>43862</c:v>
                </c:pt>
                <c:pt idx="9">
                  <c:v>43891</c:v>
                </c:pt>
                <c:pt idx="10">
                  <c:v>43922</c:v>
                </c:pt>
                <c:pt idx="11">
                  <c:v>43983</c:v>
                </c:pt>
                <c:pt idx="12">
                  <c:v>44013</c:v>
                </c:pt>
                <c:pt idx="13">
                  <c:v>44044</c:v>
                </c:pt>
                <c:pt idx="14">
                  <c:v>44075</c:v>
                </c:pt>
                <c:pt idx="15">
                  <c:v>44105</c:v>
                </c:pt>
                <c:pt idx="16">
                  <c:v>44136</c:v>
                </c:pt>
              </c:numCache>
            </c:numRef>
          </c:cat>
          <c:val>
            <c:numRef>
              <c:f>'Run Chart'!chtData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75</c:v>
                </c:pt>
                <c:pt idx="6">
                  <c:v>0</c:v>
                </c:pt>
                <c:pt idx="7">
                  <c:v>0</c:v>
                </c:pt>
                <c:pt idx="8">
                  <c:v>20</c:v>
                </c:pt>
                <c:pt idx="9">
                  <c:v>75</c:v>
                </c:pt>
                <c:pt idx="11">
                  <c:v>100</c:v>
                </c:pt>
                <c:pt idx="12">
                  <c:v>50</c:v>
                </c:pt>
                <c:pt idx="13">
                  <c:v>0</c:v>
                </c:pt>
                <c:pt idx="14">
                  <c:v>16</c:v>
                </c:pt>
                <c:pt idx="15">
                  <c:v>66</c:v>
                </c:pt>
                <c:pt idx="16">
                  <c:v>80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3D7-3549-82C3-03097EC7EE85}"/>
            </c:ext>
          </c:extLst>
        </c:ser>
        <c:ser>
          <c:idx val="1"/>
          <c:order val="1"/>
          <c:tx>
            <c:v>Median</c:v>
          </c:tx>
          <c:spPr>
            <a:ln w="25400">
              <a:solidFill>
                <a:srgbClr val="FF66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75024944900624169"/>
                  <c:y val="-0.2526770966326472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FF0000"/>
                        </a:solidFill>
                        <a:latin typeface="+mn-lt"/>
                        <a:ea typeface="Arial"/>
                        <a:cs typeface="Arial"/>
                      </a:defRPr>
                    </a:pPr>
                    <a:r>
                      <a:rPr lang="en-US" sz="1400">
                        <a:latin typeface="+mn-lt"/>
                      </a:rPr>
                      <a:t>Median</a:t>
                    </a:r>
                    <a:endParaRPr lang="en-US"/>
                  </a:p>
                </c:rich>
              </c:tx>
              <c:spPr>
                <a:noFill/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189-42E9-9FE0-C5E88A208C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+mn-lt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'Run Chart'!chtMedian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50</c:v>
                </c:pt>
                <c:pt idx="16">
                  <c:v>50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3D7-3549-82C3-03097EC7EE85}"/>
            </c:ext>
          </c:extLst>
        </c:ser>
        <c:ser>
          <c:idx val="2"/>
          <c:order val="2"/>
          <c:tx>
            <c:v>Goal</c:v>
          </c:tx>
          <c:spPr>
            <a:ln w="25400">
              <a:solidFill>
                <a:srgbClr val="008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1.7064608578597599E-2"/>
                  <c:y val="4.7208992609887805E-2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8000"/>
                        </a:solidFill>
                        <a:latin typeface="+mn-lt"/>
                        <a:ea typeface="Arial"/>
                        <a:cs typeface="Arial"/>
                      </a:defRPr>
                    </a:pPr>
                    <a:r>
                      <a:rPr lang="en-US" sz="1400">
                        <a:latin typeface="+mn-lt"/>
                      </a:rPr>
                      <a:t>Goal</a:t>
                    </a:r>
                    <a:endParaRPr lang="en-US"/>
                  </a:p>
                </c:rich>
              </c:tx>
              <c:spPr>
                <a:solidFill>
                  <a:schemeClr val="bg1"/>
                </a:solidFill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189-42E9-9FE0-C5E88A208C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+mn-lt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'Run Chart'!chtGoal</c:f>
              <c:numCache>
                <c:formatCode>General</c:formatCode>
                <c:ptCount val="1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C3D7-3549-82C3-03097EC7EE85}"/>
            </c:ext>
          </c:extLst>
        </c:ser>
        <c:ser>
          <c:idx val="3"/>
          <c:order val="3"/>
          <c:tx>
            <c:v>Extend</c:v>
          </c:tx>
          <c:marker>
            <c:symbol val="picture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</c:spPr>
          </c:marker>
          <c:val>
            <c:numRef>
              <c:f>'Run Chart'!chtExtend</c:f>
              <c:numCache>
                <c:formatCode>General</c:formatCode>
                <c:ptCount val="17"/>
                <c:pt idx="4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C3D7-3549-82C3-03097EC7E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4776576"/>
        <c:axId val="218453632"/>
      </c:lineChart>
      <c:catAx>
        <c:axId val="27477657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2184536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18453632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74776576"/>
        <c:crosses val="autoZero"/>
        <c:crossBetween val="between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0.12635</cdr:y>
    </cdr:from>
    <cdr:to>
      <cdr:x>0.05722</cdr:x>
      <cdr:y>0.9208</cdr:y>
    </cdr:to>
    <cdr:sp macro="" textlink="">
      <cdr:nvSpPr>
        <cdr:cNvPr id="2050" name="Text Box 2"/>
        <cdr:cNvSpPr txBox="1">
          <a:spLocks xmlns:a="http://schemas.openxmlformats.org/drawingml/2006/main" noChangeArrowheads="1" noTextEdit="1"/>
        </cdr:cNvSpPr>
      </cdr:nvSpPr>
      <cdr:spPr bwMode="auto">
        <a:xfrm xmlns:a="http://schemas.openxmlformats.org/drawingml/2006/main">
          <a:off x="0" y="472054"/>
          <a:ext cx="280867" cy="29681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horzOverflow="clip" vert="vert270" wrap="none" lIns="27432" tIns="22860" rIns="0" bIns="36000" numCol="1" spcCol="720000" anchor="ctr" anchorCtr="1" upright="1">
          <a:noAutofit/>
        </a:bodyPr>
        <a:lstStyle xmlns:a="http://schemas.openxmlformats.org/drawingml/2006/main"/>
        <a:p xmlns:a="http://schemas.openxmlformats.org/drawingml/2006/main">
          <a:pPr algn="l" rtl="0">
            <a:lnSpc>
              <a:spcPts val="800"/>
            </a:lnSpc>
            <a:defRPr sz="1000"/>
          </a:pPr>
          <a:fld id="{237D6FAC-7A47-4F96-A7F6-EAD6B96B4324}" type="TxLink">
            <a:rPr lang="en-US" sz="1200" b="0" i="0" u="none" strike="noStrike">
              <a:solidFill>
                <a:srgbClr val="000000"/>
              </a:solidFill>
              <a:latin typeface="+mn-lt"/>
              <a:cs typeface="Arial"/>
            </a:rPr>
            <a:pPr algn="l" rtl="0">
              <a:lnSpc>
                <a:spcPts val="800"/>
              </a:lnSpc>
              <a:defRPr sz="1000"/>
            </a:pPr>
            <a:t>% Anaemic patients with ferritin levels checked</a:t>
          </a:fld>
          <a:endParaRPr lang="en-US" sz="1200" b="0" i="0" strike="noStrike">
            <a:solidFill>
              <a:srgbClr val="000000"/>
            </a:solidFill>
            <a:latin typeface="+mn-lt"/>
            <a:cs typeface="Arial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0.10208</cdr:y>
    </cdr:from>
    <cdr:to>
      <cdr:x>0.04421</cdr:x>
      <cdr:y>0.85657</cdr:y>
    </cdr:to>
    <cdr:sp macro="" textlink="">
      <cdr:nvSpPr>
        <cdr:cNvPr id="2050" name="Text Box 2"/>
        <cdr:cNvSpPr txBox="1">
          <a:spLocks xmlns:a="http://schemas.openxmlformats.org/drawingml/2006/main" noChangeArrowheads="1" noTextEdit="1"/>
        </cdr:cNvSpPr>
      </cdr:nvSpPr>
      <cdr:spPr bwMode="auto">
        <a:xfrm xmlns:a="http://schemas.openxmlformats.org/drawingml/2006/main">
          <a:off x="0" y="369737"/>
          <a:ext cx="206198" cy="27326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horzOverflow="clip" vert="vert270" wrap="none" lIns="27432" tIns="22860" rIns="0" bIns="36000" numCol="1" spcCol="720000" anchor="ctr" anchorCtr="1" upright="1">
          <a:noAutofit/>
        </a:bodyPr>
        <a:lstStyle xmlns:a="http://schemas.openxmlformats.org/drawingml/2006/main"/>
        <a:p xmlns:a="http://schemas.openxmlformats.org/drawingml/2006/main">
          <a:pPr algn="l" rtl="0">
            <a:lnSpc>
              <a:spcPts val="800"/>
            </a:lnSpc>
            <a:defRPr sz="1000"/>
          </a:pPr>
          <a:fld id="{237D6FAC-7A47-4F96-A7F6-EAD6B96B4324}" type="TxLink">
            <a:rPr lang="en-US" sz="1200" b="0" i="0" u="none" strike="noStrike">
              <a:solidFill>
                <a:srgbClr val="000000"/>
              </a:solidFill>
              <a:latin typeface="+mn-lt"/>
              <a:cs typeface="Arial"/>
            </a:rPr>
            <a:pPr algn="l" rtl="0">
              <a:lnSpc>
                <a:spcPts val="800"/>
              </a:lnSpc>
              <a:defRPr sz="1000"/>
            </a:pPr>
            <a:t>% IDA patients referred for pre-op IV iron</a:t>
          </a:fld>
          <a:endParaRPr lang="en-US" sz="1200" b="0" i="0" strike="noStrike">
            <a:solidFill>
              <a:srgbClr val="000000"/>
            </a:solidFill>
            <a:latin typeface="+mn-lt"/>
            <a:cs typeface="Arial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3AE1F-CF5B-A64D-BC5D-DC7572A71749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E1A7D-7FFD-6845-A916-EF7EB14E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24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15B-C69A-C945-99D0-425943BFE0DD}" type="datetime1">
              <a:rPr lang="en-GB" smtClean="0"/>
              <a:t>09/11/2021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9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AD87-DD57-764F-9F68-85A207130292}" type="datetime1">
              <a:rPr lang="en-GB" smtClean="0"/>
              <a:t>09/11/2021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62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CA60-DA8F-F348-8431-4D2A57F19BB4}" type="datetime1">
              <a:rPr lang="en-GB" smtClean="0"/>
              <a:t>09/11/2021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50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AA62A-9405-8C4B-91C9-9669FEEBBF1C}" type="datetime1">
              <a:rPr lang="en-GB" smtClean="0"/>
              <a:t>09/11/2021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5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C4-FB12-964A-B051-89728A9A40C9}" type="datetime1">
              <a:rPr lang="en-GB" smtClean="0"/>
              <a:t>09/11/2021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3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FAE0-DFCF-664C-9113-8E274CE0AFD6}" type="datetime1">
              <a:rPr lang="en-GB" smtClean="0"/>
              <a:t>09/11/2021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3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2CE-6F26-054F-B7D3-1A35B360EAB1}" type="datetime1">
              <a:rPr lang="en-GB" smtClean="0"/>
              <a:t>09/11/2021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6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82F0-3905-A940-8E74-D4361D13ECB1}" type="datetime1">
              <a:rPr lang="en-GB" smtClean="0"/>
              <a:t>09/11/2021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34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27AF-50B0-2C4D-BD78-32A0F479207A}" type="datetime1">
              <a:rPr lang="en-GB" smtClean="0"/>
              <a:t>09/11/2021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2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DC3D-7A03-5644-95D6-5F36B5A10ECA}" type="datetime1">
              <a:rPr lang="en-GB" smtClean="0"/>
              <a:t>09/11/2021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38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01CF-5683-CD43-9505-4151FA33088C}" type="datetime1">
              <a:rPr lang="en-GB" smtClean="0"/>
              <a:t>09/11/2021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2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F44D2-BA93-4C48-98F4-B6E46704D06E}" type="datetime1">
              <a:rPr lang="en-GB" smtClean="0"/>
              <a:t>09/11/2021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661E7-D1BC-9F4E-ACDB-6E2E147CF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1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968EE91-BD68-8146-B4F1-F84513CD0E29}"/>
              </a:ext>
            </a:extLst>
          </p:cNvPr>
          <p:cNvSpPr txBox="1"/>
          <p:nvPr/>
        </p:nvSpPr>
        <p:spPr>
          <a:xfrm>
            <a:off x="272583" y="1021529"/>
            <a:ext cx="9927772" cy="85799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ctr"/>
            <a:r>
              <a:rPr lang="en-GB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the Diagnosis and Management of Iron Deficiency Anaemia in Pre-operative Patients with Colorectal Cancer </a:t>
            </a:r>
            <a:endParaRPr lang="en-US" sz="2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58AD6FE-F3F4-8946-838E-E4A51B087E8E}"/>
              </a:ext>
            </a:extLst>
          </p:cNvPr>
          <p:cNvSpPr txBox="1"/>
          <p:nvPr/>
        </p:nvSpPr>
        <p:spPr>
          <a:xfrm>
            <a:off x="205575" y="1825263"/>
            <a:ext cx="10061791" cy="603543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Fred Wyn-Griffiths (FY2), Kate Adams (ERAS CNS), </a:t>
            </a:r>
            <a:r>
              <a:rPr lang="en-US" sz="16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Mandeep</a:t>
            </a:r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Dhanda (Blood Transfusion CNS), </a:t>
            </a:r>
            <a:br>
              <a: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Aninda</a:t>
            </a:r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Chandra (Consultant Colorectal Surgeon), </a:t>
            </a:r>
            <a:r>
              <a:rPr lang="en-US" sz="16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Atul</a:t>
            </a:r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Garg (</a:t>
            </a:r>
            <a:r>
              <a:rPr lang="en-US" sz="16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Anaesthetic</a:t>
            </a:r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ICU Consultant)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9B4C23A-F030-9342-85C6-1EAFF9FC92F9}"/>
              </a:ext>
            </a:extLst>
          </p:cNvPr>
          <p:cNvSpPr txBox="1"/>
          <p:nvPr/>
        </p:nvSpPr>
        <p:spPr>
          <a:xfrm>
            <a:off x="-46944" y="13927755"/>
            <a:ext cx="9001037" cy="1323429"/>
          </a:xfrm>
          <a:prstGeom prst="rect">
            <a:avLst/>
          </a:prstGeom>
          <a:noFill/>
        </p:spPr>
        <p:txBody>
          <a:bodyPr wrap="square" lIns="91432" tIns="45715" rIns="91432" bIns="45715" rtlCol="0" anchor="t">
            <a:spAutoFit/>
          </a:bodyPr>
          <a:lstStyle/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As part of the QI project, we are developing an operating policy in order to standardise assessment, diagnosis and management of patients at WMH. Rollout delayed by COVID19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This QI  project has reduced post-op blood transfusion which is cost-effective and should be  sustainable. 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  <a:ea typeface="+mn-lt"/>
                <a:cs typeface="+mn-lt"/>
              </a:rPr>
              <a:t>This intervention required fractional expense to initiate multi-disciplinary buy-in. </a:t>
            </a:r>
            <a:endParaRPr lang="en-GB" sz="16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3F0862B-39CB-4B43-983D-1390D6B83806}"/>
              </a:ext>
            </a:extLst>
          </p:cNvPr>
          <p:cNvSpPr txBox="1"/>
          <p:nvPr/>
        </p:nvSpPr>
        <p:spPr>
          <a:xfrm>
            <a:off x="248003" y="3064038"/>
            <a:ext cx="4772624" cy="156965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en-GB" sz="1600"/>
              <a:t>To improve the diagnosis and management of iron deficiency anaemia (IDA) in pre-operative patients with colorectal Cancer: with the intention to embed a local SOP into routine clinical practice to achieve sustainability</a:t>
            </a:r>
          </a:p>
          <a:p>
            <a:pPr marL="329213" indent="-329213">
              <a:buFont typeface="Arial" panose="020B0604020202020204" pitchFamily="34" charset="0"/>
              <a:buChar char="•"/>
            </a:pPr>
            <a:endParaRPr lang="en-GB"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730DA548-6E52-BC44-A009-44207E9C34C6}"/>
              </a:ext>
            </a:extLst>
          </p:cNvPr>
          <p:cNvSpPr txBox="1"/>
          <p:nvPr/>
        </p:nvSpPr>
        <p:spPr>
          <a:xfrm>
            <a:off x="430130" y="2595804"/>
            <a:ext cx="4270499" cy="476318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r>
              <a:rPr lang="en-US" sz="2400" b="1">
                <a:solidFill>
                  <a:schemeClr val="tx2">
                    <a:lumMod val="75000"/>
                  </a:schemeClr>
                </a:solidFill>
              </a:rPr>
              <a:t>Aim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A6765E1E-4545-E246-93D9-DD69DC98518F}"/>
              </a:ext>
            </a:extLst>
          </p:cNvPr>
          <p:cNvSpPr txBox="1"/>
          <p:nvPr/>
        </p:nvSpPr>
        <p:spPr>
          <a:xfrm>
            <a:off x="248001" y="4723088"/>
            <a:ext cx="4648874" cy="46747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/>
              <a:t>A PDSA cycle was followed. 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/>
              <a:t>Data collected June 1st 2019 - Nov 30th 2020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/>
              <a:t>137 patients in the ERAS colorectal cancer database. 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/>
              <a:t>Data on </a:t>
            </a:r>
            <a:r>
              <a:rPr lang="en-GB" sz="1600" err="1"/>
              <a:t>Hb</a:t>
            </a:r>
            <a:r>
              <a:rPr lang="en-GB" sz="1600"/>
              <a:t>, ferritin, T-</a:t>
            </a:r>
            <a:r>
              <a:rPr lang="en-GB" sz="1600" err="1"/>
              <a:t>sats</a:t>
            </a:r>
            <a:r>
              <a:rPr lang="en-GB" sz="1600"/>
              <a:t>/CRP, pre-op iron transfusion &amp; post-op blood transfusion. 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/>
              <a:t>We diagnosed iron deficiency anaemia (IDA) in keeping with the international consensus statement on </a:t>
            </a:r>
            <a:r>
              <a:rPr lang="en-GB" sz="1600" err="1"/>
              <a:t>peri</a:t>
            </a:r>
            <a:r>
              <a:rPr lang="en-GB" sz="1600"/>
              <a:t>-operative management IDA </a:t>
            </a:r>
            <a:r>
              <a:rPr lang="en-GB" sz="1600" baseline="30000"/>
              <a:t>(2)</a:t>
            </a:r>
            <a:r>
              <a:rPr lang="en-GB" sz="1600"/>
              <a:t> . 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/>
              <a:t>In Oct 2019 an interventional educational evening surrounding management of pre-operative IDA was attended by a multi-disciplinary team including surgeons, anaesthetists, pre-op nurses, blood transfusion CNS and colorectal CNS team. 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/>
              <a:t>Following this event, there was an agreement to treat IDA via medical daycase. Data was prospectively collated over the next 13 months.</a:t>
            </a:r>
            <a:endParaRPr lang="en-US" sz="1600"/>
          </a:p>
          <a:p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9451739-B4A4-BC48-8B74-66FAB7E1A937}"/>
              </a:ext>
            </a:extLst>
          </p:cNvPr>
          <p:cNvSpPr txBox="1"/>
          <p:nvPr/>
        </p:nvSpPr>
        <p:spPr>
          <a:xfrm>
            <a:off x="382018" y="4246770"/>
            <a:ext cx="4270499" cy="476318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r>
              <a:rPr lang="en-US" sz="2400" b="1">
                <a:solidFill>
                  <a:schemeClr val="tx2">
                    <a:lumMod val="75000"/>
                  </a:schemeClr>
                </a:solidFill>
              </a:rPr>
              <a:t>Methods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-428224" y="1107182"/>
            <a:ext cx="335" cy="27"/>
          </a:xfrm>
          <a:prstGeom prst="line">
            <a:avLst/>
          </a:prstGeom>
          <a:ln>
            <a:solidFill>
              <a:srgbClr val="4A7EB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Chart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059634"/>
              </p:ext>
            </p:extLst>
          </p:nvPr>
        </p:nvGraphicFramePr>
        <p:xfrm>
          <a:off x="5112554" y="4723089"/>
          <a:ext cx="5466116" cy="4412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3" name="Chart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2205664"/>
              </p:ext>
            </p:extLst>
          </p:nvPr>
        </p:nvGraphicFramePr>
        <p:xfrm>
          <a:off x="5236468" y="9135597"/>
          <a:ext cx="5314321" cy="4408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6765E1E-4545-E246-93D9-DD69DC98518F}"/>
              </a:ext>
            </a:extLst>
          </p:cNvPr>
          <p:cNvSpPr txBox="1"/>
          <p:nvPr/>
        </p:nvSpPr>
        <p:spPr>
          <a:xfrm>
            <a:off x="248001" y="9921294"/>
            <a:ext cx="4648874" cy="340249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329213" indent="-329213">
              <a:buFont typeface="Arial" panose="020B0604020202020204" pitchFamily="34" charset="0"/>
              <a:buChar char="•"/>
            </a:pPr>
            <a:r>
              <a:rPr lang="en-GB" sz="1600"/>
              <a:t>In the 5 months prior to the intervention, 8 out 26 (31%) anaemic patients had their ferritin levels checked and none of these patients were treated with IV iron. </a:t>
            </a:r>
          </a:p>
          <a:p>
            <a:pPr marL="329213" indent="-329213">
              <a:buFont typeface="Arial" panose="020B0604020202020204" pitchFamily="34" charset="0"/>
              <a:buChar char="•"/>
            </a:pPr>
            <a:r>
              <a:rPr lang="en-GB" sz="1600"/>
              <a:t>In the subsequent 13 months, 32 out of 55 (58%) anaemic patients had ferritin levels and 17 out of 24 (71%) patients with confirmed IDA had IV iron pre-operatively . </a:t>
            </a:r>
          </a:p>
          <a:p>
            <a:pPr marL="329213" indent="-329213">
              <a:buFont typeface="Arial" panose="020B0604020202020204" pitchFamily="34" charset="0"/>
              <a:buChar char="•"/>
            </a:pPr>
            <a:r>
              <a:rPr lang="en-GB" sz="1600"/>
              <a:t>In terms of blood transfusion per patient, initially this was 0.85 units but decreased after the intervention to 0.66.</a:t>
            </a:r>
          </a:p>
          <a:p>
            <a:r>
              <a:rPr lang="en-GB" sz="1600"/>
              <a:t> </a:t>
            </a:r>
          </a:p>
          <a:p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79451739-B4A4-BC48-8B74-66FAB7E1A937}"/>
              </a:ext>
            </a:extLst>
          </p:cNvPr>
          <p:cNvSpPr txBox="1"/>
          <p:nvPr/>
        </p:nvSpPr>
        <p:spPr>
          <a:xfrm>
            <a:off x="382017" y="9503580"/>
            <a:ext cx="4270499" cy="476318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r>
              <a:rPr lang="en-US" sz="2400" b="1">
                <a:solidFill>
                  <a:schemeClr val="tx2">
                    <a:lumMod val="75000"/>
                  </a:schemeClr>
                </a:solidFill>
              </a:rPr>
              <a:t>Results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730DA548-6E52-BC44-A009-44207E9C34C6}"/>
              </a:ext>
            </a:extLst>
          </p:cNvPr>
          <p:cNvSpPr txBox="1"/>
          <p:nvPr/>
        </p:nvSpPr>
        <p:spPr>
          <a:xfrm>
            <a:off x="5417194" y="2563899"/>
            <a:ext cx="4270499" cy="476318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r>
              <a:rPr lang="en-US" sz="2400" b="1"/>
              <a:t>Background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93F0862B-39CB-4B43-983D-1390D6B83806}"/>
              </a:ext>
            </a:extLst>
          </p:cNvPr>
          <p:cNvSpPr txBox="1"/>
          <p:nvPr/>
        </p:nvSpPr>
        <p:spPr>
          <a:xfrm>
            <a:off x="5336743" y="2935605"/>
            <a:ext cx="5133597" cy="2062093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329213" indent="-329213">
              <a:buFont typeface="Arial" panose="020B0604020202020204" pitchFamily="34" charset="0"/>
              <a:buChar char="•"/>
            </a:pPr>
            <a:r>
              <a:rPr lang="en-GB" sz="1600"/>
              <a:t>Pre-operative anaemia (POA) is associated with </a:t>
            </a:r>
          </a:p>
          <a:p>
            <a:pPr marL="786370" lvl="1" indent="-329213">
              <a:buFont typeface="Arial" panose="020B0604020202020204" pitchFamily="34" charset="0"/>
              <a:buChar char="•"/>
            </a:pPr>
            <a:r>
              <a:rPr lang="en-GB" sz="1600"/>
              <a:t>increased length of stay </a:t>
            </a:r>
          </a:p>
          <a:p>
            <a:pPr marL="786370" lvl="1" indent="-329213">
              <a:buFont typeface="Arial" panose="020B0604020202020204" pitchFamily="34" charset="0"/>
              <a:buChar char="•"/>
            </a:pPr>
            <a:r>
              <a:rPr lang="en-GB" sz="1600"/>
              <a:t>increased mortality </a:t>
            </a:r>
          </a:p>
          <a:p>
            <a:pPr marL="786370" lvl="1" indent="-329213">
              <a:buFont typeface="Arial" panose="020B0604020202020204" pitchFamily="34" charset="0"/>
              <a:buChar char="•"/>
            </a:pPr>
            <a:r>
              <a:rPr lang="en-GB" sz="1600"/>
              <a:t>post-op complications 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/>
              <a:t>No POA policy/guideline exists at Walsall Manor Hospital</a:t>
            </a:r>
          </a:p>
          <a:p>
            <a:pPr marL="329213" indent="-329213" algn="just">
              <a:buFont typeface="Arial" panose="020B0604020202020204" pitchFamily="34" charset="0"/>
              <a:buChar char="•"/>
            </a:pPr>
            <a:r>
              <a:rPr lang="en-GB" sz="1600"/>
              <a:t>Aligns with CQUIN CCG10: Screening &amp; treatment of IDA 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79451739-B4A4-BC48-8B74-66FAB7E1A937}"/>
              </a:ext>
            </a:extLst>
          </p:cNvPr>
          <p:cNvSpPr txBox="1"/>
          <p:nvPr/>
        </p:nvSpPr>
        <p:spPr>
          <a:xfrm>
            <a:off x="209171" y="13535266"/>
            <a:ext cx="4270499" cy="5308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Summary</a:t>
            </a:r>
            <a:endParaRPr lang="en-US" sz="2400" b="1">
              <a:solidFill>
                <a:schemeClr val="bg1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8158693" y="10334418"/>
            <a:ext cx="894128" cy="2391035"/>
            <a:chOff x="-110996" y="90172"/>
            <a:chExt cx="802923" cy="2024503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269563" y="379097"/>
              <a:ext cx="0" cy="1735578"/>
            </a:xfrm>
            <a:prstGeom prst="line">
              <a:avLst/>
            </a:prstGeom>
            <a:noFill/>
            <a:ln w="9525" cap="flat" cmpd="sng" algn="ctr">
              <a:solidFill>
                <a:srgbClr val="7030A0"/>
              </a:solidFill>
              <a:prstDash val="dash"/>
            </a:ln>
            <a:effectLst/>
          </p:spPr>
        </p:cxnSp>
        <p:sp>
          <p:nvSpPr>
            <p:cNvPr id="22" name="Text Box 2"/>
            <p:cNvSpPr txBox="1">
              <a:spLocks noChangeArrowheads="1"/>
            </p:cNvSpPr>
            <p:nvPr/>
          </p:nvSpPr>
          <p:spPr bwMode="auto">
            <a:xfrm>
              <a:off x="-110996" y="90172"/>
              <a:ext cx="802923" cy="301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152"/>
                </a:spcAft>
              </a:pPr>
              <a:endParaRPr lang="en-GB" sz="1400">
                <a:latin typeface="Times New Roman"/>
                <a:ea typeface="Times New Roman"/>
              </a:endParaRPr>
            </a:p>
          </p:txBody>
        </p:sp>
      </p:grpSp>
      <p:cxnSp>
        <p:nvCxnSpPr>
          <p:cNvPr id="29" name="Straight Connector 28"/>
          <p:cNvCxnSpPr/>
          <p:nvPr/>
        </p:nvCxnSpPr>
        <p:spPr>
          <a:xfrm flipV="1">
            <a:off x="6930450" y="10690652"/>
            <a:ext cx="0" cy="2034802"/>
          </a:xfrm>
          <a:prstGeom prst="line">
            <a:avLst/>
          </a:prstGeom>
          <a:noFill/>
          <a:ln w="9525" cap="flat" cmpd="sng" algn="ctr">
            <a:solidFill>
              <a:srgbClr val="4A7EBB"/>
            </a:solidFill>
            <a:prstDash val="dash"/>
          </a:ln>
          <a:effectLst/>
        </p:spPr>
      </p:cxn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6347775" y="8107762"/>
            <a:ext cx="1306777" cy="566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05348" tIns="52674" rIns="105348" bIns="52674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152"/>
              </a:spcAft>
            </a:pPr>
            <a:r>
              <a:rPr lang="en-GB" sz="1400">
                <a:solidFill>
                  <a:srgbClr val="4A7EBB"/>
                </a:solidFill>
                <a:latin typeface="Calibri"/>
                <a:ea typeface="Calibri"/>
                <a:cs typeface="Arial"/>
              </a:rPr>
              <a:t>Intervention</a:t>
            </a:r>
            <a:endParaRPr lang="en-GB" sz="1400">
              <a:latin typeface="Times New Roman"/>
              <a:ea typeface="Times New Roman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6944593" y="5946195"/>
            <a:ext cx="0" cy="2228530"/>
          </a:xfrm>
          <a:prstGeom prst="line">
            <a:avLst/>
          </a:prstGeom>
          <a:noFill/>
          <a:ln w="9525" cap="flat" cmpd="sng" algn="ctr">
            <a:solidFill>
              <a:srgbClr val="4A7EBB"/>
            </a:solidFill>
            <a:prstDash val="dash"/>
          </a:ln>
          <a:effectLst/>
        </p:spPr>
      </p:cxnSp>
      <p:sp>
        <p:nvSpPr>
          <p:cNvPr id="44" name="Text Box 2"/>
          <p:cNvSpPr txBox="1">
            <a:spLocks noChangeArrowheads="1"/>
          </p:cNvSpPr>
          <p:nvPr/>
        </p:nvSpPr>
        <p:spPr bwMode="auto">
          <a:xfrm>
            <a:off x="6362488" y="10334418"/>
            <a:ext cx="1306777" cy="566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05348" tIns="52674" rIns="105348" bIns="52674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152"/>
              </a:spcAft>
            </a:pPr>
            <a:r>
              <a:rPr lang="en-GB" sz="1400">
                <a:solidFill>
                  <a:srgbClr val="4A7EBB"/>
                </a:solidFill>
                <a:latin typeface="Calibri"/>
                <a:ea typeface="Calibri"/>
                <a:cs typeface="Arial"/>
              </a:rPr>
              <a:t>Intervention</a:t>
            </a:r>
            <a:endParaRPr lang="en-GB" sz="1400">
              <a:latin typeface="Times New Roman"/>
              <a:ea typeface="Times New Roman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8603180" y="5918895"/>
            <a:ext cx="0" cy="2217646"/>
          </a:xfrm>
          <a:prstGeom prst="line">
            <a:avLst/>
          </a:prstGeom>
          <a:noFill/>
          <a:ln w="9525" cap="flat" cmpd="sng" algn="ctr">
            <a:solidFill>
              <a:srgbClr val="7030A0"/>
            </a:solidFill>
            <a:prstDash val="dash"/>
          </a:ln>
          <a:effectLst/>
        </p:spPr>
      </p:cxn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8158693" y="5523514"/>
            <a:ext cx="894128" cy="3071117"/>
          </a:xfrm>
          <a:prstGeom prst="rect">
            <a:avLst/>
          </a:prstGeom>
          <a:solidFill>
            <a:srgbClr val="F8B2EE">
              <a:alpha val="28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105348" tIns="52674" rIns="105348" bIns="52674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152"/>
              </a:spcAft>
            </a:pPr>
            <a:r>
              <a:rPr lang="en-GB" sz="1400">
                <a:solidFill>
                  <a:srgbClr val="7030A0"/>
                </a:solidFill>
                <a:latin typeface="Calibri"/>
                <a:ea typeface="Calibri"/>
                <a:cs typeface="Arial"/>
              </a:rPr>
              <a:t>Covid-19</a:t>
            </a:r>
            <a:endParaRPr lang="en-GB" sz="1400">
              <a:latin typeface="Times New Roman"/>
              <a:ea typeface="Times New Roman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236468" y="2595804"/>
            <a:ext cx="5314321" cy="2027747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348" tIns="52674" rIns="105348" bIns="52674" rtlCol="0" anchor="ctr"/>
          <a:lstStyle/>
          <a:p>
            <a:pPr algn="ctr"/>
            <a:endParaRPr lang="en-GB"/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8135415" y="9979898"/>
            <a:ext cx="894128" cy="2745555"/>
          </a:xfrm>
          <a:prstGeom prst="rect">
            <a:avLst/>
          </a:prstGeom>
          <a:solidFill>
            <a:srgbClr val="F8B2EE">
              <a:alpha val="28000"/>
            </a:srgb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105348" tIns="52674" rIns="105348" bIns="52674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152"/>
              </a:spcAft>
            </a:pPr>
            <a:r>
              <a:rPr lang="en-GB" sz="1400">
                <a:solidFill>
                  <a:srgbClr val="7030A0"/>
                </a:solidFill>
                <a:latin typeface="Calibri"/>
                <a:ea typeface="Calibri"/>
                <a:cs typeface="Arial"/>
              </a:rPr>
              <a:t>Covid-19</a:t>
            </a:r>
            <a:endParaRPr lang="en-GB" sz="1400">
              <a:latin typeface="Times New Roman"/>
              <a:ea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15AFE64-B896-4C7C-BB75-E83DC3D7B3BA}"/>
              </a:ext>
            </a:extLst>
          </p:cNvPr>
          <p:cNvSpPr txBox="1"/>
          <p:nvPr/>
        </p:nvSpPr>
        <p:spPr>
          <a:xfrm>
            <a:off x="8369065" y="14149537"/>
            <a:ext cx="2320464" cy="9814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05348" tIns="52674" rIns="105348" bIns="52674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GB" sz="2800" dirty="0">
                <a:solidFill>
                  <a:srgbClr val="FFFFFF"/>
                </a:solidFill>
                <a:cs typeface="Calibri"/>
              </a:rPr>
              <a:t>Surgery &amp;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pPr algn="r"/>
            <a:r>
              <a:rPr lang="en-GB" sz="2800" dirty="0">
                <a:solidFill>
                  <a:srgbClr val="FFFFFF"/>
                </a:solidFill>
                <a:ea typeface="+mn-lt"/>
                <a:cs typeface="+mn-lt"/>
              </a:rPr>
              <a:t>Anaesthetics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981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359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Lakha Manoj (RBK) Walsall Healthcare NHS Trust</dc:creator>
  <cp:lastModifiedBy>Bradley Joyce (RBK) Walsall Healthcare NHS Trust</cp:lastModifiedBy>
  <cp:revision>43</cp:revision>
  <dcterms:created xsi:type="dcterms:W3CDTF">2020-12-07T15:24:36Z</dcterms:created>
  <dcterms:modified xsi:type="dcterms:W3CDTF">2021-11-09T13:54:06Z</dcterms:modified>
</cp:coreProperties>
</file>