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87"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6405"/>
  </p:normalViewPr>
  <p:slideViewPr>
    <p:cSldViewPr snapToGrid="0" snapToObjects="1">
      <p:cViewPr varScale="1">
        <p:scale>
          <a:sx n="37" d="100"/>
          <a:sy n="37" d="100"/>
        </p:scale>
        <p:origin x="-906" y="-7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[ICUDelirium_DATA_LABELS_2021-05-04_1326.csv]Sheet16!PivotTable65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Was</a:t>
            </a:r>
            <a:r>
              <a:rPr lang="en-US" baseline="0"/>
              <a:t> patient eligible for CAM-ICU?</a:t>
            </a:r>
            <a:endParaRPr lang="en-US"/>
          </a:p>
        </c:rich>
      </c:tx>
      <c:layout/>
      <c:overlay val="0"/>
      <c:spPr>
        <a:noFill/>
        <a:ln>
          <a:noFill/>
        </a:ln>
        <a:effectLst/>
      </c:sp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Sheet16!$B$1</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82C-4555-8349-9F9F29598294}"/>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82C-4555-8349-9F9F29598294}"/>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82C-4555-8349-9F9F2959829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Sheet16!$A$2:$A$5</c:f>
              <c:strCache>
                <c:ptCount val="3"/>
                <c:pt idx="0">
                  <c:v>No</c:v>
                </c:pt>
                <c:pt idx="1">
                  <c:v>Yes</c:v>
                </c:pt>
                <c:pt idx="2">
                  <c:v>(blank)</c:v>
                </c:pt>
              </c:strCache>
            </c:strRef>
          </c:cat>
          <c:val>
            <c:numRef>
              <c:f>Sheet16!$B$2:$B$5</c:f>
              <c:numCache>
                <c:formatCode>General</c:formatCode>
                <c:ptCount val="3"/>
                <c:pt idx="0">
                  <c:v>60</c:v>
                </c:pt>
                <c:pt idx="1">
                  <c:v>199</c:v>
                </c:pt>
              </c:numCache>
            </c:numRef>
          </c:val>
          <c:extLst xmlns:c16r2="http://schemas.microsoft.com/office/drawing/2015/06/chart">
            <c:ext xmlns:c16="http://schemas.microsoft.com/office/drawing/2014/chart" uri="{C3380CC4-5D6E-409C-BE32-E72D297353CC}">
              <c16:uniqueId val="{00000006-382C-4555-8349-9F9F2959829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[ICUDelirium_DATA_LABELS_2021-05-04_1326.csv]Sheet6!PivotTable43</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sz="1800"/>
              <a:t>Was CAM-ICU performed? (Documented on ICU chart in last 24 hours)</a:t>
            </a:r>
          </a:p>
        </c:rich>
      </c:tx>
      <c:layout/>
      <c:overlay val="0"/>
      <c:spPr>
        <a:noFill/>
        <a:ln>
          <a:noFill/>
        </a:ln>
        <a:effectLst/>
      </c:spPr>
    </c:title>
    <c:autoTitleDeleted val="0"/>
    <c:pivotFmts>
      <c:pivotFmt>
        <c:idx val="0"/>
        <c:spPr>
          <a:solidFill>
            <a:schemeClr val="accent1"/>
          </a:solidFill>
          <a:ln>
            <a:noFill/>
          </a:ln>
          <a:effectLst/>
        </c:spPr>
        <c:marker>
          <c:symbol val="none"/>
        </c:marker>
        <c:dLbl>
          <c:idx val="0"/>
          <c:spPr>
            <a:solidFill>
              <a:sysClr val="window" lastClr="FFFFFF"/>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c:spPr>
        <c:marker>
          <c:symbol val="none"/>
        </c:marker>
        <c:dLbl>
          <c:idx val="0"/>
          <c:spPr>
            <a:solidFill>
              <a:sysClr val="window" lastClr="FFFFFF"/>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marker>
          <c:symbol val="none"/>
        </c:marker>
        <c:dLbl>
          <c:idx val="0"/>
          <c:spPr>
            <a:solidFill>
              <a:sysClr val="window" lastClr="FFFFFF"/>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s>
    <c:plotArea>
      <c:layout/>
      <c:pieChart>
        <c:varyColors val="1"/>
        <c:ser>
          <c:idx val="0"/>
          <c:order val="0"/>
          <c:tx>
            <c:strRef>
              <c:f>Sheet6!$B$3</c:f>
              <c:strCache>
                <c:ptCount val="1"/>
                <c:pt idx="0">
                  <c:v>Total</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F902-4A0A-B240-3CC9624E7D79}"/>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F902-4A0A-B240-3CC9624E7D79}"/>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F902-4A0A-B240-3CC9624E7D79}"/>
              </c:ext>
            </c:extLst>
          </c:dPt>
          <c:dLbls>
            <c:spPr>
              <a:solidFill>
                <a:prstClr val="black">
                  <a:lumMod val="85000"/>
                  <a:lumOff val="15000"/>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Sheet6!$A$4:$A$6</c:f>
              <c:strCache>
                <c:ptCount val="3"/>
                <c:pt idx="0">
                  <c:v>No</c:v>
                </c:pt>
                <c:pt idx="1">
                  <c:v>Yes</c:v>
                </c:pt>
                <c:pt idx="2">
                  <c:v>(blank)</c:v>
                </c:pt>
              </c:strCache>
            </c:strRef>
          </c:cat>
          <c:val>
            <c:numRef>
              <c:f>Sheet6!$B$4:$B$6</c:f>
              <c:numCache>
                <c:formatCode>General</c:formatCode>
                <c:ptCount val="3"/>
                <c:pt idx="0">
                  <c:v>126</c:v>
                </c:pt>
                <c:pt idx="1">
                  <c:v>73</c:v>
                </c:pt>
                <c:pt idx="2">
                  <c:v>60</c:v>
                </c:pt>
              </c:numCache>
            </c:numRef>
          </c:val>
          <c:extLst xmlns:c16r2="http://schemas.microsoft.com/office/drawing/2015/06/chart">
            <c:ext xmlns:c16="http://schemas.microsoft.com/office/drawing/2014/chart" uri="{C3380CC4-5D6E-409C-BE32-E72D297353CC}">
              <c16:uniqueId val="{00000006-F902-4A0A-B240-3CC9624E7D79}"/>
            </c:ext>
          </c:extLst>
        </c:ser>
        <c:dLbls>
          <c:dLblPos val="inEnd"/>
          <c:showLegendKey val="0"/>
          <c:showVal val="0"/>
          <c:showCatName val="1"/>
          <c:showSerName val="0"/>
          <c:showPercent val="1"/>
          <c:showBubbleSize val="0"/>
          <c:showLeaderLines val="0"/>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[ICUDelirium_DATA_LABELS_2021-05-04_1326.csv]Sheet14!PivotTable64</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CAM-ICU</a:t>
            </a:r>
            <a:r>
              <a:rPr lang="en-US" baseline="0"/>
              <a:t> Positive?</a:t>
            </a:r>
            <a:endParaRPr lang="en-US"/>
          </a:p>
        </c:rich>
      </c:tx>
      <c:layout/>
      <c:overlay val="0"/>
      <c:spPr>
        <a:noFill/>
        <a:ln>
          <a:noFill/>
        </a:ln>
        <a:effectLst/>
      </c:spPr>
    </c:title>
    <c:autoTitleDeleted val="0"/>
    <c:pivotFmts>
      <c:pivotFmt>
        <c:idx val="0"/>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c:spPr>
      </c:pivotFmt>
      <c:pivotFmt>
        <c:idx val="3"/>
        <c:spPr>
          <a:solidFill>
            <a:schemeClr val="accent2"/>
          </a:solidFill>
          <a:ln>
            <a:noFill/>
          </a:ln>
          <a:effectLst>
            <a:outerShdw blurRad="254000" sx="102000" sy="102000" algn="ctr" rotWithShape="0">
              <a:prstClr val="black">
                <a:alpha val="20000"/>
              </a:prstClr>
            </a:outerShdw>
          </a:effectLst>
        </c:spPr>
      </c:pivotFmt>
      <c:pivotFmt>
        <c:idx val="4"/>
        <c:spPr>
          <a:solidFill>
            <a:schemeClr val="accent2"/>
          </a:solidFill>
          <a:ln>
            <a:noFill/>
          </a:ln>
          <a:effectLst>
            <a:outerShdw blurRad="254000" sx="102000" sy="102000" algn="ctr" rotWithShape="0">
              <a:prstClr val="black">
                <a:alpha val="20000"/>
              </a:prstClr>
            </a:outerShdw>
          </a:effectLst>
        </c:spPr>
      </c:pivotFmt>
      <c:pivotFmt>
        <c:idx val="5"/>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2"/>
          </a:solidFill>
          <a:ln>
            <a:noFill/>
          </a:ln>
          <a:effectLst>
            <a:outerShdw blurRad="254000" sx="102000" sy="102000" algn="ctr" rotWithShape="0">
              <a:prstClr val="black">
                <a:alpha val="20000"/>
              </a:prstClr>
            </a:outerShdw>
          </a:effectLst>
        </c:spPr>
      </c:pivotFmt>
      <c:pivotFmt>
        <c:idx val="7"/>
        <c:spPr>
          <a:solidFill>
            <a:schemeClr val="accent2"/>
          </a:solidFill>
          <a:ln>
            <a:noFill/>
          </a:ln>
          <a:effectLst>
            <a:outerShdw blurRad="254000" sx="102000" sy="102000" algn="ctr" rotWithShape="0">
              <a:prstClr val="black">
                <a:alpha val="20000"/>
              </a:prstClr>
            </a:outerShdw>
          </a:effectLst>
        </c:spPr>
      </c:pivotFmt>
      <c:pivotFmt>
        <c:idx val="8"/>
        <c:spPr>
          <a:solidFill>
            <a:schemeClr val="accent2"/>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Sheet14!$B$1</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661-40F9-91FB-3B177D46D14D}"/>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661-40F9-91FB-3B177D46D14D}"/>
              </c:ext>
            </c:extLst>
          </c:dPt>
          <c:dPt>
            <c:idx val="2"/>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661-40F9-91FB-3B177D46D14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Sheet14!$A$2:$A$5</c:f>
              <c:strCache>
                <c:ptCount val="3"/>
                <c:pt idx="0">
                  <c:v>No</c:v>
                </c:pt>
                <c:pt idx="1">
                  <c:v>Yes</c:v>
                </c:pt>
                <c:pt idx="2">
                  <c:v>(blank)</c:v>
                </c:pt>
              </c:strCache>
            </c:strRef>
          </c:cat>
          <c:val>
            <c:numRef>
              <c:f>Sheet14!$B$2:$B$5</c:f>
              <c:numCache>
                <c:formatCode>General</c:formatCode>
                <c:ptCount val="3"/>
                <c:pt idx="0">
                  <c:v>56</c:v>
                </c:pt>
                <c:pt idx="1">
                  <c:v>17</c:v>
                </c:pt>
                <c:pt idx="2">
                  <c:v>186</c:v>
                </c:pt>
              </c:numCache>
            </c:numRef>
          </c:val>
          <c:extLst xmlns:c16r2="http://schemas.microsoft.com/office/drawing/2015/06/chart">
            <c:ext xmlns:c16="http://schemas.microsoft.com/office/drawing/2014/chart" uri="{C3380CC4-5D6E-409C-BE32-E72D297353CC}">
              <c16:uniqueId val="{00000006-7661-40F9-91FB-3B177D46D1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AE1F-CF5B-A64D-BC5D-DC7572A71749}" type="datetimeFigureOut">
              <a:rPr lang="en-US" smtClean="0"/>
              <a:t>11/9/2021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E1A7D-7FFD-6845-A916-EF7EB14EF696}" type="slidenum">
              <a:rPr lang="en-US" smtClean="0"/>
              <a:t>‹#›</a:t>
            </a:fld>
            <a:endParaRPr lang="en-US"/>
          </a:p>
        </p:txBody>
      </p:sp>
    </p:spTree>
    <p:extLst>
      <p:ext uri="{BB962C8B-B14F-4D97-AF65-F5344CB8AC3E}">
        <p14:creationId xmlns:p14="http://schemas.microsoft.com/office/powerpoint/2010/main" val="12767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GB"/>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38D15B-C69A-C945-99D0-425943BFE0DD}"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73339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2AD87-DD57-764F-9F68-85A207130292}"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12866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2BCA60-DA8F-F348-8431-4D2A57F19BB4}"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8048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1AA62A-9405-8C4B-91C9-9669FEEBBF1C}"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42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GB"/>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68CDC4-FB12-964A-B051-89728A9A40C9}"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09783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6CFAE0-DFCF-664C-9113-8E274CE0AFD6}"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22313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9DC2CE-6F26-054F-B7D3-1A35B360EAB1}" type="datetime1">
              <a:rPr lang="en-GB" smtClean="0"/>
              <a:t>09/11/2021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01376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FB82F0-3905-A940-8E74-D4361D13ECB1}" type="datetime1">
              <a:rPr lang="en-GB" smtClean="0"/>
              <a:t>09/11/2021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3353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27AF-50B0-2C4D-BD78-32A0F479207A}" type="datetime1">
              <a:rPr lang="en-GB" smtClean="0"/>
              <a:t>09/11/2021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3061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8E42DC3D-7A03-5644-95D6-5F36B5A10ECA}"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3026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GB"/>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EE3E01CF-5683-CD43-9505-4151FA33088C}"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3489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56FF44D2-BA93-4C48-98F4-B6E46704D06E}" type="datetime1">
              <a:rPr lang="en-GB" smtClean="0"/>
              <a:t>09/11/2021</a:t>
            </a:fld>
            <a:endParaRPr 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87C661E7-D1BC-9F4E-ACDB-6E2E147CF3A0}" type="slidenum">
              <a:rPr lang="en-US" smtClean="0"/>
              <a:t>‹#›</a:t>
            </a:fld>
            <a:endParaRPr lang="en-US"/>
          </a:p>
        </p:txBody>
      </p:sp>
    </p:spTree>
    <p:extLst>
      <p:ext uri="{BB962C8B-B14F-4D97-AF65-F5344CB8AC3E}">
        <p14:creationId xmlns:p14="http://schemas.microsoft.com/office/powerpoint/2010/main" val="146811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968EE91-BD68-8146-B4F1-F84513CD0E29}"/>
              </a:ext>
            </a:extLst>
          </p:cNvPr>
          <p:cNvSpPr txBox="1"/>
          <p:nvPr/>
        </p:nvSpPr>
        <p:spPr>
          <a:xfrm>
            <a:off x="382020" y="1112322"/>
            <a:ext cx="9927772"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Confusion Assessment Method for ICU (CAM-ICU) </a:t>
            </a:r>
          </a:p>
        </p:txBody>
      </p:sp>
      <p:sp>
        <p:nvSpPr>
          <p:cNvPr id="10" name="TextBox 9">
            <a:extLst>
              <a:ext uri="{FF2B5EF4-FFF2-40B4-BE49-F238E27FC236}">
                <a16:creationId xmlns="" xmlns:a16="http://schemas.microsoft.com/office/drawing/2014/main" id="{B58AD6FE-F3F4-8946-838E-E4A51B087E8E}"/>
              </a:ext>
            </a:extLst>
          </p:cNvPr>
          <p:cNvSpPr txBox="1"/>
          <p:nvPr/>
        </p:nvSpPr>
        <p:spPr>
          <a:xfrm>
            <a:off x="382020" y="1614760"/>
            <a:ext cx="9927772" cy="707886"/>
          </a:xfrm>
          <a:prstGeom prst="rect">
            <a:avLst/>
          </a:prstGeom>
          <a:noFill/>
        </p:spPr>
        <p:txBody>
          <a:bodyPr wrap="square" lIns="91440" tIns="45720" rIns="91440" bIns="45720" rtlCol="0" anchor="t">
            <a:spAutoFit/>
          </a:bodyPr>
          <a:lstStyle/>
          <a:p>
            <a:pPr algn="ctr"/>
            <a:r>
              <a:rPr lang="en-US" sz="2000" dirty="0">
                <a:solidFill>
                  <a:schemeClr val="bg1"/>
                </a:solidFill>
                <a:latin typeface="Arial"/>
                <a:cs typeface="Arial"/>
              </a:rPr>
              <a:t>Dr Le Theng Gan/ FY1, Dr Ayomikun Soyombo/ ACCS EM ST2, </a:t>
            </a:r>
            <a:endParaRPr lang="en-US" sz="200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a:cs typeface="Arial"/>
              </a:rPr>
              <a:t>Dr Atul Garg / Consultant ICU/, Ly Fletcher / SSR </a:t>
            </a:r>
            <a:endParaRPr lang="en-US"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2834665D-DF02-304D-9109-5C2C4AE52DC1}"/>
              </a:ext>
            </a:extLst>
          </p:cNvPr>
          <p:cNvSpPr txBox="1"/>
          <p:nvPr/>
        </p:nvSpPr>
        <p:spPr>
          <a:xfrm>
            <a:off x="6668912" y="14036267"/>
            <a:ext cx="3896289" cy="954107"/>
          </a:xfrm>
          <a:prstGeom prst="rect">
            <a:avLst/>
          </a:prstGeom>
          <a:noFill/>
        </p:spPr>
        <p:txBody>
          <a:bodyPr wrap="square" lIns="91440" tIns="45720" rIns="91440" bIns="45720" rtlCol="0" anchor="t">
            <a:spAutoFit/>
          </a:bodyPr>
          <a:lstStyle/>
          <a:p>
            <a:pPr algn="r"/>
            <a:r>
              <a:rPr lang="en-US" sz="2800" b="1" dirty="0">
                <a:solidFill>
                  <a:schemeClr val="bg1"/>
                </a:solidFill>
                <a:latin typeface="Arial"/>
                <a:cs typeface="Arial"/>
              </a:rPr>
              <a:t>Intensive Care Unit</a:t>
            </a:r>
            <a:endParaRPr lang="en-US" sz="2800" b="1" dirty="0" err="1">
              <a:solidFill>
                <a:schemeClr val="bg1"/>
              </a:solidFill>
              <a:latin typeface="Arial" panose="020B0604020202020204" pitchFamily="34" charset="0"/>
              <a:cs typeface="Arial" panose="020B0604020202020204" pitchFamily="34" charset="0"/>
            </a:endParaRPr>
          </a:p>
          <a:p>
            <a:pPr algn="r"/>
            <a:r>
              <a:rPr lang="en-US" sz="2800" b="1" dirty="0">
                <a:solidFill>
                  <a:schemeClr val="bg1"/>
                </a:solidFill>
                <a:latin typeface="Arial"/>
                <a:cs typeface="Arial"/>
              </a:rPr>
              <a:t>TACC</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D9B4C23A-F030-9342-85C6-1EAFF9FC92F9}"/>
              </a:ext>
            </a:extLst>
          </p:cNvPr>
          <p:cNvSpPr txBox="1"/>
          <p:nvPr/>
        </p:nvSpPr>
        <p:spPr>
          <a:xfrm>
            <a:off x="102840" y="13648002"/>
            <a:ext cx="6627736" cy="1384995"/>
          </a:xfrm>
          <a:prstGeom prst="rect">
            <a:avLst/>
          </a:prstGeom>
          <a:noFill/>
        </p:spPr>
        <p:txBody>
          <a:bodyPr wrap="square" lIns="91440" tIns="45720" rIns="91440" bIns="45720" rtlCol="0" anchor="t">
            <a:spAutoFit/>
          </a:bodyPr>
          <a:lstStyle/>
          <a:p>
            <a:r>
              <a:rPr lang="en-US" sz="2000" b="1" dirty="0">
                <a:solidFill>
                  <a:schemeClr val="bg2"/>
                </a:solidFill>
                <a:latin typeface="Arial"/>
                <a:cs typeface="Arial"/>
              </a:rPr>
              <a:t>Summary</a:t>
            </a:r>
          </a:p>
          <a:p>
            <a:r>
              <a:rPr lang="en-US" sz="1600" dirty="0">
                <a:solidFill>
                  <a:schemeClr val="bg2"/>
                </a:solidFill>
                <a:latin typeface="Arial"/>
                <a:cs typeface="Arial"/>
              </a:rPr>
              <a:t>A significant number of patients admitted to Walsall ICU missed out on proper Delirium assessment during the study period and this can adversely impact on patient care. It is hoped that the recommendations will help improve practice and care delivery. </a:t>
            </a:r>
            <a:endParaRPr lang="en-US">
              <a:solidFill>
                <a:schemeClr val="bg2"/>
              </a:solidFill>
            </a:endParaRPr>
          </a:p>
        </p:txBody>
      </p:sp>
      <p:sp>
        <p:nvSpPr>
          <p:cNvPr id="14" name="Rectangle 13">
            <a:extLst>
              <a:ext uri="{FF2B5EF4-FFF2-40B4-BE49-F238E27FC236}">
                <a16:creationId xmlns="" xmlns:a16="http://schemas.microsoft.com/office/drawing/2014/main" id="{E68A64D4-D1CE-584B-B1A1-FF07BC75C062}"/>
              </a:ext>
            </a:extLst>
          </p:cNvPr>
          <p:cNvSpPr/>
          <p:nvPr/>
        </p:nvSpPr>
        <p:spPr>
          <a:xfrm>
            <a:off x="229620" y="9936545"/>
            <a:ext cx="5430951" cy="33624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00FF"/>
              </a:highlight>
            </a:endParaRPr>
          </a:p>
        </p:txBody>
      </p:sp>
      <p:sp>
        <p:nvSpPr>
          <p:cNvPr id="15" name="Rectangle 14">
            <a:extLst>
              <a:ext uri="{FF2B5EF4-FFF2-40B4-BE49-F238E27FC236}">
                <a16:creationId xmlns="" xmlns:a16="http://schemas.microsoft.com/office/drawing/2014/main" id="{82121033-2DC3-424E-AE1A-3703D8087862}"/>
              </a:ext>
            </a:extLst>
          </p:cNvPr>
          <p:cNvSpPr/>
          <p:nvPr/>
        </p:nvSpPr>
        <p:spPr>
          <a:xfrm>
            <a:off x="229620" y="2655799"/>
            <a:ext cx="5430951" cy="70028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93F0862B-39CB-4B43-983D-1390D6B83806}"/>
              </a:ext>
            </a:extLst>
          </p:cNvPr>
          <p:cNvSpPr txBox="1"/>
          <p:nvPr/>
        </p:nvSpPr>
        <p:spPr>
          <a:xfrm>
            <a:off x="6039293" y="2952487"/>
            <a:ext cx="4422900"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Introduction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Delirium is characterized by impaired cognition and manifestations can be grossly non-specific. Prolonged duration of delirium following critical illnesses necessitating ICU admissions has been proven to significantly increase risk of mortality. To help with prompt diagnosis and management of patients with Delirium in the ICU the CAM-ICU assessment tool was developed.</a:t>
            </a:r>
          </a:p>
        </p:txBody>
      </p:sp>
      <p:sp>
        <p:nvSpPr>
          <p:cNvPr id="23" name="TextBox 22">
            <a:extLst>
              <a:ext uri="{FF2B5EF4-FFF2-40B4-BE49-F238E27FC236}">
                <a16:creationId xmlns="" xmlns:a16="http://schemas.microsoft.com/office/drawing/2014/main" id="{A6765E1E-4545-E246-93D9-DD69DC98518F}"/>
              </a:ext>
            </a:extLst>
          </p:cNvPr>
          <p:cNvSpPr txBox="1"/>
          <p:nvPr/>
        </p:nvSpPr>
        <p:spPr>
          <a:xfrm>
            <a:off x="6039293" y="6405295"/>
            <a:ext cx="4422900" cy="7294305"/>
          </a:xfrm>
          <a:prstGeom prst="rect">
            <a:avLst/>
          </a:prstGeom>
          <a:noFill/>
        </p:spPr>
        <p:txBody>
          <a:bodyPr wrap="square" lIns="91440" tIns="45720" rIns="91440" bIns="45720" rtlCol="0" anchor="t">
            <a:spAutoFit/>
          </a:bodyPr>
          <a:lstStyle/>
          <a:p>
            <a:r>
              <a:rPr lang="en-US" b="1" dirty="0">
                <a:latin typeface="Arial"/>
                <a:cs typeface="Arial"/>
              </a:rPr>
              <a:t>Objective of the project: </a:t>
            </a:r>
            <a:endParaRPr lang="en-US">
              <a:latin typeface="Arial"/>
              <a:cs typeface="Arial"/>
            </a:endParaRPr>
          </a:p>
          <a:p>
            <a:r>
              <a:rPr lang="en-US" dirty="0">
                <a:latin typeface="Arial"/>
                <a:cs typeface="Arial"/>
              </a:rPr>
              <a:t>To assess the level of compliance with use of the CAM-ICU delirium screening tool.</a:t>
            </a:r>
            <a:endParaRPr lang="en-US">
              <a:latin typeface="Arial"/>
              <a:cs typeface="Arial"/>
            </a:endParaRPr>
          </a:p>
          <a:p>
            <a:endParaRPr lang="en-US" dirty="0">
              <a:latin typeface="Arial"/>
              <a:cs typeface="Arial"/>
            </a:endParaRPr>
          </a:p>
          <a:p>
            <a:r>
              <a:rPr lang="en-US" b="1" dirty="0">
                <a:latin typeface="Arial" panose="020B0604020202020204" pitchFamily="34" charset="0"/>
                <a:cs typeface="Arial" panose="020B0604020202020204" pitchFamily="34" charset="0"/>
              </a:rPr>
              <a:t>Project Methodology:</a:t>
            </a:r>
          </a:p>
          <a:p>
            <a:r>
              <a:rPr lang="en-US" dirty="0">
                <a:latin typeface="Arial" panose="020B0604020202020204" pitchFamily="34" charset="0"/>
                <a:cs typeface="Arial" panose="020B0604020202020204" pitchFamily="34" charset="0"/>
              </a:rPr>
              <a:t>Two cycles of data were gathered (from August 2019-September 2020) capturing all patients in ICU weekly admissions. Overall, 272 data were gathered.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Findings:</a:t>
            </a:r>
          </a:p>
          <a:p>
            <a:r>
              <a:rPr lang="en-US" dirty="0">
                <a:latin typeface="Arial" panose="020B0604020202020204" pitchFamily="34" charset="0"/>
                <a:cs typeface="Arial" panose="020B0604020202020204" pitchFamily="34" charset="0"/>
              </a:rPr>
              <a:t>Of the 272 patients,77% were eligible for CAM-ICU assessment. Of these, only 28% had their assessments done of which 6% were positive. A high percentage of patients had incompletely documented assessments (blanks).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Recommendations</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Daily use of CAM-ICU assessment stamps.</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a:cs typeface="Arial"/>
              </a:rPr>
              <a:t>Increase awareness in the department</a:t>
            </a:r>
          </a:p>
          <a:p>
            <a:pPr marL="285750" indent="-285750">
              <a:buFont typeface="Arial" panose="020B0604020202020204" pitchFamily="34" charset="0"/>
              <a:buChar char="•"/>
            </a:pPr>
            <a:r>
              <a:rPr lang="en-US" dirty="0">
                <a:latin typeface="Arial"/>
                <a:cs typeface="Arial"/>
              </a:rPr>
              <a:t>Enlistment of staff as Delirium champions.</a:t>
            </a:r>
          </a:p>
        </p:txBody>
      </p:sp>
      <p:sp>
        <p:nvSpPr>
          <p:cNvPr id="25" name="TextBox 24">
            <a:extLst>
              <a:ext uri="{FF2B5EF4-FFF2-40B4-BE49-F238E27FC236}">
                <a16:creationId xmlns="" xmlns:a16="http://schemas.microsoft.com/office/drawing/2014/main" id="{F46FFA77-9E7B-7845-990A-B7BEE7FCFD5C}"/>
              </a:ext>
            </a:extLst>
          </p:cNvPr>
          <p:cNvSpPr txBox="1"/>
          <p:nvPr/>
        </p:nvSpPr>
        <p:spPr>
          <a:xfrm>
            <a:off x="236370" y="11520044"/>
            <a:ext cx="5425876" cy="461665"/>
          </a:xfrm>
          <a:prstGeom prst="rect">
            <a:avLst/>
          </a:prstGeom>
          <a:noFill/>
        </p:spPr>
        <p:txBody>
          <a:bodyPr wrap="square" rtlCol="0">
            <a:spAutoFit/>
          </a:bodyPr>
          <a:lstStyle/>
          <a:p>
            <a:pPr algn="ctr"/>
            <a:r>
              <a:rPr lang="en-US" sz="2400" b="1" dirty="0">
                <a:solidFill>
                  <a:schemeClr val="tx2">
                    <a:lumMod val="75000"/>
                  </a:schemeClr>
                </a:solidFill>
              </a:rPr>
              <a:t>Photo to go here</a:t>
            </a:r>
          </a:p>
        </p:txBody>
      </p:sp>
      <p:pic>
        <p:nvPicPr>
          <p:cNvPr id="27" name="Picture 26">
            <a:extLst>
              <a:ext uri="{FF2B5EF4-FFF2-40B4-BE49-F238E27FC236}">
                <a16:creationId xmlns="" xmlns:a16="http://schemas.microsoft.com/office/drawing/2014/main" id="{DEE0D45E-F224-F841-BDEF-11469E1A7C01}"/>
              </a:ext>
            </a:extLst>
          </p:cNvPr>
          <p:cNvPicPr>
            <a:picLocks noChangeAspect="1"/>
          </p:cNvPicPr>
          <p:nvPr/>
        </p:nvPicPr>
        <p:blipFill>
          <a:blip r:embed="rId2">
            <a:alphaModFix amt="20000"/>
          </a:blip>
          <a:stretch>
            <a:fillRect/>
          </a:stretch>
        </p:blipFill>
        <p:spPr>
          <a:xfrm>
            <a:off x="236370" y="2655799"/>
            <a:ext cx="5424201" cy="7002827"/>
          </a:xfrm>
          <a:prstGeom prst="rect">
            <a:avLst/>
          </a:prstGeom>
        </p:spPr>
      </p:pic>
      <p:sp>
        <p:nvSpPr>
          <p:cNvPr id="28" name="TextBox 27">
            <a:extLst>
              <a:ext uri="{FF2B5EF4-FFF2-40B4-BE49-F238E27FC236}">
                <a16:creationId xmlns="" xmlns:a16="http://schemas.microsoft.com/office/drawing/2014/main" id="{2EC46C42-0039-4F43-A7D4-CF7F32ACD8A7}"/>
              </a:ext>
            </a:extLst>
          </p:cNvPr>
          <p:cNvSpPr txBox="1"/>
          <p:nvPr/>
        </p:nvSpPr>
        <p:spPr>
          <a:xfrm>
            <a:off x="236370" y="5636510"/>
            <a:ext cx="5425876" cy="461665"/>
          </a:xfrm>
          <a:prstGeom prst="rect">
            <a:avLst/>
          </a:prstGeom>
          <a:noFill/>
        </p:spPr>
        <p:txBody>
          <a:bodyPr wrap="square" rtlCol="0">
            <a:spAutoFit/>
          </a:bodyPr>
          <a:lstStyle/>
          <a:p>
            <a:pPr algn="ctr"/>
            <a:r>
              <a:rPr lang="en-US" sz="2400" b="1" dirty="0">
                <a:solidFill>
                  <a:schemeClr val="tx2">
                    <a:lumMod val="75000"/>
                  </a:schemeClr>
                </a:solidFill>
              </a:rPr>
              <a:t>Graphs / Charts to go here</a:t>
            </a:r>
          </a:p>
        </p:txBody>
      </p:sp>
      <p:pic>
        <p:nvPicPr>
          <p:cNvPr id="32" name="Picture 31">
            <a:extLst>
              <a:ext uri="{FF2B5EF4-FFF2-40B4-BE49-F238E27FC236}">
                <a16:creationId xmlns="" xmlns:a16="http://schemas.microsoft.com/office/drawing/2014/main" id="{52D5C55A-C10C-B542-9516-37653682EB79}"/>
              </a:ext>
            </a:extLst>
          </p:cNvPr>
          <p:cNvPicPr>
            <a:picLocks noChangeAspect="1"/>
          </p:cNvPicPr>
          <p:nvPr/>
        </p:nvPicPr>
        <p:blipFill>
          <a:blip r:embed="rId3">
            <a:alphaModFix amt="20000"/>
          </a:blip>
          <a:stretch>
            <a:fillRect/>
          </a:stretch>
        </p:blipFill>
        <p:spPr>
          <a:xfrm>
            <a:off x="239483" y="9970325"/>
            <a:ext cx="5430951" cy="3328674"/>
          </a:xfrm>
          <a:prstGeom prst="rect">
            <a:avLst/>
          </a:prstGeom>
        </p:spPr>
      </p:pic>
      <p:graphicFrame>
        <p:nvGraphicFramePr>
          <p:cNvPr id="16" name="Content Placeholder 3">
            <a:extLst>
              <a:ext uri="{FF2B5EF4-FFF2-40B4-BE49-F238E27FC236}">
                <a16:creationId xmlns="" xmlns:a16="http://schemas.microsoft.com/office/drawing/2014/main" id="{903E978A-86FF-4BA6-B8CA-63A34C4F203A}"/>
              </a:ext>
            </a:extLst>
          </p:cNvPr>
          <p:cNvGraphicFramePr>
            <a:graphicFrameLocks/>
          </p:cNvGraphicFramePr>
          <p:nvPr>
            <p:extLst>
              <p:ext uri="{D42A27DB-BD31-4B8C-83A1-F6EECF244321}">
                <p14:modId xmlns:p14="http://schemas.microsoft.com/office/powerpoint/2010/main" val="531877987"/>
              </p:ext>
            </p:extLst>
          </p:nvPr>
        </p:nvGraphicFramePr>
        <p:xfrm>
          <a:off x="227945" y="2655800"/>
          <a:ext cx="5434301" cy="29807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3">
            <a:extLst>
              <a:ext uri="{FF2B5EF4-FFF2-40B4-BE49-F238E27FC236}">
                <a16:creationId xmlns="" xmlns:a16="http://schemas.microsoft.com/office/drawing/2014/main" id="{5299A455-AE40-4DF9-BD06-20ABDB4C496A}"/>
              </a:ext>
            </a:extLst>
          </p:cNvPr>
          <p:cNvGraphicFramePr>
            <a:graphicFrameLocks/>
          </p:cNvGraphicFramePr>
          <p:nvPr>
            <p:extLst>
              <p:ext uri="{D42A27DB-BD31-4B8C-83A1-F6EECF244321}">
                <p14:modId xmlns:p14="http://schemas.microsoft.com/office/powerpoint/2010/main" val="3036658766"/>
              </p:ext>
            </p:extLst>
          </p:nvPr>
        </p:nvGraphicFramePr>
        <p:xfrm>
          <a:off x="236371" y="5670289"/>
          <a:ext cx="2665856" cy="4022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ontent Placeholder 3">
            <a:extLst>
              <a:ext uri="{FF2B5EF4-FFF2-40B4-BE49-F238E27FC236}">
                <a16:creationId xmlns="" xmlns:a16="http://schemas.microsoft.com/office/drawing/2014/main" id="{67FA2ADF-B07E-4F61-8582-AB9EFC347FE0}"/>
              </a:ext>
            </a:extLst>
          </p:cNvPr>
          <p:cNvGraphicFramePr>
            <a:graphicFrameLocks/>
          </p:cNvGraphicFramePr>
          <p:nvPr>
            <p:extLst>
              <p:ext uri="{D42A27DB-BD31-4B8C-83A1-F6EECF244321}">
                <p14:modId xmlns:p14="http://schemas.microsoft.com/office/powerpoint/2010/main" val="3152288952"/>
              </p:ext>
            </p:extLst>
          </p:nvPr>
        </p:nvGraphicFramePr>
        <p:xfrm>
          <a:off x="2902227" y="5661250"/>
          <a:ext cx="2758344" cy="3997376"/>
        </p:xfrm>
        <a:graphic>
          <a:graphicData uri="http://schemas.openxmlformats.org/drawingml/2006/chart">
            <c:chart xmlns:c="http://schemas.openxmlformats.org/drawingml/2006/chart" xmlns:r="http://schemas.openxmlformats.org/officeDocument/2006/relationships" r:id="rId6"/>
          </a:graphicData>
        </a:graphic>
      </p:graphicFrame>
      <p:pic>
        <p:nvPicPr>
          <p:cNvPr id="3" name="Picture 2" descr="Proposed CAM-ICU Assessment stamp">
            <a:extLst>
              <a:ext uri="{FF2B5EF4-FFF2-40B4-BE49-F238E27FC236}">
                <a16:creationId xmlns="" xmlns:a16="http://schemas.microsoft.com/office/drawing/2014/main" id="{C13C8AFD-A342-4DB5-B6C7-88FFA3129410}"/>
              </a:ext>
            </a:extLst>
          </p:cNvPr>
          <p:cNvPicPr>
            <a:picLocks noChangeAspect="1"/>
          </p:cNvPicPr>
          <p:nvPr/>
        </p:nvPicPr>
        <p:blipFill>
          <a:blip r:embed="rId7"/>
          <a:stretch>
            <a:fillRect/>
          </a:stretch>
        </p:blipFill>
        <p:spPr>
          <a:xfrm>
            <a:off x="239484" y="9936545"/>
            <a:ext cx="5421088" cy="3362454"/>
          </a:xfrm>
          <a:prstGeom prst="rect">
            <a:avLst/>
          </a:prstGeom>
        </p:spPr>
      </p:pic>
      <p:sp>
        <p:nvSpPr>
          <p:cNvPr id="22" name="TextBox 21">
            <a:extLst>
              <a:ext uri="{FF2B5EF4-FFF2-40B4-BE49-F238E27FC236}">
                <a16:creationId xmlns="" xmlns:a16="http://schemas.microsoft.com/office/drawing/2014/main" id="{3C87097C-A7CA-4CF4-836B-BC2B5E9E4FC2}"/>
              </a:ext>
            </a:extLst>
          </p:cNvPr>
          <p:cNvSpPr txBox="1"/>
          <p:nvPr/>
        </p:nvSpPr>
        <p:spPr>
          <a:xfrm>
            <a:off x="1431" y="-2418"/>
            <a:ext cx="866152" cy="307777"/>
          </a:xfrm>
          <a:prstGeom prst="rect">
            <a:avLst/>
          </a:prstGeom>
          <a:noFill/>
        </p:spPr>
        <p:txBody>
          <a:bodyPr wrap="square" lIns="91440" tIns="45720" rIns="91440" bIns="45720" rtlCol="0" anchor="t">
            <a:spAutoFit/>
          </a:bodyPr>
          <a:lstStyle/>
          <a:p>
            <a:pPr algn="ctr"/>
            <a:r>
              <a:rPr lang="en-GB" sz="1400" b="1" dirty="0" smtClean="0">
                <a:solidFill>
                  <a:schemeClr val="bg1"/>
                </a:solidFill>
              </a:rPr>
              <a:t>A21-58</a:t>
            </a:r>
            <a:endParaRPr lang="en-GB" sz="1400" b="1" dirty="0">
              <a:solidFill>
                <a:schemeClr val="bg1"/>
              </a:solidFill>
              <a:cs typeface="Calibri" panose="020F0502020204030204"/>
            </a:endParaRPr>
          </a:p>
        </p:txBody>
      </p:sp>
    </p:spTree>
    <p:extLst>
      <p:ext uri="{BB962C8B-B14F-4D97-AF65-F5344CB8AC3E}">
        <p14:creationId xmlns:p14="http://schemas.microsoft.com/office/powerpoint/2010/main" val="18627170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273</Words>
  <Application>Microsoft Office PowerPoint</Application>
  <PresentationFormat>Custom</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Lakha Manoj (RBK) Walsall Healthcare NHS Trust</dc:creator>
  <cp:lastModifiedBy>Bradley Joyce (RBK) Walsall Healthcare NHS Trust</cp:lastModifiedBy>
  <cp:revision>38</cp:revision>
  <dcterms:created xsi:type="dcterms:W3CDTF">2020-12-07T15:24:36Z</dcterms:created>
  <dcterms:modified xsi:type="dcterms:W3CDTF">2021-11-09T13:45:59Z</dcterms:modified>
</cp:coreProperties>
</file>