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87" r:id="rId2"/>
  </p:sldIdLst>
  <p:sldSz cx="10691813" cy="1511935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243"/>
    <p:restoredTop sz="96405"/>
  </p:normalViewPr>
  <p:slideViewPr>
    <p:cSldViewPr snapToGrid="0" snapToObjects="1">
      <p:cViewPr varScale="1">
        <p:scale>
          <a:sx n="37" d="100"/>
          <a:sy n="37" d="100"/>
        </p:scale>
        <p:origin x="-906" y="-78"/>
      </p:cViewPr>
      <p:guideLst>
        <p:guide orient="horz" pos="4762"/>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pivotSource>
    <c:name>[ICUDelirium_DATA_LABELS_2021-05-04_1326.csv]Sheet16!PivotTable65</c:name>
    <c:fmtId val="-1"/>
  </c:pivotSource>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Was</a:t>
            </a:r>
            <a:r>
              <a:rPr lang="en-US" baseline="0"/>
              <a:t> patient eligible for CAM-ICU?</a:t>
            </a:r>
            <a:endParaRPr lang="en-US"/>
          </a:p>
        </c:rich>
      </c:tx>
      <c:layout/>
      <c:overlay val="0"/>
      <c:spPr>
        <a:noFill/>
        <a:ln>
          <a:noFill/>
        </a:ln>
        <a:effectLst/>
      </c:spPr>
    </c:title>
    <c:autoTitleDeleted val="0"/>
    <c:pivotFmts>
      <c:pivotFmt>
        <c:idx val="0"/>
        <c:spPr>
          <a:solidFill>
            <a:schemeClr val="accent1"/>
          </a:solidFill>
          <a:ln>
            <a:noFill/>
          </a:ln>
          <a:effectLst>
            <a:outerShdw blurRad="254000" sx="102000" sy="102000" algn="ctr" rotWithShape="0">
              <a:prstClr val="black">
                <a:alpha val="20000"/>
              </a:prstClr>
            </a:outerShdw>
          </a:effectLst>
        </c:spPr>
        <c:marker>
          <c:symbol val="circle"/>
          <c:size val="6"/>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xmlns:c16r2="http://schemas.microsoft.com/office/drawing/2015/06/chart">
            <c:ext xmlns:c15="http://schemas.microsoft.com/office/drawing/2012/chart" uri="{CE6537A1-D6FC-4f65-9D91-7224C49458BB}"/>
          </c:extLst>
        </c:dLbl>
      </c:pivotFmt>
      <c:pivotFmt>
        <c:idx val="1"/>
        <c:spPr>
          <a:solidFill>
            <a:schemeClr val="accent1"/>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xmlns:c16r2="http://schemas.microsoft.com/office/drawing/2015/06/chart">
            <c:ext xmlns:c15="http://schemas.microsoft.com/office/drawing/2012/chart" uri="{CE6537A1-D6FC-4f65-9D91-7224C49458BB}"/>
          </c:extLst>
        </c:dLbl>
      </c:pivotFmt>
      <c:pivotFmt>
        <c:idx val="2"/>
        <c:spPr>
          <a:solidFill>
            <a:schemeClr val="accent1"/>
          </a:solidFill>
          <a:ln>
            <a:noFill/>
          </a:ln>
          <a:effectLst>
            <a:outerShdw blurRad="254000" sx="102000" sy="102000" algn="ctr" rotWithShape="0">
              <a:prstClr val="black">
                <a:alpha val="20000"/>
              </a:prstClr>
            </a:outerShdw>
          </a:effectLst>
        </c:spPr>
      </c:pivotFmt>
      <c:pivotFmt>
        <c:idx val="3"/>
        <c:spPr>
          <a:solidFill>
            <a:schemeClr val="accent1"/>
          </a:solidFill>
          <a:ln>
            <a:noFill/>
          </a:ln>
          <a:effectLst>
            <a:outerShdw blurRad="254000" sx="102000" sy="102000" algn="ctr" rotWithShape="0">
              <a:prstClr val="black">
                <a:alpha val="20000"/>
              </a:prstClr>
            </a:outerShdw>
          </a:effectLst>
        </c:spPr>
      </c:pivotFmt>
      <c:pivotFmt>
        <c:idx val="4"/>
        <c:spPr>
          <a:solidFill>
            <a:schemeClr val="accent1"/>
          </a:solidFill>
          <a:ln>
            <a:noFill/>
          </a:ln>
          <a:effectLst>
            <a:outerShdw blurRad="254000" sx="102000" sy="102000" algn="ctr" rotWithShape="0">
              <a:prstClr val="black">
                <a:alpha val="20000"/>
              </a:prstClr>
            </a:outerShdw>
          </a:effectLst>
        </c:spPr>
      </c:pivotFmt>
      <c:pivotFmt>
        <c:idx val="5"/>
        <c:spPr>
          <a:solidFill>
            <a:schemeClr val="accent1"/>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xmlns:c16r2="http://schemas.microsoft.com/office/drawing/2015/06/chart">
            <c:ext xmlns:c15="http://schemas.microsoft.com/office/drawing/2012/chart" uri="{CE6537A1-D6FC-4f65-9D91-7224C49458BB}"/>
          </c:extLst>
        </c:dLbl>
      </c:pivotFmt>
      <c:pivotFmt>
        <c:idx val="6"/>
        <c:spPr>
          <a:solidFill>
            <a:schemeClr val="accent1"/>
          </a:solidFill>
          <a:ln>
            <a:noFill/>
          </a:ln>
          <a:effectLst>
            <a:outerShdw blurRad="254000" sx="102000" sy="102000" algn="ctr" rotWithShape="0">
              <a:prstClr val="black">
                <a:alpha val="20000"/>
              </a:prstClr>
            </a:outerShdw>
          </a:effectLst>
        </c:spPr>
      </c:pivotFmt>
      <c:pivotFmt>
        <c:idx val="7"/>
        <c:spPr>
          <a:solidFill>
            <a:schemeClr val="accent1"/>
          </a:solidFill>
          <a:ln>
            <a:noFill/>
          </a:ln>
          <a:effectLst>
            <a:outerShdw blurRad="254000" sx="102000" sy="102000" algn="ctr" rotWithShape="0">
              <a:prstClr val="black">
                <a:alpha val="20000"/>
              </a:prstClr>
            </a:outerShdw>
          </a:effectLst>
        </c:spPr>
      </c:pivotFmt>
      <c:pivotFmt>
        <c:idx val="8"/>
        <c:spPr>
          <a:solidFill>
            <a:schemeClr val="accent1"/>
          </a:solidFill>
          <a:ln>
            <a:noFill/>
          </a:ln>
          <a:effectLst>
            <a:outerShdw blurRad="254000" sx="102000" sy="102000" algn="ctr" rotWithShape="0">
              <a:prstClr val="black">
                <a:alpha val="20000"/>
              </a:prstClr>
            </a:outerShdw>
          </a:effectLst>
        </c:spPr>
      </c:pivotFmt>
    </c:pivotFmts>
    <c:plotArea>
      <c:layout/>
      <c:pieChart>
        <c:varyColors val="1"/>
        <c:ser>
          <c:idx val="0"/>
          <c:order val="0"/>
          <c:tx>
            <c:strRef>
              <c:f>Sheet16!$B$1</c:f>
              <c:strCache>
                <c:ptCount val="1"/>
                <c:pt idx="0">
                  <c:v>Total</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382C-4555-8349-9F9F29598294}"/>
              </c:ext>
            </c:extLst>
          </c:dPt>
          <c:dPt>
            <c:idx val="1"/>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382C-4555-8349-9F9F29598294}"/>
              </c:ext>
            </c:extLst>
          </c:dPt>
          <c:dPt>
            <c:idx val="2"/>
            <c:bubble3D val="0"/>
            <c:spPr>
              <a:solidFill>
                <a:schemeClr val="accent3"/>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382C-4555-8349-9F9F29598294}"/>
              </c:ext>
            </c:extLst>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extLst>
          </c:dLbls>
          <c:cat>
            <c:strRef>
              <c:f>Sheet16!$A$2:$A$5</c:f>
              <c:strCache>
                <c:ptCount val="3"/>
                <c:pt idx="0">
                  <c:v>No</c:v>
                </c:pt>
                <c:pt idx="1">
                  <c:v>Yes</c:v>
                </c:pt>
                <c:pt idx="2">
                  <c:v>(blank)</c:v>
                </c:pt>
              </c:strCache>
            </c:strRef>
          </c:cat>
          <c:val>
            <c:numRef>
              <c:f>Sheet16!$B$2:$B$5</c:f>
              <c:numCache>
                <c:formatCode>General</c:formatCode>
                <c:ptCount val="3"/>
                <c:pt idx="0">
                  <c:v>60</c:v>
                </c:pt>
                <c:pt idx="1">
                  <c:v>199</c:v>
                </c:pt>
              </c:numCache>
            </c:numRef>
          </c:val>
          <c:extLst xmlns:c16r2="http://schemas.microsoft.com/office/drawing/2015/06/chart">
            <c:ext xmlns:c16="http://schemas.microsoft.com/office/drawing/2014/chart" uri="{C3380CC4-5D6E-409C-BE32-E72D297353CC}">
              <c16:uniqueId val="{00000006-382C-4555-8349-9F9F29598294}"/>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autoUpdate val="0"/>
  </c:externalData>
  <c:extLst xmlns:c16r2="http://schemas.microsoft.com/office/drawing/2015/06/chart">
    <c:ext xmlns:c16="http://schemas.microsoft.com/office/drawing/2014/chart" uri="{E28EC0CA-F0BB-4C9C-879D-F8772B89E7AC}">
      <c16:pivotOptions16>
        <c16:showExpandCollapseFieldButtons val="1"/>
      </c16:pivotOptions16>
    </c:ext>
    <c:ext xmlns:c14="http://schemas.microsoft.com/office/drawing/2007/8/2/chart" uri="{781A3756-C4B2-4CAC-9D66-4F8BD8637D16}">
      <c14:pivotOptions>
        <c14:dropZoneFilter val="1"/>
        <c14:dropZoneCategories val="1"/>
        <c14:dropZoneData val="1"/>
        <c14:dropZoneSeries val="1"/>
        <c14:dropZonesVisible val="1"/>
      </c14:pivotOptions>
    </c:ext>
  </c:extLst>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pivotSource>
    <c:name>[ICUDelirium_DATA_LABELS_2021-05-04_1326.csv]Sheet6!PivotTable43</c:name>
    <c:fmtId val="-1"/>
  </c:pivotSource>
  <c:chart>
    <c:title>
      <c:tx>
        <c:rich>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r>
              <a:rPr lang="en-GB" sz="1800"/>
              <a:t>Was CAM-ICU performed? (Documented on ICU chart in last 24 hours)</a:t>
            </a:r>
          </a:p>
        </c:rich>
      </c:tx>
      <c:layout/>
      <c:overlay val="0"/>
      <c:spPr>
        <a:noFill/>
        <a:ln>
          <a:noFill/>
        </a:ln>
        <a:effectLst/>
      </c:spPr>
    </c:title>
    <c:autoTitleDeleted val="0"/>
    <c:pivotFmts>
      <c:pivotFmt>
        <c:idx val="0"/>
        <c:spPr>
          <a:solidFill>
            <a:schemeClr val="accent1"/>
          </a:solidFill>
          <a:ln>
            <a:noFill/>
          </a:ln>
          <a:effectLst/>
        </c:spPr>
        <c:marker>
          <c:symbol val="none"/>
        </c:marker>
        <c:dLbl>
          <c:idx val="0"/>
          <c:spPr>
            <a:solidFill>
              <a:sysClr val="window" lastClr="FFFFFF"/>
            </a:solidFill>
            <a:ln w="9525">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
        <c:spPr>
          <a:solidFill>
            <a:schemeClr val="accent1"/>
          </a:solidFill>
          <a:ln>
            <a:noFill/>
          </a:ln>
          <a:effectLst/>
        </c:spPr>
        <c:marker>
          <c:symbol val="none"/>
        </c:marker>
        <c:dLbl>
          <c:idx val="0"/>
          <c:spPr>
            <a:solidFill>
              <a:sysClr val="window" lastClr="FFFFFF"/>
            </a:solidFill>
            <a:ln w="9525">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
        <c:spPr>
          <a:solidFill>
            <a:schemeClr val="accent1"/>
          </a:solidFill>
          <a:ln>
            <a:noFill/>
          </a:ln>
          <a:effectLst/>
        </c:spPr>
      </c:pivotFmt>
      <c:pivotFmt>
        <c:idx val="3"/>
        <c:spPr>
          <a:solidFill>
            <a:schemeClr val="accent1"/>
          </a:solidFill>
          <a:ln>
            <a:noFill/>
          </a:ln>
          <a:effectLst/>
        </c:spPr>
      </c:pivotFmt>
      <c:pivotFmt>
        <c:idx val="4"/>
        <c:spPr>
          <a:solidFill>
            <a:schemeClr val="accent1"/>
          </a:solidFill>
          <a:ln>
            <a:noFill/>
          </a:ln>
          <a:effectLst/>
        </c:spPr>
      </c:pivotFmt>
      <c:pivotFmt>
        <c:idx val="5"/>
        <c:spPr>
          <a:solidFill>
            <a:schemeClr val="accent1"/>
          </a:solidFill>
          <a:ln>
            <a:noFill/>
          </a:ln>
          <a:effectLst/>
        </c:spPr>
        <c:marker>
          <c:symbol val="none"/>
        </c:marker>
        <c:dLbl>
          <c:idx val="0"/>
          <c:spPr>
            <a:solidFill>
              <a:sysClr val="window" lastClr="FFFFFF"/>
            </a:solidFill>
            <a:ln w="9525">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6"/>
        <c:spPr>
          <a:solidFill>
            <a:schemeClr val="accent1"/>
          </a:solidFill>
          <a:ln>
            <a:noFill/>
          </a:ln>
          <a:effectLst/>
        </c:spPr>
      </c:pivotFmt>
      <c:pivotFmt>
        <c:idx val="7"/>
        <c:spPr>
          <a:solidFill>
            <a:schemeClr val="accent1"/>
          </a:solidFill>
          <a:ln>
            <a:noFill/>
          </a:ln>
          <a:effectLst/>
        </c:spPr>
      </c:pivotFmt>
      <c:pivotFmt>
        <c:idx val="8"/>
        <c:spPr>
          <a:solidFill>
            <a:schemeClr val="accent1"/>
          </a:solidFill>
          <a:ln>
            <a:noFill/>
          </a:ln>
          <a:effectLst/>
        </c:spPr>
      </c:pivotFmt>
    </c:pivotFmts>
    <c:plotArea>
      <c:layout/>
      <c:pieChart>
        <c:varyColors val="1"/>
        <c:ser>
          <c:idx val="0"/>
          <c:order val="0"/>
          <c:tx>
            <c:strRef>
              <c:f>Sheet6!$B$3</c:f>
              <c:strCache>
                <c:ptCount val="1"/>
                <c:pt idx="0">
                  <c:v>Total</c:v>
                </c:pt>
              </c:strCache>
            </c:strRef>
          </c:tx>
          <c:dPt>
            <c:idx val="0"/>
            <c:bubble3D val="0"/>
            <c:spPr>
              <a:solidFill>
                <a:schemeClr val="accent1"/>
              </a:solidFill>
              <a:ln>
                <a:noFill/>
              </a:ln>
              <a:effectLst>
                <a:outerShdw blurRad="317500" algn="ctr" rotWithShape="0">
                  <a:prstClr val="black">
                    <a:alpha val="25000"/>
                  </a:prstClr>
                </a:outerShdw>
              </a:effectLst>
            </c:spPr>
            <c:extLst xmlns:c16r2="http://schemas.microsoft.com/office/drawing/2015/06/chart">
              <c:ext xmlns:c16="http://schemas.microsoft.com/office/drawing/2014/chart" uri="{C3380CC4-5D6E-409C-BE32-E72D297353CC}">
                <c16:uniqueId val="{00000001-F902-4A0A-B240-3CC9624E7D79}"/>
              </c:ext>
            </c:extLst>
          </c:dPt>
          <c:dPt>
            <c:idx val="1"/>
            <c:bubble3D val="0"/>
            <c:spPr>
              <a:solidFill>
                <a:schemeClr val="accent2"/>
              </a:solidFill>
              <a:ln>
                <a:noFill/>
              </a:ln>
              <a:effectLst>
                <a:outerShdw blurRad="317500" algn="ctr" rotWithShape="0">
                  <a:prstClr val="black">
                    <a:alpha val="25000"/>
                  </a:prstClr>
                </a:outerShdw>
              </a:effectLst>
            </c:spPr>
            <c:extLst xmlns:c16r2="http://schemas.microsoft.com/office/drawing/2015/06/chart">
              <c:ext xmlns:c16="http://schemas.microsoft.com/office/drawing/2014/chart" uri="{C3380CC4-5D6E-409C-BE32-E72D297353CC}">
                <c16:uniqueId val="{00000003-F902-4A0A-B240-3CC9624E7D79}"/>
              </c:ext>
            </c:extLst>
          </c:dPt>
          <c:dPt>
            <c:idx val="2"/>
            <c:bubble3D val="0"/>
            <c:spPr>
              <a:solidFill>
                <a:schemeClr val="accent3"/>
              </a:solidFill>
              <a:ln>
                <a:noFill/>
              </a:ln>
              <a:effectLst>
                <a:outerShdw blurRad="317500" algn="ctr" rotWithShape="0">
                  <a:prstClr val="black">
                    <a:alpha val="25000"/>
                  </a:prstClr>
                </a:outerShdw>
              </a:effectLst>
            </c:spPr>
            <c:extLst xmlns:c16r2="http://schemas.microsoft.com/office/drawing/2015/06/chart">
              <c:ext xmlns:c16="http://schemas.microsoft.com/office/drawing/2014/chart" uri="{C3380CC4-5D6E-409C-BE32-E72D297353CC}">
                <c16:uniqueId val="{00000005-F902-4A0A-B240-3CC9624E7D79}"/>
              </c:ext>
            </c:extLst>
          </c:dPt>
          <c:dLbls>
            <c:spPr>
              <a:solidFill>
                <a:prstClr val="black">
                  <a:lumMod val="85000"/>
                  <a:lumOff val="15000"/>
                  <a:alpha val="75000"/>
                </a:prstClr>
              </a:solidFill>
              <a:ln w="9525">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0"/>
            <c:showCatName val="0"/>
            <c:showSerName val="0"/>
            <c:showPercent val="1"/>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ext>
            </c:extLst>
          </c:dLbls>
          <c:cat>
            <c:strRef>
              <c:f>Sheet6!$A$4:$A$6</c:f>
              <c:strCache>
                <c:ptCount val="3"/>
                <c:pt idx="0">
                  <c:v>No</c:v>
                </c:pt>
                <c:pt idx="1">
                  <c:v>Yes</c:v>
                </c:pt>
                <c:pt idx="2">
                  <c:v>(blank)</c:v>
                </c:pt>
              </c:strCache>
            </c:strRef>
          </c:cat>
          <c:val>
            <c:numRef>
              <c:f>Sheet6!$B$4:$B$6</c:f>
              <c:numCache>
                <c:formatCode>General</c:formatCode>
                <c:ptCount val="3"/>
                <c:pt idx="0">
                  <c:v>126</c:v>
                </c:pt>
                <c:pt idx="1">
                  <c:v>73</c:v>
                </c:pt>
                <c:pt idx="2">
                  <c:v>60</c:v>
                </c:pt>
              </c:numCache>
            </c:numRef>
          </c:val>
          <c:extLst xmlns:c16r2="http://schemas.microsoft.com/office/drawing/2015/06/chart">
            <c:ext xmlns:c16="http://schemas.microsoft.com/office/drawing/2014/chart" uri="{C3380CC4-5D6E-409C-BE32-E72D297353CC}">
              <c16:uniqueId val="{00000006-F902-4A0A-B240-3CC9624E7D79}"/>
            </c:ext>
          </c:extLst>
        </c:ser>
        <c:dLbls>
          <c:dLblPos val="inEnd"/>
          <c:showLegendKey val="0"/>
          <c:showVal val="0"/>
          <c:showCatName val="1"/>
          <c:showSerName val="0"/>
          <c:showPercent val="1"/>
          <c:showBubbleSize val="0"/>
          <c:showLeaderLines val="0"/>
        </c:dLbls>
        <c:firstSliceAng val="0"/>
      </c:pieChart>
      <c:spPr>
        <a:noFill/>
        <a:ln>
          <a:noFill/>
        </a:ln>
        <a:effectLst/>
      </c:spPr>
    </c:plotArea>
    <c:legend>
      <c:legendPos val="b"/>
      <c:layout/>
      <c:overlay val="0"/>
      <c:spPr>
        <a:solidFill>
          <a:schemeClr val="lt1">
            <a:alpha val="78000"/>
          </a:schemeClr>
        </a:solid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a:ln w="9525" cap="flat" cmpd="sng" algn="ctr">
      <a:solidFill>
        <a:schemeClr val="dk1">
          <a:lumMod val="15000"/>
          <a:lumOff val="85000"/>
        </a:schemeClr>
      </a:solidFill>
      <a:round/>
    </a:ln>
    <a:effectLst/>
  </c:spPr>
  <c:txPr>
    <a:bodyPr/>
    <a:lstStyle/>
    <a:p>
      <a:pPr>
        <a:defRPr/>
      </a:pPr>
      <a:endParaRPr lang="en-US"/>
    </a:p>
  </c:txPr>
  <c:externalData r:id="rId1">
    <c:autoUpdate val="0"/>
  </c:externalData>
  <c:extLst xmlns:c16r2="http://schemas.microsoft.com/office/drawing/2015/06/chart">
    <c:ext xmlns:c16="http://schemas.microsoft.com/office/drawing/2014/chart" uri="{E28EC0CA-F0BB-4C9C-879D-F8772B89E7AC}">
      <c16:pivotOptions16>
        <c16:showExpandCollapseFieldButtons val="1"/>
      </c16:pivotOptions16>
    </c:ext>
    <c:ext xmlns:c14="http://schemas.microsoft.com/office/drawing/2007/8/2/chart" uri="{781A3756-C4B2-4CAC-9D66-4F8BD8637D16}">
      <c14:pivotOptions>
        <c14:dropZoneFilter val="1"/>
        <c14:dropZoneCategories val="1"/>
        <c14:dropZoneData val="1"/>
        <c14:dropZoneSeries val="1"/>
        <c14:dropZonesVisible val="1"/>
      </c14:pivotOptions>
    </c:ext>
  </c:extLst>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pivotSource>
    <c:name>[ICUDelirium_DATA_LABELS_2021-05-04_1326.csv]Sheet14!PivotTable64</c:name>
    <c:fmtId val="-1"/>
  </c:pivotSource>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CAM-ICU</a:t>
            </a:r>
            <a:r>
              <a:rPr lang="en-US" baseline="0"/>
              <a:t> Positive?</a:t>
            </a:r>
            <a:endParaRPr lang="en-US"/>
          </a:p>
        </c:rich>
      </c:tx>
      <c:layout/>
      <c:overlay val="0"/>
      <c:spPr>
        <a:noFill/>
        <a:ln>
          <a:noFill/>
        </a:ln>
        <a:effectLst/>
      </c:spPr>
    </c:title>
    <c:autoTitleDeleted val="0"/>
    <c:pivotFmts>
      <c:pivotFmt>
        <c:idx val="0"/>
        <c:spPr>
          <a:solidFill>
            <a:schemeClr val="accent2"/>
          </a:solidFill>
          <a:ln>
            <a:noFill/>
          </a:ln>
          <a:effectLst>
            <a:outerShdw blurRad="254000" sx="102000" sy="102000" algn="ctr" rotWithShape="0">
              <a:prstClr val="black">
                <a:alpha val="20000"/>
              </a:prstClr>
            </a:outerShdw>
          </a:effectLst>
        </c:spPr>
        <c:marker>
          <c:symbol val="circle"/>
          <c:size val="6"/>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xmlns:c16r2="http://schemas.microsoft.com/office/drawing/2015/06/chart">
            <c:ext xmlns:c15="http://schemas.microsoft.com/office/drawing/2012/chart" uri="{CE6537A1-D6FC-4f65-9D91-7224C49458BB}"/>
          </c:extLst>
        </c:dLbl>
      </c:pivotFmt>
      <c:pivotFmt>
        <c:idx val="1"/>
        <c:spPr>
          <a:solidFill>
            <a:schemeClr val="accent2"/>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xmlns:c16r2="http://schemas.microsoft.com/office/drawing/2015/06/chart">
            <c:ext xmlns:c15="http://schemas.microsoft.com/office/drawing/2012/chart" uri="{CE6537A1-D6FC-4f65-9D91-7224C49458BB}"/>
          </c:extLst>
        </c:dLbl>
      </c:pivotFmt>
      <c:pivotFmt>
        <c:idx val="2"/>
        <c:spPr>
          <a:solidFill>
            <a:schemeClr val="accent2"/>
          </a:solidFill>
          <a:ln>
            <a:noFill/>
          </a:ln>
          <a:effectLst>
            <a:outerShdw blurRad="254000" sx="102000" sy="102000" algn="ctr" rotWithShape="0">
              <a:prstClr val="black">
                <a:alpha val="20000"/>
              </a:prstClr>
            </a:outerShdw>
          </a:effectLst>
        </c:spPr>
      </c:pivotFmt>
      <c:pivotFmt>
        <c:idx val="3"/>
        <c:spPr>
          <a:solidFill>
            <a:schemeClr val="accent2"/>
          </a:solidFill>
          <a:ln>
            <a:noFill/>
          </a:ln>
          <a:effectLst>
            <a:outerShdw blurRad="254000" sx="102000" sy="102000" algn="ctr" rotWithShape="0">
              <a:prstClr val="black">
                <a:alpha val="20000"/>
              </a:prstClr>
            </a:outerShdw>
          </a:effectLst>
        </c:spPr>
      </c:pivotFmt>
      <c:pivotFmt>
        <c:idx val="4"/>
        <c:spPr>
          <a:solidFill>
            <a:schemeClr val="accent2"/>
          </a:solidFill>
          <a:ln>
            <a:noFill/>
          </a:ln>
          <a:effectLst>
            <a:outerShdw blurRad="254000" sx="102000" sy="102000" algn="ctr" rotWithShape="0">
              <a:prstClr val="black">
                <a:alpha val="20000"/>
              </a:prstClr>
            </a:outerShdw>
          </a:effectLst>
        </c:spPr>
      </c:pivotFmt>
      <c:pivotFmt>
        <c:idx val="5"/>
        <c:spPr>
          <a:solidFill>
            <a:schemeClr val="accent2"/>
          </a:solidFill>
          <a:ln>
            <a:noFill/>
          </a:ln>
          <a:effectLst>
            <a:outerShdw blurRad="254000" sx="102000" sy="102000" algn="ctr" rotWithShape="0">
              <a:prstClr val="black">
                <a:alpha val="20000"/>
              </a:prstClr>
            </a:outerShdw>
          </a:effectLst>
        </c:spPr>
        <c:marker>
          <c:symbol val="none"/>
        </c:marker>
        <c:dLbl>
          <c:idx val="0"/>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extLst xmlns:c16r2="http://schemas.microsoft.com/office/drawing/2015/06/chart">
            <c:ext xmlns:c15="http://schemas.microsoft.com/office/drawing/2012/chart" uri="{CE6537A1-D6FC-4f65-9D91-7224C49458BB}"/>
          </c:extLst>
        </c:dLbl>
      </c:pivotFmt>
      <c:pivotFmt>
        <c:idx val="6"/>
        <c:spPr>
          <a:solidFill>
            <a:schemeClr val="accent2"/>
          </a:solidFill>
          <a:ln>
            <a:noFill/>
          </a:ln>
          <a:effectLst>
            <a:outerShdw blurRad="254000" sx="102000" sy="102000" algn="ctr" rotWithShape="0">
              <a:prstClr val="black">
                <a:alpha val="20000"/>
              </a:prstClr>
            </a:outerShdw>
          </a:effectLst>
        </c:spPr>
      </c:pivotFmt>
      <c:pivotFmt>
        <c:idx val="7"/>
        <c:spPr>
          <a:solidFill>
            <a:schemeClr val="accent2"/>
          </a:solidFill>
          <a:ln>
            <a:noFill/>
          </a:ln>
          <a:effectLst>
            <a:outerShdw blurRad="254000" sx="102000" sy="102000" algn="ctr" rotWithShape="0">
              <a:prstClr val="black">
                <a:alpha val="20000"/>
              </a:prstClr>
            </a:outerShdw>
          </a:effectLst>
        </c:spPr>
      </c:pivotFmt>
      <c:pivotFmt>
        <c:idx val="8"/>
        <c:spPr>
          <a:solidFill>
            <a:schemeClr val="accent2"/>
          </a:solidFill>
          <a:ln>
            <a:noFill/>
          </a:ln>
          <a:effectLst>
            <a:outerShdw blurRad="254000" sx="102000" sy="102000" algn="ctr" rotWithShape="0">
              <a:prstClr val="black">
                <a:alpha val="20000"/>
              </a:prstClr>
            </a:outerShdw>
          </a:effectLst>
        </c:spPr>
      </c:pivotFmt>
    </c:pivotFmts>
    <c:plotArea>
      <c:layout/>
      <c:pieChart>
        <c:varyColors val="1"/>
        <c:ser>
          <c:idx val="0"/>
          <c:order val="0"/>
          <c:tx>
            <c:strRef>
              <c:f>Sheet14!$B$1</c:f>
              <c:strCache>
                <c:ptCount val="1"/>
                <c:pt idx="0">
                  <c:v>Total</c:v>
                </c:pt>
              </c:strCache>
            </c:strRef>
          </c:tx>
          <c:dPt>
            <c:idx val="0"/>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7661-40F9-91FB-3B177D46D14D}"/>
              </c:ext>
            </c:extLst>
          </c:dPt>
          <c:dPt>
            <c:idx val="1"/>
            <c:bubble3D val="0"/>
            <c:spPr>
              <a:solidFill>
                <a:schemeClr val="accent4"/>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7661-40F9-91FB-3B177D46D14D}"/>
              </c:ext>
            </c:extLst>
          </c:dPt>
          <c:dPt>
            <c:idx val="2"/>
            <c:bubble3D val="0"/>
            <c:spPr>
              <a:solidFill>
                <a:schemeClr val="accent6"/>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7661-40F9-91FB-3B177D46D14D}"/>
              </c:ext>
            </c:extLst>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extLst>
          </c:dLbls>
          <c:cat>
            <c:strRef>
              <c:f>Sheet14!$A$2:$A$5</c:f>
              <c:strCache>
                <c:ptCount val="3"/>
                <c:pt idx="0">
                  <c:v>No</c:v>
                </c:pt>
                <c:pt idx="1">
                  <c:v>Yes</c:v>
                </c:pt>
                <c:pt idx="2">
                  <c:v>(blank)</c:v>
                </c:pt>
              </c:strCache>
            </c:strRef>
          </c:cat>
          <c:val>
            <c:numRef>
              <c:f>Sheet14!$B$2:$B$5</c:f>
              <c:numCache>
                <c:formatCode>General</c:formatCode>
                <c:ptCount val="3"/>
                <c:pt idx="0">
                  <c:v>56</c:v>
                </c:pt>
                <c:pt idx="1">
                  <c:v>17</c:v>
                </c:pt>
                <c:pt idx="2">
                  <c:v>186</c:v>
                </c:pt>
              </c:numCache>
            </c:numRef>
          </c:val>
          <c:extLst xmlns:c16r2="http://schemas.microsoft.com/office/drawing/2015/06/chart">
            <c:ext xmlns:c16="http://schemas.microsoft.com/office/drawing/2014/chart" uri="{C3380CC4-5D6E-409C-BE32-E72D297353CC}">
              <c16:uniqueId val="{00000006-7661-40F9-91FB-3B177D46D14D}"/>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12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autoUpdate val="0"/>
  </c:externalData>
  <c:extLst xmlns:c16r2="http://schemas.microsoft.com/office/drawing/2015/06/chart">
    <c:ext xmlns:c16="http://schemas.microsoft.com/office/drawing/2014/chart" uri="{E28EC0CA-F0BB-4C9C-879D-F8772B89E7AC}">
      <c16:pivotOptions16>
        <c16:showExpandCollapseFieldButtons val="1"/>
      </c16:pivotOptions16>
    </c:ext>
    <c:ext xmlns:c14="http://schemas.microsoft.com/office/drawing/2007/8/2/chart" uri="{781A3756-C4B2-4CAC-9D66-4F8BD8637D16}">
      <c14:pivotOptions>
        <c14:dropZoneFilter val="1"/>
        <c14:dropZoneCategories val="1"/>
        <c14:dropZoneData val="1"/>
        <c14:dropZoneSeries val="1"/>
        <c14:dropZonesVisible val="1"/>
      </c14:pivotOptions>
    </c:ext>
  </c:extLst>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13AE1F-CF5B-A64D-BC5D-DC7572A71749}" type="datetimeFigureOut">
              <a:rPr lang="en-US" smtClean="0"/>
              <a:t>11/9/2021</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E1A7D-7FFD-6845-A916-EF7EB14EF696}" type="slidenum">
              <a:rPr lang="en-US" smtClean="0"/>
              <a:t>‹#›</a:t>
            </a:fld>
            <a:endParaRPr lang="en-US"/>
          </a:p>
        </p:txBody>
      </p:sp>
    </p:spTree>
    <p:extLst>
      <p:ext uri="{BB962C8B-B14F-4D97-AF65-F5344CB8AC3E}">
        <p14:creationId xmlns:p14="http://schemas.microsoft.com/office/powerpoint/2010/main" val="1276724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en-GB"/>
              <a:t>Click to edit Master title style</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5D38D15B-C69A-C945-99D0-425943BFE0DD}"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733398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7A2AD87-DD57-764F-9F68-85A207130292}"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4128662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22BCA60-DA8F-F348-8431-4D2A57F19BB4}"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804850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81AA62A-9405-8C4B-91C9-9669FEEBBF1C}"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642557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en-GB"/>
              <a:t>Click to edit Master title style</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968CDC4-FB12-964A-B051-89728A9A40C9}"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097834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56CFAE0-DFCF-664C-9113-8E274CE0AFD6}"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223135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en-GB"/>
              <a:t>Click to edit Master title style</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en-GB"/>
              <a:t>Click to edit Master text styles</a:t>
            </a:r>
          </a:p>
        </p:txBody>
      </p:sp>
      <p:sp>
        <p:nvSpPr>
          <p:cNvPr id="4" name="Content Placeholder 3"/>
          <p:cNvSpPr>
            <a:spLocks noGrp="1"/>
          </p:cNvSpPr>
          <p:nvPr>
            <p:ph sz="half" idx="2"/>
          </p:nvPr>
        </p:nvSpPr>
        <p:spPr>
          <a:xfrm>
            <a:off x="736456" y="5522763"/>
            <a:ext cx="4523137" cy="812315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en-GB"/>
              <a:t>Click to edit Master text styles</a:t>
            </a:r>
          </a:p>
        </p:txBody>
      </p:sp>
      <p:sp>
        <p:nvSpPr>
          <p:cNvPr id="6" name="Content Placeholder 5"/>
          <p:cNvSpPr>
            <a:spLocks noGrp="1"/>
          </p:cNvSpPr>
          <p:nvPr>
            <p:ph sz="quarter" idx="4"/>
          </p:nvPr>
        </p:nvSpPr>
        <p:spPr>
          <a:xfrm>
            <a:off x="5412731" y="5522763"/>
            <a:ext cx="4545413" cy="812315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89DC2CE-6F26-054F-B7D3-1A35B360EAB1}" type="datetime1">
              <a:rPr lang="en-GB" smtClean="0"/>
              <a:t>09/11/2021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4013768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98FB82F0-3905-A940-8E74-D4361D13ECB1}" type="datetime1">
              <a:rPr lang="en-GB" smtClean="0"/>
              <a:t>09/11/2021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633534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9C27AF-50B0-2C4D-BD78-32A0F479207A}" type="datetime1">
              <a:rPr lang="en-GB" smtClean="0"/>
              <a:t>09/11/2021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306127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en-GB"/>
              <a:t>Click to edit Master title style</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en-GB"/>
              <a:t>Click to edit Master text styles</a:t>
            </a:r>
          </a:p>
        </p:txBody>
      </p:sp>
      <p:sp>
        <p:nvSpPr>
          <p:cNvPr id="5" name="Date Placeholder 4"/>
          <p:cNvSpPr>
            <a:spLocks noGrp="1"/>
          </p:cNvSpPr>
          <p:nvPr>
            <p:ph type="dt" sz="half" idx="10"/>
          </p:nvPr>
        </p:nvSpPr>
        <p:spPr/>
        <p:txBody>
          <a:bodyPr/>
          <a:lstStyle/>
          <a:p>
            <a:fld id="{8E42DC3D-7A03-5644-95D6-5F36B5A10ECA}"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302638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en-GB"/>
              <a:t>Click to edit Master title style</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en-GB"/>
              <a:t>Click icon to add picture</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en-GB"/>
              <a:t>Click to edit Master text styles</a:t>
            </a:r>
          </a:p>
        </p:txBody>
      </p:sp>
      <p:sp>
        <p:nvSpPr>
          <p:cNvPr id="5" name="Date Placeholder 4"/>
          <p:cNvSpPr>
            <a:spLocks noGrp="1"/>
          </p:cNvSpPr>
          <p:nvPr>
            <p:ph type="dt" sz="half" idx="10"/>
          </p:nvPr>
        </p:nvSpPr>
        <p:spPr/>
        <p:txBody>
          <a:bodyPr/>
          <a:lstStyle/>
          <a:p>
            <a:fld id="{EE3E01CF-5683-CD43-9505-4151FA33088C}"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348920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56FF44D2-BA93-4C48-98F4-B6E46704D06E}" type="datetime1">
              <a:rPr lang="en-GB" smtClean="0"/>
              <a:t>09/11/2021</a:t>
            </a:fld>
            <a:endParaRPr 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87C661E7-D1BC-9F4E-ACDB-6E2E147CF3A0}" type="slidenum">
              <a:rPr lang="en-US" smtClean="0"/>
              <a:t>‹#›</a:t>
            </a:fld>
            <a:endParaRPr lang="en-US"/>
          </a:p>
        </p:txBody>
      </p:sp>
    </p:spTree>
    <p:extLst>
      <p:ext uri="{BB962C8B-B14F-4D97-AF65-F5344CB8AC3E}">
        <p14:creationId xmlns:p14="http://schemas.microsoft.com/office/powerpoint/2010/main" val="14681137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1069208" rtl="0" eaLnBrk="1" latinLnBrk="0" hangingPunct="1">
        <a:lnSpc>
          <a:spcPct val="90000"/>
        </a:lnSpc>
        <a:spcBef>
          <a:spcPct val="0"/>
        </a:spcBef>
        <a:buNone/>
        <a:defRPr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9pPr>
    </p:bodyStyle>
    <p:otherStyle>
      <a:defPPr>
        <a:defRPr lang="en-US"/>
      </a:defPPr>
      <a:lvl1pPr marL="0" algn="l" defTabSz="1069208" rtl="0" eaLnBrk="1" latinLnBrk="0" hangingPunct="1">
        <a:defRPr sz="2105" kern="1200">
          <a:solidFill>
            <a:schemeClr val="tx1"/>
          </a:solidFill>
          <a:latin typeface="+mn-lt"/>
          <a:ea typeface="+mn-ea"/>
          <a:cs typeface="+mn-cs"/>
        </a:defRPr>
      </a:lvl1pPr>
      <a:lvl2pPr marL="534604" algn="l" defTabSz="1069208" rtl="0" eaLnBrk="1" latinLnBrk="0" hangingPunct="1">
        <a:defRPr sz="2105" kern="1200">
          <a:solidFill>
            <a:schemeClr val="tx1"/>
          </a:solidFill>
          <a:latin typeface="+mn-lt"/>
          <a:ea typeface="+mn-ea"/>
          <a:cs typeface="+mn-cs"/>
        </a:defRPr>
      </a:lvl2pPr>
      <a:lvl3pPr marL="1069208" algn="l" defTabSz="1069208" rtl="0" eaLnBrk="1" latinLnBrk="0" hangingPunct="1">
        <a:defRPr sz="2105" kern="1200">
          <a:solidFill>
            <a:schemeClr val="tx1"/>
          </a:solidFill>
          <a:latin typeface="+mn-lt"/>
          <a:ea typeface="+mn-ea"/>
          <a:cs typeface="+mn-cs"/>
        </a:defRPr>
      </a:lvl3pPr>
      <a:lvl4pPr marL="1603812" algn="l" defTabSz="1069208" rtl="0" eaLnBrk="1" latinLnBrk="0" hangingPunct="1">
        <a:defRPr sz="2105" kern="1200">
          <a:solidFill>
            <a:schemeClr val="tx1"/>
          </a:solidFill>
          <a:latin typeface="+mn-lt"/>
          <a:ea typeface="+mn-ea"/>
          <a:cs typeface="+mn-cs"/>
        </a:defRPr>
      </a:lvl4pPr>
      <a:lvl5pPr marL="2138416" algn="l" defTabSz="1069208" rtl="0" eaLnBrk="1" latinLnBrk="0" hangingPunct="1">
        <a:defRPr sz="2105" kern="1200">
          <a:solidFill>
            <a:schemeClr val="tx1"/>
          </a:solidFill>
          <a:latin typeface="+mn-lt"/>
          <a:ea typeface="+mn-ea"/>
          <a:cs typeface="+mn-cs"/>
        </a:defRPr>
      </a:lvl5pPr>
      <a:lvl6pPr marL="2673020" algn="l" defTabSz="1069208" rtl="0" eaLnBrk="1" latinLnBrk="0" hangingPunct="1">
        <a:defRPr sz="2105" kern="1200">
          <a:solidFill>
            <a:schemeClr val="tx1"/>
          </a:solidFill>
          <a:latin typeface="+mn-lt"/>
          <a:ea typeface="+mn-ea"/>
          <a:cs typeface="+mn-cs"/>
        </a:defRPr>
      </a:lvl6pPr>
      <a:lvl7pPr marL="3207624" algn="l" defTabSz="1069208" rtl="0" eaLnBrk="1" latinLnBrk="0" hangingPunct="1">
        <a:defRPr sz="2105" kern="1200">
          <a:solidFill>
            <a:schemeClr val="tx1"/>
          </a:solidFill>
          <a:latin typeface="+mn-lt"/>
          <a:ea typeface="+mn-ea"/>
          <a:cs typeface="+mn-cs"/>
        </a:defRPr>
      </a:lvl7pPr>
      <a:lvl8pPr marL="3742228" algn="l" defTabSz="1069208" rtl="0" eaLnBrk="1" latinLnBrk="0" hangingPunct="1">
        <a:defRPr sz="2105" kern="1200">
          <a:solidFill>
            <a:schemeClr val="tx1"/>
          </a:solidFill>
          <a:latin typeface="+mn-lt"/>
          <a:ea typeface="+mn-ea"/>
          <a:cs typeface="+mn-cs"/>
        </a:defRPr>
      </a:lvl8pPr>
      <a:lvl9pPr marL="4276832" algn="l" defTabSz="1069208" rtl="0" eaLnBrk="1" latinLnBrk="0" hangingPunct="1">
        <a:defRPr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4.jp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 xmlns:a16="http://schemas.microsoft.com/office/drawing/2014/main" id="{7968EE91-BD68-8146-B4F1-F84513CD0E29}"/>
              </a:ext>
            </a:extLst>
          </p:cNvPr>
          <p:cNvSpPr txBox="1"/>
          <p:nvPr/>
        </p:nvSpPr>
        <p:spPr>
          <a:xfrm>
            <a:off x="382020" y="1112322"/>
            <a:ext cx="9927772" cy="523220"/>
          </a:xfrm>
          <a:prstGeom prst="rect">
            <a:avLst/>
          </a:prstGeom>
          <a:noFill/>
        </p:spPr>
        <p:txBody>
          <a:bodyPr wrap="square" rtlCol="0">
            <a:spAutoFit/>
          </a:bodyPr>
          <a:lstStyle/>
          <a:p>
            <a:pPr algn="ctr"/>
            <a:r>
              <a:rPr lang="en-US" sz="2800" b="1" dirty="0">
                <a:solidFill>
                  <a:schemeClr val="bg1"/>
                </a:solidFill>
                <a:latin typeface="Arial" panose="020B0604020202020204" pitchFamily="34" charset="0"/>
                <a:cs typeface="Arial" panose="020B0604020202020204" pitchFamily="34" charset="0"/>
              </a:rPr>
              <a:t>Confusion Assessment Method for ICU (CAM-ICU) </a:t>
            </a:r>
          </a:p>
        </p:txBody>
      </p:sp>
      <p:sp>
        <p:nvSpPr>
          <p:cNvPr id="10" name="TextBox 9">
            <a:extLst>
              <a:ext uri="{FF2B5EF4-FFF2-40B4-BE49-F238E27FC236}">
                <a16:creationId xmlns="" xmlns:a16="http://schemas.microsoft.com/office/drawing/2014/main" id="{B58AD6FE-F3F4-8946-838E-E4A51B087E8E}"/>
              </a:ext>
            </a:extLst>
          </p:cNvPr>
          <p:cNvSpPr txBox="1"/>
          <p:nvPr/>
        </p:nvSpPr>
        <p:spPr>
          <a:xfrm>
            <a:off x="382020" y="1614760"/>
            <a:ext cx="9927772" cy="707886"/>
          </a:xfrm>
          <a:prstGeom prst="rect">
            <a:avLst/>
          </a:prstGeom>
          <a:noFill/>
        </p:spPr>
        <p:txBody>
          <a:bodyPr wrap="square" lIns="91440" tIns="45720" rIns="91440" bIns="45720" rtlCol="0" anchor="t">
            <a:spAutoFit/>
          </a:bodyPr>
          <a:lstStyle/>
          <a:p>
            <a:pPr algn="ctr"/>
            <a:r>
              <a:rPr lang="en-US" sz="2000" dirty="0">
                <a:solidFill>
                  <a:schemeClr val="bg1"/>
                </a:solidFill>
                <a:latin typeface="Arial"/>
                <a:cs typeface="Arial"/>
              </a:rPr>
              <a:t>Dr Le Theng Gan/ FY1, Dr Ayomikun Soyombo/ ACCS EM ST2, </a:t>
            </a:r>
            <a:endParaRPr lang="en-US" sz="2000">
              <a:solidFill>
                <a:schemeClr val="bg1"/>
              </a:solidFill>
              <a:latin typeface="Arial" panose="020B0604020202020204" pitchFamily="34" charset="0"/>
              <a:cs typeface="Arial" panose="020B0604020202020204" pitchFamily="34" charset="0"/>
            </a:endParaRPr>
          </a:p>
          <a:p>
            <a:pPr algn="ctr"/>
            <a:r>
              <a:rPr lang="en-US" sz="2000" dirty="0">
                <a:solidFill>
                  <a:schemeClr val="bg1"/>
                </a:solidFill>
                <a:latin typeface="Arial"/>
                <a:cs typeface="Arial"/>
              </a:rPr>
              <a:t>Dr Atul Garg / Consultant ICU/, Ly Fletcher / SSR </a:t>
            </a:r>
            <a:endParaRPr lang="en-US" sz="2000" dirty="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 xmlns:a16="http://schemas.microsoft.com/office/drawing/2014/main" id="{2834665D-DF02-304D-9109-5C2C4AE52DC1}"/>
              </a:ext>
            </a:extLst>
          </p:cNvPr>
          <p:cNvSpPr txBox="1"/>
          <p:nvPr/>
        </p:nvSpPr>
        <p:spPr>
          <a:xfrm>
            <a:off x="6668912" y="14036267"/>
            <a:ext cx="3896289" cy="954107"/>
          </a:xfrm>
          <a:prstGeom prst="rect">
            <a:avLst/>
          </a:prstGeom>
          <a:noFill/>
        </p:spPr>
        <p:txBody>
          <a:bodyPr wrap="square" lIns="91440" tIns="45720" rIns="91440" bIns="45720" rtlCol="0" anchor="t">
            <a:spAutoFit/>
          </a:bodyPr>
          <a:lstStyle/>
          <a:p>
            <a:pPr algn="r"/>
            <a:r>
              <a:rPr lang="en-US" sz="2800" b="1" dirty="0">
                <a:solidFill>
                  <a:schemeClr val="bg1"/>
                </a:solidFill>
                <a:latin typeface="Arial"/>
                <a:cs typeface="Arial"/>
              </a:rPr>
              <a:t>Intensive Care Unit</a:t>
            </a:r>
            <a:endParaRPr lang="en-US" sz="2800" b="1" dirty="0" err="1">
              <a:solidFill>
                <a:schemeClr val="bg1"/>
              </a:solidFill>
              <a:latin typeface="Arial" panose="020B0604020202020204" pitchFamily="34" charset="0"/>
              <a:cs typeface="Arial" panose="020B0604020202020204" pitchFamily="34" charset="0"/>
            </a:endParaRPr>
          </a:p>
          <a:p>
            <a:pPr algn="r"/>
            <a:r>
              <a:rPr lang="en-US" sz="2800" b="1" dirty="0">
                <a:solidFill>
                  <a:schemeClr val="bg1"/>
                </a:solidFill>
                <a:latin typeface="Arial"/>
                <a:cs typeface="Arial"/>
              </a:rPr>
              <a:t>TACC</a:t>
            </a:r>
            <a:endParaRPr lang="en-US" sz="2800" b="1" dirty="0">
              <a:solidFill>
                <a:schemeClr val="bg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 xmlns:a16="http://schemas.microsoft.com/office/drawing/2014/main" id="{D9B4C23A-F030-9342-85C6-1EAFF9FC92F9}"/>
              </a:ext>
            </a:extLst>
          </p:cNvPr>
          <p:cNvSpPr txBox="1"/>
          <p:nvPr/>
        </p:nvSpPr>
        <p:spPr>
          <a:xfrm>
            <a:off x="102840" y="13648002"/>
            <a:ext cx="6627736" cy="1384995"/>
          </a:xfrm>
          <a:prstGeom prst="rect">
            <a:avLst/>
          </a:prstGeom>
          <a:noFill/>
        </p:spPr>
        <p:txBody>
          <a:bodyPr wrap="square" lIns="91440" tIns="45720" rIns="91440" bIns="45720" rtlCol="0" anchor="t">
            <a:spAutoFit/>
          </a:bodyPr>
          <a:lstStyle/>
          <a:p>
            <a:r>
              <a:rPr lang="en-US" sz="2000" b="1" dirty="0">
                <a:solidFill>
                  <a:schemeClr val="bg2"/>
                </a:solidFill>
                <a:latin typeface="Arial"/>
                <a:cs typeface="Arial"/>
              </a:rPr>
              <a:t>Summary</a:t>
            </a:r>
          </a:p>
          <a:p>
            <a:r>
              <a:rPr lang="en-US" sz="1600" dirty="0">
                <a:solidFill>
                  <a:schemeClr val="bg2"/>
                </a:solidFill>
                <a:latin typeface="Arial"/>
                <a:cs typeface="Arial"/>
              </a:rPr>
              <a:t>A significant number of patients admitted to Walsall ICU missed out on proper Delirium assessment during the study period and this can adversely impact on patient care. It is hoped that the recommendations will help improve practice and care delivery. </a:t>
            </a:r>
            <a:endParaRPr lang="en-US">
              <a:solidFill>
                <a:schemeClr val="bg2"/>
              </a:solidFill>
            </a:endParaRPr>
          </a:p>
        </p:txBody>
      </p:sp>
      <p:sp>
        <p:nvSpPr>
          <p:cNvPr id="14" name="Rectangle 13">
            <a:extLst>
              <a:ext uri="{FF2B5EF4-FFF2-40B4-BE49-F238E27FC236}">
                <a16:creationId xmlns="" xmlns:a16="http://schemas.microsoft.com/office/drawing/2014/main" id="{E68A64D4-D1CE-584B-B1A1-FF07BC75C062}"/>
              </a:ext>
            </a:extLst>
          </p:cNvPr>
          <p:cNvSpPr/>
          <p:nvPr/>
        </p:nvSpPr>
        <p:spPr>
          <a:xfrm>
            <a:off x="229620" y="9936545"/>
            <a:ext cx="5430951" cy="336245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highlight>
                <a:srgbClr val="FF00FF"/>
              </a:highlight>
            </a:endParaRPr>
          </a:p>
        </p:txBody>
      </p:sp>
      <p:sp>
        <p:nvSpPr>
          <p:cNvPr id="15" name="Rectangle 14">
            <a:extLst>
              <a:ext uri="{FF2B5EF4-FFF2-40B4-BE49-F238E27FC236}">
                <a16:creationId xmlns="" xmlns:a16="http://schemas.microsoft.com/office/drawing/2014/main" id="{82121033-2DC3-424E-AE1A-3703D8087862}"/>
              </a:ext>
            </a:extLst>
          </p:cNvPr>
          <p:cNvSpPr/>
          <p:nvPr/>
        </p:nvSpPr>
        <p:spPr>
          <a:xfrm>
            <a:off x="229620" y="2655799"/>
            <a:ext cx="5430951" cy="7002827"/>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 xmlns:a16="http://schemas.microsoft.com/office/drawing/2014/main" id="{93F0862B-39CB-4B43-983D-1390D6B83806}"/>
              </a:ext>
            </a:extLst>
          </p:cNvPr>
          <p:cNvSpPr txBox="1"/>
          <p:nvPr/>
        </p:nvSpPr>
        <p:spPr>
          <a:xfrm>
            <a:off x="6039293" y="2952487"/>
            <a:ext cx="4422900" cy="3139321"/>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Introduction</a:t>
            </a:r>
            <a:r>
              <a:rPr lang="en-US"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Delirium is characterized by impaired cognition and manifestations can be grossly non-specific. Prolonged duration of delirium following critical illnesses necessitating ICU admissions has been proven to significantly increase risk of mortality. To help with prompt diagnosis and management of patients with Delirium in the ICU the CAM-ICU assessment tool was developed.</a:t>
            </a:r>
          </a:p>
        </p:txBody>
      </p:sp>
      <p:sp>
        <p:nvSpPr>
          <p:cNvPr id="23" name="TextBox 22">
            <a:extLst>
              <a:ext uri="{FF2B5EF4-FFF2-40B4-BE49-F238E27FC236}">
                <a16:creationId xmlns="" xmlns:a16="http://schemas.microsoft.com/office/drawing/2014/main" id="{A6765E1E-4545-E246-93D9-DD69DC98518F}"/>
              </a:ext>
            </a:extLst>
          </p:cNvPr>
          <p:cNvSpPr txBox="1"/>
          <p:nvPr/>
        </p:nvSpPr>
        <p:spPr>
          <a:xfrm>
            <a:off x="6039293" y="6405295"/>
            <a:ext cx="4422900" cy="7294305"/>
          </a:xfrm>
          <a:prstGeom prst="rect">
            <a:avLst/>
          </a:prstGeom>
          <a:noFill/>
        </p:spPr>
        <p:txBody>
          <a:bodyPr wrap="square" lIns="91440" tIns="45720" rIns="91440" bIns="45720" rtlCol="0" anchor="t">
            <a:spAutoFit/>
          </a:bodyPr>
          <a:lstStyle/>
          <a:p>
            <a:r>
              <a:rPr lang="en-US" b="1" dirty="0">
                <a:latin typeface="Arial"/>
                <a:cs typeface="Arial"/>
              </a:rPr>
              <a:t>Objective of the project: </a:t>
            </a:r>
            <a:endParaRPr lang="en-US">
              <a:latin typeface="Arial"/>
              <a:cs typeface="Arial"/>
            </a:endParaRPr>
          </a:p>
          <a:p>
            <a:r>
              <a:rPr lang="en-US" dirty="0">
                <a:latin typeface="Arial"/>
                <a:cs typeface="Arial"/>
              </a:rPr>
              <a:t>To assess the level of compliance with use of the CAM-ICU delirium screening tool.</a:t>
            </a:r>
            <a:endParaRPr lang="en-US">
              <a:latin typeface="Arial"/>
              <a:cs typeface="Arial"/>
            </a:endParaRPr>
          </a:p>
          <a:p>
            <a:endParaRPr lang="en-US" dirty="0">
              <a:latin typeface="Arial"/>
              <a:cs typeface="Arial"/>
            </a:endParaRPr>
          </a:p>
          <a:p>
            <a:r>
              <a:rPr lang="en-US" b="1" dirty="0">
                <a:latin typeface="Arial" panose="020B0604020202020204" pitchFamily="34" charset="0"/>
                <a:cs typeface="Arial" panose="020B0604020202020204" pitchFamily="34" charset="0"/>
              </a:rPr>
              <a:t>Project Methodology:</a:t>
            </a:r>
          </a:p>
          <a:p>
            <a:r>
              <a:rPr lang="en-US" dirty="0">
                <a:latin typeface="Arial" panose="020B0604020202020204" pitchFamily="34" charset="0"/>
                <a:cs typeface="Arial" panose="020B0604020202020204" pitchFamily="34" charset="0"/>
              </a:rPr>
              <a:t>Two cycles of data were gathered (from August 2019-September 2020) capturing all patients in ICU weekly admissions. Overall, 272 data were gathered.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Findings:</a:t>
            </a:r>
          </a:p>
          <a:p>
            <a:r>
              <a:rPr lang="en-US" dirty="0">
                <a:latin typeface="Arial" panose="020B0604020202020204" pitchFamily="34" charset="0"/>
                <a:cs typeface="Arial" panose="020B0604020202020204" pitchFamily="34" charset="0"/>
              </a:rPr>
              <a:t>Of the 272 patients,77% were eligible for CAM-ICU assessment. Of these, only 28% had their assessments done of which 6% were positive. A high percentage of patients had incompletely documented assessments (blanks).</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Recommendations</a:t>
            </a:r>
            <a:r>
              <a:rPr lang="en-US"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Daily use of CAM-ICU assessment stamps.</a:t>
            </a:r>
            <a:endParaRPr lang="en-US">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a:cs typeface="Arial"/>
              </a:rPr>
              <a:t>Increase awareness in the department</a:t>
            </a:r>
          </a:p>
          <a:p>
            <a:pPr marL="285750" indent="-285750">
              <a:buFont typeface="Arial" panose="020B0604020202020204" pitchFamily="34" charset="0"/>
              <a:buChar char="•"/>
            </a:pPr>
            <a:r>
              <a:rPr lang="en-US" dirty="0">
                <a:latin typeface="Arial"/>
                <a:cs typeface="Arial"/>
              </a:rPr>
              <a:t>Enlistment of staff as Delirium champions.</a:t>
            </a:r>
          </a:p>
        </p:txBody>
      </p:sp>
      <p:sp>
        <p:nvSpPr>
          <p:cNvPr id="25" name="TextBox 24">
            <a:extLst>
              <a:ext uri="{FF2B5EF4-FFF2-40B4-BE49-F238E27FC236}">
                <a16:creationId xmlns="" xmlns:a16="http://schemas.microsoft.com/office/drawing/2014/main" id="{F46FFA77-9E7B-7845-990A-B7BEE7FCFD5C}"/>
              </a:ext>
            </a:extLst>
          </p:cNvPr>
          <p:cNvSpPr txBox="1"/>
          <p:nvPr/>
        </p:nvSpPr>
        <p:spPr>
          <a:xfrm>
            <a:off x="236370" y="11520044"/>
            <a:ext cx="5425876" cy="461665"/>
          </a:xfrm>
          <a:prstGeom prst="rect">
            <a:avLst/>
          </a:prstGeom>
          <a:noFill/>
        </p:spPr>
        <p:txBody>
          <a:bodyPr wrap="square" rtlCol="0">
            <a:spAutoFit/>
          </a:bodyPr>
          <a:lstStyle/>
          <a:p>
            <a:pPr algn="ctr"/>
            <a:r>
              <a:rPr lang="en-US" sz="2400" b="1" dirty="0">
                <a:solidFill>
                  <a:schemeClr val="tx2">
                    <a:lumMod val="75000"/>
                  </a:schemeClr>
                </a:solidFill>
              </a:rPr>
              <a:t>Photo to go here</a:t>
            </a:r>
          </a:p>
        </p:txBody>
      </p:sp>
      <p:pic>
        <p:nvPicPr>
          <p:cNvPr id="27" name="Picture 26">
            <a:extLst>
              <a:ext uri="{FF2B5EF4-FFF2-40B4-BE49-F238E27FC236}">
                <a16:creationId xmlns="" xmlns:a16="http://schemas.microsoft.com/office/drawing/2014/main" id="{DEE0D45E-F224-F841-BDEF-11469E1A7C01}"/>
              </a:ext>
            </a:extLst>
          </p:cNvPr>
          <p:cNvPicPr>
            <a:picLocks noChangeAspect="1"/>
          </p:cNvPicPr>
          <p:nvPr/>
        </p:nvPicPr>
        <p:blipFill>
          <a:blip r:embed="rId2">
            <a:alphaModFix amt="20000"/>
          </a:blip>
          <a:stretch>
            <a:fillRect/>
          </a:stretch>
        </p:blipFill>
        <p:spPr>
          <a:xfrm>
            <a:off x="236370" y="2655799"/>
            <a:ext cx="5424201" cy="7002827"/>
          </a:xfrm>
          <a:prstGeom prst="rect">
            <a:avLst/>
          </a:prstGeom>
        </p:spPr>
      </p:pic>
      <p:sp>
        <p:nvSpPr>
          <p:cNvPr id="28" name="TextBox 27">
            <a:extLst>
              <a:ext uri="{FF2B5EF4-FFF2-40B4-BE49-F238E27FC236}">
                <a16:creationId xmlns="" xmlns:a16="http://schemas.microsoft.com/office/drawing/2014/main" id="{2EC46C42-0039-4F43-A7D4-CF7F32ACD8A7}"/>
              </a:ext>
            </a:extLst>
          </p:cNvPr>
          <p:cNvSpPr txBox="1"/>
          <p:nvPr/>
        </p:nvSpPr>
        <p:spPr>
          <a:xfrm>
            <a:off x="236370" y="5636510"/>
            <a:ext cx="5425876" cy="461665"/>
          </a:xfrm>
          <a:prstGeom prst="rect">
            <a:avLst/>
          </a:prstGeom>
          <a:noFill/>
        </p:spPr>
        <p:txBody>
          <a:bodyPr wrap="square" rtlCol="0">
            <a:spAutoFit/>
          </a:bodyPr>
          <a:lstStyle/>
          <a:p>
            <a:pPr algn="ctr"/>
            <a:r>
              <a:rPr lang="en-US" sz="2400" b="1" dirty="0">
                <a:solidFill>
                  <a:schemeClr val="tx2">
                    <a:lumMod val="75000"/>
                  </a:schemeClr>
                </a:solidFill>
              </a:rPr>
              <a:t>Graphs / Charts to go here</a:t>
            </a:r>
          </a:p>
        </p:txBody>
      </p:sp>
      <p:pic>
        <p:nvPicPr>
          <p:cNvPr id="32" name="Picture 31">
            <a:extLst>
              <a:ext uri="{FF2B5EF4-FFF2-40B4-BE49-F238E27FC236}">
                <a16:creationId xmlns="" xmlns:a16="http://schemas.microsoft.com/office/drawing/2014/main" id="{52D5C55A-C10C-B542-9516-37653682EB79}"/>
              </a:ext>
            </a:extLst>
          </p:cNvPr>
          <p:cNvPicPr>
            <a:picLocks noChangeAspect="1"/>
          </p:cNvPicPr>
          <p:nvPr/>
        </p:nvPicPr>
        <p:blipFill>
          <a:blip r:embed="rId3">
            <a:alphaModFix amt="20000"/>
          </a:blip>
          <a:stretch>
            <a:fillRect/>
          </a:stretch>
        </p:blipFill>
        <p:spPr>
          <a:xfrm>
            <a:off x="239483" y="9970325"/>
            <a:ext cx="5430951" cy="3328674"/>
          </a:xfrm>
          <a:prstGeom prst="rect">
            <a:avLst/>
          </a:prstGeom>
        </p:spPr>
      </p:pic>
      <p:graphicFrame>
        <p:nvGraphicFramePr>
          <p:cNvPr id="16" name="Content Placeholder 3">
            <a:extLst>
              <a:ext uri="{FF2B5EF4-FFF2-40B4-BE49-F238E27FC236}">
                <a16:creationId xmlns="" xmlns:a16="http://schemas.microsoft.com/office/drawing/2014/main" id="{903E978A-86FF-4BA6-B8CA-63A34C4F203A}"/>
              </a:ext>
            </a:extLst>
          </p:cNvPr>
          <p:cNvGraphicFramePr>
            <a:graphicFrameLocks/>
          </p:cNvGraphicFramePr>
          <p:nvPr>
            <p:extLst>
              <p:ext uri="{D42A27DB-BD31-4B8C-83A1-F6EECF244321}">
                <p14:modId xmlns:p14="http://schemas.microsoft.com/office/powerpoint/2010/main" val="531877987"/>
              </p:ext>
            </p:extLst>
          </p:nvPr>
        </p:nvGraphicFramePr>
        <p:xfrm>
          <a:off x="227945" y="2655800"/>
          <a:ext cx="5434301" cy="298071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Content Placeholder 3">
            <a:extLst>
              <a:ext uri="{FF2B5EF4-FFF2-40B4-BE49-F238E27FC236}">
                <a16:creationId xmlns="" xmlns:a16="http://schemas.microsoft.com/office/drawing/2014/main" id="{5299A455-AE40-4DF9-BD06-20ABDB4C496A}"/>
              </a:ext>
            </a:extLst>
          </p:cNvPr>
          <p:cNvGraphicFramePr>
            <a:graphicFrameLocks/>
          </p:cNvGraphicFramePr>
          <p:nvPr>
            <p:extLst>
              <p:ext uri="{D42A27DB-BD31-4B8C-83A1-F6EECF244321}">
                <p14:modId xmlns:p14="http://schemas.microsoft.com/office/powerpoint/2010/main" val="3036658766"/>
              </p:ext>
            </p:extLst>
          </p:nvPr>
        </p:nvGraphicFramePr>
        <p:xfrm>
          <a:off x="236371" y="5670289"/>
          <a:ext cx="2665856" cy="402211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1" name="Content Placeholder 3">
            <a:extLst>
              <a:ext uri="{FF2B5EF4-FFF2-40B4-BE49-F238E27FC236}">
                <a16:creationId xmlns="" xmlns:a16="http://schemas.microsoft.com/office/drawing/2014/main" id="{67FA2ADF-B07E-4F61-8582-AB9EFC347FE0}"/>
              </a:ext>
            </a:extLst>
          </p:cNvPr>
          <p:cNvGraphicFramePr>
            <a:graphicFrameLocks/>
          </p:cNvGraphicFramePr>
          <p:nvPr>
            <p:extLst>
              <p:ext uri="{D42A27DB-BD31-4B8C-83A1-F6EECF244321}">
                <p14:modId xmlns:p14="http://schemas.microsoft.com/office/powerpoint/2010/main" val="3152288952"/>
              </p:ext>
            </p:extLst>
          </p:nvPr>
        </p:nvGraphicFramePr>
        <p:xfrm>
          <a:off x="2902227" y="5661250"/>
          <a:ext cx="2758344" cy="3997376"/>
        </p:xfrm>
        <a:graphic>
          <a:graphicData uri="http://schemas.openxmlformats.org/drawingml/2006/chart">
            <c:chart xmlns:c="http://schemas.openxmlformats.org/drawingml/2006/chart" xmlns:r="http://schemas.openxmlformats.org/officeDocument/2006/relationships" r:id="rId6"/>
          </a:graphicData>
        </a:graphic>
      </p:graphicFrame>
      <p:pic>
        <p:nvPicPr>
          <p:cNvPr id="3" name="Picture 2" descr="Proposed CAM-ICU Assessment stamp">
            <a:extLst>
              <a:ext uri="{FF2B5EF4-FFF2-40B4-BE49-F238E27FC236}">
                <a16:creationId xmlns="" xmlns:a16="http://schemas.microsoft.com/office/drawing/2014/main" id="{C13C8AFD-A342-4DB5-B6C7-88FFA3129410}"/>
              </a:ext>
            </a:extLst>
          </p:cNvPr>
          <p:cNvPicPr>
            <a:picLocks noChangeAspect="1"/>
          </p:cNvPicPr>
          <p:nvPr/>
        </p:nvPicPr>
        <p:blipFill>
          <a:blip r:embed="rId7"/>
          <a:stretch>
            <a:fillRect/>
          </a:stretch>
        </p:blipFill>
        <p:spPr>
          <a:xfrm>
            <a:off x="239484" y="9936545"/>
            <a:ext cx="5421088" cy="3362454"/>
          </a:xfrm>
          <a:prstGeom prst="rect">
            <a:avLst/>
          </a:prstGeom>
        </p:spPr>
      </p:pic>
      <p:sp>
        <p:nvSpPr>
          <p:cNvPr id="22" name="TextBox 21">
            <a:extLst>
              <a:ext uri="{FF2B5EF4-FFF2-40B4-BE49-F238E27FC236}">
                <a16:creationId xmlns="" xmlns:a16="http://schemas.microsoft.com/office/drawing/2014/main" id="{3C87097C-A7CA-4CF4-836B-BC2B5E9E4FC2}"/>
              </a:ext>
            </a:extLst>
          </p:cNvPr>
          <p:cNvSpPr txBox="1"/>
          <p:nvPr/>
        </p:nvSpPr>
        <p:spPr>
          <a:xfrm>
            <a:off x="1431" y="-2418"/>
            <a:ext cx="866152" cy="307777"/>
          </a:xfrm>
          <a:prstGeom prst="rect">
            <a:avLst/>
          </a:prstGeom>
          <a:noFill/>
        </p:spPr>
        <p:txBody>
          <a:bodyPr wrap="square" lIns="91440" tIns="45720" rIns="91440" bIns="45720" rtlCol="0" anchor="t">
            <a:spAutoFit/>
          </a:bodyPr>
          <a:lstStyle/>
          <a:p>
            <a:pPr algn="ctr"/>
            <a:r>
              <a:rPr lang="en-GB" sz="1400" b="1" dirty="0" smtClean="0">
                <a:solidFill>
                  <a:schemeClr val="bg1"/>
                </a:solidFill>
              </a:rPr>
              <a:t>A21-58</a:t>
            </a:r>
            <a:endParaRPr lang="en-GB" sz="1400" b="1" dirty="0">
              <a:solidFill>
                <a:schemeClr val="bg1"/>
              </a:solidFill>
              <a:cs typeface="Calibri" panose="020F0502020204030204"/>
            </a:endParaRPr>
          </a:p>
        </p:txBody>
      </p:sp>
    </p:spTree>
    <p:extLst>
      <p:ext uri="{BB962C8B-B14F-4D97-AF65-F5344CB8AC3E}">
        <p14:creationId xmlns:p14="http://schemas.microsoft.com/office/powerpoint/2010/main" val="186271704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TotalTime>
  <Words>273</Words>
  <Application>Microsoft Office PowerPoint</Application>
  <PresentationFormat>Custom</PresentationFormat>
  <Paragraphs>28</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Lakha Manoj (RBK) Walsall Healthcare NHS Trust</dc:creator>
  <cp:lastModifiedBy>Bradley Joyce (RBK) Walsall Healthcare NHS Trust</cp:lastModifiedBy>
  <cp:revision>38</cp:revision>
  <dcterms:created xsi:type="dcterms:W3CDTF">2020-12-07T15:24:36Z</dcterms:created>
  <dcterms:modified xsi:type="dcterms:W3CDTF">2021-11-09T13:45:59Z</dcterms:modified>
</cp:coreProperties>
</file>