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86"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5.png@01D7428B.82F6AAD0"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D9B4C23A-F030-9342-85C6-1EAFF9FC92F9}"/>
              </a:ext>
            </a:extLst>
          </p:cNvPr>
          <p:cNvSpPr txBox="1"/>
          <p:nvPr/>
        </p:nvSpPr>
        <p:spPr>
          <a:xfrm>
            <a:off x="4462607" y="10365881"/>
            <a:ext cx="6080573" cy="2893100"/>
          </a:xfrm>
          <a:prstGeom prst="rect">
            <a:avLst/>
          </a:prstGeom>
          <a:noFill/>
        </p:spPr>
        <p:txBody>
          <a:bodyPr wrap="square" lIns="91440" tIns="45720" rIns="91440" bIns="45720" rtlCol="0" anchor="t">
            <a:spAutoFit/>
          </a:bodyPr>
          <a:lstStyle/>
          <a:p>
            <a:r>
              <a:rPr lang="en-GB" sz="1400" b="1">
                <a:latin typeface="Arial" panose="020B0604020202020204" pitchFamily="34" charset="0"/>
                <a:cs typeface="Arial" panose="020B0604020202020204" pitchFamily="34" charset="0"/>
              </a:rPr>
              <a:t>Sarah (Physiotherapist) </a:t>
            </a:r>
            <a:r>
              <a:rPr lang="en-GB" sz="1400" b="1" i="1">
                <a:latin typeface="Arial" panose="020B0604020202020204" pitchFamily="34" charset="0"/>
                <a:cs typeface="Arial" panose="020B0604020202020204" pitchFamily="34" charset="0"/>
              </a:rPr>
              <a:t>‘I’m really enjoying this role and am especially looking forward to finding opportunities for physiotherapists and other AHP’s to be involved in shaping the clinical care we provide by being involved in research.’ </a:t>
            </a:r>
            <a:endParaRPr lang="en-US"/>
          </a:p>
          <a:p>
            <a:pPr algn="r"/>
            <a:endParaRPr lang="en-GB" sz="1400" b="1">
              <a:latin typeface="Arial" panose="020B0604020202020204" pitchFamily="34" charset="0"/>
              <a:cs typeface="Arial" panose="020B0604020202020204" pitchFamily="34" charset="0"/>
            </a:endParaRPr>
          </a:p>
          <a:p>
            <a:r>
              <a:rPr lang="en-GB" sz="1400" b="1">
                <a:latin typeface="Arial" panose="020B0604020202020204" pitchFamily="34" charset="0"/>
                <a:cs typeface="Arial" panose="020B0604020202020204" pitchFamily="34" charset="0"/>
              </a:rPr>
              <a:t>Amber (Midwife) ‘</a:t>
            </a:r>
            <a:r>
              <a:rPr lang="en-GB" sz="1400" b="1" i="1">
                <a:latin typeface="Arial" panose="020B0604020202020204" pitchFamily="34" charset="0"/>
                <a:cs typeface="Arial" panose="020B0604020202020204" pitchFamily="34" charset="0"/>
              </a:rPr>
              <a:t>Research in the clinical area tends to take a backseat in terms of priority- by encouraging clinicians to become ‘Research Active’ this will bring research to the forefront of their minds, improving our outcomes for the women in our care’. </a:t>
            </a:r>
          </a:p>
          <a:p>
            <a:endParaRPr lang="en-GB" sz="1400" b="1">
              <a:latin typeface="Arial" panose="020B0604020202020204" pitchFamily="34" charset="0"/>
              <a:cs typeface="Arial" panose="020B0604020202020204" pitchFamily="34" charset="0"/>
            </a:endParaRPr>
          </a:p>
          <a:p>
            <a:r>
              <a:rPr lang="en-GB" sz="1400" b="1">
                <a:latin typeface="Arial" panose="020B0604020202020204" pitchFamily="34" charset="0"/>
                <a:cs typeface="Arial" panose="020B0604020202020204" pitchFamily="34" charset="0"/>
              </a:rPr>
              <a:t>Kay (Nurse) ‘</a:t>
            </a:r>
            <a:r>
              <a:rPr lang="en-GB" sz="1400" b="1" i="1">
                <a:latin typeface="Arial" panose="020B0604020202020204" pitchFamily="34" charset="0"/>
                <a:cs typeface="Arial" panose="020B0604020202020204" pitchFamily="34" charset="0"/>
              </a:rPr>
              <a:t>This role for me helps to promote and inspire integrated collaboration, sharing of ideas and critical inquiry to encourage deeper learning and enhance our patient experiences’. </a:t>
            </a:r>
            <a:endParaRPr lang="en-US" sz="1400" b="1" i="1">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xmlns="" id="{730DA548-6E52-BC44-A009-44207E9C34C6}"/>
              </a:ext>
            </a:extLst>
          </p:cNvPr>
          <p:cNvSpPr txBox="1"/>
          <p:nvPr/>
        </p:nvSpPr>
        <p:spPr>
          <a:xfrm>
            <a:off x="229619" y="5552975"/>
            <a:ext cx="4270499" cy="461665"/>
          </a:xfrm>
          <a:prstGeom prst="rect">
            <a:avLst/>
          </a:prstGeom>
          <a:noFill/>
        </p:spPr>
        <p:txBody>
          <a:bodyPr wrap="square" rtlCol="0">
            <a:spAutoFit/>
          </a:bodyPr>
          <a:lstStyle/>
          <a:p>
            <a:r>
              <a:rPr lang="en-US" sz="2400" b="1"/>
              <a:t>Aim of Role:</a:t>
            </a:r>
          </a:p>
        </p:txBody>
      </p:sp>
      <p:sp>
        <p:nvSpPr>
          <p:cNvPr id="24" name="TextBox 23">
            <a:extLst>
              <a:ext uri="{FF2B5EF4-FFF2-40B4-BE49-F238E27FC236}">
                <a16:creationId xmlns:a16="http://schemas.microsoft.com/office/drawing/2014/main" xmlns="" id="{79451739-B4A4-BC48-8B74-66FAB7E1A937}"/>
              </a:ext>
            </a:extLst>
          </p:cNvPr>
          <p:cNvSpPr txBox="1"/>
          <p:nvPr/>
        </p:nvSpPr>
        <p:spPr>
          <a:xfrm>
            <a:off x="192108" y="9887598"/>
            <a:ext cx="4270499" cy="461665"/>
          </a:xfrm>
          <a:prstGeom prst="rect">
            <a:avLst/>
          </a:prstGeom>
          <a:noFill/>
        </p:spPr>
        <p:txBody>
          <a:bodyPr wrap="square" rtlCol="0">
            <a:spAutoFit/>
          </a:bodyPr>
          <a:lstStyle/>
          <a:p>
            <a:r>
              <a:rPr lang="en-US" sz="2400" b="1"/>
              <a:t>What Now?</a:t>
            </a:r>
          </a:p>
        </p:txBody>
      </p:sp>
      <p:sp>
        <p:nvSpPr>
          <p:cNvPr id="29" name="Rectangle 28">
            <a:extLst>
              <a:ext uri="{FF2B5EF4-FFF2-40B4-BE49-F238E27FC236}">
                <a16:creationId xmlns:a16="http://schemas.microsoft.com/office/drawing/2014/main" xmlns="" id="{A951FF87-1458-0346-8C90-57C6CDBB0797}"/>
              </a:ext>
            </a:extLst>
          </p:cNvPr>
          <p:cNvSpPr/>
          <p:nvPr/>
        </p:nvSpPr>
        <p:spPr>
          <a:xfrm>
            <a:off x="5031242" y="6687671"/>
            <a:ext cx="5442858" cy="302359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xmlns="" id="{7968EE91-BD68-8146-B4F1-F84513CD0E29}"/>
              </a:ext>
            </a:extLst>
          </p:cNvPr>
          <p:cNvSpPr txBox="1"/>
          <p:nvPr/>
        </p:nvSpPr>
        <p:spPr>
          <a:xfrm>
            <a:off x="382020" y="1007618"/>
            <a:ext cx="9927772" cy="954107"/>
          </a:xfrm>
          <a:prstGeom prst="rect">
            <a:avLst/>
          </a:prstGeom>
          <a:noFill/>
        </p:spPr>
        <p:txBody>
          <a:bodyPr wrap="square" lIns="91440" tIns="45720" rIns="91440" bIns="45720" rtlCol="0" anchor="t">
            <a:spAutoFit/>
          </a:bodyPr>
          <a:lstStyle/>
          <a:p>
            <a:pPr algn="ctr"/>
            <a:r>
              <a:rPr lang="en-GB" sz="2800" b="1" dirty="0">
                <a:solidFill>
                  <a:schemeClr val="bg1"/>
                </a:solidFill>
                <a:latin typeface="Arial"/>
                <a:cs typeface="Arial"/>
              </a:rPr>
              <a:t>CLINICAL ACADEMIC LINK TUTOR ROLE</a:t>
            </a:r>
            <a:endParaRPr lang="en-US" sz="2800" b="1" dirty="0">
              <a:solidFill>
                <a:schemeClr val="bg1"/>
              </a:solidFill>
              <a:latin typeface="Arial" panose="020B0604020202020204" pitchFamily="34" charset="0"/>
              <a:cs typeface="Arial" panose="020B0604020202020204" pitchFamily="34" charset="0"/>
            </a:endParaRPr>
          </a:p>
          <a:p>
            <a:pPr algn="ctr"/>
            <a:r>
              <a:rPr lang="en-GB" sz="2800" b="1" dirty="0">
                <a:solidFill>
                  <a:schemeClr val="bg1"/>
                </a:solidFill>
                <a:latin typeface="Arial"/>
                <a:cs typeface="Arial"/>
              </a:rPr>
              <a:t>WITHIN RESEARCH </a:t>
            </a:r>
            <a:endParaRPr lang="en-US" sz="2800" b="1">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xmlns="" id="{B58AD6FE-F3F4-8946-838E-E4A51B087E8E}"/>
              </a:ext>
            </a:extLst>
          </p:cNvPr>
          <p:cNvSpPr txBox="1"/>
          <p:nvPr/>
        </p:nvSpPr>
        <p:spPr>
          <a:xfrm>
            <a:off x="382020" y="1954046"/>
            <a:ext cx="9927772" cy="400110"/>
          </a:xfrm>
          <a:prstGeom prst="rect">
            <a:avLst/>
          </a:prstGeom>
          <a:noFill/>
        </p:spPr>
        <p:txBody>
          <a:bodyPr wrap="square" rtlCol="0">
            <a:spAutoFit/>
          </a:bodyPr>
          <a:lstStyle/>
          <a:p>
            <a:pPr algn="ctr"/>
            <a:r>
              <a:rPr lang="en-US" sz="2000" b="1">
                <a:solidFill>
                  <a:schemeClr val="bg1"/>
                </a:solidFill>
                <a:latin typeface="Arial" panose="020B0604020202020204" pitchFamily="34" charset="0"/>
                <a:cs typeface="Arial" panose="020B0604020202020204" pitchFamily="34" charset="0"/>
              </a:rPr>
              <a:t>Amber Jones, Sarah Calloway, Kay Wilson- </a:t>
            </a:r>
            <a:r>
              <a:rPr lang="en-US" sz="2000">
                <a:solidFill>
                  <a:schemeClr val="bg1"/>
                </a:solidFill>
                <a:latin typeface="Arial" panose="020B0604020202020204" pitchFamily="34" charset="0"/>
                <a:cs typeface="Arial" panose="020B0604020202020204" pitchFamily="34" charset="0"/>
              </a:rPr>
              <a:t>Clinical Academic Link Tutors. </a:t>
            </a:r>
          </a:p>
        </p:txBody>
      </p:sp>
      <p:pic>
        <p:nvPicPr>
          <p:cNvPr id="27" name="Picture 26" descr="cid:image001.png@01D73B76.934CE9B0"/>
          <p:cNvPicPr/>
          <p:nvPr/>
        </p:nvPicPr>
        <p:blipFill>
          <a:blip r:embed="rId2" r:link="rId3">
            <a:extLst>
              <a:ext uri="{28A0092B-C50C-407E-A947-70E740481C1C}">
                <a14:useLocalDpi xmlns:a14="http://schemas.microsoft.com/office/drawing/2010/main" val="0"/>
              </a:ext>
            </a:extLst>
          </a:blip>
          <a:stretch>
            <a:fillRect/>
          </a:stretch>
        </p:blipFill>
        <p:spPr bwMode="auto">
          <a:xfrm>
            <a:off x="4534277" y="2526623"/>
            <a:ext cx="5953956" cy="3106635"/>
          </a:xfrm>
          <a:prstGeom prst="rect">
            <a:avLst/>
          </a:prstGeom>
          <a:noFill/>
          <a:ln>
            <a:noFill/>
          </a:ln>
        </p:spPr>
      </p:pic>
      <p:sp>
        <p:nvSpPr>
          <p:cNvPr id="30" name="TextBox 29"/>
          <p:cNvSpPr txBox="1"/>
          <p:nvPr/>
        </p:nvSpPr>
        <p:spPr>
          <a:xfrm>
            <a:off x="4462607" y="5631159"/>
            <a:ext cx="6011493" cy="584775"/>
          </a:xfrm>
          <a:prstGeom prst="rect">
            <a:avLst/>
          </a:prstGeom>
          <a:noFill/>
        </p:spPr>
        <p:txBody>
          <a:bodyPr wrap="square" rtlCol="0">
            <a:spAutoFit/>
          </a:bodyPr>
          <a:lstStyle/>
          <a:p>
            <a:pPr algn="r"/>
            <a:r>
              <a:rPr lang="en-GB" sz="1600" b="1"/>
              <a:t>Increase in participants recruited to Research studies in 20/21 despite COVID and redeployment of staff </a:t>
            </a:r>
          </a:p>
        </p:txBody>
      </p:sp>
      <p:sp>
        <p:nvSpPr>
          <p:cNvPr id="32" name="TextBox 31"/>
          <p:cNvSpPr txBox="1"/>
          <p:nvPr/>
        </p:nvSpPr>
        <p:spPr>
          <a:xfrm>
            <a:off x="229619" y="5663000"/>
            <a:ext cx="7180662" cy="1477328"/>
          </a:xfrm>
          <a:prstGeom prst="rect">
            <a:avLst/>
          </a:prstGeom>
          <a:noFill/>
        </p:spPr>
        <p:txBody>
          <a:bodyPr wrap="square" lIns="91440" tIns="45720" rIns="91440" bIns="45720" rtlCol="0" anchor="t">
            <a:spAutoFit/>
          </a:bodyPr>
          <a:lstStyle/>
          <a:p>
            <a:pPr fontAlgn="base"/>
            <a:endParaRPr lang="en-GB" b="1"/>
          </a:p>
          <a:p>
            <a:r>
              <a:rPr lang="en-GB">
                <a:cs typeface="Calibri" panose="020F0502020204030204"/>
              </a:rPr>
              <a:t>To be a link between the clinical area and research, </a:t>
            </a:r>
            <a:endParaRPr lang="en-GB"/>
          </a:p>
          <a:p>
            <a:r>
              <a:rPr lang="en-GB">
                <a:cs typeface="Calibri"/>
              </a:rPr>
              <a:t>making research more accessible to clinicians </a:t>
            </a:r>
            <a:endParaRPr lang="en-GB"/>
          </a:p>
          <a:p>
            <a:r>
              <a:rPr lang="en-GB">
                <a:cs typeface="Calibri"/>
              </a:rPr>
              <a:t>and students.</a:t>
            </a:r>
            <a:endParaRPr lang="en-GB"/>
          </a:p>
          <a:p>
            <a:pPr fontAlgn="base"/>
            <a:endParaRPr lang="en-GB"/>
          </a:p>
        </p:txBody>
      </p:sp>
      <p:sp>
        <p:nvSpPr>
          <p:cNvPr id="33" name="TextBox 32"/>
          <p:cNvSpPr txBox="1"/>
          <p:nvPr/>
        </p:nvSpPr>
        <p:spPr>
          <a:xfrm>
            <a:off x="217075" y="10380235"/>
            <a:ext cx="4107023" cy="2862322"/>
          </a:xfrm>
          <a:prstGeom prst="rect">
            <a:avLst/>
          </a:prstGeom>
          <a:noFill/>
        </p:spPr>
        <p:txBody>
          <a:bodyPr wrap="square" lIns="91440" tIns="45720" rIns="91440" bIns="45720" rtlCol="0" anchor="t">
            <a:spAutoFit/>
          </a:bodyPr>
          <a:lstStyle/>
          <a:p>
            <a:pPr lvl="0" algn="just" fontAlgn="base"/>
            <a:r>
              <a:rPr lang="en-GB" sz="2000"/>
              <a:t>Having a midwifery Clinical Academic Link Tutor within the team has enabled more midwifery research studies to be opened. (UKOSS and PAN COVID)</a:t>
            </a:r>
            <a:endParaRPr lang="en-GB" sz="2000">
              <a:cs typeface="Calibri"/>
            </a:endParaRPr>
          </a:p>
          <a:p>
            <a:pPr lvl="0" algn="just" fontAlgn="base"/>
            <a:endParaRPr lang="en-GB" sz="2000"/>
          </a:p>
          <a:p>
            <a:pPr algn="just" fontAlgn="base"/>
            <a:r>
              <a:rPr lang="en-GB" sz="2000"/>
              <a:t>Opportunities for Clinical Academic Link Tutor to take on role of Principle Investigator for COVID Nurse Study. </a:t>
            </a:r>
          </a:p>
        </p:txBody>
      </p:sp>
      <p:sp>
        <p:nvSpPr>
          <p:cNvPr id="2" name="TextBox 1"/>
          <p:cNvSpPr txBox="1"/>
          <p:nvPr/>
        </p:nvSpPr>
        <p:spPr>
          <a:xfrm>
            <a:off x="210592" y="6776614"/>
            <a:ext cx="4959826" cy="461665"/>
          </a:xfrm>
          <a:prstGeom prst="rect">
            <a:avLst/>
          </a:prstGeom>
          <a:noFill/>
        </p:spPr>
        <p:txBody>
          <a:bodyPr wrap="square" rtlCol="0">
            <a:spAutoFit/>
          </a:bodyPr>
          <a:lstStyle/>
          <a:p>
            <a:r>
              <a:rPr lang="en-GB" sz="2400" b="1"/>
              <a:t>Why is this important? </a:t>
            </a:r>
          </a:p>
        </p:txBody>
      </p:sp>
      <p:sp>
        <p:nvSpPr>
          <p:cNvPr id="4" name="TextBox 3"/>
          <p:cNvSpPr txBox="1"/>
          <p:nvPr/>
        </p:nvSpPr>
        <p:spPr>
          <a:xfrm>
            <a:off x="5340049" y="6835101"/>
            <a:ext cx="5120346" cy="2831544"/>
          </a:xfrm>
          <a:prstGeom prst="rect">
            <a:avLst/>
          </a:prstGeom>
          <a:noFill/>
        </p:spPr>
        <p:txBody>
          <a:bodyPr wrap="square" lIns="91440" tIns="45720" rIns="91440" bIns="45720" rtlCol="0" anchor="t">
            <a:spAutoFit/>
          </a:bodyPr>
          <a:lstStyle/>
          <a:p>
            <a:r>
              <a:rPr lang="en-GB" b="1"/>
              <a:t>Home Grown Research:</a:t>
            </a:r>
          </a:p>
          <a:p>
            <a:endParaRPr lang="en-GB" sz="1600"/>
          </a:p>
          <a:p>
            <a:r>
              <a:rPr lang="en-GB" sz="1600"/>
              <a:t>“Tissue viability team identified atypical skin changes that are not clinically perceived to be traditional pressure ulcers. The team initially held off contacting the research team as we were nervous that this might not be something they would be interested in or the idea would seem silly, however we couldn’t have been more mistaken</a:t>
            </a:r>
            <a:r>
              <a:rPr lang="en-GB" sz="1600" b="1"/>
              <a:t>. The research team have been so supportive in developing our idea and putting us on the right track to undertake home-grown research.” Tissue Viability Nurse, May 2021. </a:t>
            </a:r>
            <a:r>
              <a:rPr lang="en-GB" sz="1600"/>
              <a:t> </a:t>
            </a:r>
          </a:p>
        </p:txBody>
      </p:sp>
      <p:sp>
        <p:nvSpPr>
          <p:cNvPr id="6" name="TextBox 5"/>
          <p:cNvSpPr txBox="1"/>
          <p:nvPr/>
        </p:nvSpPr>
        <p:spPr>
          <a:xfrm>
            <a:off x="4455337" y="9918574"/>
            <a:ext cx="3437930" cy="461665"/>
          </a:xfrm>
          <a:prstGeom prst="rect">
            <a:avLst/>
          </a:prstGeom>
          <a:noFill/>
        </p:spPr>
        <p:txBody>
          <a:bodyPr wrap="square" lIns="91440" tIns="45720" rIns="91440" bIns="45720" rtlCol="0" anchor="t">
            <a:spAutoFit/>
          </a:bodyPr>
          <a:lstStyle/>
          <a:p>
            <a:r>
              <a:rPr lang="en-GB" sz="2400" b="1"/>
              <a:t>What Next?</a:t>
            </a:r>
          </a:p>
        </p:txBody>
      </p:sp>
      <p:pic>
        <p:nvPicPr>
          <p:cNvPr id="35" name="Picture 34"/>
          <p:cNvPicPr/>
          <p:nvPr/>
        </p:nvPicPr>
        <p:blipFill>
          <a:blip r:embed="rId4">
            <a:extLst>
              <a:ext uri="{28A0092B-C50C-407E-A947-70E740481C1C}">
                <a14:useLocalDpi xmlns:a14="http://schemas.microsoft.com/office/drawing/2010/main" val="0"/>
              </a:ext>
            </a:extLst>
          </a:blip>
          <a:srcRect/>
          <a:stretch>
            <a:fillRect/>
          </a:stretch>
        </p:blipFill>
        <p:spPr bwMode="auto">
          <a:xfrm>
            <a:off x="8862637" y="13571574"/>
            <a:ext cx="1828040" cy="1604217"/>
          </a:xfrm>
          <a:prstGeom prst="rect">
            <a:avLst/>
          </a:prstGeom>
          <a:noFill/>
          <a:ln>
            <a:noFill/>
          </a:ln>
        </p:spPr>
      </p:pic>
      <p:sp>
        <p:nvSpPr>
          <p:cNvPr id="7" name="TextBox 6"/>
          <p:cNvSpPr txBox="1"/>
          <p:nvPr/>
        </p:nvSpPr>
        <p:spPr>
          <a:xfrm>
            <a:off x="238632" y="7238034"/>
            <a:ext cx="4018776" cy="2339102"/>
          </a:xfrm>
          <a:prstGeom prst="rect">
            <a:avLst/>
          </a:prstGeom>
          <a:noFill/>
        </p:spPr>
        <p:txBody>
          <a:bodyPr wrap="square" lIns="91440" tIns="45720" rIns="91440" bIns="45720" rtlCol="0" anchor="t">
            <a:spAutoFit/>
          </a:bodyPr>
          <a:lstStyle/>
          <a:p>
            <a:pPr algn="just" fontAlgn="base"/>
            <a:r>
              <a:rPr lang="en-GB">
                <a:solidFill>
                  <a:srgbClr val="000000"/>
                </a:solidFill>
                <a:ea typeface="Times New Roman"/>
                <a:cs typeface="Times New Roman"/>
              </a:rPr>
              <a:t>CQC report highlighted safety improvements needed. </a:t>
            </a:r>
            <a:endParaRPr lang="en-GB">
              <a:ea typeface="Times New Roman"/>
            </a:endParaRPr>
          </a:p>
          <a:p>
            <a:pPr algn="just" fontAlgn="base">
              <a:spcAft>
                <a:spcPts val="0"/>
              </a:spcAft>
            </a:pPr>
            <a:endParaRPr lang="en-GB">
              <a:ea typeface="Times New Roman"/>
            </a:endParaRPr>
          </a:p>
          <a:p>
            <a:pPr algn="just" fontAlgn="base"/>
            <a:r>
              <a:rPr lang="en-GB">
                <a:solidFill>
                  <a:srgbClr val="000000"/>
                </a:solidFill>
                <a:ea typeface="Times New Roman"/>
                <a:cs typeface="Times New Roman"/>
              </a:rPr>
              <a:t>Clinicians being research active contributes to our evidence based practice, which directly benefits patient safety and is in line with our Trust Vision of providing Safe and High Quality care</a:t>
            </a:r>
            <a:r>
              <a:rPr lang="en-GB" sz="2000">
                <a:solidFill>
                  <a:srgbClr val="000000"/>
                </a:solidFill>
                <a:ea typeface="Times New Roman"/>
                <a:cs typeface="Times New Roman"/>
              </a:rPr>
              <a:t>. </a:t>
            </a:r>
            <a:endParaRPr lang="en-GB" sz="1600">
              <a:latin typeface="Times New Roman"/>
              <a:ea typeface="Times New Roman"/>
            </a:endParaRPr>
          </a:p>
        </p:txBody>
      </p:sp>
      <p:sp>
        <p:nvSpPr>
          <p:cNvPr id="8" name="TextBox 7"/>
          <p:cNvSpPr txBox="1"/>
          <p:nvPr/>
        </p:nvSpPr>
        <p:spPr>
          <a:xfrm>
            <a:off x="-1" y="13805647"/>
            <a:ext cx="8601026" cy="954107"/>
          </a:xfrm>
          <a:prstGeom prst="rect">
            <a:avLst/>
          </a:prstGeom>
          <a:noFill/>
        </p:spPr>
        <p:txBody>
          <a:bodyPr wrap="square" rtlCol="0">
            <a:spAutoFit/>
          </a:bodyPr>
          <a:lstStyle/>
          <a:p>
            <a:r>
              <a:rPr lang="en-GB" sz="2800" i="1">
                <a:solidFill>
                  <a:schemeClr val="bg1"/>
                </a:solidFill>
              </a:rPr>
              <a:t>“No research without action, no action without research”     </a:t>
            </a:r>
            <a:br>
              <a:rPr lang="en-GB" sz="2800" i="1">
                <a:solidFill>
                  <a:schemeClr val="bg1"/>
                </a:solidFill>
              </a:rPr>
            </a:br>
            <a:r>
              <a:rPr lang="en-GB" sz="2800" i="1">
                <a:solidFill>
                  <a:schemeClr val="bg1"/>
                </a:solidFill>
              </a:rPr>
              <a:t>  Kurt Lewin </a:t>
            </a:r>
          </a:p>
        </p:txBody>
      </p:sp>
      <p:pic>
        <p:nvPicPr>
          <p:cNvPr id="18" name="Picture 17"/>
          <p:cNvPicPr/>
          <p:nvPr/>
        </p:nvPicPr>
        <p:blipFill rotWithShape="1">
          <a:blip r:embed="rId5">
            <a:extLst>
              <a:ext uri="{28A0092B-C50C-407E-A947-70E740481C1C}">
                <a14:useLocalDpi xmlns:a14="http://schemas.microsoft.com/office/drawing/2010/main" val="0"/>
              </a:ext>
            </a:extLst>
          </a:blip>
          <a:srcRect l="14464" t="8989" r="21634" b="20225"/>
          <a:stretch/>
        </p:blipFill>
        <p:spPr bwMode="auto">
          <a:xfrm>
            <a:off x="321552" y="2510988"/>
            <a:ext cx="2888216" cy="31066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355324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TotalTime>
  <Words>326</Words>
  <Application>Microsoft Office PowerPoint</Application>
  <PresentationFormat>Custom</PresentationFormat>
  <Paragraphs>27</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37</cp:revision>
  <dcterms:created xsi:type="dcterms:W3CDTF">2020-12-07T15:24:36Z</dcterms:created>
  <dcterms:modified xsi:type="dcterms:W3CDTF">2021-11-09T13:44:56Z</dcterms:modified>
</cp:coreProperties>
</file>