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85"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3"/>
    <p:restoredTop sz="96405"/>
  </p:normalViewPr>
  <p:slideViewPr>
    <p:cSldViewPr snapToGrid="0" snapToObjects="1">
      <p:cViewPr varScale="1">
        <p:scale>
          <a:sx n="37" d="100"/>
          <a:sy n="37" d="100"/>
        </p:scale>
        <p:origin x="-906" y="-78"/>
      </p:cViewPr>
      <p:guideLst>
        <p:guide orient="horz" pos="4762"/>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3AE1F-CF5B-A64D-BC5D-DC7572A71749}" type="datetimeFigureOut">
              <a:rPr lang="en-US" smtClean="0"/>
              <a:t>11/9/2021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E1A7D-7FFD-6845-A916-EF7EB14EF696}" type="slidenum">
              <a:rPr lang="en-US" smtClean="0"/>
              <a:t>‹#›</a:t>
            </a:fld>
            <a:endParaRPr lang="en-US"/>
          </a:p>
        </p:txBody>
      </p:sp>
    </p:spTree>
    <p:extLst>
      <p:ext uri="{BB962C8B-B14F-4D97-AF65-F5344CB8AC3E}">
        <p14:creationId xmlns:p14="http://schemas.microsoft.com/office/powerpoint/2010/main" val="127672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GB"/>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D38D15B-C69A-C945-99D0-425943BFE0DD}"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733398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A2AD87-DD57-764F-9F68-85A207130292}"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12866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2BCA60-DA8F-F348-8431-4D2A57F19BB4}"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8048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81AA62A-9405-8C4B-91C9-9669FEEBBF1C}"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42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GB"/>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68CDC4-FB12-964A-B051-89728A9A40C9}"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09783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6CFAE0-DFCF-664C-9113-8E274CE0AFD6}"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22313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9DC2CE-6F26-054F-B7D3-1A35B360EAB1}" type="datetime1">
              <a:rPr lang="en-GB" smtClean="0"/>
              <a:t>09/11/2021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01376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FB82F0-3905-A940-8E74-D4361D13ECB1}" type="datetime1">
              <a:rPr lang="en-GB" smtClean="0"/>
              <a:t>09/11/2021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3353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C27AF-50B0-2C4D-BD78-32A0F479207A}" type="datetime1">
              <a:rPr lang="en-GB" smtClean="0"/>
              <a:t>09/11/2021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3061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8E42DC3D-7A03-5644-95D6-5F36B5A10ECA}"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30263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GB"/>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EE3E01CF-5683-CD43-9505-4151FA33088C}"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34892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56FF44D2-BA93-4C48-98F4-B6E46704D06E}" type="datetime1">
              <a:rPr lang="en-GB" smtClean="0"/>
              <a:t>09/11/2021</a:t>
            </a:fld>
            <a:endParaRPr 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87C661E7-D1BC-9F4E-ACDB-6E2E147CF3A0}" type="slidenum">
              <a:rPr lang="en-US" smtClean="0"/>
              <a:t>‹#›</a:t>
            </a:fld>
            <a:endParaRPr lang="en-US"/>
          </a:p>
        </p:txBody>
      </p:sp>
    </p:spTree>
    <p:extLst>
      <p:ext uri="{BB962C8B-B14F-4D97-AF65-F5344CB8AC3E}">
        <p14:creationId xmlns:p14="http://schemas.microsoft.com/office/powerpoint/2010/main" val="1468113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7968EE91-BD68-8146-B4F1-F84513CD0E29}"/>
              </a:ext>
            </a:extLst>
          </p:cNvPr>
          <p:cNvSpPr txBox="1"/>
          <p:nvPr/>
        </p:nvSpPr>
        <p:spPr>
          <a:xfrm>
            <a:off x="382020" y="1153886"/>
            <a:ext cx="9927772" cy="523220"/>
          </a:xfrm>
          <a:prstGeom prst="rect">
            <a:avLst/>
          </a:prstGeom>
          <a:noFill/>
        </p:spPr>
        <p:txBody>
          <a:bodyPr wrap="square" rtlCol="0">
            <a:spAutoFit/>
          </a:bodyPr>
          <a:lstStyle/>
          <a:p>
            <a:pPr algn="ctr"/>
            <a:r>
              <a:rPr lang="en-US" sz="2800" b="1">
                <a:solidFill>
                  <a:schemeClr val="bg1"/>
                </a:solidFill>
                <a:latin typeface="Arial" panose="020B0604020202020204" pitchFamily="34" charset="0"/>
                <a:cs typeface="Arial" panose="020B0604020202020204" pitchFamily="34" charset="0"/>
              </a:rPr>
              <a:t>ICU New Starter Initial Document  for RN’s</a:t>
            </a:r>
          </a:p>
        </p:txBody>
      </p:sp>
      <p:sp>
        <p:nvSpPr>
          <p:cNvPr id="10" name="TextBox 9">
            <a:extLst>
              <a:ext uri="{FF2B5EF4-FFF2-40B4-BE49-F238E27FC236}">
                <a16:creationId xmlns:a16="http://schemas.microsoft.com/office/drawing/2014/main" xmlns="" id="{B58AD6FE-F3F4-8946-838E-E4A51B087E8E}"/>
              </a:ext>
            </a:extLst>
          </p:cNvPr>
          <p:cNvSpPr txBox="1"/>
          <p:nvPr/>
        </p:nvSpPr>
        <p:spPr>
          <a:xfrm>
            <a:off x="382020" y="1677106"/>
            <a:ext cx="9927772" cy="461665"/>
          </a:xfrm>
          <a:prstGeom prst="rect">
            <a:avLst/>
          </a:prstGeom>
          <a:noFill/>
        </p:spPr>
        <p:txBody>
          <a:bodyPr wrap="square" rtlCol="0">
            <a:spAutoFit/>
          </a:bodyPr>
          <a:lstStyle/>
          <a:p>
            <a:pPr algn="ctr"/>
            <a:r>
              <a:rPr lang="en-US" sz="2400" b="1">
                <a:solidFill>
                  <a:schemeClr val="bg1"/>
                </a:solidFill>
                <a:latin typeface="Arial" panose="020B0604020202020204" pitchFamily="34" charset="0"/>
                <a:cs typeface="Arial" panose="020B0604020202020204" pitchFamily="34" charset="0"/>
              </a:rPr>
              <a:t>ICU Professional Development Nurses Rachel Jenkins</a:t>
            </a:r>
            <a:r>
              <a:rPr lang="en-US" sz="2400">
                <a:solidFill>
                  <a:schemeClr val="bg1"/>
                </a:solidFill>
                <a:latin typeface="Arial" panose="020B0604020202020204" pitchFamily="34" charset="0"/>
                <a:cs typeface="Arial" panose="020B0604020202020204" pitchFamily="34" charset="0"/>
              </a:rPr>
              <a:t> &amp; </a:t>
            </a:r>
            <a:r>
              <a:rPr lang="en-US" sz="2400" b="1">
                <a:solidFill>
                  <a:schemeClr val="bg1"/>
                </a:solidFill>
                <a:latin typeface="Arial" panose="020B0604020202020204" pitchFamily="34" charset="0"/>
                <a:cs typeface="Arial" panose="020B0604020202020204" pitchFamily="34" charset="0"/>
              </a:rPr>
              <a:t>Mel Jones  </a:t>
            </a:r>
            <a:r>
              <a:rPr lang="en-US" sz="2400">
                <a:solidFill>
                  <a:schemeClr val="bg1"/>
                </a:solidFill>
                <a:latin typeface="Arial" panose="020B0604020202020204" pitchFamily="34" charset="0"/>
                <a:cs typeface="Arial" panose="020B0604020202020204" pitchFamily="34" charset="0"/>
              </a:rPr>
              <a:t>      </a:t>
            </a:r>
            <a:endParaRPr lang="en-US" sz="2400" b="1">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xmlns="" id="{2834665D-DF02-304D-9109-5C2C4AE52DC1}"/>
              </a:ext>
            </a:extLst>
          </p:cNvPr>
          <p:cNvSpPr txBox="1"/>
          <p:nvPr/>
        </p:nvSpPr>
        <p:spPr>
          <a:xfrm>
            <a:off x="8452887" y="14495754"/>
            <a:ext cx="2009306" cy="523220"/>
          </a:xfrm>
          <a:prstGeom prst="rect">
            <a:avLst/>
          </a:prstGeom>
          <a:noFill/>
        </p:spPr>
        <p:txBody>
          <a:bodyPr wrap="square" lIns="91440" tIns="45720" rIns="91440" bIns="45720" rtlCol="0" anchor="t">
            <a:spAutoFit/>
          </a:bodyPr>
          <a:lstStyle/>
          <a:p>
            <a:pPr algn="r"/>
            <a:r>
              <a:rPr lang="en-US" sz="2800" b="1" dirty="0">
                <a:solidFill>
                  <a:schemeClr val="bg1"/>
                </a:solidFill>
                <a:latin typeface="Arial"/>
                <a:cs typeface="Arial"/>
              </a:rPr>
              <a:t>ICU TACC</a:t>
            </a:r>
          </a:p>
        </p:txBody>
      </p:sp>
      <p:sp>
        <p:nvSpPr>
          <p:cNvPr id="13" name="TextBox 12">
            <a:extLst>
              <a:ext uri="{FF2B5EF4-FFF2-40B4-BE49-F238E27FC236}">
                <a16:creationId xmlns:a16="http://schemas.microsoft.com/office/drawing/2014/main" xmlns="" id="{D9B4C23A-F030-9342-85C6-1EAFF9FC92F9}"/>
              </a:ext>
            </a:extLst>
          </p:cNvPr>
          <p:cNvSpPr txBox="1"/>
          <p:nvPr/>
        </p:nvSpPr>
        <p:spPr>
          <a:xfrm>
            <a:off x="229620" y="13673481"/>
            <a:ext cx="7809480" cy="1323439"/>
          </a:xfrm>
          <a:prstGeom prst="rect">
            <a:avLst/>
          </a:prstGeom>
          <a:noFill/>
        </p:spPr>
        <p:txBody>
          <a:bodyPr wrap="square" rtlCol="0">
            <a:spAutoFit/>
          </a:bodyPr>
          <a:lstStyle/>
          <a:p>
            <a:pPr marL="285750" indent="-285750">
              <a:buFont typeface="Wingdings" panose="05000000000000000000" pitchFamily="2" charset="2"/>
              <a:buChar char="v"/>
            </a:pPr>
            <a:r>
              <a:rPr lang="en-US" sz="1600">
                <a:solidFill>
                  <a:schemeClr val="bg1"/>
                </a:solidFill>
                <a:latin typeface="Arial" panose="020B0604020202020204" pitchFamily="34" charset="0"/>
                <a:cs typeface="Arial" panose="020B0604020202020204" pitchFamily="34" charset="0"/>
              </a:rPr>
              <a:t>Our Initial Document has been improved following evaluation from New Starter Nurses from ICU. </a:t>
            </a:r>
          </a:p>
          <a:p>
            <a:pPr marL="285750" indent="-285750">
              <a:buFont typeface="Wingdings" panose="05000000000000000000" pitchFamily="2" charset="2"/>
              <a:buChar char="v"/>
            </a:pPr>
            <a:r>
              <a:rPr lang="en-US" sz="1600">
                <a:solidFill>
                  <a:schemeClr val="bg1"/>
                </a:solidFill>
                <a:latin typeface="Arial" panose="020B0604020202020204" pitchFamily="34" charset="0"/>
                <a:cs typeface="Arial" panose="020B0604020202020204" pitchFamily="34" charset="0"/>
              </a:rPr>
              <a:t>All our Staff are familiar with the document and the expected Standard.</a:t>
            </a:r>
          </a:p>
          <a:p>
            <a:pPr marL="285750" indent="-285750">
              <a:buFont typeface="Wingdings" panose="05000000000000000000" pitchFamily="2" charset="2"/>
              <a:buChar char="v"/>
            </a:pPr>
            <a:r>
              <a:rPr lang="en-US" sz="1600">
                <a:solidFill>
                  <a:schemeClr val="bg1"/>
                </a:solidFill>
                <a:latin typeface="Arial" panose="020B0604020202020204" pitchFamily="34" charset="0"/>
                <a:cs typeface="Arial" panose="020B0604020202020204" pitchFamily="34" charset="0"/>
              </a:rPr>
              <a:t>We have found the staff  are well developed and progress within 15 months we have a very competent ICU nurse.</a:t>
            </a:r>
          </a:p>
        </p:txBody>
      </p:sp>
      <p:sp>
        <p:nvSpPr>
          <p:cNvPr id="23" name="TextBox 22">
            <a:extLst>
              <a:ext uri="{FF2B5EF4-FFF2-40B4-BE49-F238E27FC236}">
                <a16:creationId xmlns:a16="http://schemas.microsoft.com/office/drawing/2014/main" xmlns="" id="{A6765E1E-4545-E246-93D9-DD69DC98518F}"/>
              </a:ext>
            </a:extLst>
          </p:cNvPr>
          <p:cNvSpPr txBox="1"/>
          <p:nvPr/>
        </p:nvSpPr>
        <p:spPr>
          <a:xfrm>
            <a:off x="152400" y="6525509"/>
            <a:ext cx="4270499" cy="2123658"/>
          </a:xfrm>
          <a:prstGeom prst="rect">
            <a:avLst/>
          </a:prstGeom>
          <a:solidFill>
            <a:schemeClr val="tx2">
              <a:lumMod val="20000"/>
              <a:lumOff val="80000"/>
            </a:schemeClr>
          </a:solidFill>
          <a:ln w="57150">
            <a:solidFill>
              <a:schemeClr val="accent2">
                <a:lumMod val="75000"/>
              </a:schemeClr>
            </a:solidFill>
          </a:ln>
        </p:spPr>
        <p:txBody>
          <a:bodyPr wrap="square" rtlCol="0">
            <a:spAutoFit/>
          </a:bodyPr>
          <a:lstStyle/>
          <a:p>
            <a:pPr lvl="0"/>
            <a:r>
              <a:rPr lang="en-US" sz="1200">
                <a:solidFill>
                  <a:prstClr val="black"/>
                </a:solidFill>
                <a:latin typeface="Arial" panose="020B0604020202020204" pitchFamily="34" charset="0"/>
                <a:cs typeface="Arial" panose="020B0604020202020204" pitchFamily="34" charset="0"/>
              </a:rPr>
              <a:t>New Nurses on ICU have the Initial Competency book for up to 3 months and then move to the National Framework Competency Booklet for Critical Care, they have 12 months to complete this. Due to some very simple steps we have ensured the majority of staff  achieve this time target. All the staff are displayed in a </a:t>
            </a:r>
            <a:r>
              <a:rPr lang="en-US" sz="1200" err="1">
                <a:solidFill>
                  <a:prstClr val="black"/>
                </a:solidFill>
                <a:latin typeface="Arial" panose="020B0604020202020204" pitchFamily="34" charset="0"/>
                <a:cs typeface="Arial" panose="020B0604020202020204" pitchFamily="34" charset="0"/>
              </a:rPr>
              <a:t>colour</a:t>
            </a:r>
            <a:r>
              <a:rPr lang="en-US" sz="1200">
                <a:solidFill>
                  <a:prstClr val="black"/>
                </a:solidFill>
                <a:latin typeface="Arial" panose="020B0604020202020204" pitchFamily="34" charset="0"/>
                <a:cs typeface="Arial" panose="020B0604020202020204" pitchFamily="34" charset="0"/>
              </a:rPr>
              <a:t> code visible to all denoting their level of skills and expertise. This is helpful to keep them on target with their development. It provides equity to all as there is a clear process for staff to progress and develop. As a result we have seen many staff  move through each stage and complete their ICU Specialist Course </a:t>
            </a:r>
          </a:p>
        </p:txBody>
      </p:sp>
      <p:sp>
        <p:nvSpPr>
          <p:cNvPr id="24" name="TextBox 23">
            <a:extLst>
              <a:ext uri="{FF2B5EF4-FFF2-40B4-BE49-F238E27FC236}">
                <a16:creationId xmlns:a16="http://schemas.microsoft.com/office/drawing/2014/main" xmlns="" id="{79451739-B4A4-BC48-8B74-66FAB7E1A937}"/>
              </a:ext>
            </a:extLst>
          </p:cNvPr>
          <p:cNvSpPr txBox="1"/>
          <p:nvPr/>
        </p:nvSpPr>
        <p:spPr>
          <a:xfrm>
            <a:off x="315090" y="11593226"/>
            <a:ext cx="2209290" cy="461665"/>
          </a:xfrm>
          <a:prstGeom prst="rect">
            <a:avLst/>
          </a:prstGeom>
          <a:noFill/>
        </p:spPr>
        <p:txBody>
          <a:bodyPr wrap="square" rtlCol="0">
            <a:spAutoFit/>
          </a:bodyPr>
          <a:lstStyle/>
          <a:p>
            <a:r>
              <a:rPr lang="en-US" sz="2400" b="1">
                <a:solidFill>
                  <a:schemeClr val="tx2">
                    <a:lumMod val="75000"/>
                  </a:schemeClr>
                </a:solidFill>
              </a:rPr>
              <a:t>Further info</a:t>
            </a:r>
            <a:endParaRPr lang="en-US" sz="2400" b="1" i="1">
              <a:solidFill>
                <a:schemeClr val="tx2">
                  <a:lumMod val="75000"/>
                </a:schemeClr>
              </a:solidFill>
            </a:endParaRPr>
          </a:p>
        </p:txBody>
      </p:sp>
      <p:sp>
        <p:nvSpPr>
          <p:cNvPr id="33" name="TextBox 32">
            <a:extLst>
              <a:ext uri="{FF2B5EF4-FFF2-40B4-BE49-F238E27FC236}">
                <a16:creationId xmlns:a16="http://schemas.microsoft.com/office/drawing/2014/main" xmlns="" id="{8B79D778-7551-4943-9BF6-13DDA8226D65}"/>
              </a:ext>
            </a:extLst>
          </p:cNvPr>
          <p:cNvSpPr txBox="1"/>
          <p:nvPr/>
        </p:nvSpPr>
        <p:spPr>
          <a:xfrm>
            <a:off x="155575" y="8659284"/>
            <a:ext cx="4345679" cy="461665"/>
          </a:xfrm>
          <a:prstGeom prst="rect">
            <a:avLst/>
          </a:prstGeom>
          <a:noFill/>
        </p:spPr>
        <p:txBody>
          <a:bodyPr wrap="square" rtlCol="0">
            <a:spAutoFit/>
          </a:bodyPr>
          <a:lstStyle/>
          <a:p>
            <a:pPr algn="ctr"/>
            <a:r>
              <a:rPr lang="en-US" sz="2400" b="1">
                <a:solidFill>
                  <a:schemeClr val="tx2">
                    <a:lumMod val="75000"/>
                  </a:schemeClr>
                </a:solidFill>
              </a:rPr>
              <a:t>Development for New Starters:</a:t>
            </a:r>
          </a:p>
        </p:txBody>
      </p:sp>
      <p:sp>
        <p:nvSpPr>
          <p:cNvPr id="6" name="AutoShape 2" descr="https://webmail.walsallhealthcare.nhs.uk/owa/attachment.ashx?id=RgAAAAAfPhzt8NHbEZEkANC3v%2bwGBwBEKoNk5tHbEZEiANC3v%2bwGAAAABVS%2fAADrkGSHTtbNTZnJ4AZ%2bTFRiAAINKDkoAAAJ&amp;attcnt=1&amp;attid0=BAAAAAAA&amp;attcid0=2C1165EB-06BA-4A69-A8DE-DB59B37BC4FD"/>
          <p:cNvSpPr>
            <a:spLocks noChangeAspect="1" noChangeArrowheads="1"/>
          </p:cNvSpPr>
          <p:nvPr/>
        </p:nvSpPr>
        <p:spPr bwMode="auto">
          <a:xfrm>
            <a:off x="0" y="-9048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TextBox 11"/>
          <p:cNvSpPr txBox="1"/>
          <p:nvPr/>
        </p:nvSpPr>
        <p:spPr>
          <a:xfrm>
            <a:off x="2800856" y="2533649"/>
            <a:ext cx="4733420" cy="2862322"/>
          </a:xfrm>
          <a:prstGeom prst="rect">
            <a:avLst/>
          </a:prstGeom>
          <a:solidFill>
            <a:schemeClr val="tx2">
              <a:lumMod val="20000"/>
              <a:lumOff val="80000"/>
            </a:schemeClr>
          </a:solidFill>
        </p:spPr>
        <p:txBody>
          <a:bodyPr wrap="square" rtlCol="0">
            <a:spAutoFit/>
          </a:bodyPr>
          <a:lstStyle/>
          <a:p>
            <a:r>
              <a:rPr lang="en-GB" sz="1200"/>
              <a:t>We have developed our Initial Competency Booklet  to ensure the beginning of our Nurses journey  is robust  for the New Starter and for the ICU Unit. Developed Staff  grafted into the work environment builds a resilient team that can rely upon one another in times of challenge. We have found this document has helped New Starters and Senior staff to identify if ICU is an area they wish to specialise alternatively it provides the Nurse to explore alternatives. The Nurses  engage with the program and we have been consistent  this is now an established  Pathway, we have found those who complete this document STAY. </a:t>
            </a:r>
          </a:p>
          <a:p>
            <a:r>
              <a:rPr lang="en-GB" sz="1200"/>
              <a:t>You can see to the right a document titled ICU mentor group there is a strict colour code to enable all staff to see their stage of development. We use a ink colour system and this is updated monthly with a clear date on the document.</a:t>
            </a:r>
          </a:p>
          <a:p>
            <a:r>
              <a:rPr lang="en-GB" sz="1200"/>
              <a:t>This assists Juniors and seniors to easily identify  development needs. </a:t>
            </a:r>
          </a:p>
          <a:p>
            <a:endParaRPr lang="en-GB" sz="1200"/>
          </a:p>
        </p:txBody>
      </p:sp>
      <p:pic>
        <p:nvPicPr>
          <p:cNvPr id="1026" name="Picture 2" descr="\\sr1-netapp01\home$\rachel.jenkins\Desktop\IMG_0245 Initial Competency booklet cover .jpg"/>
          <p:cNvPicPr>
            <a:picLocks noChangeAspect="1" noChangeArrowheads="1"/>
          </p:cNvPicPr>
          <p:nvPr/>
        </p:nvPicPr>
        <p:blipFill rotWithShape="1">
          <a:blip r:embed="rId2">
            <a:extLst>
              <a:ext uri="{28A0092B-C50C-407E-A947-70E740481C1C}">
                <a14:useLocalDpi xmlns:a14="http://schemas.microsoft.com/office/drawing/2010/main" val="0"/>
              </a:ext>
            </a:extLst>
          </a:blip>
          <a:srcRect l="3440" t="5071" r="6975"/>
          <a:stretch/>
        </p:blipFill>
        <p:spPr bwMode="auto">
          <a:xfrm>
            <a:off x="229620" y="2533648"/>
            <a:ext cx="2380230" cy="3778993"/>
          </a:xfrm>
          <a:prstGeom prst="rect">
            <a:avLst/>
          </a:prstGeom>
          <a:noFill/>
          <a:ln w="76200">
            <a:solidFill>
              <a:schemeClr val="accent2">
                <a:lumMod val="75000"/>
              </a:schemeClr>
            </a:solidFill>
            <a:prstDash val="solid"/>
          </a:ln>
          <a:extLst>
            <a:ext uri="{909E8E84-426E-40DD-AFC4-6F175D3DCCD1}">
              <a14:hiddenFill xmlns:a14="http://schemas.microsoft.com/office/drawing/2010/main">
                <a:solidFill>
                  <a:srgbClr val="FFFFFF"/>
                </a:solidFill>
              </a14:hiddenFill>
            </a:ext>
          </a:extLst>
        </p:spPr>
      </p:pic>
      <p:pic>
        <p:nvPicPr>
          <p:cNvPr id="17" name="Picture 3" descr="\\sr1-netapp01\home$\rachel.jenkins\Desktop\IMG_0248 Mentore list development pathway .jpg"/>
          <p:cNvPicPr>
            <a:picLocks noChangeAspect="1" noChangeArrowheads="1"/>
          </p:cNvPicPr>
          <p:nvPr/>
        </p:nvPicPr>
        <p:blipFill rotWithShape="1">
          <a:blip r:embed="rId3">
            <a:extLst>
              <a:ext uri="{28A0092B-C50C-407E-A947-70E740481C1C}">
                <a14:useLocalDpi xmlns:a14="http://schemas.microsoft.com/office/drawing/2010/main" val="0"/>
              </a:ext>
            </a:extLst>
          </a:blip>
          <a:srcRect l="7052" t="20962" r="42479" b="36681"/>
          <a:stretch/>
        </p:blipFill>
        <p:spPr bwMode="auto">
          <a:xfrm>
            <a:off x="7690994" y="2533544"/>
            <a:ext cx="2657480" cy="2806631"/>
          </a:xfrm>
          <a:prstGeom prst="rect">
            <a:avLst/>
          </a:prstGeom>
          <a:noFill/>
          <a:ln w="76200">
            <a:solidFill>
              <a:schemeClr val="accent2">
                <a:lumMod val="75000"/>
              </a:schemeClr>
            </a:solidFill>
          </a:ln>
          <a:extLst>
            <a:ext uri="{909E8E84-426E-40DD-AFC4-6F175D3DCCD1}">
              <a14:hiddenFill xmlns:a14="http://schemas.microsoft.com/office/drawing/2010/main">
                <a:solidFill>
                  <a:srgbClr val="FFFFFF"/>
                </a:solidFill>
              </a14:hiddenFill>
            </a:ext>
          </a:extLst>
        </p:spPr>
      </p:pic>
      <p:pic>
        <p:nvPicPr>
          <p:cNvPr id="18" name="Picture 3" descr="\\sr1-netapp01\home$\rachel.jenkins\Desktop\IMG_0248 Mentore list development pathway .jpg"/>
          <p:cNvPicPr>
            <a:picLocks noChangeAspect="1" noChangeArrowheads="1"/>
          </p:cNvPicPr>
          <p:nvPr/>
        </p:nvPicPr>
        <p:blipFill rotWithShape="1">
          <a:blip r:embed="rId3">
            <a:extLst>
              <a:ext uri="{28A0092B-C50C-407E-A947-70E740481C1C}">
                <a14:useLocalDpi xmlns:a14="http://schemas.microsoft.com/office/drawing/2010/main" val="0"/>
              </a:ext>
            </a:extLst>
          </a:blip>
          <a:srcRect l="6640" t="75715" r="14668" b="12617"/>
          <a:stretch/>
        </p:blipFill>
        <p:spPr bwMode="auto">
          <a:xfrm>
            <a:off x="2819438" y="5522067"/>
            <a:ext cx="7490354" cy="790575"/>
          </a:xfrm>
          <a:prstGeom prst="rect">
            <a:avLst/>
          </a:prstGeom>
          <a:noFill/>
          <a:ln w="76200">
            <a:solidFill>
              <a:schemeClr val="accent2">
                <a:lumMod val="75000"/>
              </a:schemeClr>
            </a:solidFill>
          </a:ln>
          <a:extLst>
            <a:ext uri="{909E8E84-426E-40DD-AFC4-6F175D3DCCD1}">
              <a14:hiddenFill xmlns:a14="http://schemas.microsoft.com/office/drawing/2010/main">
                <a:solidFill>
                  <a:srgbClr val="FFFFFF"/>
                </a:solidFill>
              </a14:hiddenFill>
            </a:ext>
          </a:extLst>
        </p:spPr>
      </p:pic>
      <p:sp>
        <p:nvSpPr>
          <p:cNvPr id="5" name="AutoShape 2" descr="Step 1 Competenci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4" descr="Step 1 Competenci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AutoShape 6" descr="Step 1 Competenci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AutoShape 8" descr="Step 1 Competenci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7630" y="10865636"/>
            <a:ext cx="4936182" cy="4884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p:nvPr/>
        </p:nvSpPr>
        <p:spPr>
          <a:xfrm>
            <a:off x="307975" y="12129362"/>
            <a:ext cx="5399655" cy="1200329"/>
          </a:xfrm>
          <a:prstGeom prst="rect">
            <a:avLst/>
          </a:prstGeom>
          <a:solidFill>
            <a:schemeClr val="tx2">
              <a:lumMod val="20000"/>
              <a:lumOff val="80000"/>
            </a:schemeClr>
          </a:solidFill>
          <a:ln w="38100">
            <a:solidFill>
              <a:schemeClr val="tx1"/>
            </a:solidFill>
          </a:ln>
        </p:spPr>
        <p:txBody>
          <a:bodyPr wrap="square" rtlCol="0">
            <a:spAutoFit/>
          </a:bodyPr>
          <a:lstStyle/>
          <a:p>
            <a:pPr marL="171450" indent="-171450">
              <a:buFont typeface="Wingdings" panose="05000000000000000000" pitchFamily="2" charset="2"/>
              <a:buChar char="v"/>
            </a:pPr>
            <a:r>
              <a:rPr lang="en-GB" sz="1200"/>
              <a:t>Our local Network provide us with the Critical Care National Competency Booklets. Recognised Nationally</a:t>
            </a:r>
          </a:p>
          <a:p>
            <a:pPr marL="171450" indent="-171450">
              <a:buFont typeface="Wingdings" panose="05000000000000000000" pitchFamily="2" charset="2"/>
              <a:buChar char="v"/>
            </a:pPr>
            <a:r>
              <a:rPr lang="en-GB" sz="1200" b="1"/>
              <a:t>Step 1 = All Staff</a:t>
            </a:r>
          </a:p>
          <a:p>
            <a:pPr marL="171450" indent="-171450">
              <a:buFont typeface="Wingdings" panose="05000000000000000000" pitchFamily="2" charset="2"/>
              <a:buChar char="v"/>
            </a:pPr>
            <a:r>
              <a:rPr lang="en-GB" sz="1200" b="1"/>
              <a:t>Step 2 and 3 = Staff on the ICU specialist Course  University of Wolverhampton use these competency books</a:t>
            </a:r>
          </a:p>
          <a:p>
            <a:pPr marL="171450" indent="-171450">
              <a:buFont typeface="Wingdings" panose="05000000000000000000" pitchFamily="2" charset="2"/>
              <a:buChar char="v"/>
            </a:pPr>
            <a:r>
              <a:rPr lang="en-GB" sz="1200" b="1"/>
              <a:t>Step 4 = All Senior Staff for Management of the ICU </a:t>
            </a:r>
          </a:p>
        </p:txBody>
      </p:sp>
      <p:sp>
        <p:nvSpPr>
          <p:cNvPr id="19" name="AutoShape 11" descr="Critical Care Competency Framework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6"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7311" y="12168655"/>
            <a:ext cx="1061570" cy="1061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TextBox 19"/>
          <p:cNvSpPr txBox="1"/>
          <p:nvPr/>
        </p:nvSpPr>
        <p:spPr>
          <a:xfrm>
            <a:off x="5947312" y="11408560"/>
            <a:ext cx="1061570" cy="646331"/>
          </a:xfrm>
          <a:prstGeom prst="rect">
            <a:avLst/>
          </a:prstGeom>
          <a:noFill/>
        </p:spPr>
        <p:txBody>
          <a:bodyPr wrap="square" rtlCol="0">
            <a:spAutoFit/>
          </a:bodyPr>
          <a:lstStyle/>
          <a:p>
            <a:r>
              <a:rPr lang="en-GB" sz="1200" b="1"/>
              <a:t>National Framework </a:t>
            </a:r>
          </a:p>
          <a:p>
            <a:r>
              <a:rPr lang="en-GB" sz="1200" b="1"/>
              <a:t>Step 1</a:t>
            </a:r>
          </a:p>
        </p:txBody>
      </p:sp>
      <p:sp>
        <p:nvSpPr>
          <p:cNvPr id="21" name="Rectangle 20"/>
          <p:cNvSpPr/>
          <p:nvPr/>
        </p:nvSpPr>
        <p:spPr>
          <a:xfrm>
            <a:off x="4612483" y="6550881"/>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chemeClr val="bg1"/>
                </a:solidFill>
              </a:rPr>
              <a:t>2017 </a:t>
            </a:r>
          </a:p>
          <a:p>
            <a:pPr algn="ctr"/>
            <a:r>
              <a:rPr lang="en-GB" sz="1200">
                <a:solidFill>
                  <a:schemeClr val="bg1"/>
                </a:solidFill>
              </a:rPr>
              <a:t>11 staff</a:t>
            </a:r>
          </a:p>
          <a:p>
            <a:pPr algn="ctr"/>
            <a:r>
              <a:rPr lang="en-GB" sz="1200">
                <a:solidFill>
                  <a:schemeClr val="bg1"/>
                </a:solidFill>
              </a:rPr>
              <a:t>Developed</a:t>
            </a:r>
          </a:p>
        </p:txBody>
      </p:sp>
      <p:sp>
        <p:nvSpPr>
          <p:cNvPr id="22" name="Rectangle 21"/>
          <p:cNvSpPr/>
          <p:nvPr/>
        </p:nvSpPr>
        <p:spPr>
          <a:xfrm>
            <a:off x="5795961" y="6550881"/>
            <a:ext cx="89126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chemeClr val="bg1"/>
                </a:solidFill>
              </a:rPr>
              <a:t>2018 </a:t>
            </a:r>
          </a:p>
          <a:p>
            <a:pPr algn="ctr"/>
            <a:r>
              <a:rPr lang="en-GB" sz="1200">
                <a:solidFill>
                  <a:schemeClr val="bg1"/>
                </a:solidFill>
              </a:rPr>
              <a:t>6 Staff Developed</a:t>
            </a:r>
          </a:p>
        </p:txBody>
      </p:sp>
      <p:sp>
        <p:nvSpPr>
          <p:cNvPr id="25" name="Rectangle 24"/>
          <p:cNvSpPr/>
          <p:nvPr/>
        </p:nvSpPr>
        <p:spPr>
          <a:xfrm>
            <a:off x="7013968" y="6550881"/>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t>2019</a:t>
            </a:r>
          </a:p>
          <a:p>
            <a:pPr algn="ctr"/>
            <a:r>
              <a:rPr lang="en-GB" sz="1200"/>
              <a:t>5 Staff developed</a:t>
            </a:r>
          </a:p>
        </p:txBody>
      </p:sp>
      <p:sp>
        <p:nvSpPr>
          <p:cNvPr id="26" name="Rectangle 25"/>
          <p:cNvSpPr/>
          <p:nvPr/>
        </p:nvSpPr>
        <p:spPr>
          <a:xfrm>
            <a:off x="8195887" y="6550881"/>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t>2020</a:t>
            </a:r>
          </a:p>
          <a:p>
            <a:pPr algn="ctr"/>
            <a:r>
              <a:rPr lang="en-GB" sz="1200"/>
              <a:t>16 staff developed</a:t>
            </a:r>
          </a:p>
        </p:txBody>
      </p:sp>
      <p:sp>
        <p:nvSpPr>
          <p:cNvPr id="27" name="Rectangle 26"/>
          <p:cNvSpPr/>
          <p:nvPr/>
        </p:nvSpPr>
        <p:spPr>
          <a:xfrm>
            <a:off x="9434074" y="6550881"/>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t>2021</a:t>
            </a:r>
          </a:p>
          <a:p>
            <a:pPr algn="ctr"/>
            <a:r>
              <a:rPr lang="en-GB" sz="1200"/>
              <a:t>9 Staff To develop</a:t>
            </a:r>
          </a:p>
        </p:txBody>
      </p:sp>
      <p:sp>
        <p:nvSpPr>
          <p:cNvPr id="28" name="Right Arrow 27"/>
          <p:cNvSpPr/>
          <p:nvPr/>
        </p:nvSpPr>
        <p:spPr>
          <a:xfrm>
            <a:off x="5500686" y="6857464"/>
            <a:ext cx="295275" cy="24231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ight Arrow 36"/>
          <p:cNvSpPr/>
          <p:nvPr/>
        </p:nvSpPr>
        <p:spPr>
          <a:xfrm>
            <a:off x="6714374" y="6857464"/>
            <a:ext cx="295275" cy="24231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ight Arrow 37"/>
          <p:cNvSpPr/>
          <p:nvPr/>
        </p:nvSpPr>
        <p:spPr>
          <a:xfrm>
            <a:off x="7900612" y="6857464"/>
            <a:ext cx="295275" cy="24231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ight Arrow 38"/>
          <p:cNvSpPr/>
          <p:nvPr/>
        </p:nvSpPr>
        <p:spPr>
          <a:xfrm>
            <a:off x="9138799" y="6857464"/>
            <a:ext cx="295275" cy="24231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4612483" y="7549706"/>
            <a:ext cx="5697309" cy="10132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t>We are still to collect formal data regarding retention of Newly recruited staff during the Pandemic 2020 4 staff  moved from ICU. 2 members of staff  to other areas within the Trust and 2 new staff member left the Trust</a:t>
            </a:r>
          </a:p>
          <a:p>
            <a:pPr algn="ctr"/>
            <a:r>
              <a:rPr lang="en-GB" sz="1200"/>
              <a:t>NB: this data does not capture established staff who have left the Trust  </a:t>
            </a:r>
          </a:p>
        </p:txBody>
      </p:sp>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30909" y="12168655"/>
            <a:ext cx="1061570" cy="1061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 name="Rectangle 29"/>
          <p:cNvSpPr/>
          <p:nvPr/>
        </p:nvSpPr>
        <p:spPr>
          <a:xfrm>
            <a:off x="7145640" y="11428805"/>
            <a:ext cx="969845" cy="646331"/>
          </a:xfrm>
          <a:prstGeom prst="rect">
            <a:avLst/>
          </a:prstGeom>
        </p:spPr>
        <p:txBody>
          <a:bodyPr wrap="square">
            <a:spAutoFit/>
          </a:bodyPr>
          <a:lstStyle/>
          <a:p>
            <a:r>
              <a:rPr lang="en-GB" sz="1200" b="1"/>
              <a:t>National Framework </a:t>
            </a:r>
          </a:p>
          <a:p>
            <a:r>
              <a:rPr lang="en-GB" sz="1200" b="1"/>
              <a:t>Step 2</a:t>
            </a:r>
          </a:p>
        </p:txBody>
      </p:sp>
      <p:pic>
        <p:nvPicPr>
          <p:cNvPr id="1038"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87107" y="12168655"/>
            <a:ext cx="1061570" cy="1061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TextBox 30"/>
          <p:cNvSpPr txBox="1"/>
          <p:nvPr/>
        </p:nvSpPr>
        <p:spPr>
          <a:xfrm>
            <a:off x="8287107" y="11428806"/>
            <a:ext cx="999329" cy="646331"/>
          </a:xfrm>
          <a:prstGeom prst="rect">
            <a:avLst/>
          </a:prstGeom>
          <a:noFill/>
        </p:spPr>
        <p:txBody>
          <a:bodyPr wrap="square" rtlCol="0">
            <a:spAutoFit/>
          </a:bodyPr>
          <a:lstStyle/>
          <a:p>
            <a:r>
              <a:rPr lang="en-GB" sz="1200" b="1"/>
              <a:t>National Framework </a:t>
            </a:r>
          </a:p>
          <a:p>
            <a:r>
              <a:rPr lang="en-GB" sz="1200" b="1"/>
              <a:t>Step 3</a:t>
            </a:r>
          </a:p>
        </p:txBody>
      </p:sp>
      <p:pic>
        <p:nvPicPr>
          <p:cNvPr id="1039"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38282" y="12168656"/>
            <a:ext cx="1023912" cy="1023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 name="TextBox 31"/>
          <p:cNvSpPr txBox="1"/>
          <p:nvPr/>
        </p:nvSpPr>
        <p:spPr>
          <a:xfrm>
            <a:off x="9434075" y="11510667"/>
            <a:ext cx="1110100" cy="646331"/>
          </a:xfrm>
          <a:prstGeom prst="rect">
            <a:avLst/>
          </a:prstGeom>
          <a:noFill/>
        </p:spPr>
        <p:txBody>
          <a:bodyPr wrap="square" rtlCol="0">
            <a:spAutoFit/>
          </a:bodyPr>
          <a:lstStyle/>
          <a:p>
            <a:r>
              <a:rPr lang="en-GB" sz="1200" b="1"/>
              <a:t>National Framework </a:t>
            </a:r>
          </a:p>
          <a:p>
            <a:r>
              <a:rPr lang="en-GB" sz="1200" b="1"/>
              <a:t>Step 4</a:t>
            </a:r>
          </a:p>
        </p:txBody>
      </p:sp>
      <p:sp>
        <p:nvSpPr>
          <p:cNvPr id="34" name="TextBox 33"/>
          <p:cNvSpPr txBox="1"/>
          <p:nvPr/>
        </p:nvSpPr>
        <p:spPr>
          <a:xfrm>
            <a:off x="197713" y="9120482"/>
            <a:ext cx="5303011" cy="2308324"/>
          </a:xfrm>
          <a:prstGeom prst="rect">
            <a:avLst/>
          </a:prstGeom>
          <a:solidFill>
            <a:schemeClr val="accent1">
              <a:lumMod val="40000"/>
              <a:lumOff val="60000"/>
            </a:schemeClr>
          </a:solidFill>
          <a:ln w="38100">
            <a:solidFill>
              <a:schemeClr val="accent2">
                <a:lumMod val="75000"/>
              </a:schemeClr>
            </a:solidFill>
          </a:ln>
        </p:spPr>
        <p:txBody>
          <a:bodyPr wrap="square" rtlCol="0">
            <a:spAutoFit/>
          </a:bodyPr>
          <a:lstStyle/>
          <a:p>
            <a:pPr marL="171450" indent="-171450">
              <a:buFont typeface="Wingdings" panose="05000000000000000000" pitchFamily="2" charset="2"/>
              <a:buChar char="v"/>
            </a:pPr>
            <a:r>
              <a:rPr lang="en-GB" sz="1200"/>
              <a:t>New Starters development:</a:t>
            </a:r>
          </a:p>
          <a:p>
            <a:pPr marL="171450" indent="-171450">
              <a:buFont typeface="Wingdings" panose="05000000000000000000" pitchFamily="2" charset="2"/>
              <a:buChar char="v"/>
            </a:pPr>
            <a:r>
              <a:rPr lang="en-GB" sz="1200"/>
              <a:t>Initial Competency Booklet for up to  3 months</a:t>
            </a:r>
          </a:p>
          <a:p>
            <a:pPr marL="171450" indent="-171450">
              <a:buFont typeface="Wingdings" panose="05000000000000000000" pitchFamily="2" charset="2"/>
              <a:buChar char="v"/>
            </a:pPr>
            <a:r>
              <a:rPr lang="en-GB" sz="1200"/>
              <a:t>Allocated to a Mentor Group</a:t>
            </a:r>
          </a:p>
          <a:p>
            <a:pPr marL="171450" indent="-171450">
              <a:buFont typeface="Wingdings" panose="05000000000000000000" pitchFamily="2" charset="2"/>
              <a:buChar char="v"/>
            </a:pPr>
            <a:r>
              <a:rPr lang="en-GB" sz="1200"/>
              <a:t>First 6 weeks Supernumerary</a:t>
            </a:r>
          </a:p>
          <a:p>
            <a:pPr marL="171450" indent="-171450">
              <a:buFont typeface="Wingdings" panose="05000000000000000000" pitchFamily="2" charset="2"/>
              <a:buChar char="v"/>
            </a:pPr>
            <a:r>
              <a:rPr lang="en-GB" sz="1200"/>
              <a:t>Support of the ICU PDN’s</a:t>
            </a:r>
          </a:p>
          <a:p>
            <a:pPr marL="171450" indent="-171450">
              <a:buFont typeface="Wingdings" panose="05000000000000000000" pitchFamily="2" charset="2"/>
              <a:buChar char="v"/>
            </a:pPr>
            <a:r>
              <a:rPr lang="en-GB" sz="1200"/>
              <a:t>New Starter Study days – 2 with differing subjects</a:t>
            </a:r>
          </a:p>
          <a:p>
            <a:pPr marL="171450" indent="-171450">
              <a:buFont typeface="Wingdings" panose="05000000000000000000" pitchFamily="2" charset="2"/>
              <a:buChar char="v"/>
            </a:pPr>
            <a:r>
              <a:rPr lang="en-GB" sz="1200"/>
              <a:t>Established with in the Trust systems </a:t>
            </a:r>
          </a:p>
          <a:p>
            <a:pPr marL="171450" indent="-171450">
              <a:buFont typeface="Wingdings" panose="05000000000000000000" pitchFamily="2" charset="2"/>
              <a:buChar char="v"/>
            </a:pPr>
            <a:r>
              <a:rPr lang="en-GB" sz="1200"/>
              <a:t>Equipment training</a:t>
            </a:r>
          </a:p>
          <a:p>
            <a:pPr marL="171450" indent="-171450">
              <a:buFont typeface="Wingdings" panose="05000000000000000000" pitchFamily="2" charset="2"/>
              <a:buChar char="v"/>
            </a:pPr>
            <a:r>
              <a:rPr lang="en-GB" sz="1200"/>
              <a:t>Mandatory Training completion </a:t>
            </a:r>
          </a:p>
          <a:p>
            <a:pPr marL="171450" indent="-171450">
              <a:buFont typeface="Wingdings" panose="05000000000000000000" pitchFamily="2" charset="2"/>
              <a:buChar char="v"/>
            </a:pPr>
            <a:r>
              <a:rPr lang="en-GB" sz="1200"/>
              <a:t>Attendance of Staff Team meetings </a:t>
            </a:r>
          </a:p>
          <a:p>
            <a:pPr marL="171450" indent="-171450">
              <a:buFont typeface="Wingdings" panose="05000000000000000000" pitchFamily="2" charset="2"/>
              <a:buChar char="v"/>
            </a:pPr>
            <a:r>
              <a:rPr lang="en-GB" sz="1200"/>
              <a:t>IPDR when beginning ICU , repeated at 3 months and then in 12 months </a:t>
            </a:r>
          </a:p>
          <a:p>
            <a:endParaRPr lang="en-GB" sz="1200"/>
          </a:p>
        </p:txBody>
      </p:sp>
      <p:sp>
        <p:nvSpPr>
          <p:cNvPr id="35" name="TextBox 34"/>
          <p:cNvSpPr txBox="1"/>
          <p:nvPr/>
        </p:nvSpPr>
        <p:spPr>
          <a:xfrm>
            <a:off x="6038851" y="9210674"/>
            <a:ext cx="4124324" cy="923330"/>
          </a:xfrm>
          <a:prstGeom prst="rect">
            <a:avLst/>
          </a:prstGeom>
          <a:noFill/>
          <a:ln w="76200">
            <a:solidFill>
              <a:schemeClr val="tx1"/>
            </a:solidFill>
          </a:ln>
        </p:spPr>
        <p:txBody>
          <a:bodyPr wrap="square" rtlCol="0">
            <a:spAutoFit/>
          </a:bodyPr>
          <a:lstStyle/>
          <a:p>
            <a:r>
              <a:rPr lang="en-GB"/>
              <a:t>All ICU Staff:</a:t>
            </a:r>
          </a:p>
          <a:p>
            <a:r>
              <a:rPr lang="en-GB"/>
              <a:t>Complete the National Framework booklets which you can access below </a:t>
            </a:r>
          </a:p>
        </p:txBody>
      </p:sp>
      <p:sp>
        <p:nvSpPr>
          <p:cNvPr id="36" name="Down Arrow 35"/>
          <p:cNvSpPr/>
          <p:nvPr/>
        </p:nvSpPr>
        <p:spPr>
          <a:xfrm>
            <a:off x="7913079" y="10233262"/>
            <a:ext cx="404812" cy="558563"/>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573438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TotalTime>
  <Words>583</Words>
  <Application>Microsoft Office PowerPoint</Application>
  <PresentationFormat>Custom</PresentationFormat>
  <Paragraphs>50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Lakha Manoj (RBK) Walsall Healthcare NHS Trust</dc:creator>
  <cp:lastModifiedBy>Bradley Joyce (RBK) Walsall Healthcare NHS Trust</cp:lastModifiedBy>
  <cp:revision>36</cp:revision>
  <dcterms:created xsi:type="dcterms:W3CDTF">2020-12-07T15:24:36Z</dcterms:created>
  <dcterms:modified xsi:type="dcterms:W3CDTF">2021-11-09T13:43:48Z</dcterms:modified>
</cp:coreProperties>
</file>