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84" r:id="rId2"/>
  </p:sldIdLst>
  <p:sldSz cx="10691813" cy="15119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3"/>
    <p:restoredTop sz="96405"/>
  </p:normalViewPr>
  <p:slideViewPr>
    <p:cSldViewPr snapToGrid="0" snapToObjects="1">
      <p:cViewPr varScale="1">
        <p:scale>
          <a:sx n="37" d="100"/>
          <a:sy n="37" d="100"/>
        </p:scale>
        <p:origin x="-906" y="-78"/>
      </p:cViewPr>
      <p:guideLst>
        <p:guide orient="horz" pos="4762"/>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13AE1F-CF5B-A64D-BC5D-DC7572A71749}" type="datetimeFigureOut">
              <a:rPr lang="en-US" smtClean="0"/>
              <a:t>11/9/2021</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6E1A7D-7FFD-6845-A916-EF7EB14EF696}" type="slidenum">
              <a:rPr lang="en-US" smtClean="0"/>
              <a:t>‹#›</a:t>
            </a:fld>
            <a:endParaRPr lang="en-US"/>
          </a:p>
        </p:txBody>
      </p:sp>
    </p:spTree>
    <p:extLst>
      <p:ext uri="{BB962C8B-B14F-4D97-AF65-F5344CB8AC3E}">
        <p14:creationId xmlns:p14="http://schemas.microsoft.com/office/powerpoint/2010/main" val="1276724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en-GB"/>
              <a:t>Click to edit Master title style</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D38D15B-C69A-C945-99D0-425943BFE0DD}"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733398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A2AD87-DD57-764F-9F68-85A207130292}"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128662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22BCA60-DA8F-F348-8431-4D2A57F19BB4}"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804850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81AA62A-9405-8C4B-91C9-9669FEEBBF1C}"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42557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en-GB"/>
              <a:t>Click to edit Master title style</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68CDC4-FB12-964A-B051-89728A9A40C9}"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097834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56CFAE0-DFCF-664C-9113-8E274CE0AFD6}"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223135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en-GB"/>
              <a:t>Click to edit Master title style</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4" name="Content Placeholder 3"/>
          <p:cNvSpPr>
            <a:spLocks noGrp="1"/>
          </p:cNvSpPr>
          <p:nvPr>
            <p:ph sz="half" idx="2"/>
          </p:nvPr>
        </p:nvSpPr>
        <p:spPr>
          <a:xfrm>
            <a:off x="736456" y="5522763"/>
            <a:ext cx="4523137"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6" name="Content Placeholder 5"/>
          <p:cNvSpPr>
            <a:spLocks noGrp="1"/>
          </p:cNvSpPr>
          <p:nvPr>
            <p:ph sz="quarter" idx="4"/>
          </p:nvPr>
        </p:nvSpPr>
        <p:spPr>
          <a:xfrm>
            <a:off x="5412731" y="5522763"/>
            <a:ext cx="4545413"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89DC2CE-6F26-054F-B7D3-1A35B360EAB1}" type="datetime1">
              <a:rPr lang="en-GB" smtClean="0"/>
              <a:t>09/11/2021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013768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8FB82F0-3905-A940-8E74-D4361D13ECB1}" type="datetime1">
              <a:rPr lang="en-GB" smtClean="0"/>
              <a:t>09/11/2021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33534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C27AF-50B0-2C4D-BD78-32A0F479207A}" type="datetime1">
              <a:rPr lang="en-GB" smtClean="0"/>
              <a:t>09/11/2021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30612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8E42DC3D-7A03-5644-95D6-5F36B5A10ECA}"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30263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en-GB"/>
              <a:t>Click icon to add picture</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EE3E01CF-5683-CD43-9505-4151FA33088C}"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34892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56FF44D2-BA93-4C48-98F4-B6E46704D06E}" type="datetime1">
              <a:rPr lang="en-GB" smtClean="0"/>
              <a:t>09/11/2021</a:t>
            </a:fld>
            <a:endParaRPr 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87C661E7-D1BC-9F4E-ACDB-6E2E147CF3A0}" type="slidenum">
              <a:rPr lang="en-US" smtClean="0"/>
              <a:t>‹#›</a:t>
            </a:fld>
            <a:endParaRPr lang="en-US"/>
          </a:p>
        </p:txBody>
      </p:sp>
    </p:spTree>
    <p:extLst>
      <p:ext uri="{BB962C8B-B14F-4D97-AF65-F5344CB8AC3E}">
        <p14:creationId xmlns:p14="http://schemas.microsoft.com/office/powerpoint/2010/main" val="1468113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Shape 112"/>
          <p:cNvSpPr txBox="1"/>
          <p:nvPr/>
        </p:nvSpPr>
        <p:spPr>
          <a:xfrm>
            <a:off x="382416" y="1154369"/>
            <a:ext cx="9938104" cy="4924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45" tIns="45745" rIns="45745" bIns="45745">
            <a:spAutoFit/>
          </a:bodyPr>
          <a:lstStyle>
            <a:lvl1pPr algn="ctr">
              <a:defRPr sz="2600" b="1">
                <a:solidFill>
                  <a:srgbClr val="FFFFFF"/>
                </a:solidFill>
                <a:latin typeface="Arial"/>
                <a:ea typeface="Arial"/>
                <a:cs typeface="Arial"/>
                <a:sym typeface="Arial"/>
              </a:defRPr>
            </a:lvl1pPr>
          </a:lstStyle>
          <a:p>
            <a:r>
              <a:t>Peri-operative care in Wards: A QI Project to help FY Doctors</a:t>
            </a:r>
          </a:p>
        </p:txBody>
      </p:sp>
      <p:sp>
        <p:nvSpPr>
          <p:cNvPr id="113" name="Shape 113"/>
          <p:cNvSpPr txBox="1"/>
          <p:nvPr/>
        </p:nvSpPr>
        <p:spPr>
          <a:xfrm>
            <a:off x="382416" y="1601577"/>
            <a:ext cx="9938104" cy="831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45" tIns="45745" rIns="45745" bIns="45745">
            <a:spAutoFit/>
          </a:bodyPr>
          <a:lstStyle/>
          <a:p>
            <a:pPr algn="ctr">
              <a:defRPr sz="2400" b="1">
                <a:solidFill>
                  <a:srgbClr val="FFFFFF"/>
                </a:solidFill>
                <a:latin typeface="Arial"/>
                <a:ea typeface="Arial"/>
                <a:cs typeface="Arial"/>
                <a:sym typeface="Arial"/>
              </a:defRPr>
            </a:pPr>
            <a:r>
              <a:rPr dirty="0"/>
              <a:t>Dr </a:t>
            </a:r>
            <a:r>
              <a:rPr dirty="0" err="1"/>
              <a:t>Shivam</a:t>
            </a:r>
            <a:r>
              <a:rPr dirty="0"/>
              <a:t> Dhar</a:t>
            </a:r>
            <a:r>
              <a:rPr b="0" dirty="0"/>
              <a:t> (Registrar) Dr Samir Nazir (Consultant) </a:t>
            </a:r>
          </a:p>
          <a:p>
            <a:pPr algn="ctr">
              <a:defRPr sz="2400" b="1">
                <a:solidFill>
                  <a:srgbClr val="FFFFFF"/>
                </a:solidFill>
                <a:latin typeface="Arial"/>
                <a:ea typeface="Arial"/>
                <a:cs typeface="Arial"/>
                <a:sym typeface="Arial"/>
              </a:defRPr>
            </a:pPr>
            <a:r>
              <a:rPr b="0" dirty="0"/>
              <a:t>Dr Atul Garg (Consultant)</a:t>
            </a:r>
          </a:p>
        </p:txBody>
      </p:sp>
      <p:sp>
        <p:nvSpPr>
          <p:cNvPr id="114" name="Shape 114"/>
          <p:cNvSpPr txBox="1"/>
          <p:nvPr/>
        </p:nvSpPr>
        <p:spPr>
          <a:xfrm>
            <a:off x="534976" y="14501843"/>
            <a:ext cx="9938104" cy="5232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45" tIns="45745" rIns="45745" bIns="45745">
            <a:spAutoFit/>
          </a:bodyPr>
          <a:lstStyle>
            <a:lvl1pPr algn="r">
              <a:defRPr sz="2800" b="1">
                <a:solidFill>
                  <a:srgbClr val="FFFFFF"/>
                </a:solidFill>
                <a:latin typeface="Arial"/>
                <a:ea typeface="Arial"/>
                <a:cs typeface="Arial"/>
                <a:sym typeface="Arial"/>
              </a:defRPr>
            </a:lvl1pPr>
          </a:lstStyle>
          <a:p>
            <a:r>
              <a:t>Anaesthetics </a:t>
            </a:r>
          </a:p>
        </p:txBody>
      </p:sp>
      <p:sp>
        <p:nvSpPr>
          <p:cNvPr id="115" name="Shape 115"/>
          <p:cNvSpPr txBox="1"/>
          <p:nvPr/>
        </p:nvSpPr>
        <p:spPr>
          <a:xfrm>
            <a:off x="229857" y="13701288"/>
            <a:ext cx="7376375" cy="1292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45" tIns="45745" rIns="45745" bIns="45745">
            <a:spAutoFit/>
          </a:bodyPr>
          <a:lstStyle/>
          <a:p>
            <a:pPr>
              <a:defRPr sz="2400" b="1">
                <a:solidFill>
                  <a:srgbClr val="FFFFFF"/>
                </a:solidFill>
                <a:latin typeface="Arial"/>
                <a:ea typeface="Arial"/>
                <a:cs typeface="Arial"/>
                <a:sym typeface="Arial"/>
              </a:defRPr>
            </a:pPr>
            <a:r>
              <a:t>Conclusion</a:t>
            </a:r>
            <a:endParaRPr sz="2300"/>
          </a:p>
          <a:p>
            <a:pPr>
              <a:defRPr>
                <a:solidFill>
                  <a:srgbClr val="FFFFFF"/>
                </a:solidFill>
                <a:latin typeface="Arial"/>
                <a:ea typeface="Arial"/>
                <a:cs typeface="Arial"/>
                <a:sym typeface="Arial"/>
              </a:defRPr>
            </a:pPr>
            <a:r>
              <a:t>Confidence of FY doctors in peri-operative management of emergency surgical patients can be improved by a teaching programme.We believe this can improve quality of patient care &amp; Peri-operative outcome.</a:t>
            </a:r>
          </a:p>
        </p:txBody>
      </p:sp>
      <p:sp>
        <p:nvSpPr>
          <p:cNvPr id="116" name="Shape 116"/>
          <p:cNvSpPr txBox="1"/>
          <p:nvPr/>
        </p:nvSpPr>
        <p:spPr>
          <a:xfrm>
            <a:off x="269537" y="2527125"/>
            <a:ext cx="4874969" cy="24007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45" tIns="45745" rIns="45745" bIns="45745">
            <a:spAutoFit/>
          </a:bodyPr>
          <a:lstStyle/>
          <a:p>
            <a:pPr>
              <a:defRPr sz="2400" b="1">
                <a:latin typeface="Arial"/>
                <a:ea typeface="Arial"/>
                <a:cs typeface="Arial"/>
                <a:sym typeface="Arial"/>
              </a:defRPr>
            </a:pPr>
            <a:r>
              <a:rPr dirty="0"/>
              <a:t>Background</a:t>
            </a:r>
          </a:p>
          <a:p>
            <a:pPr>
              <a:defRPr>
                <a:latin typeface="Arial"/>
                <a:ea typeface="Arial"/>
                <a:cs typeface="Arial"/>
                <a:sym typeface="Arial"/>
              </a:defRPr>
            </a:pPr>
            <a:r>
              <a:rPr dirty="0"/>
              <a:t>Peri-operative management of patients for emergency surgery is largely dependent on the personnel who take care of them in the wards. High quality training of junior doctors who are working on those wards can significantly improve their confidence thus uplifting the quality of care.</a:t>
            </a:r>
          </a:p>
        </p:txBody>
      </p:sp>
      <p:sp>
        <p:nvSpPr>
          <p:cNvPr id="117" name="Shape 118"/>
          <p:cNvSpPr txBox="1"/>
          <p:nvPr/>
        </p:nvSpPr>
        <p:spPr>
          <a:xfrm>
            <a:off x="269537" y="6031422"/>
            <a:ext cx="4874969" cy="51728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45" tIns="45745" rIns="45745" bIns="45745" anchor="t">
            <a:spAutoFit/>
          </a:bodyPr>
          <a:lstStyle/>
          <a:p>
            <a:pPr>
              <a:defRPr sz="2400" b="1">
                <a:latin typeface="Arial"/>
                <a:ea typeface="Arial"/>
                <a:cs typeface="Arial"/>
                <a:sym typeface="Arial"/>
              </a:defRPr>
            </a:pPr>
            <a:r>
              <a:rPr dirty="0"/>
              <a:t>Methods</a:t>
            </a:r>
          </a:p>
          <a:p>
            <a:pPr>
              <a:defRPr>
                <a:latin typeface="Arial"/>
                <a:ea typeface="Arial"/>
                <a:cs typeface="Arial"/>
                <a:sym typeface="Arial"/>
              </a:defRPr>
            </a:pPr>
            <a:r>
              <a:rPr dirty="0"/>
              <a:t>We conducted an initial survey to assess the confidence (scale of 1-10) of FY doctors in various elements of Peri-op care (chart 1).</a:t>
            </a:r>
          </a:p>
          <a:p>
            <a:pPr>
              <a:defRPr>
                <a:latin typeface="Arial"/>
                <a:ea typeface="Arial"/>
                <a:cs typeface="Arial"/>
                <a:sym typeface="Arial"/>
              </a:defRPr>
            </a:pPr>
            <a:endParaRPr dirty="0"/>
          </a:p>
          <a:p>
            <a:pPr>
              <a:defRPr>
                <a:latin typeface="Arial"/>
                <a:ea typeface="Arial"/>
                <a:cs typeface="Arial"/>
                <a:sym typeface="Arial"/>
              </a:defRPr>
            </a:pPr>
            <a:r>
              <a:rPr dirty="0"/>
              <a:t>Following the survey, we </a:t>
            </a:r>
            <a:r>
              <a:rPr dirty="0" err="1"/>
              <a:t>organised</a:t>
            </a:r>
            <a:r>
              <a:rPr dirty="0"/>
              <a:t> teaching sessions for them targeting the key areas of Peri-op care including:</a:t>
            </a:r>
          </a:p>
          <a:p>
            <a:pPr>
              <a:defRPr>
                <a:latin typeface="Arial"/>
                <a:ea typeface="Arial"/>
                <a:cs typeface="Arial"/>
                <a:sym typeface="Arial"/>
              </a:defRPr>
            </a:pPr>
            <a:r>
              <a:rPr dirty="0"/>
              <a:t>A)</a:t>
            </a:r>
            <a:r>
              <a:rPr lang="en-GB" dirty="0"/>
              <a:t> </a:t>
            </a:r>
            <a:r>
              <a:rPr dirty="0"/>
              <a:t>Fasting Guidelines</a:t>
            </a:r>
          </a:p>
          <a:p>
            <a:pPr>
              <a:defRPr>
                <a:latin typeface="Arial"/>
                <a:ea typeface="Arial"/>
                <a:cs typeface="Arial"/>
                <a:sym typeface="Arial"/>
              </a:defRPr>
            </a:pPr>
            <a:r>
              <a:rPr dirty="0"/>
              <a:t>B) Anti-coagulation</a:t>
            </a:r>
          </a:p>
          <a:p>
            <a:pPr>
              <a:defRPr>
                <a:latin typeface="Arial"/>
                <a:ea typeface="Arial"/>
                <a:cs typeface="Arial"/>
                <a:sym typeface="Arial"/>
              </a:defRPr>
            </a:pPr>
            <a:r>
              <a:rPr dirty="0"/>
              <a:t>C) Managing Co-morbidities &amp; prescribing medications</a:t>
            </a:r>
          </a:p>
          <a:p>
            <a:pPr>
              <a:defRPr>
                <a:latin typeface="Arial"/>
                <a:ea typeface="Arial"/>
                <a:cs typeface="Arial"/>
                <a:sym typeface="Arial"/>
              </a:defRPr>
            </a:pPr>
            <a:r>
              <a:rPr dirty="0"/>
              <a:t>D) Peri-operative management of Diabetes</a:t>
            </a:r>
          </a:p>
          <a:p>
            <a:pPr>
              <a:defRPr>
                <a:latin typeface="Arial"/>
                <a:ea typeface="Arial"/>
                <a:cs typeface="Arial"/>
                <a:sym typeface="Arial"/>
              </a:defRPr>
            </a:pPr>
            <a:endParaRPr dirty="0"/>
          </a:p>
          <a:p>
            <a:pPr>
              <a:defRPr>
                <a:latin typeface="Arial"/>
                <a:ea typeface="Arial"/>
                <a:cs typeface="Arial"/>
                <a:sym typeface="Arial"/>
              </a:defRPr>
            </a:pPr>
            <a:r>
              <a:rPr dirty="0"/>
              <a:t>We did another survey after 15 days following the teaching to assess the improvement in the confidence of FY doctors and to get their feedback on the teaching.</a:t>
            </a:r>
          </a:p>
        </p:txBody>
      </p:sp>
      <p:sp>
        <p:nvSpPr>
          <p:cNvPr id="118" name="Shape 124"/>
          <p:cNvSpPr txBox="1"/>
          <p:nvPr/>
        </p:nvSpPr>
        <p:spPr>
          <a:xfrm>
            <a:off x="269537" y="4928984"/>
            <a:ext cx="4874969" cy="10157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45" tIns="45745" rIns="45745" bIns="45745">
            <a:spAutoFit/>
          </a:bodyPr>
          <a:lstStyle/>
          <a:p>
            <a:pPr>
              <a:defRPr sz="2400" b="1">
                <a:latin typeface="Arial"/>
                <a:ea typeface="Arial"/>
                <a:cs typeface="Arial"/>
                <a:sym typeface="Arial"/>
              </a:defRPr>
            </a:pPr>
            <a:r>
              <a:rPr dirty="0"/>
              <a:t>Aim</a:t>
            </a:r>
          </a:p>
          <a:p>
            <a:pPr>
              <a:defRPr>
                <a:latin typeface="Arial"/>
                <a:ea typeface="Arial"/>
                <a:cs typeface="Arial"/>
                <a:sym typeface="Arial"/>
              </a:defRPr>
            </a:pPr>
            <a:r>
              <a:rPr dirty="0"/>
              <a:t>To improve quality of Peri-operative care in wards by teaching Foundation year doctors.</a:t>
            </a:r>
          </a:p>
        </p:txBody>
      </p:sp>
      <p:sp>
        <p:nvSpPr>
          <p:cNvPr id="119" name="Shape 126"/>
          <p:cNvSpPr txBox="1"/>
          <p:nvPr/>
        </p:nvSpPr>
        <p:spPr>
          <a:xfrm>
            <a:off x="269537" y="11124201"/>
            <a:ext cx="9938106" cy="24007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45" tIns="45745" rIns="45745" bIns="45745">
            <a:spAutoFit/>
          </a:bodyPr>
          <a:lstStyle/>
          <a:p>
            <a:pPr>
              <a:defRPr sz="2400" b="1">
                <a:latin typeface="Arial"/>
                <a:ea typeface="Arial"/>
                <a:cs typeface="Arial"/>
                <a:sym typeface="Arial"/>
              </a:defRPr>
            </a:pPr>
            <a:r>
              <a:t>Results</a:t>
            </a:r>
          </a:p>
          <a:p>
            <a:pPr>
              <a:defRPr>
                <a:latin typeface="Arial"/>
                <a:ea typeface="Arial"/>
                <a:cs typeface="Arial"/>
                <a:sym typeface="Arial"/>
              </a:defRPr>
            </a:pPr>
            <a:r>
              <a:t>The teaching sessions received excellent feedback &amp; the post-teaching survey showed significant improvement in their confidence in Peri-operative care (Chart 2). </a:t>
            </a:r>
          </a:p>
          <a:p>
            <a:pPr>
              <a:defRPr>
                <a:latin typeface="Arial"/>
                <a:ea typeface="Arial"/>
                <a:cs typeface="Arial"/>
                <a:sym typeface="Arial"/>
              </a:defRPr>
            </a:pPr>
            <a:r>
              <a:t>All FY doctors unanimously felt that the teaching should be a part of their curriculum. </a:t>
            </a:r>
          </a:p>
          <a:p>
            <a:pPr>
              <a:defRPr>
                <a:latin typeface="Arial"/>
                <a:ea typeface="Arial"/>
                <a:cs typeface="Arial"/>
                <a:sym typeface="Arial"/>
              </a:defRPr>
            </a:pPr>
            <a:r>
              <a:t>As a result, the Anaesthetic Department is in contact with the FY teaching coordinator to ensure it becomes a regular session &amp; developing a sim-based teaching programme.</a:t>
            </a:r>
          </a:p>
          <a:p>
            <a:pPr>
              <a:defRPr>
                <a:latin typeface="Arial"/>
                <a:ea typeface="Arial"/>
                <a:cs typeface="Arial"/>
                <a:sym typeface="Arial"/>
              </a:defRPr>
            </a:pPr>
            <a:r>
              <a:t>In addition, a similar programme is being developed for the pre-op assessment nurses for elective patients.</a:t>
            </a:r>
          </a:p>
        </p:txBody>
      </p:sp>
      <p:sp>
        <p:nvSpPr>
          <p:cNvPr id="122" name="Shape 127"/>
          <p:cNvSpPr txBox="1"/>
          <p:nvPr/>
        </p:nvSpPr>
        <p:spPr>
          <a:xfrm>
            <a:off x="7441992" y="5731422"/>
            <a:ext cx="546034" cy="27704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45" tIns="45745" rIns="45745" bIns="45745">
            <a:spAutoFit/>
          </a:bodyPr>
          <a:lstStyle>
            <a:lvl1pPr>
              <a:defRPr sz="1200"/>
            </a:lvl1pPr>
          </a:lstStyle>
          <a:p>
            <a:r>
              <a:rPr dirty="0"/>
              <a:t>Chart 1</a:t>
            </a:r>
          </a:p>
        </p:txBody>
      </p:sp>
      <p:sp>
        <p:nvSpPr>
          <p:cNvPr id="123" name="Shape 128"/>
          <p:cNvSpPr txBox="1"/>
          <p:nvPr/>
        </p:nvSpPr>
        <p:spPr>
          <a:xfrm>
            <a:off x="7542045" y="9498915"/>
            <a:ext cx="586108" cy="2924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45" tIns="45745" rIns="45745" bIns="45745">
            <a:spAutoFit/>
          </a:bodyPr>
          <a:lstStyle>
            <a:lvl1pPr>
              <a:defRPr sz="1300"/>
            </a:lvl1pPr>
          </a:lstStyle>
          <a:p>
            <a:r>
              <a:rPr dirty="0"/>
              <a:t>Chart 2</a:t>
            </a:r>
          </a:p>
        </p:txBody>
      </p:sp>
      <p:sp>
        <p:nvSpPr>
          <p:cNvPr id="2" name="TextBox 1">
            <a:extLst>
              <a:ext uri="{FF2B5EF4-FFF2-40B4-BE49-F238E27FC236}">
                <a16:creationId xmlns:a16="http://schemas.microsoft.com/office/drawing/2014/main" xmlns="" id="{DF838A90-6C7E-CB4D-A6D1-AD82052447E2}"/>
              </a:ext>
            </a:extLst>
          </p:cNvPr>
          <p:cNvSpPr txBox="1"/>
          <p:nvPr/>
        </p:nvSpPr>
        <p:spPr>
          <a:xfrm>
            <a:off x="5504028" y="9939745"/>
            <a:ext cx="4969052" cy="10160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45" tIns="45745" rIns="45745" bIns="45745" numCol="1" spcCol="38123" rtlCol="0" anchor="t">
            <a:spAutoFit/>
          </a:bodyPr>
          <a:lstStyle/>
          <a:p>
            <a:pPr defTabSz="457474" hangingPunct="0"/>
            <a:r>
              <a:rPr lang="en-US" sz="2400" b="1" dirty="0">
                <a:solidFill>
                  <a:srgbClr val="000000"/>
                </a:solidFill>
                <a:latin typeface="Arial" panose="020B0604020202020204" pitchFamily="34" charset="0"/>
                <a:cs typeface="Arial" panose="020B0604020202020204" pitchFamily="34" charset="0"/>
                <a:sym typeface="Helvetica"/>
              </a:rPr>
              <a:t>Acknowledgements</a:t>
            </a:r>
            <a:endParaRPr lang="en-US" b="1" dirty="0">
              <a:solidFill>
                <a:srgbClr val="000000"/>
              </a:solidFill>
              <a:latin typeface="Arial" panose="020B0604020202020204" pitchFamily="34" charset="0"/>
              <a:cs typeface="Arial" panose="020B0604020202020204" pitchFamily="34" charset="0"/>
              <a:sym typeface="Helvetica"/>
            </a:endParaRPr>
          </a:p>
          <a:p>
            <a:pPr defTabSz="457474" hangingPunct="0"/>
            <a:r>
              <a:rPr lang="en-US" dirty="0">
                <a:latin typeface="Arial" panose="020B0604020202020204" pitchFamily="34" charset="0"/>
                <a:cs typeface="Arial" panose="020B0604020202020204" pitchFamily="34" charset="0"/>
              </a:rPr>
              <a:t>Sincere thanks to Drs Katie, </a:t>
            </a:r>
            <a:r>
              <a:rPr lang="en-US" dirty="0" err="1">
                <a:latin typeface="Arial" panose="020B0604020202020204" pitchFamily="34" charset="0"/>
                <a:cs typeface="Arial" panose="020B0604020202020204" pitchFamily="34" charset="0"/>
              </a:rPr>
              <a:t>Sanya</a:t>
            </a:r>
            <a:r>
              <a:rPr lang="en-US" dirty="0">
                <a:latin typeface="Arial" panose="020B0604020202020204" pitchFamily="34" charset="0"/>
                <a:cs typeface="Arial" panose="020B0604020202020204" pitchFamily="34" charset="0"/>
              </a:rPr>
              <a:t>, Sarah and Sarah for helping with the project and teaching</a:t>
            </a:r>
            <a:endParaRPr lang="en-US" dirty="0">
              <a:solidFill>
                <a:srgbClr val="000000"/>
              </a:solidFill>
              <a:latin typeface="Arial" panose="020B0604020202020204" pitchFamily="34" charset="0"/>
              <a:cs typeface="Arial" panose="020B0604020202020204" pitchFamily="34" charset="0"/>
              <a:sym typeface="Helvetica"/>
            </a:endParaRPr>
          </a:p>
        </p:txBody>
      </p:sp>
      <p:pic>
        <p:nvPicPr>
          <p:cNvPr id="1026" name="Picture 2">
            <a:extLst>
              <a:ext uri="{FF2B5EF4-FFF2-40B4-BE49-F238E27FC236}">
                <a16:creationId xmlns:a16="http://schemas.microsoft.com/office/drawing/2014/main" xmlns="" id="{EC77E86A-3899-D443-9539-785536CAD05E}"/>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144506" y="2652908"/>
            <a:ext cx="5277770" cy="326128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xmlns="" id="{800B2F18-FE21-414C-ADE1-8F5920FC007C}"/>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144506" y="6136827"/>
            <a:ext cx="5286328" cy="3266572"/>
          </a:xfrm>
          <a:prstGeom prst="rect">
            <a:avLst/>
          </a:prstGeom>
          <a:noFill/>
          <a:extLst>
            <a:ext uri="{909E8E84-426E-40DD-AFC4-6F175D3DCCD1}">
              <a14:hiddenFill xmlns:a14="http://schemas.microsoft.com/office/drawing/2010/main">
                <a:solidFill>
                  <a:srgbClr val="FFFFFF"/>
                </a:solidFill>
              </a14:hiddenFill>
            </a:ext>
          </a:extLst>
        </p:spPr>
      </p:pic>
      <p:sp>
        <p:nvSpPr>
          <p:cNvPr id="17" name="Shape 128">
            <a:extLst>
              <a:ext uri="{FF2B5EF4-FFF2-40B4-BE49-F238E27FC236}">
                <a16:creationId xmlns:a16="http://schemas.microsoft.com/office/drawing/2014/main" xmlns="" id="{69185C71-E450-5441-BA92-ACF42C27E956}"/>
              </a:ext>
            </a:extLst>
          </p:cNvPr>
          <p:cNvSpPr txBox="1"/>
          <p:nvPr/>
        </p:nvSpPr>
        <p:spPr>
          <a:xfrm>
            <a:off x="7544544" y="5823630"/>
            <a:ext cx="586108" cy="2924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45" tIns="45745" rIns="45745" bIns="45745">
            <a:spAutoFit/>
          </a:bodyPr>
          <a:lstStyle>
            <a:lvl1pPr>
              <a:defRPr sz="1300"/>
            </a:lvl1pPr>
          </a:lstStyle>
          <a:p>
            <a:r>
              <a:rPr dirty="0"/>
              <a:t>Chart </a:t>
            </a:r>
            <a:r>
              <a:rPr lang="en-GB" dirty="0"/>
              <a:t>1</a:t>
            </a:r>
            <a:endParaRPr dirty="0"/>
          </a:p>
        </p:txBody>
      </p:sp>
    </p:spTree>
    <p:extLst>
      <p:ext uri="{BB962C8B-B14F-4D97-AF65-F5344CB8AC3E}">
        <p14:creationId xmlns:p14="http://schemas.microsoft.com/office/powerpoint/2010/main" val="26945614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78</TotalTime>
  <Words>332</Words>
  <Application>Microsoft Office PowerPoint</Application>
  <PresentationFormat>Custom</PresentationFormat>
  <Paragraphs>30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Lakha Manoj (RBK) Walsall Healthcare NHS Trust</dc:creator>
  <cp:lastModifiedBy>Bradley Joyce (RBK) Walsall Healthcare NHS Trust</cp:lastModifiedBy>
  <cp:revision>35</cp:revision>
  <dcterms:created xsi:type="dcterms:W3CDTF">2020-12-07T15:24:36Z</dcterms:created>
  <dcterms:modified xsi:type="dcterms:W3CDTF">2021-11-09T13:42:35Z</dcterms:modified>
</cp:coreProperties>
</file>