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3" r:id="rId2"/>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405"/>
  </p:normalViewPr>
  <p:slideViewPr>
    <p:cSldViewPr snapToGrid="0" snapToObjects="1">
      <p:cViewPr varScale="1">
        <p:scale>
          <a:sx n="37" d="100"/>
          <a:sy n="37" d="100"/>
        </p:scale>
        <p:origin x="-906" y="-78"/>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AE1F-CF5B-A64D-BC5D-DC7572A71749}" type="datetimeFigureOut">
              <a:rPr lang="en-US" smtClean="0"/>
              <a:t>11/9/2021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E1A7D-7FFD-6845-A916-EF7EB14EF696}" type="slidenum">
              <a:rPr lang="en-US" smtClean="0"/>
              <a:t>‹#›</a:t>
            </a:fld>
            <a:endParaRPr lang="en-US"/>
          </a:p>
        </p:txBody>
      </p:sp>
    </p:spTree>
    <p:extLst>
      <p:ext uri="{BB962C8B-B14F-4D97-AF65-F5344CB8AC3E}">
        <p14:creationId xmlns:p14="http://schemas.microsoft.com/office/powerpoint/2010/main" val="127672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en-GB"/>
              <a:t>Click to edit Master title style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38D15B-C69A-C945-99D0-425943BFE0DD}"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73339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A2AD87-DD57-764F-9F68-85A207130292}"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412866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22BCA60-DA8F-F348-8431-4D2A57F19BB4}"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8048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81AA62A-9405-8C4B-91C9-9669FEEBBF1C}"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64255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en-GB"/>
              <a:t>Click to edit Master title style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68CDC4-FB12-964A-B051-89728A9A40C9}" type="datetime1">
              <a:rPr lang="en-GB" smtClean="0"/>
              <a:t>09/11/2021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09783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56CFAE0-DFCF-664C-9113-8E274CE0AFD6}"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22313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4" name="Content Placeholder 3"/>
          <p:cNvSpPr>
            <a:spLocks noGrp="1"/>
          </p:cNvSpPr>
          <p:nvPr>
            <p:ph sz="half" idx="2"/>
          </p:nvPr>
        </p:nvSpPr>
        <p:spPr>
          <a:xfrm>
            <a:off x="736456" y="5522763"/>
            <a:ext cx="4523137"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6" name="Content Placeholder 5"/>
          <p:cNvSpPr>
            <a:spLocks noGrp="1"/>
          </p:cNvSpPr>
          <p:nvPr>
            <p:ph sz="quarter" idx="4"/>
          </p:nvPr>
        </p:nvSpPr>
        <p:spPr>
          <a:xfrm>
            <a:off x="5412731" y="5522763"/>
            <a:ext cx="4545413"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9DC2CE-6F26-054F-B7D3-1A35B360EAB1}" type="datetime1">
              <a:rPr lang="en-GB" smtClean="0"/>
              <a:t>09/11/2021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401376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8FB82F0-3905-A940-8E74-D4361D13ECB1}" type="datetime1">
              <a:rPr lang="en-GB" smtClean="0"/>
              <a:t>09/11/2021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63353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C27AF-50B0-2C4D-BD78-32A0F479207A}" type="datetime1">
              <a:rPr lang="en-GB" smtClean="0"/>
              <a:t>09/11/2021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230612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8E42DC3D-7A03-5644-95D6-5F36B5A10ECA}"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330263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GB"/>
              <a:t>Click icon to add picture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EE3E01CF-5683-CD43-9505-4151FA33088C}" type="datetime1">
              <a:rPr lang="en-GB" smtClean="0"/>
              <a:t>09/11/2021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661E7-D1BC-9F4E-ACDB-6E2E147CF3A0}" type="slidenum">
              <a:rPr lang="en-US" smtClean="0"/>
              <a:t>‹#›</a:t>
            </a:fld>
            <a:endParaRPr lang="en-US"/>
          </a:p>
        </p:txBody>
      </p:sp>
    </p:spTree>
    <p:extLst>
      <p:ext uri="{BB962C8B-B14F-4D97-AF65-F5344CB8AC3E}">
        <p14:creationId xmlns:p14="http://schemas.microsoft.com/office/powerpoint/2010/main" val="134892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56FF44D2-BA93-4C48-98F4-B6E46704D06E}" type="datetime1">
              <a:rPr lang="en-GB" smtClean="0"/>
              <a:t>09/11/2021</a:t>
            </a:fld>
            <a:endParaRPr 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87C661E7-D1BC-9F4E-ACDB-6E2E147CF3A0}" type="slidenum">
              <a:rPr lang="en-US" smtClean="0"/>
              <a:t>‹#›</a:t>
            </a:fld>
            <a:endParaRPr lang="en-US"/>
          </a:p>
        </p:txBody>
      </p:sp>
    </p:spTree>
    <p:extLst>
      <p:ext uri="{BB962C8B-B14F-4D97-AF65-F5344CB8AC3E}">
        <p14:creationId xmlns:p14="http://schemas.microsoft.com/office/powerpoint/2010/main" val="1468113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url=https://www.medsales.com.au/products/toothettes-oral-swabs-disposable-bx200&amp;psig=AOvVaw3hJhhd9Pr-qzfWFNlbnpoA&amp;ust=1601907275565000&amp;source=images&amp;cd=vfe&amp;ved=0CAIQjRxqFwoTCID07-KPm-wCFQAAAAAdAAAAABAM"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968EE91-BD68-8146-B4F1-F84513CD0E29}"/>
              </a:ext>
            </a:extLst>
          </p:cNvPr>
          <p:cNvSpPr txBox="1"/>
          <p:nvPr/>
        </p:nvSpPr>
        <p:spPr>
          <a:xfrm>
            <a:off x="382020" y="948326"/>
            <a:ext cx="9927772"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Oral Comfort at the End of Life</a:t>
            </a:r>
          </a:p>
        </p:txBody>
      </p:sp>
      <p:sp>
        <p:nvSpPr>
          <p:cNvPr id="10" name="TextBox 9">
            <a:extLst>
              <a:ext uri="{FF2B5EF4-FFF2-40B4-BE49-F238E27FC236}">
                <a16:creationId xmlns="" xmlns:a16="http://schemas.microsoft.com/office/drawing/2014/main" id="{B58AD6FE-F3F4-8946-838E-E4A51B087E8E}"/>
              </a:ext>
            </a:extLst>
          </p:cNvPr>
          <p:cNvSpPr txBox="1"/>
          <p:nvPr/>
        </p:nvSpPr>
        <p:spPr>
          <a:xfrm>
            <a:off x="229621" y="1499035"/>
            <a:ext cx="10232572" cy="707886"/>
          </a:xfrm>
          <a:prstGeom prst="rect">
            <a:avLst/>
          </a:prstGeom>
          <a:noFill/>
        </p:spPr>
        <p:txBody>
          <a:bodyPr wrap="square" rtlCol="0">
            <a:spAutoFit/>
          </a:bodyPr>
          <a:lstStyle/>
          <a:p>
            <a:pPr algn="ctr"/>
            <a:r>
              <a:rPr lang="en-GB" sz="2000" b="1" dirty="0">
                <a:solidFill>
                  <a:schemeClr val="bg1"/>
                </a:solidFill>
              </a:rPr>
              <a:t>Lizzie Walters-Mabbott</a:t>
            </a:r>
            <a:r>
              <a:rPr lang="en-US" sz="2000" b="1" dirty="0">
                <a:solidFill>
                  <a:schemeClr val="bg1"/>
                </a:solidFill>
                <a:cs typeface="Arial" panose="020B0604020202020204" pitchFamily="34" charset="0"/>
              </a:rPr>
              <a:t> </a:t>
            </a:r>
            <a:r>
              <a:rPr lang="en-US" sz="2000" dirty="0">
                <a:solidFill>
                  <a:schemeClr val="bg1"/>
                </a:solidFill>
                <a:cs typeface="Arial" panose="020B0604020202020204" pitchFamily="34" charset="0"/>
              </a:rPr>
              <a:t>/ </a:t>
            </a:r>
            <a:r>
              <a:rPr lang="en-GB" sz="2000" dirty="0">
                <a:solidFill>
                  <a:schemeClr val="bg1"/>
                </a:solidFill>
              </a:rPr>
              <a:t>Palliative Care Specialist Nurse Practitioner</a:t>
            </a:r>
            <a:r>
              <a:rPr lang="en-US" sz="2000" dirty="0">
                <a:solidFill>
                  <a:schemeClr val="bg1"/>
                </a:solidFill>
                <a:cs typeface="Arial" panose="020B0604020202020204" pitchFamily="34" charset="0"/>
              </a:rPr>
              <a:t>, </a:t>
            </a:r>
            <a:r>
              <a:rPr lang="en-US" sz="2000" b="1" dirty="0">
                <a:solidFill>
                  <a:schemeClr val="bg1"/>
                </a:solidFill>
                <a:cs typeface="Arial" panose="020B0604020202020204" pitchFamily="34" charset="0"/>
              </a:rPr>
              <a:t>Pippa Pinches  </a:t>
            </a:r>
            <a:r>
              <a:rPr lang="en-US" sz="2000" dirty="0">
                <a:solidFill>
                  <a:schemeClr val="bg1"/>
                </a:solidFill>
                <a:cs typeface="Arial" panose="020B0604020202020204" pitchFamily="34" charset="0"/>
              </a:rPr>
              <a:t>/ Speech and Language Therapist / </a:t>
            </a:r>
            <a:r>
              <a:rPr lang="en-US" sz="2000" b="1" dirty="0">
                <a:solidFill>
                  <a:schemeClr val="bg1"/>
                </a:solidFill>
                <a:cs typeface="Arial" panose="020B0604020202020204" pitchFamily="34" charset="0"/>
              </a:rPr>
              <a:t>Sarjit Basra </a:t>
            </a:r>
            <a:r>
              <a:rPr lang="en-US" sz="2000" dirty="0">
                <a:solidFill>
                  <a:schemeClr val="bg1"/>
                </a:solidFill>
                <a:cs typeface="Arial" panose="020B0604020202020204" pitchFamily="34" charset="0"/>
              </a:rPr>
              <a:t>/ Speech and Language Therapist </a:t>
            </a:r>
          </a:p>
        </p:txBody>
      </p:sp>
      <p:sp>
        <p:nvSpPr>
          <p:cNvPr id="11" name="TextBox 10">
            <a:extLst>
              <a:ext uri="{FF2B5EF4-FFF2-40B4-BE49-F238E27FC236}">
                <a16:creationId xmlns="" xmlns:a16="http://schemas.microsoft.com/office/drawing/2014/main" id="{2834665D-DF02-304D-9109-5C2C4AE52DC1}"/>
              </a:ext>
            </a:extLst>
          </p:cNvPr>
          <p:cNvSpPr txBox="1"/>
          <p:nvPr/>
        </p:nvSpPr>
        <p:spPr>
          <a:xfrm>
            <a:off x="534421" y="14495754"/>
            <a:ext cx="9927772" cy="523220"/>
          </a:xfrm>
          <a:prstGeom prst="rect">
            <a:avLst/>
          </a:prstGeom>
          <a:noFill/>
        </p:spPr>
        <p:txBody>
          <a:bodyPr wrap="square" rtlCol="0">
            <a:spAutoFit/>
          </a:bodyPr>
          <a:lstStyle/>
          <a:p>
            <a:pPr algn="r"/>
            <a:r>
              <a:rPr lang="en-US" sz="2800" b="1" dirty="0">
                <a:solidFill>
                  <a:schemeClr val="bg1"/>
                </a:solidFill>
                <a:latin typeface="Arial" panose="020B0604020202020204" pitchFamily="34" charset="0"/>
                <a:cs typeface="Arial" panose="020B0604020202020204" pitchFamily="34" charset="0"/>
              </a:rPr>
              <a:t>Palliative care </a:t>
            </a:r>
          </a:p>
        </p:txBody>
      </p:sp>
      <p:sp>
        <p:nvSpPr>
          <p:cNvPr id="13" name="TextBox 12">
            <a:extLst>
              <a:ext uri="{FF2B5EF4-FFF2-40B4-BE49-F238E27FC236}">
                <a16:creationId xmlns="" xmlns:a16="http://schemas.microsoft.com/office/drawing/2014/main" id="{D9B4C23A-F030-9342-85C6-1EAFF9FC92F9}"/>
              </a:ext>
            </a:extLst>
          </p:cNvPr>
          <p:cNvSpPr txBox="1"/>
          <p:nvPr/>
        </p:nvSpPr>
        <p:spPr>
          <a:xfrm>
            <a:off x="229620" y="13695535"/>
            <a:ext cx="5430951" cy="1200329"/>
          </a:xfrm>
          <a:prstGeom prst="rect">
            <a:avLst/>
          </a:prstGeom>
          <a:noFill/>
        </p:spPr>
        <p:txBody>
          <a:bodyPr wrap="square" lIns="91440" tIns="45720" rIns="91440" bIns="45720" rtlCol="0" anchor="t">
            <a:spAutoFit/>
          </a:bodyPr>
          <a:lstStyle/>
          <a:p>
            <a:r>
              <a:rPr lang="en-US" dirty="0">
                <a:solidFill>
                  <a:schemeClr val="bg1"/>
                </a:solidFill>
                <a:latin typeface="Arial"/>
                <a:cs typeface="Arial"/>
              </a:rPr>
              <a:t>Walsall Healthcare Trust has approximately 2000 deaths per year.  Comfort sponges were implemented to administer moisture, taste and  essential medications to our dying patient.</a:t>
            </a:r>
          </a:p>
        </p:txBody>
      </p:sp>
      <p:sp>
        <p:nvSpPr>
          <p:cNvPr id="19" name="TextBox 18">
            <a:extLst>
              <a:ext uri="{FF2B5EF4-FFF2-40B4-BE49-F238E27FC236}">
                <a16:creationId xmlns="" xmlns:a16="http://schemas.microsoft.com/office/drawing/2014/main" id="{93F0862B-39CB-4B43-983D-1390D6B83806}"/>
              </a:ext>
            </a:extLst>
          </p:cNvPr>
          <p:cNvSpPr txBox="1"/>
          <p:nvPr/>
        </p:nvSpPr>
        <p:spPr>
          <a:xfrm>
            <a:off x="6222306" y="3118743"/>
            <a:ext cx="4087486" cy="6186309"/>
          </a:xfrm>
          <a:prstGeom prst="rect">
            <a:avLst/>
          </a:prstGeom>
          <a:noFill/>
        </p:spPr>
        <p:txBody>
          <a:bodyPr wrap="square" lIns="91440" tIns="45720" rIns="91440" bIns="45720" rtlCol="0" anchor="t">
            <a:spAutoFit/>
          </a:bodyPr>
          <a:lstStyle/>
          <a:p>
            <a:r>
              <a:rPr lang="en-GB" dirty="0"/>
              <a:t>Following an MHRA alert pink swabs were removed from the trust but we recognised the comfort of our dying patients was suffering.  As part of the oral care improvement strategy in the hospital we looked at ways of improving oral comfort for our end of life patients.</a:t>
            </a:r>
            <a:endParaRPr lang="en-US"/>
          </a:p>
          <a:p>
            <a:pPr algn="ctr"/>
            <a:endParaRPr lang="en-GB" dirty="0"/>
          </a:p>
          <a:p>
            <a:pPr algn="ctr"/>
            <a:endParaRPr lang="en-GB" dirty="0"/>
          </a:p>
          <a:p>
            <a:r>
              <a:rPr lang="en-GB" dirty="0"/>
              <a:t>Approximately 2000 dying people a year access Walsall Healthcare services.  Oral health for dying and palliative care patients is crucial but is often overlooked. Good mouth care should be maintained to keep the mouth clean and moist ensuring the individual is comfortable.  This reduces the risk of associated infection, especially if not eating or drinking or if approaching end of life. </a:t>
            </a:r>
            <a:endParaRPr lang="en-GB" dirty="0">
              <a:cs typeface="Calibri" panose="020F0502020204030204"/>
            </a:endParaRPr>
          </a:p>
          <a:p>
            <a:pPr algn="ctr"/>
            <a:endParaRPr lang="en-GB" dirty="0"/>
          </a:p>
          <a:p>
            <a:pPr algn="ctr"/>
            <a:endParaRPr lang="en-GB" dirty="0"/>
          </a:p>
          <a:p>
            <a:pPr algn="ctr"/>
            <a:endParaRPr lang="en-GB" dirty="0"/>
          </a:p>
        </p:txBody>
      </p:sp>
      <p:sp>
        <p:nvSpPr>
          <p:cNvPr id="23" name="TextBox 22">
            <a:extLst>
              <a:ext uri="{FF2B5EF4-FFF2-40B4-BE49-F238E27FC236}">
                <a16:creationId xmlns="" xmlns:a16="http://schemas.microsoft.com/office/drawing/2014/main" id="{A6765E1E-4545-E246-93D9-DD69DC98518F}"/>
              </a:ext>
            </a:extLst>
          </p:cNvPr>
          <p:cNvSpPr txBox="1"/>
          <p:nvPr/>
        </p:nvSpPr>
        <p:spPr>
          <a:xfrm>
            <a:off x="6191693" y="8811939"/>
            <a:ext cx="4270499" cy="2585323"/>
          </a:xfrm>
          <a:prstGeom prst="rect">
            <a:avLst/>
          </a:prstGeom>
          <a:noFill/>
        </p:spPr>
        <p:txBody>
          <a:bodyPr wrap="square" lIns="91440" tIns="45720" rIns="91440" bIns="45720" rtlCol="0" anchor="t">
            <a:spAutoFit/>
          </a:bodyPr>
          <a:lstStyle/>
          <a:p>
            <a:pPr lvl="0" algn="ctr"/>
            <a:endParaRPr lang="en-GB" dirty="0">
              <a:solidFill>
                <a:prstClr val="black"/>
              </a:solidFill>
            </a:endParaRPr>
          </a:p>
          <a:p>
            <a:pPr lvl="0"/>
            <a:r>
              <a:rPr lang="en-GB" dirty="0">
                <a:solidFill>
                  <a:prstClr val="black"/>
                </a:solidFill>
              </a:rPr>
              <a:t>We researched safe and effective products that could be used and found the Toothette swab. They can be used with any fluids and give our patients  moisture, fresh tastes and essential medication when they are not able to eat of drink.  We introduced these branded as comfort sponges within the trust Blossom Boxes.</a:t>
            </a:r>
            <a:endParaRPr lang="en-GB" dirty="0">
              <a:solidFill>
                <a:prstClr val="black"/>
              </a:solidFill>
              <a:cs typeface="Calibri" panose="020F0502020204030204"/>
            </a:endParaRPr>
          </a:p>
        </p:txBody>
      </p:sp>
      <p:pic>
        <p:nvPicPr>
          <p:cNvPr id="16" name="Picture 15" descr="Toothettes Oral Swabs Disposable Bx200 – Medsales">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510" y="9412140"/>
            <a:ext cx="3105842" cy="2702023"/>
          </a:xfrm>
          <a:prstGeom prst="rect">
            <a:avLst/>
          </a:prstGeom>
          <a:no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585" y="3962885"/>
            <a:ext cx="2838708" cy="339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rot="20618699">
            <a:off x="259902" y="3035533"/>
            <a:ext cx="3559995" cy="923330"/>
          </a:xfrm>
          <a:prstGeom prst="rect">
            <a:avLst/>
          </a:prstGeom>
        </p:spPr>
        <p:txBody>
          <a:bodyPr wrap="square">
            <a:spAutoFit/>
          </a:bodyPr>
          <a:lstStyle/>
          <a:p>
            <a:pPr lvl="0" algn="ctr"/>
            <a:r>
              <a:rPr lang="en-US" sz="5400" b="1" cap="all" dirty="0">
                <a:ln w="0"/>
                <a:solidFill>
                  <a:srgbClr val="7030A0"/>
                </a:solidFill>
                <a:effectLst>
                  <a:reflection blurRad="12700" stA="50000" endPos="50000" dist="5000" dir="5400000" sy="-100000" rotWithShape="0"/>
                </a:effectLst>
              </a:rPr>
              <a:t>Problem</a:t>
            </a:r>
          </a:p>
        </p:txBody>
      </p:sp>
      <p:sp>
        <p:nvSpPr>
          <p:cNvPr id="4" name="Rectangle 3"/>
          <p:cNvSpPr/>
          <p:nvPr/>
        </p:nvSpPr>
        <p:spPr>
          <a:xfrm rot="20700304">
            <a:off x="566801" y="8028860"/>
            <a:ext cx="316054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solidFill>
                  <a:srgbClr val="7030A0"/>
                </a:solidFill>
                <a:effectLst>
                  <a:reflection blurRad="12700" stA="50000" endPos="50000" dist="5000" dir="5400000" sy="-100000" rotWithShape="0"/>
                </a:effectLst>
              </a:rPr>
              <a:t>Solution</a:t>
            </a:r>
          </a:p>
        </p:txBody>
      </p:sp>
      <p:sp>
        <p:nvSpPr>
          <p:cNvPr id="5" name="TextBox 4"/>
          <p:cNvSpPr txBox="1"/>
          <p:nvPr/>
        </p:nvSpPr>
        <p:spPr>
          <a:xfrm>
            <a:off x="3750520" y="7748107"/>
            <a:ext cx="2410674" cy="1815882"/>
          </a:xfrm>
          <a:prstGeom prst="rect">
            <a:avLst/>
          </a:prstGeom>
          <a:noFill/>
        </p:spPr>
        <p:txBody>
          <a:bodyPr wrap="square" rtlCol="0">
            <a:spAutoFit/>
          </a:bodyPr>
          <a:lstStyle/>
          <a:p>
            <a:r>
              <a:rPr lang="en-GB" sz="1600" dirty="0">
                <a:solidFill>
                  <a:srgbClr val="7030A0"/>
                </a:solidFill>
              </a:rPr>
              <a:t>Its great to finally have a safe and effective product</a:t>
            </a:r>
          </a:p>
          <a:p>
            <a:r>
              <a:rPr lang="en-GB" sz="1600" dirty="0">
                <a:solidFill>
                  <a:srgbClr val="7030A0"/>
                </a:solidFill>
              </a:rPr>
              <a:t>To support comfort and flavours for our end of life patients.</a:t>
            </a:r>
          </a:p>
          <a:p>
            <a:r>
              <a:rPr lang="en-GB" sz="1600" dirty="0"/>
              <a:t>Jenny Hadley- Palliative Care CNS </a:t>
            </a:r>
          </a:p>
        </p:txBody>
      </p:sp>
      <p:sp>
        <p:nvSpPr>
          <p:cNvPr id="6" name="TextBox 5"/>
          <p:cNvSpPr txBox="1"/>
          <p:nvPr/>
        </p:nvSpPr>
        <p:spPr>
          <a:xfrm>
            <a:off x="6529809" y="11758909"/>
            <a:ext cx="3779983" cy="1200329"/>
          </a:xfrm>
          <a:prstGeom prst="rect">
            <a:avLst/>
          </a:prstGeom>
          <a:noFill/>
        </p:spPr>
        <p:txBody>
          <a:bodyPr wrap="square" lIns="91440" tIns="45720" rIns="91440" bIns="45720" rtlCol="0" anchor="t">
            <a:spAutoFit/>
          </a:bodyPr>
          <a:lstStyle/>
          <a:p>
            <a:r>
              <a:rPr lang="en-GB" dirty="0">
                <a:solidFill>
                  <a:srgbClr val="7030A0"/>
                </a:solidFill>
              </a:rPr>
              <a:t>We use the Comfort sponges on a daily basis and they are beneficial to patient care.</a:t>
            </a:r>
          </a:p>
          <a:p>
            <a:r>
              <a:rPr lang="en-GB" dirty="0"/>
              <a:t>In patient unit, </a:t>
            </a:r>
            <a:r>
              <a:rPr lang="en-GB" dirty="0" err="1"/>
              <a:t>Goscote</a:t>
            </a:r>
            <a:r>
              <a:rPr lang="en-GB" dirty="0"/>
              <a:t>  Hospice</a:t>
            </a:r>
          </a:p>
        </p:txBody>
      </p:sp>
      <p:sp>
        <p:nvSpPr>
          <p:cNvPr id="7" name="TextBox 6"/>
          <p:cNvSpPr txBox="1"/>
          <p:nvPr/>
        </p:nvSpPr>
        <p:spPr>
          <a:xfrm>
            <a:off x="534421" y="12002958"/>
            <a:ext cx="5689066" cy="1477328"/>
          </a:xfrm>
          <a:prstGeom prst="rect">
            <a:avLst/>
          </a:prstGeom>
          <a:noFill/>
        </p:spPr>
        <p:txBody>
          <a:bodyPr wrap="square" lIns="91440" tIns="45720" rIns="91440" bIns="45720" rtlCol="0" anchor="t">
            <a:spAutoFit/>
          </a:bodyPr>
          <a:lstStyle/>
          <a:p>
            <a:r>
              <a:rPr lang="en-GB" dirty="0">
                <a:solidFill>
                  <a:srgbClr val="7030A0"/>
                </a:solidFill>
              </a:rPr>
              <a:t>Poor oral care can have negative impact our patients and their families. It is good that we have a safe product that will provide comfort to our patient’s during the last days of their lives</a:t>
            </a:r>
            <a:endParaRPr lang="en-US"/>
          </a:p>
          <a:p>
            <a:pPr algn="ctr"/>
            <a:r>
              <a:rPr lang="en-GB" dirty="0"/>
              <a:t>Sarjit Basra- SLT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89" y="4542122"/>
            <a:ext cx="1785937"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descr="C:\Users\elizabeth.walters-ma\AppData\Local\Microsoft\Windows\INetCache\IE\0HMC0C37\brewing_te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251" y="9345340"/>
            <a:ext cx="1996475" cy="186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872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306</Words>
  <Application>Microsoft Office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Lakha Manoj (RBK) Walsall Healthcare NHS Trust</dc:creator>
  <cp:lastModifiedBy>Bradley Joyce (RBK) Walsall Healthcare NHS Trust</cp:lastModifiedBy>
  <cp:revision>16</cp:revision>
  <dcterms:created xsi:type="dcterms:W3CDTF">2020-12-07T15:24:36Z</dcterms:created>
  <dcterms:modified xsi:type="dcterms:W3CDTF">2021-11-09T13:19:11Z</dcterms:modified>
</cp:coreProperties>
</file>