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72" r:id="rId2"/>
  </p:sldIdLst>
  <p:sldSz cx="10691813" cy="151193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243"/>
    <p:restoredTop sz="96405"/>
  </p:normalViewPr>
  <p:slideViewPr>
    <p:cSldViewPr snapToGrid="0" snapToObjects="1">
      <p:cViewPr varScale="1">
        <p:scale>
          <a:sx n="37" d="100"/>
          <a:sy n="37" d="100"/>
        </p:scale>
        <p:origin x="-906" y="-78"/>
      </p:cViewPr>
      <p:guideLst>
        <p:guide orient="horz" pos="4762"/>
        <p:guide pos="336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13AE1F-CF5B-A64D-BC5D-DC7572A71749}" type="datetimeFigureOut">
              <a:rPr lang="en-US" smtClean="0"/>
              <a:t>11/9/2021</a:t>
            </a:fld>
            <a:endParaRPr lang="en-US"/>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6E1A7D-7FFD-6845-A916-EF7EB14EF696}" type="slidenum">
              <a:rPr lang="en-US" smtClean="0"/>
              <a:t>‹#›</a:t>
            </a:fld>
            <a:endParaRPr lang="en-US"/>
          </a:p>
        </p:txBody>
      </p:sp>
    </p:spTree>
    <p:extLst>
      <p:ext uri="{BB962C8B-B14F-4D97-AF65-F5344CB8AC3E}">
        <p14:creationId xmlns:p14="http://schemas.microsoft.com/office/powerpoint/2010/main" val="12767241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01886" y="2474395"/>
            <a:ext cx="9088041" cy="5263774"/>
          </a:xfrm>
        </p:spPr>
        <p:txBody>
          <a:bodyPr anchor="b"/>
          <a:lstStyle>
            <a:lvl1pPr algn="ctr">
              <a:defRPr sz="7016"/>
            </a:lvl1pPr>
          </a:lstStyle>
          <a:p>
            <a:r>
              <a:rPr lang="en-GB"/>
              <a:t>Click to edit Master title style</a:t>
            </a:r>
            <a:endParaRPr lang="en-US" dirty="0"/>
          </a:p>
        </p:txBody>
      </p:sp>
      <p:sp>
        <p:nvSpPr>
          <p:cNvPr id="3" name="Subtitle 2"/>
          <p:cNvSpPr>
            <a:spLocks noGrp="1"/>
          </p:cNvSpPr>
          <p:nvPr>
            <p:ph type="subTitle" idx="1"/>
          </p:nvPr>
        </p:nvSpPr>
        <p:spPr>
          <a:xfrm>
            <a:off x="1336477" y="7941160"/>
            <a:ext cx="8018860" cy="3650342"/>
          </a:xfrm>
        </p:spPr>
        <p:txBody>
          <a:bodyPr/>
          <a:lstStyle>
            <a:lvl1pPr marL="0" indent="0" algn="ctr">
              <a:buNone/>
              <a:defRPr sz="2806"/>
            </a:lvl1pPr>
            <a:lvl2pPr marL="534604" indent="0" algn="ctr">
              <a:buNone/>
              <a:defRPr sz="2339"/>
            </a:lvl2pPr>
            <a:lvl3pPr marL="1069208" indent="0" algn="ctr">
              <a:buNone/>
              <a:defRPr sz="2105"/>
            </a:lvl3pPr>
            <a:lvl4pPr marL="1603812" indent="0" algn="ctr">
              <a:buNone/>
              <a:defRPr sz="1871"/>
            </a:lvl4pPr>
            <a:lvl5pPr marL="2138416" indent="0" algn="ctr">
              <a:buNone/>
              <a:defRPr sz="1871"/>
            </a:lvl5pPr>
            <a:lvl6pPr marL="2673020" indent="0" algn="ctr">
              <a:buNone/>
              <a:defRPr sz="1871"/>
            </a:lvl6pPr>
            <a:lvl7pPr marL="3207624" indent="0" algn="ctr">
              <a:buNone/>
              <a:defRPr sz="1871"/>
            </a:lvl7pPr>
            <a:lvl8pPr marL="3742228" indent="0" algn="ctr">
              <a:buNone/>
              <a:defRPr sz="1871"/>
            </a:lvl8pPr>
            <a:lvl9pPr marL="4276832" indent="0" algn="ctr">
              <a:buNone/>
              <a:defRPr sz="1871"/>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5D38D15B-C69A-C945-99D0-425943BFE0DD}" type="datetime1">
              <a:rPr lang="en-GB" smtClean="0"/>
              <a:t>09/11/2021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37333983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27A2AD87-DD57-764F-9F68-85A207130292}" type="datetime1">
              <a:rPr lang="en-GB" smtClean="0"/>
              <a:t>09/11/2021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41286627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804966"/>
            <a:ext cx="2305422" cy="12812950"/>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735063" y="804966"/>
            <a:ext cx="6782619" cy="1281295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222BCA60-DA8F-F348-8431-4D2A57F19BB4}" type="datetime1">
              <a:rPr lang="en-GB" smtClean="0"/>
              <a:t>09/11/2021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38048506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C81AA62A-9405-8C4B-91C9-9669FEEBBF1C}" type="datetime1">
              <a:rPr lang="en-GB" smtClean="0"/>
              <a:t>09/11/2021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1642557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9494" y="3769342"/>
            <a:ext cx="9221689" cy="6289229"/>
          </a:xfrm>
        </p:spPr>
        <p:txBody>
          <a:bodyPr anchor="b"/>
          <a:lstStyle>
            <a:lvl1pPr>
              <a:defRPr sz="7016"/>
            </a:lvl1pPr>
          </a:lstStyle>
          <a:p>
            <a:r>
              <a:rPr lang="en-GB"/>
              <a:t>Click to edit Master title style</a:t>
            </a:r>
            <a:endParaRPr lang="en-US" dirty="0"/>
          </a:p>
        </p:txBody>
      </p:sp>
      <p:sp>
        <p:nvSpPr>
          <p:cNvPr id="3" name="Text Placeholder 2"/>
          <p:cNvSpPr>
            <a:spLocks noGrp="1"/>
          </p:cNvSpPr>
          <p:nvPr>
            <p:ph type="body" idx="1"/>
          </p:nvPr>
        </p:nvSpPr>
        <p:spPr>
          <a:xfrm>
            <a:off x="729494" y="10118069"/>
            <a:ext cx="9221689" cy="3307357"/>
          </a:xfrm>
        </p:spPr>
        <p:txBody>
          <a:bodyPr/>
          <a:lstStyle>
            <a:lvl1pPr marL="0" indent="0">
              <a:buNone/>
              <a:defRPr sz="2806">
                <a:solidFill>
                  <a:schemeClr val="tx1"/>
                </a:solidFill>
              </a:defRPr>
            </a:lvl1pPr>
            <a:lvl2pPr marL="534604" indent="0">
              <a:buNone/>
              <a:defRPr sz="2339">
                <a:solidFill>
                  <a:schemeClr val="tx1">
                    <a:tint val="75000"/>
                  </a:schemeClr>
                </a:solidFill>
              </a:defRPr>
            </a:lvl2pPr>
            <a:lvl3pPr marL="1069208" indent="0">
              <a:buNone/>
              <a:defRPr sz="2105">
                <a:solidFill>
                  <a:schemeClr val="tx1">
                    <a:tint val="75000"/>
                  </a:schemeClr>
                </a:solidFill>
              </a:defRPr>
            </a:lvl3pPr>
            <a:lvl4pPr marL="1603812" indent="0">
              <a:buNone/>
              <a:defRPr sz="1871">
                <a:solidFill>
                  <a:schemeClr val="tx1">
                    <a:tint val="75000"/>
                  </a:schemeClr>
                </a:solidFill>
              </a:defRPr>
            </a:lvl4pPr>
            <a:lvl5pPr marL="2138416" indent="0">
              <a:buNone/>
              <a:defRPr sz="1871">
                <a:solidFill>
                  <a:schemeClr val="tx1">
                    <a:tint val="75000"/>
                  </a:schemeClr>
                </a:solidFill>
              </a:defRPr>
            </a:lvl5pPr>
            <a:lvl6pPr marL="2673020" indent="0">
              <a:buNone/>
              <a:defRPr sz="1871">
                <a:solidFill>
                  <a:schemeClr val="tx1">
                    <a:tint val="75000"/>
                  </a:schemeClr>
                </a:solidFill>
              </a:defRPr>
            </a:lvl6pPr>
            <a:lvl7pPr marL="3207624" indent="0">
              <a:buNone/>
              <a:defRPr sz="1871">
                <a:solidFill>
                  <a:schemeClr val="tx1">
                    <a:tint val="75000"/>
                  </a:schemeClr>
                </a:solidFill>
              </a:defRPr>
            </a:lvl7pPr>
            <a:lvl8pPr marL="3742228" indent="0">
              <a:buNone/>
              <a:defRPr sz="1871">
                <a:solidFill>
                  <a:schemeClr val="tx1">
                    <a:tint val="75000"/>
                  </a:schemeClr>
                </a:solidFill>
              </a:defRPr>
            </a:lvl8pPr>
            <a:lvl9pPr marL="4276832" indent="0">
              <a:buNone/>
              <a:defRPr sz="1871">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4968CDC4-FB12-964A-B051-89728A9A40C9}" type="datetime1">
              <a:rPr lang="en-GB" smtClean="0"/>
              <a:t>09/11/2021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20978345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735062" y="4024827"/>
            <a:ext cx="4544021" cy="959308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412730" y="4024827"/>
            <a:ext cx="4544021" cy="959308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956CFAE0-DFCF-664C-9113-8E274CE0AFD6}" type="datetime1">
              <a:rPr lang="en-GB" smtClean="0"/>
              <a:t>09/11/2021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2223135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36455" y="804969"/>
            <a:ext cx="9221689" cy="2922375"/>
          </a:xfrm>
        </p:spPr>
        <p:txBody>
          <a:bodyPr/>
          <a:lstStyle/>
          <a:p>
            <a:r>
              <a:rPr lang="en-GB"/>
              <a:t>Click to edit Master title style</a:t>
            </a:r>
            <a:endParaRPr lang="en-US" dirty="0"/>
          </a:p>
        </p:txBody>
      </p:sp>
      <p:sp>
        <p:nvSpPr>
          <p:cNvPr id="3" name="Text Placeholder 2"/>
          <p:cNvSpPr>
            <a:spLocks noGrp="1"/>
          </p:cNvSpPr>
          <p:nvPr>
            <p:ph type="body" idx="1"/>
          </p:nvPr>
        </p:nvSpPr>
        <p:spPr>
          <a:xfrm>
            <a:off x="736456" y="3706342"/>
            <a:ext cx="4523137"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en-GB"/>
              <a:t>Click to edit Master text styles</a:t>
            </a:r>
          </a:p>
        </p:txBody>
      </p:sp>
      <p:sp>
        <p:nvSpPr>
          <p:cNvPr id="4" name="Content Placeholder 3"/>
          <p:cNvSpPr>
            <a:spLocks noGrp="1"/>
          </p:cNvSpPr>
          <p:nvPr>
            <p:ph sz="half" idx="2"/>
          </p:nvPr>
        </p:nvSpPr>
        <p:spPr>
          <a:xfrm>
            <a:off x="736456" y="5522763"/>
            <a:ext cx="4523137" cy="812315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412731" y="3706342"/>
            <a:ext cx="4545413"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en-GB"/>
              <a:t>Click to edit Master text styles</a:t>
            </a:r>
          </a:p>
        </p:txBody>
      </p:sp>
      <p:sp>
        <p:nvSpPr>
          <p:cNvPr id="6" name="Content Placeholder 5"/>
          <p:cNvSpPr>
            <a:spLocks noGrp="1"/>
          </p:cNvSpPr>
          <p:nvPr>
            <p:ph sz="quarter" idx="4"/>
          </p:nvPr>
        </p:nvSpPr>
        <p:spPr>
          <a:xfrm>
            <a:off x="5412731" y="5522763"/>
            <a:ext cx="4545413" cy="812315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889DC2CE-6F26-054F-B7D3-1A35B360EAB1}" type="datetime1">
              <a:rPr lang="en-GB" smtClean="0"/>
              <a:t>09/11/2021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40137686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98FB82F0-3905-A940-8E74-D4361D13ECB1}" type="datetime1">
              <a:rPr lang="en-GB" smtClean="0"/>
              <a:t>09/11/2021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16335346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9C27AF-50B0-2C4D-BD78-32A0F479207A}" type="datetime1">
              <a:rPr lang="en-GB" smtClean="0"/>
              <a:t>09/11/2021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2306127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en-GB"/>
              <a:t>Click to edit Master title style</a:t>
            </a:r>
            <a:endParaRPr lang="en-US" dirty="0"/>
          </a:p>
        </p:txBody>
      </p:sp>
      <p:sp>
        <p:nvSpPr>
          <p:cNvPr id="3" name="Content Placeholder 2"/>
          <p:cNvSpPr>
            <a:spLocks noGrp="1"/>
          </p:cNvSpPr>
          <p:nvPr>
            <p:ph idx="1"/>
          </p:nvPr>
        </p:nvSpPr>
        <p:spPr>
          <a:xfrm>
            <a:off x="4545413" y="2176910"/>
            <a:ext cx="5412730" cy="10744538"/>
          </a:xfrm>
        </p:spPr>
        <p:txBody>
          <a:bodyPr/>
          <a:lstStyle>
            <a:lvl1pPr>
              <a:defRPr sz="3742"/>
            </a:lvl1pPr>
            <a:lvl2pPr>
              <a:defRPr sz="3274"/>
            </a:lvl2pPr>
            <a:lvl3pPr>
              <a:defRPr sz="2806"/>
            </a:lvl3pPr>
            <a:lvl4pPr>
              <a:defRPr sz="2339"/>
            </a:lvl4pPr>
            <a:lvl5pPr>
              <a:defRPr sz="2339"/>
            </a:lvl5pPr>
            <a:lvl6pPr>
              <a:defRPr sz="2339"/>
            </a:lvl6pPr>
            <a:lvl7pPr>
              <a:defRPr sz="2339"/>
            </a:lvl7pPr>
            <a:lvl8pPr>
              <a:defRPr sz="2339"/>
            </a:lvl8pPr>
            <a:lvl9pPr>
              <a:defRPr sz="2339"/>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en-GB"/>
              <a:t>Click to edit Master text styles</a:t>
            </a:r>
          </a:p>
        </p:txBody>
      </p:sp>
      <p:sp>
        <p:nvSpPr>
          <p:cNvPr id="5" name="Date Placeholder 4"/>
          <p:cNvSpPr>
            <a:spLocks noGrp="1"/>
          </p:cNvSpPr>
          <p:nvPr>
            <p:ph type="dt" sz="half" idx="10"/>
          </p:nvPr>
        </p:nvSpPr>
        <p:spPr/>
        <p:txBody>
          <a:bodyPr/>
          <a:lstStyle/>
          <a:p>
            <a:fld id="{8E42DC3D-7A03-5644-95D6-5F36B5A10ECA}" type="datetime1">
              <a:rPr lang="en-GB" smtClean="0"/>
              <a:t>09/11/2021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3302638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en-GB"/>
              <a:t>Click to edit Master title style</a:t>
            </a:r>
            <a:endParaRPr lang="en-US" dirty="0"/>
          </a:p>
        </p:txBody>
      </p:sp>
      <p:sp>
        <p:nvSpPr>
          <p:cNvPr id="3" name="Picture Placeholder 2"/>
          <p:cNvSpPr>
            <a:spLocks noGrp="1" noChangeAspect="1"/>
          </p:cNvSpPr>
          <p:nvPr>
            <p:ph type="pic" idx="1"/>
          </p:nvPr>
        </p:nvSpPr>
        <p:spPr>
          <a:xfrm>
            <a:off x="4545413" y="2176910"/>
            <a:ext cx="5412730" cy="10744538"/>
          </a:xfrm>
        </p:spPr>
        <p:txBody>
          <a:bodyPr anchor="t"/>
          <a:lstStyle>
            <a:lvl1pPr marL="0" indent="0">
              <a:buNone/>
              <a:defRPr sz="3742"/>
            </a:lvl1pPr>
            <a:lvl2pPr marL="534604" indent="0">
              <a:buNone/>
              <a:defRPr sz="3274"/>
            </a:lvl2pPr>
            <a:lvl3pPr marL="1069208" indent="0">
              <a:buNone/>
              <a:defRPr sz="2806"/>
            </a:lvl3pPr>
            <a:lvl4pPr marL="1603812" indent="0">
              <a:buNone/>
              <a:defRPr sz="2339"/>
            </a:lvl4pPr>
            <a:lvl5pPr marL="2138416" indent="0">
              <a:buNone/>
              <a:defRPr sz="2339"/>
            </a:lvl5pPr>
            <a:lvl6pPr marL="2673020" indent="0">
              <a:buNone/>
              <a:defRPr sz="2339"/>
            </a:lvl6pPr>
            <a:lvl7pPr marL="3207624" indent="0">
              <a:buNone/>
              <a:defRPr sz="2339"/>
            </a:lvl7pPr>
            <a:lvl8pPr marL="3742228" indent="0">
              <a:buNone/>
              <a:defRPr sz="2339"/>
            </a:lvl8pPr>
            <a:lvl9pPr marL="4276832" indent="0">
              <a:buNone/>
              <a:defRPr sz="2339"/>
            </a:lvl9pPr>
          </a:lstStyle>
          <a:p>
            <a:r>
              <a:rPr lang="en-GB"/>
              <a:t>Click icon to add picture</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en-GB"/>
              <a:t>Click to edit Master text styles</a:t>
            </a:r>
          </a:p>
        </p:txBody>
      </p:sp>
      <p:sp>
        <p:nvSpPr>
          <p:cNvPr id="5" name="Date Placeholder 4"/>
          <p:cNvSpPr>
            <a:spLocks noGrp="1"/>
          </p:cNvSpPr>
          <p:nvPr>
            <p:ph type="dt" sz="half" idx="10"/>
          </p:nvPr>
        </p:nvSpPr>
        <p:spPr/>
        <p:txBody>
          <a:bodyPr/>
          <a:lstStyle/>
          <a:p>
            <a:fld id="{EE3E01CF-5683-CD43-9505-4151FA33088C}" type="datetime1">
              <a:rPr lang="en-GB" smtClean="0"/>
              <a:t>09/11/2021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13489204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804969"/>
            <a:ext cx="9221689" cy="2922375"/>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735062" y="4024827"/>
            <a:ext cx="9221689" cy="9593089"/>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35062" y="14013401"/>
            <a:ext cx="2405658" cy="804965"/>
          </a:xfrm>
          <a:prstGeom prst="rect">
            <a:avLst/>
          </a:prstGeom>
        </p:spPr>
        <p:txBody>
          <a:bodyPr vert="horz" lIns="91440" tIns="45720" rIns="91440" bIns="45720" rtlCol="0" anchor="ctr"/>
          <a:lstStyle>
            <a:lvl1pPr algn="l">
              <a:defRPr sz="1403">
                <a:solidFill>
                  <a:schemeClr val="tx1">
                    <a:tint val="75000"/>
                  </a:schemeClr>
                </a:solidFill>
              </a:defRPr>
            </a:lvl1pPr>
          </a:lstStyle>
          <a:p>
            <a:fld id="{56FF44D2-BA93-4C48-98F4-B6E46704D06E}" type="datetime1">
              <a:rPr lang="en-GB" smtClean="0"/>
              <a:t>09/11/2021</a:t>
            </a:fld>
            <a:endParaRPr lang="en-US"/>
          </a:p>
        </p:txBody>
      </p:sp>
      <p:sp>
        <p:nvSpPr>
          <p:cNvPr id="5" name="Footer Placeholder 4"/>
          <p:cNvSpPr>
            <a:spLocks noGrp="1"/>
          </p:cNvSpPr>
          <p:nvPr>
            <p:ph type="ftr" sz="quarter" idx="3"/>
          </p:nvPr>
        </p:nvSpPr>
        <p:spPr>
          <a:xfrm>
            <a:off x="3541663" y="14013401"/>
            <a:ext cx="3608487" cy="804965"/>
          </a:xfrm>
          <a:prstGeom prst="rect">
            <a:avLst/>
          </a:prstGeom>
        </p:spPr>
        <p:txBody>
          <a:bodyPr vert="horz" lIns="91440" tIns="45720" rIns="91440" bIns="45720" rtlCol="0" anchor="ctr"/>
          <a:lstStyle>
            <a:lvl1pPr algn="ctr">
              <a:defRPr sz="1403">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551093" y="14013401"/>
            <a:ext cx="2405658" cy="804965"/>
          </a:xfrm>
          <a:prstGeom prst="rect">
            <a:avLst/>
          </a:prstGeom>
        </p:spPr>
        <p:txBody>
          <a:bodyPr vert="horz" lIns="91440" tIns="45720" rIns="91440" bIns="45720" rtlCol="0" anchor="ctr"/>
          <a:lstStyle>
            <a:lvl1pPr algn="r">
              <a:defRPr sz="1403">
                <a:solidFill>
                  <a:schemeClr val="tx1">
                    <a:tint val="75000"/>
                  </a:schemeClr>
                </a:solidFill>
              </a:defRPr>
            </a:lvl1pPr>
          </a:lstStyle>
          <a:p>
            <a:fld id="{87C661E7-D1BC-9F4E-ACDB-6E2E147CF3A0}" type="slidenum">
              <a:rPr lang="en-US" smtClean="0"/>
              <a:t>‹#›</a:t>
            </a:fld>
            <a:endParaRPr lang="en-US"/>
          </a:p>
        </p:txBody>
      </p:sp>
    </p:spTree>
    <p:extLst>
      <p:ext uri="{BB962C8B-B14F-4D97-AF65-F5344CB8AC3E}">
        <p14:creationId xmlns:p14="http://schemas.microsoft.com/office/powerpoint/2010/main" val="14681137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1069208" rtl="0" eaLnBrk="1" latinLnBrk="0" hangingPunct="1">
        <a:lnSpc>
          <a:spcPct val="90000"/>
        </a:lnSpc>
        <a:spcBef>
          <a:spcPct val="0"/>
        </a:spcBef>
        <a:buNone/>
        <a:defRPr sz="5145" kern="1200">
          <a:solidFill>
            <a:schemeClr val="tx1"/>
          </a:solidFill>
          <a:latin typeface="+mj-lt"/>
          <a:ea typeface="+mj-ea"/>
          <a:cs typeface="+mj-cs"/>
        </a:defRPr>
      </a:lvl1pPr>
    </p:titleStyle>
    <p:bodyStyle>
      <a:lvl1pPr marL="267302" indent="-267302" algn="l" defTabSz="1069208" rtl="0" eaLnBrk="1" latinLnBrk="0" hangingPunct="1">
        <a:lnSpc>
          <a:spcPct val="90000"/>
        </a:lnSpc>
        <a:spcBef>
          <a:spcPts val="1169"/>
        </a:spcBef>
        <a:buFont typeface="Arial" panose="020B0604020202020204" pitchFamily="34" charset="0"/>
        <a:buChar char="•"/>
        <a:defRPr sz="3274" kern="1200">
          <a:solidFill>
            <a:schemeClr val="tx1"/>
          </a:solidFill>
          <a:latin typeface="+mn-lt"/>
          <a:ea typeface="+mn-ea"/>
          <a:cs typeface="+mn-cs"/>
        </a:defRPr>
      </a:lvl1pPr>
      <a:lvl2pPr marL="801906" indent="-267302" algn="l" defTabSz="1069208" rtl="0" eaLnBrk="1" latinLnBrk="0" hangingPunct="1">
        <a:lnSpc>
          <a:spcPct val="90000"/>
        </a:lnSpc>
        <a:spcBef>
          <a:spcPts val="585"/>
        </a:spcBef>
        <a:buFont typeface="Arial" panose="020B0604020202020204" pitchFamily="34" charset="0"/>
        <a:buChar char="•"/>
        <a:defRPr sz="2806" kern="1200">
          <a:solidFill>
            <a:schemeClr val="tx1"/>
          </a:solidFill>
          <a:latin typeface="+mn-lt"/>
          <a:ea typeface="+mn-ea"/>
          <a:cs typeface="+mn-cs"/>
        </a:defRPr>
      </a:lvl2pPr>
      <a:lvl3pPr marL="1336510" indent="-267302" algn="l" defTabSz="1069208" rtl="0" eaLnBrk="1" latinLnBrk="0" hangingPunct="1">
        <a:lnSpc>
          <a:spcPct val="90000"/>
        </a:lnSpc>
        <a:spcBef>
          <a:spcPts val="585"/>
        </a:spcBef>
        <a:buFont typeface="Arial" panose="020B0604020202020204" pitchFamily="34" charset="0"/>
        <a:buChar char="•"/>
        <a:defRPr sz="2339" kern="1200">
          <a:solidFill>
            <a:schemeClr val="tx1"/>
          </a:solidFill>
          <a:latin typeface="+mn-lt"/>
          <a:ea typeface="+mn-ea"/>
          <a:cs typeface="+mn-cs"/>
        </a:defRPr>
      </a:lvl3pPr>
      <a:lvl4pPr marL="1871114"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4pPr>
      <a:lvl5pPr marL="2405718"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5pPr>
      <a:lvl6pPr marL="2940322"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6pPr>
      <a:lvl7pPr marL="3474926"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7pPr>
      <a:lvl8pPr marL="4009530"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8pPr>
      <a:lvl9pPr marL="4544134"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9pPr>
    </p:bodyStyle>
    <p:otherStyle>
      <a:defPPr>
        <a:defRPr lang="en-US"/>
      </a:defPPr>
      <a:lvl1pPr marL="0" algn="l" defTabSz="1069208" rtl="0" eaLnBrk="1" latinLnBrk="0" hangingPunct="1">
        <a:defRPr sz="2105" kern="1200">
          <a:solidFill>
            <a:schemeClr val="tx1"/>
          </a:solidFill>
          <a:latin typeface="+mn-lt"/>
          <a:ea typeface="+mn-ea"/>
          <a:cs typeface="+mn-cs"/>
        </a:defRPr>
      </a:lvl1pPr>
      <a:lvl2pPr marL="534604" algn="l" defTabSz="1069208" rtl="0" eaLnBrk="1" latinLnBrk="0" hangingPunct="1">
        <a:defRPr sz="2105" kern="1200">
          <a:solidFill>
            <a:schemeClr val="tx1"/>
          </a:solidFill>
          <a:latin typeface="+mn-lt"/>
          <a:ea typeface="+mn-ea"/>
          <a:cs typeface="+mn-cs"/>
        </a:defRPr>
      </a:lvl2pPr>
      <a:lvl3pPr marL="1069208" algn="l" defTabSz="1069208" rtl="0" eaLnBrk="1" latinLnBrk="0" hangingPunct="1">
        <a:defRPr sz="2105" kern="1200">
          <a:solidFill>
            <a:schemeClr val="tx1"/>
          </a:solidFill>
          <a:latin typeface="+mn-lt"/>
          <a:ea typeface="+mn-ea"/>
          <a:cs typeface="+mn-cs"/>
        </a:defRPr>
      </a:lvl3pPr>
      <a:lvl4pPr marL="1603812" algn="l" defTabSz="1069208" rtl="0" eaLnBrk="1" latinLnBrk="0" hangingPunct="1">
        <a:defRPr sz="2105" kern="1200">
          <a:solidFill>
            <a:schemeClr val="tx1"/>
          </a:solidFill>
          <a:latin typeface="+mn-lt"/>
          <a:ea typeface="+mn-ea"/>
          <a:cs typeface="+mn-cs"/>
        </a:defRPr>
      </a:lvl4pPr>
      <a:lvl5pPr marL="2138416" algn="l" defTabSz="1069208" rtl="0" eaLnBrk="1" latinLnBrk="0" hangingPunct="1">
        <a:defRPr sz="2105" kern="1200">
          <a:solidFill>
            <a:schemeClr val="tx1"/>
          </a:solidFill>
          <a:latin typeface="+mn-lt"/>
          <a:ea typeface="+mn-ea"/>
          <a:cs typeface="+mn-cs"/>
        </a:defRPr>
      </a:lvl5pPr>
      <a:lvl6pPr marL="2673020" algn="l" defTabSz="1069208" rtl="0" eaLnBrk="1" latinLnBrk="0" hangingPunct="1">
        <a:defRPr sz="2105" kern="1200">
          <a:solidFill>
            <a:schemeClr val="tx1"/>
          </a:solidFill>
          <a:latin typeface="+mn-lt"/>
          <a:ea typeface="+mn-ea"/>
          <a:cs typeface="+mn-cs"/>
        </a:defRPr>
      </a:lvl6pPr>
      <a:lvl7pPr marL="3207624" algn="l" defTabSz="1069208" rtl="0" eaLnBrk="1" latinLnBrk="0" hangingPunct="1">
        <a:defRPr sz="2105" kern="1200">
          <a:solidFill>
            <a:schemeClr val="tx1"/>
          </a:solidFill>
          <a:latin typeface="+mn-lt"/>
          <a:ea typeface="+mn-ea"/>
          <a:cs typeface="+mn-cs"/>
        </a:defRPr>
      </a:lvl7pPr>
      <a:lvl8pPr marL="3742228" algn="l" defTabSz="1069208" rtl="0" eaLnBrk="1" latinLnBrk="0" hangingPunct="1">
        <a:defRPr sz="2105" kern="1200">
          <a:solidFill>
            <a:schemeClr val="tx1"/>
          </a:solidFill>
          <a:latin typeface="+mn-lt"/>
          <a:ea typeface="+mn-ea"/>
          <a:cs typeface="+mn-cs"/>
        </a:defRPr>
      </a:lvl8pPr>
      <a:lvl9pPr marL="4276832" algn="l" defTabSz="1069208" rtl="0" eaLnBrk="1" latinLnBrk="0" hangingPunct="1">
        <a:defRPr sz="210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Layout" Target="../slideLayouts/slideLayout1.xml"/><Relationship Id="rId13" Type="http://schemas.openxmlformats.org/officeDocument/2006/relationships/image" Target="../media/image6.emf"/><Relationship Id="rId3" Type="http://schemas.openxmlformats.org/officeDocument/2006/relationships/tags" Target="../tags/tag3.xml"/><Relationship Id="rId7" Type="http://schemas.openxmlformats.org/officeDocument/2006/relationships/tags" Target="../tags/tag7.xml"/><Relationship Id="rId12" Type="http://schemas.openxmlformats.org/officeDocument/2006/relationships/image" Target="../media/image5.emf"/><Relationship Id="rId2" Type="http://schemas.openxmlformats.org/officeDocument/2006/relationships/tags" Target="../tags/tag2.xml"/><Relationship Id="rId16" Type="http://schemas.openxmlformats.org/officeDocument/2006/relationships/image" Target="../media/image9.emf"/><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image" Target="../media/image4.emf"/><Relationship Id="rId5" Type="http://schemas.openxmlformats.org/officeDocument/2006/relationships/tags" Target="../tags/tag5.xml"/><Relationship Id="rId15" Type="http://schemas.openxmlformats.org/officeDocument/2006/relationships/image" Target="../media/image8.emf"/><Relationship Id="rId10" Type="http://schemas.openxmlformats.org/officeDocument/2006/relationships/image" Target="../media/image3.emf"/><Relationship Id="rId4" Type="http://schemas.openxmlformats.org/officeDocument/2006/relationships/tags" Target="../tags/tag4.xml"/><Relationship Id="rId9" Type="http://schemas.openxmlformats.org/officeDocument/2006/relationships/image" Target="../media/image2.png"/><Relationship Id="rId14" Type="http://schemas.openxmlformats.org/officeDocument/2006/relationships/image" Target="../media/image7.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xmlns="" id="{B58AD6FE-F3F4-8946-838E-E4A51B087E8E}"/>
              </a:ext>
            </a:extLst>
          </p:cNvPr>
          <p:cNvSpPr txBox="1"/>
          <p:nvPr/>
        </p:nvSpPr>
        <p:spPr>
          <a:xfrm>
            <a:off x="437353" y="2052455"/>
            <a:ext cx="9927772" cy="369332"/>
          </a:xfrm>
          <a:prstGeom prst="rect">
            <a:avLst/>
          </a:prstGeom>
          <a:noFill/>
        </p:spPr>
        <p:txBody>
          <a:bodyPr wrap="square" rtlCol="0">
            <a:spAutoFit/>
          </a:bodyPr>
          <a:lstStyle/>
          <a:p>
            <a:pPr algn="ctr"/>
            <a:r>
              <a:rPr lang="en-US" dirty="0">
                <a:solidFill>
                  <a:schemeClr val="bg1"/>
                </a:solidFill>
                <a:latin typeface="Arial" panose="020B0604020202020204" pitchFamily="34" charset="0"/>
                <a:cs typeface="Arial" panose="020B0604020202020204" pitchFamily="34" charset="0"/>
              </a:rPr>
              <a:t>M. Zioupos / SHO, L. Pickering / ACP, Hossain / Consultant </a:t>
            </a:r>
          </a:p>
        </p:txBody>
      </p:sp>
      <p:sp>
        <p:nvSpPr>
          <p:cNvPr id="11" name="TextBox 10">
            <a:extLst>
              <a:ext uri="{FF2B5EF4-FFF2-40B4-BE49-F238E27FC236}">
                <a16:creationId xmlns:a16="http://schemas.microsoft.com/office/drawing/2014/main" xmlns="" id="{2834665D-DF02-304D-9109-5C2C4AE52DC1}"/>
              </a:ext>
            </a:extLst>
          </p:cNvPr>
          <p:cNvSpPr txBox="1"/>
          <p:nvPr/>
        </p:nvSpPr>
        <p:spPr>
          <a:xfrm>
            <a:off x="534421" y="14495754"/>
            <a:ext cx="9927772" cy="523220"/>
          </a:xfrm>
          <a:prstGeom prst="rect">
            <a:avLst/>
          </a:prstGeom>
          <a:noFill/>
        </p:spPr>
        <p:txBody>
          <a:bodyPr wrap="square" rtlCol="0">
            <a:spAutoFit/>
          </a:bodyPr>
          <a:lstStyle/>
          <a:p>
            <a:pPr algn="r"/>
            <a:r>
              <a:rPr lang="en-US" sz="2800" b="1" dirty="0">
                <a:solidFill>
                  <a:schemeClr val="bg1"/>
                </a:solidFill>
                <a:latin typeface="Arial" panose="020B0604020202020204" pitchFamily="34" charset="0"/>
                <a:cs typeface="Arial" panose="020B0604020202020204" pitchFamily="34" charset="0"/>
              </a:rPr>
              <a:t>MSK Trauma Team</a:t>
            </a:r>
          </a:p>
        </p:txBody>
      </p:sp>
      <p:sp>
        <p:nvSpPr>
          <p:cNvPr id="13" name="TextBox 12">
            <a:extLst>
              <a:ext uri="{FF2B5EF4-FFF2-40B4-BE49-F238E27FC236}">
                <a16:creationId xmlns:a16="http://schemas.microsoft.com/office/drawing/2014/main" xmlns="" id="{D9B4C23A-F030-9342-85C6-1EAFF9FC92F9}"/>
              </a:ext>
            </a:extLst>
          </p:cNvPr>
          <p:cNvSpPr txBox="1"/>
          <p:nvPr/>
        </p:nvSpPr>
        <p:spPr>
          <a:xfrm>
            <a:off x="66582" y="11253283"/>
            <a:ext cx="6209090" cy="2246769"/>
          </a:xfrm>
          <a:prstGeom prst="rect">
            <a:avLst/>
          </a:prstGeom>
          <a:solidFill>
            <a:schemeClr val="bg1"/>
          </a:solidFill>
          <a:ln>
            <a:solidFill>
              <a:schemeClr val="tx1"/>
            </a:solidFill>
          </a:ln>
        </p:spPr>
        <p:txBody>
          <a:bodyPr wrap="square" rtlCol="0">
            <a:spAutoFit/>
          </a:bodyPr>
          <a:lstStyle/>
          <a:p>
            <a:pPr lvl="0"/>
            <a:r>
              <a:rPr lang="en-GB" sz="1400" b="1" dirty="0">
                <a:latin typeface="Arial" panose="020B0604020202020204" pitchFamily="34" charset="0"/>
                <a:ea typeface="Calibri"/>
                <a:cs typeface="Arial" panose="020B0604020202020204" pitchFamily="34" charset="0"/>
              </a:rPr>
              <a:t>Conclusions </a:t>
            </a:r>
          </a:p>
          <a:p>
            <a:pPr marL="285750" lvl="0" indent="-285750">
              <a:buFont typeface="Arial" panose="020B0604020202020204" pitchFamily="34" charset="0"/>
              <a:buChar char="•"/>
            </a:pPr>
            <a:r>
              <a:rPr lang="en-GB" sz="1400" dirty="0">
                <a:latin typeface="Arial" panose="020B0604020202020204" pitchFamily="34" charset="0"/>
                <a:ea typeface="Calibri"/>
                <a:cs typeface="Arial" panose="020B0604020202020204" pitchFamily="34" charset="0"/>
              </a:rPr>
              <a:t>Data on initial loop closure suggests that there has been a change in prescribing practices amongst junior doctors. </a:t>
            </a:r>
          </a:p>
          <a:p>
            <a:pPr marL="285750" lvl="0" indent="-285750">
              <a:buFont typeface="Arial" panose="020B0604020202020204" pitchFamily="34" charset="0"/>
              <a:buChar char="•"/>
            </a:pPr>
            <a:r>
              <a:rPr lang="en-GB" sz="1400" dirty="0">
                <a:latin typeface="Arial" panose="020B0604020202020204" pitchFamily="34" charset="0"/>
                <a:ea typeface="Calibri"/>
                <a:cs typeface="Arial" panose="020B0604020202020204" pitchFamily="34" charset="0"/>
              </a:rPr>
              <a:t>Further work is needed in order to evidence sustained change and what impact this will have on outcomes for patients. (Delirium/catheterisation)</a:t>
            </a:r>
          </a:p>
          <a:p>
            <a:pPr marL="285750" lvl="0" indent="-285750">
              <a:buFont typeface="Arial" panose="020B0604020202020204" pitchFamily="34" charset="0"/>
              <a:buChar char="•"/>
            </a:pPr>
            <a:r>
              <a:rPr lang="en-GB" sz="1400" dirty="0">
                <a:latin typeface="Arial" panose="020B0604020202020204" pitchFamily="34" charset="0"/>
                <a:ea typeface="Calibri"/>
                <a:cs typeface="Arial" panose="020B0604020202020204" pitchFamily="34" charset="0"/>
              </a:rPr>
              <a:t>Prevention of constipation by appropriate opiate prescribing would appear to be more beneficial to patients than prophylactic laxative prescribing. </a:t>
            </a:r>
          </a:p>
          <a:p>
            <a:pPr marL="285750" lvl="0" indent="-285750">
              <a:buFont typeface="Arial" panose="020B0604020202020204" pitchFamily="34" charset="0"/>
              <a:buChar char="•"/>
            </a:pPr>
            <a:r>
              <a:rPr lang="en-GB" sz="1400" dirty="0">
                <a:latin typeface="Arial" panose="020B0604020202020204" pitchFamily="34" charset="0"/>
                <a:ea typeface="Calibri"/>
                <a:cs typeface="Arial" panose="020B0604020202020204" pitchFamily="34" charset="0"/>
              </a:rPr>
              <a:t>Doctors need to improve consideration of patient renal function, weight and cognitive impairment. </a:t>
            </a:r>
          </a:p>
        </p:txBody>
      </p:sp>
      <p:sp>
        <p:nvSpPr>
          <p:cNvPr id="191" name="Rectangle 190">
            <a:extLst>
              <a:ext uri="{FF2B5EF4-FFF2-40B4-BE49-F238E27FC236}">
                <a16:creationId xmlns:a16="http://schemas.microsoft.com/office/drawing/2014/main" xmlns="" id="{B0259DD9-9B1E-46C9-AB42-9DA8F028E5BA}"/>
              </a:ext>
            </a:extLst>
          </p:cNvPr>
          <p:cNvSpPr/>
          <p:nvPr/>
        </p:nvSpPr>
        <p:spPr>
          <a:xfrm>
            <a:off x="54765" y="2442377"/>
            <a:ext cx="5253330" cy="1597477"/>
          </a:xfrm>
          <a:prstGeom prst="rect">
            <a:avLst/>
          </a:prstGeom>
          <a:ln>
            <a:solidFill>
              <a:schemeClr val="tx1"/>
            </a:solidFill>
          </a:ln>
        </p:spPr>
        <p:txBody>
          <a:bodyPr wrap="square">
            <a:noAutofit/>
          </a:bodyPr>
          <a:lstStyle/>
          <a:p>
            <a:pPr>
              <a:spcAft>
                <a:spcPts val="0"/>
              </a:spcAft>
            </a:pPr>
            <a:r>
              <a:rPr lang="en-GB" sz="1400" b="1" dirty="0">
                <a:latin typeface="Arial" panose="020B0604020202020204" pitchFamily="34" charset="0"/>
                <a:ea typeface="Calibri"/>
                <a:cs typeface="Arial" panose="020B0604020202020204" pitchFamily="34" charset="0"/>
              </a:rPr>
              <a:t>Introduction: </a:t>
            </a:r>
            <a:endParaRPr lang="en-GB" sz="1400" dirty="0">
              <a:latin typeface="Arial" panose="020B0604020202020204" pitchFamily="34" charset="0"/>
              <a:ea typeface="Calibri"/>
              <a:cs typeface="Arial" panose="020B0604020202020204" pitchFamily="34" charset="0"/>
            </a:endParaRPr>
          </a:p>
          <a:p>
            <a:pPr>
              <a:spcAft>
                <a:spcPts val="0"/>
              </a:spcAft>
            </a:pPr>
            <a:r>
              <a:rPr lang="en-GB" sz="1400" dirty="0">
                <a:latin typeface="Arial" panose="020B0604020202020204" pitchFamily="34" charset="0"/>
                <a:ea typeface="Calibri"/>
                <a:cs typeface="Arial" panose="020B0604020202020204" pitchFamily="34" charset="0"/>
              </a:rPr>
              <a:t>On average one patient is admitted to Walsall Manor Hospital (WMH) every day with a neck of femur fracture (NOFF). These are typically elderly highly comorbid patients requiring high dose analgesia for long periods resulting in adverse effects including bowel obstruction, renal dysfunction and delirium, all of which impact their recovery and survival. </a:t>
            </a:r>
          </a:p>
        </p:txBody>
      </p:sp>
      <p:sp>
        <p:nvSpPr>
          <p:cNvPr id="193" name="Rectangle 192">
            <a:extLst>
              <a:ext uri="{FF2B5EF4-FFF2-40B4-BE49-F238E27FC236}">
                <a16:creationId xmlns:a16="http://schemas.microsoft.com/office/drawing/2014/main" xmlns="" id="{300A2EAA-6AFF-403F-8DBE-801CE2E5FEDD}"/>
              </a:ext>
            </a:extLst>
          </p:cNvPr>
          <p:cNvSpPr/>
          <p:nvPr/>
        </p:nvSpPr>
        <p:spPr>
          <a:xfrm>
            <a:off x="5383719" y="2435044"/>
            <a:ext cx="5215518" cy="1604810"/>
          </a:xfrm>
          <a:prstGeom prst="rect">
            <a:avLst/>
          </a:prstGeom>
          <a:ln>
            <a:solidFill>
              <a:schemeClr val="tx1"/>
            </a:solidFill>
          </a:ln>
        </p:spPr>
        <p:txBody>
          <a:bodyPr wrap="square">
            <a:noAutofit/>
          </a:bodyPr>
          <a:lstStyle/>
          <a:p>
            <a:pPr>
              <a:spcAft>
                <a:spcPts val="0"/>
              </a:spcAft>
            </a:pPr>
            <a:r>
              <a:rPr lang="en-GB" sz="1400" b="1" dirty="0">
                <a:latin typeface="Arial" panose="020B0604020202020204" pitchFamily="34" charset="0"/>
                <a:ea typeface="Calibri"/>
                <a:cs typeface="Arial" panose="020B0604020202020204" pitchFamily="34" charset="0"/>
              </a:rPr>
              <a:t>Aim: </a:t>
            </a:r>
          </a:p>
          <a:p>
            <a:pPr>
              <a:spcAft>
                <a:spcPts val="0"/>
              </a:spcAft>
            </a:pPr>
            <a:r>
              <a:rPr lang="en-GB" sz="1400" dirty="0">
                <a:latin typeface="Arial" panose="020B0604020202020204" pitchFamily="34" charset="0"/>
                <a:ea typeface="Calibri"/>
                <a:cs typeface="Arial" panose="020B0604020202020204" pitchFamily="34" charset="0"/>
              </a:rPr>
              <a:t>As part of a wider Quality Service Improvement Redesign (QSIR) project to reduce NOFF patient mortality in the trust, a multidisciplinary (MDT) MSK trauma team embarked on a project to identify inappropriate opiate prescriptions and improve laxative usage in order to improve care and patient outcomes including reduction in constipation and delirium. </a:t>
            </a:r>
          </a:p>
        </p:txBody>
      </p:sp>
      <p:pic>
        <p:nvPicPr>
          <p:cNvPr id="202" name="Picture 201">
            <a:extLst>
              <a:ext uri="{FF2B5EF4-FFF2-40B4-BE49-F238E27FC236}">
                <a16:creationId xmlns:a16="http://schemas.microsoft.com/office/drawing/2014/main" xmlns="" id="{A7A935BB-ECDD-4059-B0D5-63AF76E7363E}"/>
              </a:ext>
            </a:extLst>
          </p:cNvPr>
          <p:cNvPicPr>
            <a:picLocks noChangeAspect="1"/>
          </p:cNvPicPr>
          <p:nvPr/>
        </p:nvPicPr>
        <p:blipFill>
          <a:blip r:embed="rId9"/>
          <a:stretch>
            <a:fillRect/>
          </a:stretch>
        </p:blipFill>
        <p:spPr>
          <a:xfrm rot="16200000">
            <a:off x="674096" y="13158796"/>
            <a:ext cx="1354161" cy="2366194"/>
          </a:xfrm>
          <a:prstGeom prst="rect">
            <a:avLst/>
          </a:prstGeom>
        </p:spPr>
      </p:pic>
      <p:sp>
        <p:nvSpPr>
          <p:cNvPr id="91" name="Rectangle 90">
            <a:extLst>
              <a:ext uri="{FF2B5EF4-FFF2-40B4-BE49-F238E27FC236}">
                <a16:creationId xmlns:a16="http://schemas.microsoft.com/office/drawing/2014/main" xmlns="" id="{AC4A6373-2AC6-0E44-ACC3-050301D8070D}"/>
              </a:ext>
            </a:extLst>
          </p:cNvPr>
          <p:cNvSpPr/>
          <p:nvPr/>
        </p:nvSpPr>
        <p:spPr>
          <a:xfrm>
            <a:off x="6383763" y="11241294"/>
            <a:ext cx="4215473" cy="2224746"/>
          </a:xfrm>
          <a:prstGeom prst="rect">
            <a:avLst/>
          </a:prstGeom>
          <a:ln>
            <a:solidFill>
              <a:schemeClr val="tx1"/>
            </a:solidFill>
          </a:ln>
        </p:spPr>
        <p:txBody>
          <a:bodyPr wrap="square">
            <a:noAutofit/>
          </a:bodyPr>
          <a:lstStyle/>
          <a:p>
            <a:pPr>
              <a:spcAft>
                <a:spcPts val="0"/>
              </a:spcAft>
            </a:pPr>
            <a:r>
              <a:rPr lang="en-GB" sz="1400" b="1" dirty="0">
                <a:latin typeface="Arial" panose="020B0604020202020204" pitchFamily="34" charset="0"/>
                <a:ea typeface="Calibri"/>
                <a:cs typeface="Arial" panose="020B0604020202020204" pitchFamily="34" charset="0"/>
              </a:rPr>
              <a:t>What next? Future intervention will include: </a:t>
            </a:r>
            <a:endParaRPr lang="en-GB" sz="1400" dirty="0">
              <a:latin typeface="Arial" panose="020B0604020202020204" pitchFamily="34" charset="0"/>
              <a:ea typeface="Calibri"/>
              <a:cs typeface="Arial" panose="020B0604020202020204" pitchFamily="34" charset="0"/>
            </a:endParaRPr>
          </a:p>
          <a:p>
            <a:pPr marL="342900" indent="-342900">
              <a:spcAft>
                <a:spcPts val="0"/>
              </a:spcAft>
              <a:buAutoNum type="arabicPeriod"/>
            </a:pPr>
            <a:r>
              <a:rPr lang="en-GB" sz="1400" dirty="0">
                <a:latin typeface="Arial" panose="020B0604020202020204" pitchFamily="34" charset="0"/>
                <a:ea typeface="Calibri"/>
                <a:cs typeface="Arial" panose="020B0604020202020204" pitchFamily="34" charset="0"/>
              </a:rPr>
              <a:t>Change to NOFF clerking proforma to highlight patients who are at higher risk of adverse outcomes from high-dose opiate prescriptions (poor renal function and cognition) </a:t>
            </a:r>
          </a:p>
          <a:p>
            <a:pPr marL="342900" indent="-342900">
              <a:spcAft>
                <a:spcPts val="0"/>
              </a:spcAft>
              <a:buAutoNum type="arabicPeriod"/>
            </a:pPr>
            <a:r>
              <a:rPr lang="en-GB" sz="1400" dirty="0">
                <a:latin typeface="Arial" panose="020B0604020202020204" pitchFamily="34" charset="0"/>
                <a:ea typeface="Calibri"/>
                <a:cs typeface="Arial" panose="020B0604020202020204" pitchFamily="34" charset="0"/>
              </a:rPr>
              <a:t>Ward round proforma for regular review of opiates and laxatives</a:t>
            </a:r>
          </a:p>
          <a:p>
            <a:pPr marL="342900" indent="-342900">
              <a:spcAft>
                <a:spcPts val="0"/>
              </a:spcAft>
              <a:buAutoNum type="arabicPeriod"/>
            </a:pPr>
            <a:r>
              <a:rPr lang="en-GB" sz="1400" dirty="0">
                <a:latin typeface="Arial" panose="020B0604020202020204" pitchFamily="34" charset="0"/>
                <a:ea typeface="Calibri"/>
                <a:cs typeface="Arial" panose="020B0604020202020204" pitchFamily="34" charset="0"/>
              </a:rPr>
              <a:t>Brightly-coloured bowel chart to aid recognition </a:t>
            </a:r>
          </a:p>
          <a:p>
            <a:pPr marL="342900" indent="-342900">
              <a:spcAft>
                <a:spcPts val="0"/>
              </a:spcAft>
              <a:buAutoNum type="arabicPeriod"/>
            </a:pPr>
            <a:r>
              <a:rPr lang="en-GB" sz="1400" dirty="0">
                <a:latin typeface="Arial" panose="020B0604020202020204" pitchFamily="34" charset="0"/>
                <a:ea typeface="Calibri"/>
                <a:cs typeface="Arial" panose="020B0604020202020204" pitchFamily="34" charset="0"/>
              </a:rPr>
              <a:t>‘Bowel bundle’ to be performed when constipation noted (Doctor review)</a:t>
            </a:r>
          </a:p>
        </p:txBody>
      </p:sp>
      <p:sp>
        <p:nvSpPr>
          <p:cNvPr id="14" name="TextBox 13">
            <a:extLst>
              <a:ext uri="{FF2B5EF4-FFF2-40B4-BE49-F238E27FC236}">
                <a16:creationId xmlns:a16="http://schemas.microsoft.com/office/drawing/2014/main" xmlns="" id="{3D39CD8B-B744-E646-AC4B-F9C40D0A8C2B}"/>
              </a:ext>
            </a:extLst>
          </p:cNvPr>
          <p:cNvSpPr txBox="1"/>
          <p:nvPr/>
        </p:nvSpPr>
        <p:spPr>
          <a:xfrm>
            <a:off x="382020" y="884144"/>
            <a:ext cx="9927772" cy="1200329"/>
          </a:xfrm>
          <a:prstGeom prst="rect">
            <a:avLst/>
          </a:prstGeom>
          <a:noFill/>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Opiate appropriate? </a:t>
            </a:r>
          </a:p>
          <a:p>
            <a:pPr algn="ctr"/>
            <a:r>
              <a:rPr lang="en-GB" sz="2400" b="1" dirty="0">
                <a:solidFill>
                  <a:schemeClr val="bg1"/>
                </a:solidFill>
                <a:latin typeface="Arial" panose="020B0604020202020204" pitchFamily="34" charset="0"/>
                <a:cs typeface="Arial" panose="020B0604020202020204" pitchFamily="34" charset="0"/>
              </a:rPr>
              <a:t>A Pragmatic approach to Quality Improvement for prescribing opiates and laxatives in Hip Fracture Patient Care.</a:t>
            </a:r>
            <a:endParaRPr lang="en-US" sz="2400" b="1" dirty="0">
              <a:solidFill>
                <a:schemeClr val="bg1"/>
              </a:solidFill>
              <a:latin typeface="Arial" panose="020B0604020202020204" pitchFamily="34" charset="0"/>
              <a:cs typeface="Arial" panose="020B0604020202020204" pitchFamily="34" charset="0"/>
            </a:endParaRPr>
          </a:p>
        </p:txBody>
      </p:sp>
      <p:pic>
        <p:nvPicPr>
          <p:cNvPr id="19" name="Picture 18">
            <a:extLst>
              <a:ext uri="{FF2B5EF4-FFF2-40B4-BE49-F238E27FC236}">
                <a16:creationId xmlns:a16="http://schemas.microsoft.com/office/drawing/2014/main" xmlns="" id="{4914ABB5-68B4-4FF8-9463-7049B8D41215}"/>
              </a:ext>
            </a:extLst>
          </p:cNvPr>
          <p:cNvPicPr>
            <a:picLocks noChangeAspect="1"/>
          </p:cNvPicPr>
          <p:nvPr>
            <p:custDataLst>
              <p:tags r:id="rId1"/>
            </p:custDataLst>
          </p:nvPr>
        </p:nvPicPr>
        <p:blipFill>
          <a:blip r:embed="rId10"/>
          <a:stretch>
            <a:fillRect/>
          </a:stretch>
        </p:blipFill>
        <p:spPr>
          <a:xfrm>
            <a:off x="7037953" y="7520084"/>
            <a:ext cx="5207758" cy="2117223"/>
          </a:xfrm>
          <a:prstGeom prst="rect">
            <a:avLst/>
          </a:prstGeom>
        </p:spPr>
      </p:pic>
      <p:pic>
        <p:nvPicPr>
          <p:cNvPr id="20" name="Picture 19">
            <a:extLst>
              <a:ext uri="{FF2B5EF4-FFF2-40B4-BE49-F238E27FC236}">
                <a16:creationId xmlns:a16="http://schemas.microsoft.com/office/drawing/2014/main" xmlns="" id="{562A758F-449E-464B-B49B-2EE3C4E5CF39}"/>
              </a:ext>
            </a:extLst>
          </p:cNvPr>
          <p:cNvPicPr>
            <a:picLocks noChangeAspect="1"/>
          </p:cNvPicPr>
          <p:nvPr>
            <p:custDataLst>
              <p:tags r:id="rId2"/>
            </p:custDataLst>
          </p:nvPr>
        </p:nvPicPr>
        <p:blipFill>
          <a:blip r:embed="rId11"/>
          <a:stretch>
            <a:fillRect/>
          </a:stretch>
        </p:blipFill>
        <p:spPr>
          <a:xfrm>
            <a:off x="7146045" y="9268555"/>
            <a:ext cx="5193910" cy="2117165"/>
          </a:xfrm>
          <a:prstGeom prst="rect">
            <a:avLst/>
          </a:prstGeom>
        </p:spPr>
      </p:pic>
      <p:pic>
        <p:nvPicPr>
          <p:cNvPr id="27" name="Picture 26">
            <a:extLst>
              <a:ext uri="{FF2B5EF4-FFF2-40B4-BE49-F238E27FC236}">
                <a16:creationId xmlns:a16="http://schemas.microsoft.com/office/drawing/2014/main" xmlns="" id="{D8A5184B-7605-4D25-B6FD-372BC9829B87}"/>
              </a:ext>
            </a:extLst>
          </p:cNvPr>
          <p:cNvPicPr>
            <a:picLocks noChangeAspect="1"/>
          </p:cNvPicPr>
          <p:nvPr>
            <p:custDataLst>
              <p:tags r:id="rId3"/>
            </p:custDataLst>
          </p:nvPr>
        </p:nvPicPr>
        <p:blipFill>
          <a:blip r:embed="rId12"/>
          <a:stretch>
            <a:fillRect/>
          </a:stretch>
        </p:blipFill>
        <p:spPr>
          <a:xfrm>
            <a:off x="175044" y="9145960"/>
            <a:ext cx="1882490" cy="2049755"/>
          </a:xfrm>
          <a:prstGeom prst="rect">
            <a:avLst/>
          </a:prstGeom>
        </p:spPr>
      </p:pic>
      <p:pic>
        <p:nvPicPr>
          <p:cNvPr id="28" name="Picture 27">
            <a:extLst>
              <a:ext uri="{FF2B5EF4-FFF2-40B4-BE49-F238E27FC236}">
                <a16:creationId xmlns:a16="http://schemas.microsoft.com/office/drawing/2014/main" xmlns="" id="{A5298911-BA7D-4E3F-8C0C-E21810DE3047}"/>
              </a:ext>
            </a:extLst>
          </p:cNvPr>
          <p:cNvPicPr>
            <a:picLocks noChangeAspect="1"/>
          </p:cNvPicPr>
          <p:nvPr>
            <p:custDataLst>
              <p:tags r:id="rId4"/>
            </p:custDataLst>
          </p:nvPr>
        </p:nvPicPr>
        <p:blipFill>
          <a:blip r:embed="rId13"/>
          <a:stretch>
            <a:fillRect/>
          </a:stretch>
        </p:blipFill>
        <p:spPr>
          <a:xfrm>
            <a:off x="1962279" y="9138132"/>
            <a:ext cx="1842353" cy="2007067"/>
          </a:xfrm>
          <a:prstGeom prst="rect">
            <a:avLst/>
          </a:prstGeom>
        </p:spPr>
      </p:pic>
      <p:sp>
        <p:nvSpPr>
          <p:cNvPr id="29" name="Rectangle: Rounded Corners 28">
            <a:extLst>
              <a:ext uri="{FF2B5EF4-FFF2-40B4-BE49-F238E27FC236}">
                <a16:creationId xmlns:a16="http://schemas.microsoft.com/office/drawing/2014/main" xmlns="" id="{33D64B56-1F5F-4571-B2E1-1CFE5CE47DD6}"/>
              </a:ext>
            </a:extLst>
          </p:cNvPr>
          <p:cNvSpPr/>
          <p:nvPr/>
        </p:nvSpPr>
        <p:spPr>
          <a:xfrm>
            <a:off x="168078" y="5918960"/>
            <a:ext cx="1931656" cy="1192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0"/>
              </a:spcAft>
            </a:pPr>
            <a:r>
              <a:rPr lang="en-GB" sz="1200" dirty="0">
                <a:latin typeface="Arial" panose="020B0604020202020204" pitchFamily="34" charset="0"/>
                <a:ea typeface="Calibri"/>
                <a:cs typeface="Arial" panose="020B0604020202020204" pitchFamily="34" charset="0"/>
              </a:rPr>
              <a:t>Data collected included  age, comorbidities, AMT score, mortality score, date, drug, nature of prescriptions and days to bowel opening. </a:t>
            </a:r>
          </a:p>
        </p:txBody>
      </p:sp>
      <p:pic>
        <p:nvPicPr>
          <p:cNvPr id="33" name="Picture 32">
            <a:extLst>
              <a:ext uri="{FF2B5EF4-FFF2-40B4-BE49-F238E27FC236}">
                <a16:creationId xmlns:a16="http://schemas.microsoft.com/office/drawing/2014/main" xmlns="" id="{6F48B5EE-FF84-43BA-AACC-48F19C2FBC2F}"/>
              </a:ext>
            </a:extLst>
          </p:cNvPr>
          <p:cNvPicPr>
            <a:picLocks noChangeAspect="1"/>
          </p:cNvPicPr>
          <p:nvPr>
            <p:custDataLst>
              <p:tags r:id="rId5"/>
            </p:custDataLst>
          </p:nvPr>
        </p:nvPicPr>
        <p:blipFill>
          <a:blip r:embed="rId14"/>
          <a:stretch>
            <a:fillRect/>
          </a:stretch>
        </p:blipFill>
        <p:spPr>
          <a:xfrm>
            <a:off x="5613220" y="9044595"/>
            <a:ext cx="1936590" cy="2747926"/>
          </a:xfrm>
          <a:prstGeom prst="rect">
            <a:avLst/>
          </a:prstGeom>
        </p:spPr>
      </p:pic>
      <p:pic>
        <p:nvPicPr>
          <p:cNvPr id="34" name="Picture 33">
            <a:extLst>
              <a:ext uri="{FF2B5EF4-FFF2-40B4-BE49-F238E27FC236}">
                <a16:creationId xmlns:a16="http://schemas.microsoft.com/office/drawing/2014/main" xmlns="" id="{CE42A1F0-D2FD-4E8D-8DE6-987A0D080AB3}"/>
              </a:ext>
            </a:extLst>
          </p:cNvPr>
          <p:cNvPicPr>
            <a:picLocks noChangeAspect="1"/>
          </p:cNvPicPr>
          <p:nvPr>
            <p:custDataLst>
              <p:tags r:id="rId6"/>
            </p:custDataLst>
          </p:nvPr>
        </p:nvPicPr>
        <p:blipFill>
          <a:blip r:embed="rId15"/>
          <a:stretch>
            <a:fillRect/>
          </a:stretch>
        </p:blipFill>
        <p:spPr>
          <a:xfrm>
            <a:off x="3635940" y="8972564"/>
            <a:ext cx="2367429" cy="2768611"/>
          </a:xfrm>
          <a:prstGeom prst="rect">
            <a:avLst/>
          </a:prstGeom>
        </p:spPr>
      </p:pic>
      <p:sp>
        <p:nvSpPr>
          <p:cNvPr id="43" name="Rectangle: Rounded Corners 42">
            <a:extLst>
              <a:ext uri="{FF2B5EF4-FFF2-40B4-BE49-F238E27FC236}">
                <a16:creationId xmlns:a16="http://schemas.microsoft.com/office/drawing/2014/main" xmlns="" id="{32AFA16C-DEED-42AC-AA2C-70365A4BA54E}"/>
              </a:ext>
            </a:extLst>
          </p:cNvPr>
          <p:cNvSpPr/>
          <p:nvPr/>
        </p:nvSpPr>
        <p:spPr>
          <a:xfrm>
            <a:off x="4190397" y="4660995"/>
            <a:ext cx="2367429" cy="1091455"/>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0"/>
              </a:spcAft>
            </a:pPr>
            <a:r>
              <a:rPr lang="en-GB" sz="1200" dirty="0">
                <a:latin typeface="Arial" panose="020B0604020202020204" pitchFamily="34" charset="0"/>
                <a:ea typeface="Calibri"/>
                <a:cs typeface="Arial" panose="020B0604020202020204" pitchFamily="34" charset="0"/>
              </a:rPr>
              <a:t>NOFF clerking proforma was altered to include checklist highlighting need for prescription of laxatives on admission </a:t>
            </a:r>
          </a:p>
        </p:txBody>
      </p:sp>
      <p:sp>
        <p:nvSpPr>
          <p:cNvPr id="44" name="Rectangle: Rounded Corners 43">
            <a:extLst>
              <a:ext uri="{FF2B5EF4-FFF2-40B4-BE49-F238E27FC236}">
                <a16:creationId xmlns:a16="http://schemas.microsoft.com/office/drawing/2014/main" xmlns="" id="{573F0257-F3EC-4FC5-8D58-DA5868B46FBE}"/>
              </a:ext>
            </a:extLst>
          </p:cNvPr>
          <p:cNvSpPr/>
          <p:nvPr/>
        </p:nvSpPr>
        <p:spPr>
          <a:xfrm>
            <a:off x="6734429" y="4534137"/>
            <a:ext cx="1509484" cy="25852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0"/>
              </a:spcAft>
            </a:pPr>
            <a:r>
              <a:rPr lang="en-GB" sz="1200" dirty="0">
                <a:latin typeface="Arial" panose="020B0604020202020204" pitchFamily="34" charset="0"/>
                <a:ea typeface="Calibri"/>
                <a:cs typeface="Arial" panose="020B0604020202020204" pitchFamily="34" charset="0"/>
              </a:rPr>
              <a:t>Audit of all NOF inpatients was conducted in May 2021 in order to look for evidence of changes in practice. </a:t>
            </a:r>
          </a:p>
        </p:txBody>
      </p:sp>
      <p:sp>
        <p:nvSpPr>
          <p:cNvPr id="35" name="Rectangle: Rounded Corners 34">
            <a:extLst>
              <a:ext uri="{FF2B5EF4-FFF2-40B4-BE49-F238E27FC236}">
                <a16:creationId xmlns:a16="http://schemas.microsoft.com/office/drawing/2014/main" xmlns="" id="{F607F259-E09D-4264-8152-6D3CF1145EFF}"/>
              </a:ext>
            </a:extLst>
          </p:cNvPr>
          <p:cNvSpPr/>
          <p:nvPr/>
        </p:nvSpPr>
        <p:spPr>
          <a:xfrm>
            <a:off x="3210374" y="7296770"/>
            <a:ext cx="3950857" cy="1779428"/>
          </a:xfrm>
          <a:prstGeom prst="roundRect">
            <a:avLst/>
          </a:pr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lstStyle/>
          <a:p>
            <a:pPr algn="ctr"/>
            <a:r>
              <a:rPr lang="en-GB" sz="1400" b="1" dirty="0">
                <a:solidFill>
                  <a:srgbClr val="FF0000"/>
                </a:solidFill>
                <a:latin typeface="Arial" panose="020B0604020202020204" pitchFamily="34" charset="0"/>
                <a:cs typeface="Arial" panose="020B0604020202020204" pitchFamily="34" charset="0"/>
              </a:rPr>
              <a:t>Opiate - appropriate?</a:t>
            </a:r>
          </a:p>
          <a:p>
            <a:pPr marL="285750" indent="-285750">
              <a:buFont typeface="Arial" panose="020B0604020202020204" pitchFamily="34" charset="0"/>
              <a:buChar char="•"/>
            </a:pPr>
            <a:r>
              <a:rPr lang="en-GB" sz="1400" dirty="0">
                <a:solidFill>
                  <a:schemeClr val="tx1"/>
                </a:solidFill>
                <a:latin typeface="Arial" panose="020B0604020202020204" pitchFamily="34" charset="0"/>
                <a:cs typeface="Arial" panose="020B0604020202020204" pitchFamily="34" charset="0"/>
              </a:rPr>
              <a:t>4 out of 54 Cycle 1 patients with EGFR &lt; 45 were prescribed high dose codeine of which only 2 were PRN</a:t>
            </a:r>
          </a:p>
          <a:p>
            <a:pPr marL="285750" indent="-285750">
              <a:buFont typeface="Arial" panose="020B0604020202020204" pitchFamily="34" charset="0"/>
              <a:buChar char="•"/>
            </a:pPr>
            <a:r>
              <a:rPr lang="en-GB" sz="1400" dirty="0">
                <a:solidFill>
                  <a:schemeClr val="tx1"/>
                </a:solidFill>
                <a:latin typeface="Arial" panose="020B0604020202020204" pitchFamily="34" charset="0"/>
                <a:cs typeface="Arial" panose="020B0604020202020204" pitchFamily="34" charset="0"/>
              </a:rPr>
              <a:t>10 of 54 Cycle 1 patients with cognitive impairment scores &lt; 7/10 were prescribed high dose codeine of which 5 were PRN</a:t>
            </a:r>
          </a:p>
        </p:txBody>
      </p:sp>
      <p:pic>
        <p:nvPicPr>
          <p:cNvPr id="39" name="Picture 38">
            <a:extLst>
              <a:ext uri="{FF2B5EF4-FFF2-40B4-BE49-F238E27FC236}">
                <a16:creationId xmlns:a16="http://schemas.microsoft.com/office/drawing/2014/main" xmlns="" id="{AD555162-9010-474A-B23F-97CF830D7A0B}"/>
              </a:ext>
            </a:extLst>
          </p:cNvPr>
          <p:cNvPicPr>
            <a:picLocks noChangeAspect="1"/>
          </p:cNvPicPr>
          <p:nvPr>
            <p:custDataLst>
              <p:tags r:id="rId7"/>
            </p:custDataLst>
          </p:nvPr>
        </p:nvPicPr>
        <p:blipFill>
          <a:blip r:embed="rId16"/>
          <a:stretch>
            <a:fillRect/>
          </a:stretch>
        </p:blipFill>
        <p:spPr>
          <a:xfrm>
            <a:off x="217623" y="7278762"/>
            <a:ext cx="2574242" cy="1755422"/>
          </a:xfrm>
          <a:prstGeom prst="rect">
            <a:avLst/>
          </a:prstGeom>
        </p:spPr>
      </p:pic>
      <p:sp>
        <p:nvSpPr>
          <p:cNvPr id="50" name="Rectangle: Rounded Corners 49">
            <a:extLst>
              <a:ext uri="{FF2B5EF4-FFF2-40B4-BE49-F238E27FC236}">
                <a16:creationId xmlns:a16="http://schemas.microsoft.com/office/drawing/2014/main" xmlns="" id="{EFDC886A-1466-4BDD-879B-9EB6B7D0C55F}"/>
              </a:ext>
            </a:extLst>
          </p:cNvPr>
          <p:cNvSpPr/>
          <p:nvPr/>
        </p:nvSpPr>
        <p:spPr>
          <a:xfrm>
            <a:off x="2222107" y="4131204"/>
            <a:ext cx="1717484" cy="4164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0"/>
              </a:spcAft>
            </a:pPr>
            <a:r>
              <a:rPr lang="en-GB" sz="1200" b="1" dirty="0">
                <a:latin typeface="Arial" panose="020B0604020202020204" pitchFamily="34" charset="0"/>
                <a:ea typeface="Calibri"/>
                <a:cs typeface="Arial" panose="020B0604020202020204" pitchFamily="34" charset="0"/>
              </a:rPr>
              <a:t>Results Cycle 1</a:t>
            </a:r>
          </a:p>
        </p:txBody>
      </p:sp>
      <p:sp>
        <p:nvSpPr>
          <p:cNvPr id="51" name="Rectangle: Rounded Corners 50">
            <a:extLst>
              <a:ext uri="{FF2B5EF4-FFF2-40B4-BE49-F238E27FC236}">
                <a16:creationId xmlns:a16="http://schemas.microsoft.com/office/drawing/2014/main" xmlns="" id="{F332282E-90C8-4759-8D27-8C5B5A1C75E0}"/>
              </a:ext>
            </a:extLst>
          </p:cNvPr>
          <p:cNvSpPr/>
          <p:nvPr/>
        </p:nvSpPr>
        <p:spPr>
          <a:xfrm>
            <a:off x="181065" y="4643216"/>
            <a:ext cx="1918669" cy="11923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0"/>
              </a:spcAft>
            </a:pPr>
            <a:r>
              <a:rPr lang="en-GB" sz="1200" b="1" dirty="0">
                <a:latin typeface="Arial" panose="020B0604020202020204" pitchFamily="34" charset="0"/>
                <a:ea typeface="Calibri"/>
                <a:cs typeface="Arial" panose="020B0604020202020204" pitchFamily="34" charset="0"/>
              </a:rPr>
              <a:t>January 2021</a:t>
            </a:r>
          </a:p>
          <a:p>
            <a:pPr>
              <a:spcAft>
                <a:spcPts val="0"/>
              </a:spcAft>
            </a:pPr>
            <a:r>
              <a:rPr lang="en-GB" sz="1200" dirty="0">
                <a:latin typeface="Arial" panose="020B0604020202020204" pitchFamily="34" charset="0"/>
                <a:ea typeface="Calibri"/>
                <a:cs typeface="Arial" panose="020B0604020202020204" pitchFamily="34" charset="0"/>
              </a:rPr>
              <a:t>A random selection of 54 NOFF patients admitted in the preceding 6 months were audited </a:t>
            </a:r>
          </a:p>
        </p:txBody>
      </p:sp>
      <p:sp>
        <p:nvSpPr>
          <p:cNvPr id="52" name="Rectangle: Rounded Corners 51">
            <a:extLst>
              <a:ext uri="{FF2B5EF4-FFF2-40B4-BE49-F238E27FC236}">
                <a16:creationId xmlns:a16="http://schemas.microsoft.com/office/drawing/2014/main" xmlns="" id="{D8D0C461-FB0D-47C7-B579-452BA28C5C30}"/>
              </a:ext>
            </a:extLst>
          </p:cNvPr>
          <p:cNvSpPr/>
          <p:nvPr/>
        </p:nvSpPr>
        <p:spPr>
          <a:xfrm>
            <a:off x="181066" y="4123284"/>
            <a:ext cx="1918668" cy="4164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0"/>
              </a:spcAft>
            </a:pPr>
            <a:r>
              <a:rPr lang="en-GB" sz="1200" b="1" dirty="0">
                <a:latin typeface="Arial" panose="020B0604020202020204" pitchFamily="34" charset="0"/>
                <a:ea typeface="Calibri"/>
                <a:cs typeface="Arial" panose="020B0604020202020204" pitchFamily="34" charset="0"/>
              </a:rPr>
              <a:t>Method Cycle 1</a:t>
            </a:r>
          </a:p>
        </p:txBody>
      </p:sp>
      <p:sp>
        <p:nvSpPr>
          <p:cNvPr id="53" name="Rectangle: Rounded Corners 52">
            <a:extLst>
              <a:ext uri="{FF2B5EF4-FFF2-40B4-BE49-F238E27FC236}">
                <a16:creationId xmlns:a16="http://schemas.microsoft.com/office/drawing/2014/main" xmlns="" id="{27998318-BDE7-4ECC-8579-D1B4B328BB10}"/>
              </a:ext>
            </a:extLst>
          </p:cNvPr>
          <p:cNvSpPr/>
          <p:nvPr/>
        </p:nvSpPr>
        <p:spPr>
          <a:xfrm>
            <a:off x="2239902" y="4597919"/>
            <a:ext cx="1717483" cy="256294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spcAft>
                <a:spcPts val="0"/>
              </a:spcAft>
              <a:buFont typeface="Arial" panose="020B0604020202020204" pitchFamily="34" charset="0"/>
              <a:buChar char="•"/>
            </a:pPr>
            <a:r>
              <a:rPr lang="en-GB" sz="1200" dirty="0">
                <a:latin typeface="Arial" panose="020B0604020202020204" pitchFamily="34" charset="0"/>
                <a:ea typeface="Calibri"/>
                <a:cs typeface="Arial" panose="020B0604020202020204" pitchFamily="34" charset="0"/>
              </a:rPr>
              <a:t>71.2% of patients were prescribed regular laxatives on admission however 42.6% went on to require a rescue enema during their stay</a:t>
            </a:r>
          </a:p>
          <a:p>
            <a:pPr marL="171450" indent="-171450">
              <a:spcAft>
                <a:spcPts val="0"/>
              </a:spcAft>
              <a:buFont typeface="Arial" panose="020B0604020202020204" pitchFamily="34" charset="0"/>
              <a:buChar char="•"/>
            </a:pPr>
            <a:r>
              <a:rPr lang="en-GB" sz="1200" dirty="0">
                <a:latin typeface="Arial" panose="020B0604020202020204" pitchFamily="34" charset="0"/>
                <a:ea typeface="Calibri"/>
                <a:cs typeface="Arial" panose="020B0604020202020204" pitchFamily="34" charset="0"/>
              </a:rPr>
              <a:t>Days to bowel opening from admission were 4.5 </a:t>
            </a:r>
          </a:p>
        </p:txBody>
      </p:sp>
      <p:sp>
        <p:nvSpPr>
          <p:cNvPr id="54" name="Rectangle: Rounded Corners 53">
            <a:extLst>
              <a:ext uri="{FF2B5EF4-FFF2-40B4-BE49-F238E27FC236}">
                <a16:creationId xmlns:a16="http://schemas.microsoft.com/office/drawing/2014/main" xmlns="" id="{DB8903C5-E343-42FD-B113-14E6DF45090E}"/>
              </a:ext>
            </a:extLst>
          </p:cNvPr>
          <p:cNvSpPr/>
          <p:nvPr/>
        </p:nvSpPr>
        <p:spPr>
          <a:xfrm>
            <a:off x="8280203" y="4107391"/>
            <a:ext cx="2319034" cy="374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0"/>
              </a:spcAft>
            </a:pPr>
            <a:r>
              <a:rPr lang="en-GB" sz="1200" b="1" dirty="0">
                <a:latin typeface="Arial" panose="020B0604020202020204" pitchFamily="34" charset="0"/>
                <a:ea typeface="Calibri"/>
                <a:cs typeface="Arial" panose="020B0604020202020204" pitchFamily="34" charset="0"/>
              </a:rPr>
              <a:t>Results Cycle 2 </a:t>
            </a:r>
          </a:p>
        </p:txBody>
      </p:sp>
      <p:sp>
        <p:nvSpPr>
          <p:cNvPr id="57" name="Rectangle: Rounded Corners 56">
            <a:extLst>
              <a:ext uri="{FF2B5EF4-FFF2-40B4-BE49-F238E27FC236}">
                <a16:creationId xmlns:a16="http://schemas.microsoft.com/office/drawing/2014/main" xmlns="" id="{0B4DF138-380E-4BEE-8DA6-70038B6A692C}"/>
              </a:ext>
            </a:extLst>
          </p:cNvPr>
          <p:cNvSpPr/>
          <p:nvPr/>
        </p:nvSpPr>
        <p:spPr>
          <a:xfrm>
            <a:off x="4190398" y="4089750"/>
            <a:ext cx="2367429" cy="437996"/>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0"/>
              </a:spcAft>
            </a:pPr>
            <a:r>
              <a:rPr lang="en-GB" sz="1200" b="1" dirty="0">
                <a:latin typeface="Arial" panose="020B0604020202020204" pitchFamily="34" charset="0"/>
                <a:ea typeface="Calibri"/>
                <a:cs typeface="Arial" panose="020B0604020202020204" pitchFamily="34" charset="0"/>
              </a:rPr>
              <a:t>Intervention</a:t>
            </a:r>
            <a:endParaRPr lang="en-GB" sz="1200" dirty="0">
              <a:latin typeface="Arial" panose="020B0604020202020204" pitchFamily="34" charset="0"/>
              <a:ea typeface="Calibri"/>
              <a:cs typeface="Arial" panose="020B0604020202020204" pitchFamily="34" charset="0"/>
            </a:endParaRPr>
          </a:p>
        </p:txBody>
      </p:sp>
      <p:sp>
        <p:nvSpPr>
          <p:cNvPr id="58" name="Rectangle: Rounded Corners 57">
            <a:extLst>
              <a:ext uri="{FF2B5EF4-FFF2-40B4-BE49-F238E27FC236}">
                <a16:creationId xmlns:a16="http://schemas.microsoft.com/office/drawing/2014/main" xmlns="" id="{7884987B-B861-4AAC-9316-9FC98A13AF81}"/>
              </a:ext>
            </a:extLst>
          </p:cNvPr>
          <p:cNvSpPr/>
          <p:nvPr/>
        </p:nvSpPr>
        <p:spPr>
          <a:xfrm>
            <a:off x="6734428" y="4119994"/>
            <a:ext cx="1479757" cy="37113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0"/>
              </a:spcAft>
            </a:pPr>
            <a:r>
              <a:rPr lang="en-GB" sz="1200" b="1" dirty="0">
                <a:latin typeface="Arial" panose="020B0604020202020204" pitchFamily="34" charset="0"/>
                <a:ea typeface="Calibri"/>
                <a:cs typeface="Arial" panose="020B0604020202020204" pitchFamily="34" charset="0"/>
              </a:rPr>
              <a:t>Method cycle 2</a:t>
            </a:r>
          </a:p>
        </p:txBody>
      </p:sp>
      <p:sp>
        <p:nvSpPr>
          <p:cNvPr id="59" name="Rectangle: Rounded Corners 58">
            <a:extLst>
              <a:ext uri="{FF2B5EF4-FFF2-40B4-BE49-F238E27FC236}">
                <a16:creationId xmlns:a16="http://schemas.microsoft.com/office/drawing/2014/main" xmlns="" id="{B4799EBA-5F23-437A-B392-71974F23A622}"/>
              </a:ext>
            </a:extLst>
          </p:cNvPr>
          <p:cNvSpPr/>
          <p:nvPr/>
        </p:nvSpPr>
        <p:spPr>
          <a:xfrm>
            <a:off x="8305362" y="4559158"/>
            <a:ext cx="2293876" cy="256294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spcAft>
                <a:spcPts val="0"/>
              </a:spcAft>
              <a:buFont typeface="Arial" panose="020B0604020202020204" pitchFamily="34" charset="0"/>
              <a:buChar char="•"/>
            </a:pPr>
            <a:r>
              <a:rPr lang="en-GB" sz="1200" dirty="0">
                <a:latin typeface="Arial" panose="020B0604020202020204" pitchFamily="34" charset="0"/>
                <a:ea typeface="Calibri"/>
                <a:cs typeface="Arial" panose="020B0604020202020204" pitchFamily="34" charset="0"/>
              </a:rPr>
              <a:t>81.3% of patients were prescribed regular laxatives on admission</a:t>
            </a:r>
          </a:p>
          <a:p>
            <a:pPr marL="171450" indent="-171450">
              <a:spcAft>
                <a:spcPts val="0"/>
              </a:spcAft>
              <a:buFont typeface="Arial" panose="020B0604020202020204" pitchFamily="34" charset="0"/>
              <a:buChar char="•"/>
            </a:pPr>
            <a:r>
              <a:rPr lang="en-GB" sz="1200" dirty="0">
                <a:latin typeface="Arial" panose="020B0604020202020204" pitchFamily="34" charset="0"/>
                <a:ea typeface="Calibri"/>
                <a:cs typeface="Arial" panose="020B0604020202020204" pitchFamily="34" charset="0"/>
              </a:rPr>
              <a:t>Number of patients requiring rescue enema reduced from 42.6% to 5.6%</a:t>
            </a:r>
          </a:p>
          <a:p>
            <a:pPr marL="171450" indent="-171450">
              <a:spcAft>
                <a:spcPts val="0"/>
              </a:spcAft>
              <a:buFont typeface="Arial" panose="020B0604020202020204" pitchFamily="34" charset="0"/>
              <a:buChar char="•"/>
            </a:pPr>
            <a:r>
              <a:rPr lang="en-GB" sz="1200" dirty="0">
                <a:latin typeface="Arial" panose="020B0604020202020204" pitchFamily="34" charset="0"/>
                <a:ea typeface="Calibri"/>
                <a:cs typeface="Arial" panose="020B0604020202020204" pitchFamily="34" charset="0"/>
              </a:rPr>
              <a:t>Days to bowel opening from admission declined marginally to 4 days however prescription of high dose weak / strong opiates declined significantly</a:t>
            </a:r>
          </a:p>
        </p:txBody>
      </p:sp>
      <p:sp>
        <p:nvSpPr>
          <p:cNvPr id="60" name="Rectangle: Rounded Corners 59">
            <a:extLst>
              <a:ext uri="{FF2B5EF4-FFF2-40B4-BE49-F238E27FC236}">
                <a16:creationId xmlns:a16="http://schemas.microsoft.com/office/drawing/2014/main" xmlns="" id="{2A525DB3-8FFE-4F7B-8BBF-F1D1517B3D38}"/>
              </a:ext>
            </a:extLst>
          </p:cNvPr>
          <p:cNvSpPr/>
          <p:nvPr/>
        </p:nvSpPr>
        <p:spPr>
          <a:xfrm>
            <a:off x="4190396" y="5936739"/>
            <a:ext cx="2367429" cy="1028605"/>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0"/>
              </a:spcAft>
            </a:pPr>
            <a:r>
              <a:rPr lang="en-GB" sz="1200" dirty="0">
                <a:latin typeface="Arial" panose="020B0604020202020204" pitchFamily="34" charset="0"/>
                <a:ea typeface="Calibri"/>
                <a:cs typeface="Arial" panose="020B0604020202020204" pitchFamily="34" charset="0"/>
              </a:rPr>
              <a:t>Education was provided for all prescribers on risks associated with inappropriate opiate and laxatives prescription </a:t>
            </a:r>
          </a:p>
        </p:txBody>
      </p:sp>
      <p:sp>
        <p:nvSpPr>
          <p:cNvPr id="40" name="Arrow: Right 39">
            <a:extLst>
              <a:ext uri="{FF2B5EF4-FFF2-40B4-BE49-F238E27FC236}">
                <a16:creationId xmlns:a16="http://schemas.microsoft.com/office/drawing/2014/main" xmlns="" id="{92CA2733-041C-4E7A-AF5E-0F3DDDEAD837}"/>
              </a:ext>
            </a:extLst>
          </p:cNvPr>
          <p:cNvSpPr/>
          <p:nvPr/>
        </p:nvSpPr>
        <p:spPr>
          <a:xfrm>
            <a:off x="4000530" y="5638295"/>
            <a:ext cx="256833" cy="407593"/>
          </a:xfrm>
          <a:prstGeom prst="rightArrow">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62" name="Arrow: Right 61">
            <a:extLst>
              <a:ext uri="{FF2B5EF4-FFF2-40B4-BE49-F238E27FC236}">
                <a16:creationId xmlns:a16="http://schemas.microsoft.com/office/drawing/2014/main" xmlns="" id="{9410B20B-9E1A-4B41-8761-7FC4BC640976}"/>
              </a:ext>
            </a:extLst>
          </p:cNvPr>
          <p:cNvSpPr/>
          <p:nvPr/>
        </p:nvSpPr>
        <p:spPr>
          <a:xfrm>
            <a:off x="6467229" y="5638295"/>
            <a:ext cx="256833" cy="407593"/>
          </a:xfrm>
          <a:prstGeom prst="rightArrow">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16363930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LAST UPDATE DATE" val="359331700.241467"/>
  <p:tag name="IMPORTID" val="3402359330993.951985"/>
  <p:tag name="WBLAST" val="https://kpmgoneuk-my.sharepoint.com/personal/michael_penny_kpmg_co_uk/Documents/Copy of anonymised data.xlsx"/>
  <p:tag name="USER NAME" val="mpenny"/>
  <p:tag name="TYPE" val="2"/>
  <p:tag name="SOURCENAME" val="Percentage of patients prescribed opiates (cycle 1) (Chart14 (1))"/>
  <p:tag name="SHEETID" val="Codeine and morphine"/>
  <p:tag name="PICTUREAPPEARANCE" val="xlPrinter"/>
  <p:tag name="NORESIZEONUPDATE" val="False"/>
  <p:tag name="HIDDENRANGE" val=""/>
</p:tagLst>
</file>

<file path=ppt/tags/tag2.xml><?xml version="1.0" encoding="utf-8"?>
<p:tagLst xmlns:a="http://schemas.openxmlformats.org/drawingml/2006/main" xmlns:r="http://schemas.openxmlformats.org/officeDocument/2006/relationships" xmlns:p="http://schemas.openxmlformats.org/presentationml/2006/main">
  <p:tag name="LAST UPDATE DATE" val="359331703.76988"/>
  <p:tag name="IMPORTID" val="5300359331001.4623"/>
  <p:tag name="WBLAST" val="https://kpmgoneuk-my.sharepoint.com/personal/michael_penny_kpmg_co_uk/Documents/Copy of anonymised data.xlsx"/>
  <p:tag name="USER NAME" val="mpenny"/>
  <p:tag name="TYPE" val="2"/>
  <p:tag name="SOURCENAME" val="Percentage of patients prescribed opiates (cycle 2) (Chart14)"/>
  <p:tag name="SHEETID" val="Codeine and morphine"/>
  <p:tag name="PICTUREAPPEARANCE" val="xlPrinter"/>
  <p:tag name="NORESIZEONUPDATE" val="False"/>
  <p:tag name="HIDDENRANGE" val=""/>
</p:tagLst>
</file>

<file path=ppt/tags/tag3.xml><?xml version="1.0" encoding="utf-8"?>
<p:tagLst xmlns:a="http://schemas.openxmlformats.org/drawingml/2006/main" xmlns:r="http://schemas.openxmlformats.org/officeDocument/2006/relationships" xmlns:p="http://schemas.openxmlformats.org/presentationml/2006/main">
  <p:tag name="LAST UPDATE DATE" val="359332225.585719"/>
  <p:tag name="IMPORTID" val="8619359331328.058737"/>
  <p:tag name="WBLAST" val="https://kpmgoneuk-my.sharepoint.com/personal/michael_penny_kpmg_co_uk/Documents/Copy of anonymised data.xlsx"/>
  <p:tag name="USER NAME" val="mpenny"/>
  <p:tag name="TYPE" val="2"/>
  <p:tag name="SOURCENAME" val="Percentage of patients prescribed regular laxatives on admission (Chart17)"/>
  <p:tag name="SHEETID" val="Laxative on ADMISSION"/>
  <p:tag name="PICTUREAPPEARANCE" val="xlPrinter"/>
  <p:tag name="NORESIZEONUPDATE" val="False"/>
  <p:tag name="HIDDENRANGE" val=""/>
</p:tagLst>
</file>

<file path=ppt/tags/tag4.xml><?xml version="1.0" encoding="utf-8"?>
<p:tagLst xmlns:a="http://schemas.openxmlformats.org/drawingml/2006/main" xmlns:r="http://schemas.openxmlformats.org/officeDocument/2006/relationships" xmlns:p="http://schemas.openxmlformats.org/presentationml/2006/main">
  <p:tag name="LAST UPDATE DATE" val="359332260.497548"/>
  <p:tag name="IMPORTID" val="17359331498.071702"/>
  <p:tag name="WBLAST" val="https://kpmgoneuk-my.sharepoint.com/personal/michael_penny_kpmg_co_uk/Documents/Copy of anonymised data.xlsx"/>
  <p:tag name="USER NAME" val="mpenny"/>
  <p:tag name="TYPE" val="2"/>
  <p:tag name="SOURCENAME" val="Percentage of patients given Enema during admission (Chart16)"/>
  <p:tag name="SHEETID" val="Enema during admission"/>
  <p:tag name="PICTUREAPPEARANCE" val="xlPrinter"/>
  <p:tag name="NORESIZEONUPDATE" val="False"/>
  <p:tag name="HIDDENRANGE" val=""/>
</p:tagLst>
</file>

<file path=ppt/tags/tag5.xml><?xml version="1.0" encoding="utf-8"?>
<p:tagLst xmlns:a="http://schemas.openxmlformats.org/drawingml/2006/main" xmlns:r="http://schemas.openxmlformats.org/officeDocument/2006/relationships" xmlns:p="http://schemas.openxmlformats.org/presentationml/2006/main">
  <p:tag name="LAST UPDATE DATE" val="359332538.373952"/>
  <p:tag name="IMPORTID" val="7451359332009.588738"/>
  <p:tag name="WBLAST" val="https://kpmgoneuk-my.sharepoint.com/personal/michael_penny_kpmg_co_uk/Documents/Laxatives audit.xlsx"/>
  <p:tag name="USER NAME" val="mpenny"/>
  <p:tag name="TYPE" val="2"/>
  <p:tag name="SOURCENAME" val="Percentage of patients' weight documented on drug chart (Chart2)"/>
  <p:tag name="SHEETID" val="Charts"/>
  <p:tag name="PICTUREAPPEARANCE" val="xlPrinter"/>
  <p:tag name="NORESIZEONUPDATE" val="False"/>
  <p:tag name="HIDDENRANGE" val=""/>
</p:tagLst>
</file>

<file path=ppt/tags/tag6.xml><?xml version="1.0" encoding="utf-8"?>
<p:tagLst xmlns:a="http://schemas.openxmlformats.org/drawingml/2006/main" xmlns:r="http://schemas.openxmlformats.org/officeDocument/2006/relationships" xmlns:p="http://schemas.openxmlformats.org/presentationml/2006/main">
  <p:tag name="LAST UPDATE DATE" val="359332554.174205"/>
  <p:tag name="IMPORTID" val="4201359331622.676176"/>
  <p:tag name="WBLAST" val="https://kpmgoneuk-my.sharepoint.com/personal/michael_penny_kpmg_co_uk/Documents/Copy of anonymised data.xlsx"/>
  <p:tag name="USER NAME" val="mpenny"/>
  <p:tag name="TYPE" val="2"/>
  <p:tag name="SOURCENAME" val="Days to bowel opening from admission (Chart18)"/>
  <p:tag name="SHEETID" val="Bowel opening"/>
  <p:tag name="PICTUREAPPEARANCE" val="xlPrinter"/>
  <p:tag name="NORESIZEONUPDATE" val="False"/>
  <p:tag name="HIDDENRANGE" val=""/>
</p:tagLst>
</file>

<file path=ppt/tags/tag7.xml><?xml version="1.0" encoding="utf-8"?>
<p:tagLst xmlns:a="http://schemas.openxmlformats.org/drawingml/2006/main" xmlns:r="http://schemas.openxmlformats.org/officeDocument/2006/relationships" xmlns:p="http://schemas.openxmlformats.org/presentationml/2006/main">
  <p:tag name="LAST UPDATE DATE" val="359335544.739049"/>
  <p:tag name="IMPORTID" val="6201359321056.362538"/>
  <p:tag name="WBLAST" val="https://kpmgoneuk-my.sharepoint.com/personal/michael_penny_kpmg_co_uk/Documents/Copy of anonymised data.xlsx"/>
  <p:tag name="USER NAME" val="mpenny"/>
  <p:tag name="TYPE" val="1"/>
  <p:tag name="SOURCENAME" val="Patient demographics "/>
  <p:tag name="SHEETID" val="Demographics"/>
  <p:tag name="PICTUREAPPEARANCE" val="xlPrinter"/>
  <p:tag name="NORESIZEONUPDATE" val="False"/>
  <p:tag name="HIDDENRANGE" val=""/>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64</TotalTime>
  <Words>536</Words>
  <Application>Microsoft Office PowerPoint</Application>
  <PresentationFormat>Custom</PresentationFormat>
  <Paragraphs>37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Lakha Manoj (RBK) Walsall Healthcare NHS Trust</dc:creator>
  <cp:lastModifiedBy>Bradley Joyce (RBK) Walsall Healthcare NHS Trust</cp:lastModifiedBy>
  <cp:revision>23</cp:revision>
  <dcterms:created xsi:type="dcterms:W3CDTF">2020-12-07T15:24:36Z</dcterms:created>
  <dcterms:modified xsi:type="dcterms:W3CDTF">2021-11-09T13:28:36Z</dcterms:modified>
</cp:coreProperties>
</file>