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81" r:id="rId2"/>
  </p:sldIdLst>
  <p:sldSz cx="10691813" cy="151193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243"/>
    <p:restoredTop sz="96405"/>
  </p:normalViewPr>
  <p:slideViewPr>
    <p:cSldViewPr snapToGrid="0" snapToObjects="1">
      <p:cViewPr varScale="1">
        <p:scale>
          <a:sx n="37" d="100"/>
          <a:sy n="37" d="100"/>
        </p:scale>
        <p:origin x="-906" y="-78"/>
      </p:cViewPr>
      <p:guideLst>
        <p:guide orient="horz" pos="4762"/>
        <p:guide pos="336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13AE1F-CF5B-A64D-BC5D-DC7572A71749}" type="datetimeFigureOut">
              <a:rPr lang="en-US" smtClean="0"/>
              <a:t>11/9/2021</a:t>
            </a:fld>
            <a:endParaRPr lang="en-US"/>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6E1A7D-7FFD-6845-A916-EF7EB14EF696}" type="slidenum">
              <a:rPr lang="en-US" smtClean="0"/>
              <a:t>‹#›</a:t>
            </a:fld>
            <a:endParaRPr lang="en-US"/>
          </a:p>
        </p:txBody>
      </p:sp>
    </p:spTree>
    <p:extLst>
      <p:ext uri="{BB962C8B-B14F-4D97-AF65-F5344CB8AC3E}">
        <p14:creationId xmlns:p14="http://schemas.microsoft.com/office/powerpoint/2010/main" val="12767241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01886" y="2474395"/>
            <a:ext cx="9088041" cy="5263774"/>
          </a:xfrm>
        </p:spPr>
        <p:txBody>
          <a:bodyPr anchor="b"/>
          <a:lstStyle>
            <a:lvl1pPr algn="ctr">
              <a:defRPr sz="7016"/>
            </a:lvl1pPr>
          </a:lstStyle>
          <a:p>
            <a:r>
              <a:rPr lang="en-GB"/>
              <a:t>Click to edit Master title style</a:t>
            </a:r>
            <a:endParaRPr lang="en-US" dirty="0"/>
          </a:p>
        </p:txBody>
      </p:sp>
      <p:sp>
        <p:nvSpPr>
          <p:cNvPr id="3" name="Subtitle 2"/>
          <p:cNvSpPr>
            <a:spLocks noGrp="1"/>
          </p:cNvSpPr>
          <p:nvPr>
            <p:ph type="subTitle" idx="1"/>
          </p:nvPr>
        </p:nvSpPr>
        <p:spPr>
          <a:xfrm>
            <a:off x="1336477" y="7941160"/>
            <a:ext cx="8018860" cy="3650342"/>
          </a:xfrm>
        </p:spPr>
        <p:txBody>
          <a:bodyPr/>
          <a:lstStyle>
            <a:lvl1pPr marL="0" indent="0" algn="ctr">
              <a:buNone/>
              <a:defRPr sz="2806"/>
            </a:lvl1pPr>
            <a:lvl2pPr marL="534604" indent="0" algn="ctr">
              <a:buNone/>
              <a:defRPr sz="2339"/>
            </a:lvl2pPr>
            <a:lvl3pPr marL="1069208" indent="0" algn="ctr">
              <a:buNone/>
              <a:defRPr sz="2105"/>
            </a:lvl3pPr>
            <a:lvl4pPr marL="1603812" indent="0" algn="ctr">
              <a:buNone/>
              <a:defRPr sz="1871"/>
            </a:lvl4pPr>
            <a:lvl5pPr marL="2138416" indent="0" algn="ctr">
              <a:buNone/>
              <a:defRPr sz="1871"/>
            </a:lvl5pPr>
            <a:lvl6pPr marL="2673020" indent="0" algn="ctr">
              <a:buNone/>
              <a:defRPr sz="1871"/>
            </a:lvl6pPr>
            <a:lvl7pPr marL="3207624" indent="0" algn="ctr">
              <a:buNone/>
              <a:defRPr sz="1871"/>
            </a:lvl7pPr>
            <a:lvl8pPr marL="3742228" indent="0" algn="ctr">
              <a:buNone/>
              <a:defRPr sz="1871"/>
            </a:lvl8pPr>
            <a:lvl9pPr marL="4276832" indent="0" algn="ctr">
              <a:buNone/>
              <a:defRPr sz="1871"/>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5D38D15B-C69A-C945-99D0-425943BFE0DD}" type="datetime1">
              <a:rPr lang="en-GB" smtClean="0"/>
              <a:t>09/11/2021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37333983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27A2AD87-DD57-764F-9F68-85A207130292}" type="datetime1">
              <a:rPr lang="en-GB" smtClean="0"/>
              <a:t>09/11/2021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41286627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804966"/>
            <a:ext cx="2305422" cy="12812950"/>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735063" y="804966"/>
            <a:ext cx="6782619" cy="1281295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222BCA60-DA8F-F348-8431-4D2A57F19BB4}" type="datetime1">
              <a:rPr lang="en-GB" smtClean="0"/>
              <a:t>09/11/2021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38048506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C81AA62A-9405-8C4B-91C9-9669FEEBBF1C}" type="datetime1">
              <a:rPr lang="en-GB" smtClean="0"/>
              <a:t>09/11/2021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1642557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9494" y="3769342"/>
            <a:ext cx="9221689" cy="6289229"/>
          </a:xfrm>
        </p:spPr>
        <p:txBody>
          <a:bodyPr anchor="b"/>
          <a:lstStyle>
            <a:lvl1pPr>
              <a:defRPr sz="7016"/>
            </a:lvl1pPr>
          </a:lstStyle>
          <a:p>
            <a:r>
              <a:rPr lang="en-GB"/>
              <a:t>Click to edit Master title style</a:t>
            </a:r>
            <a:endParaRPr lang="en-US" dirty="0"/>
          </a:p>
        </p:txBody>
      </p:sp>
      <p:sp>
        <p:nvSpPr>
          <p:cNvPr id="3" name="Text Placeholder 2"/>
          <p:cNvSpPr>
            <a:spLocks noGrp="1"/>
          </p:cNvSpPr>
          <p:nvPr>
            <p:ph type="body" idx="1"/>
          </p:nvPr>
        </p:nvSpPr>
        <p:spPr>
          <a:xfrm>
            <a:off x="729494" y="10118069"/>
            <a:ext cx="9221689" cy="3307357"/>
          </a:xfrm>
        </p:spPr>
        <p:txBody>
          <a:bodyPr/>
          <a:lstStyle>
            <a:lvl1pPr marL="0" indent="0">
              <a:buNone/>
              <a:defRPr sz="2806">
                <a:solidFill>
                  <a:schemeClr val="tx1"/>
                </a:solidFill>
              </a:defRPr>
            </a:lvl1pPr>
            <a:lvl2pPr marL="534604" indent="0">
              <a:buNone/>
              <a:defRPr sz="2339">
                <a:solidFill>
                  <a:schemeClr val="tx1">
                    <a:tint val="75000"/>
                  </a:schemeClr>
                </a:solidFill>
              </a:defRPr>
            </a:lvl2pPr>
            <a:lvl3pPr marL="1069208" indent="0">
              <a:buNone/>
              <a:defRPr sz="2105">
                <a:solidFill>
                  <a:schemeClr val="tx1">
                    <a:tint val="75000"/>
                  </a:schemeClr>
                </a:solidFill>
              </a:defRPr>
            </a:lvl3pPr>
            <a:lvl4pPr marL="1603812" indent="0">
              <a:buNone/>
              <a:defRPr sz="1871">
                <a:solidFill>
                  <a:schemeClr val="tx1">
                    <a:tint val="75000"/>
                  </a:schemeClr>
                </a:solidFill>
              </a:defRPr>
            </a:lvl4pPr>
            <a:lvl5pPr marL="2138416" indent="0">
              <a:buNone/>
              <a:defRPr sz="1871">
                <a:solidFill>
                  <a:schemeClr val="tx1">
                    <a:tint val="75000"/>
                  </a:schemeClr>
                </a:solidFill>
              </a:defRPr>
            </a:lvl5pPr>
            <a:lvl6pPr marL="2673020" indent="0">
              <a:buNone/>
              <a:defRPr sz="1871">
                <a:solidFill>
                  <a:schemeClr val="tx1">
                    <a:tint val="75000"/>
                  </a:schemeClr>
                </a:solidFill>
              </a:defRPr>
            </a:lvl6pPr>
            <a:lvl7pPr marL="3207624" indent="0">
              <a:buNone/>
              <a:defRPr sz="1871">
                <a:solidFill>
                  <a:schemeClr val="tx1">
                    <a:tint val="75000"/>
                  </a:schemeClr>
                </a:solidFill>
              </a:defRPr>
            </a:lvl7pPr>
            <a:lvl8pPr marL="3742228" indent="0">
              <a:buNone/>
              <a:defRPr sz="1871">
                <a:solidFill>
                  <a:schemeClr val="tx1">
                    <a:tint val="75000"/>
                  </a:schemeClr>
                </a:solidFill>
              </a:defRPr>
            </a:lvl8pPr>
            <a:lvl9pPr marL="4276832" indent="0">
              <a:buNone/>
              <a:defRPr sz="1871">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4968CDC4-FB12-964A-B051-89728A9A40C9}" type="datetime1">
              <a:rPr lang="en-GB" smtClean="0"/>
              <a:t>09/11/2021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20978345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735062" y="4024827"/>
            <a:ext cx="4544021" cy="959308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412730" y="4024827"/>
            <a:ext cx="4544021" cy="959308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956CFAE0-DFCF-664C-9113-8E274CE0AFD6}" type="datetime1">
              <a:rPr lang="en-GB" smtClean="0"/>
              <a:t>09/11/2021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2223135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36455" y="804969"/>
            <a:ext cx="9221689" cy="2922375"/>
          </a:xfrm>
        </p:spPr>
        <p:txBody>
          <a:bodyPr/>
          <a:lstStyle/>
          <a:p>
            <a:r>
              <a:rPr lang="en-GB"/>
              <a:t>Click to edit Master title style</a:t>
            </a:r>
            <a:endParaRPr lang="en-US" dirty="0"/>
          </a:p>
        </p:txBody>
      </p:sp>
      <p:sp>
        <p:nvSpPr>
          <p:cNvPr id="3" name="Text Placeholder 2"/>
          <p:cNvSpPr>
            <a:spLocks noGrp="1"/>
          </p:cNvSpPr>
          <p:nvPr>
            <p:ph type="body" idx="1"/>
          </p:nvPr>
        </p:nvSpPr>
        <p:spPr>
          <a:xfrm>
            <a:off x="736456" y="3706342"/>
            <a:ext cx="4523137"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en-GB"/>
              <a:t>Click to edit Master text styles</a:t>
            </a:r>
          </a:p>
        </p:txBody>
      </p:sp>
      <p:sp>
        <p:nvSpPr>
          <p:cNvPr id="4" name="Content Placeholder 3"/>
          <p:cNvSpPr>
            <a:spLocks noGrp="1"/>
          </p:cNvSpPr>
          <p:nvPr>
            <p:ph sz="half" idx="2"/>
          </p:nvPr>
        </p:nvSpPr>
        <p:spPr>
          <a:xfrm>
            <a:off x="736456" y="5522763"/>
            <a:ext cx="4523137" cy="812315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412731" y="3706342"/>
            <a:ext cx="4545413"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en-GB"/>
              <a:t>Click to edit Master text styles</a:t>
            </a:r>
          </a:p>
        </p:txBody>
      </p:sp>
      <p:sp>
        <p:nvSpPr>
          <p:cNvPr id="6" name="Content Placeholder 5"/>
          <p:cNvSpPr>
            <a:spLocks noGrp="1"/>
          </p:cNvSpPr>
          <p:nvPr>
            <p:ph sz="quarter" idx="4"/>
          </p:nvPr>
        </p:nvSpPr>
        <p:spPr>
          <a:xfrm>
            <a:off x="5412731" y="5522763"/>
            <a:ext cx="4545413" cy="812315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889DC2CE-6F26-054F-B7D3-1A35B360EAB1}" type="datetime1">
              <a:rPr lang="en-GB" smtClean="0"/>
              <a:t>09/11/2021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40137686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98FB82F0-3905-A940-8E74-D4361D13ECB1}" type="datetime1">
              <a:rPr lang="en-GB" smtClean="0"/>
              <a:t>09/11/2021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16335346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9C27AF-50B0-2C4D-BD78-32A0F479207A}" type="datetime1">
              <a:rPr lang="en-GB" smtClean="0"/>
              <a:t>09/11/2021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2306127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en-GB"/>
              <a:t>Click to edit Master title style</a:t>
            </a:r>
            <a:endParaRPr lang="en-US" dirty="0"/>
          </a:p>
        </p:txBody>
      </p:sp>
      <p:sp>
        <p:nvSpPr>
          <p:cNvPr id="3" name="Content Placeholder 2"/>
          <p:cNvSpPr>
            <a:spLocks noGrp="1"/>
          </p:cNvSpPr>
          <p:nvPr>
            <p:ph idx="1"/>
          </p:nvPr>
        </p:nvSpPr>
        <p:spPr>
          <a:xfrm>
            <a:off x="4545413" y="2176910"/>
            <a:ext cx="5412730" cy="10744538"/>
          </a:xfrm>
        </p:spPr>
        <p:txBody>
          <a:bodyPr/>
          <a:lstStyle>
            <a:lvl1pPr>
              <a:defRPr sz="3742"/>
            </a:lvl1pPr>
            <a:lvl2pPr>
              <a:defRPr sz="3274"/>
            </a:lvl2pPr>
            <a:lvl3pPr>
              <a:defRPr sz="2806"/>
            </a:lvl3pPr>
            <a:lvl4pPr>
              <a:defRPr sz="2339"/>
            </a:lvl4pPr>
            <a:lvl5pPr>
              <a:defRPr sz="2339"/>
            </a:lvl5pPr>
            <a:lvl6pPr>
              <a:defRPr sz="2339"/>
            </a:lvl6pPr>
            <a:lvl7pPr>
              <a:defRPr sz="2339"/>
            </a:lvl7pPr>
            <a:lvl8pPr>
              <a:defRPr sz="2339"/>
            </a:lvl8pPr>
            <a:lvl9pPr>
              <a:defRPr sz="2339"/>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en-GB"/>
              <a:t>Click to edit Master text styles</a:t>
            </a:r>
          </a:p>
        </p:txBody>
      </p:sp>
      <p:sp>
        <p:nvSpPr>
          <p:cNvPr id="5" name="Date Placeholder 4"/>
          <p:cNvSpPr>
            <a:spLocks noGrp="1"/>
          </p:cNvSpPr>
          <p:nvPr>
            <p:ph type="dt" sz="half" idx="10"/>
          </p:nvPr>
        </p:nvSpPr>
        <p:spPr/>
        <p:txBody>
          <a:bodyPr/>
          <a:lstStyle/>
          <a:p>
            <a:fld id="{8E42DC3D-7A03-5644-95D6-5F36B5A10ECA}" type="datetime1">
              <a:rPr lang="en-GB" smtClean="0"/>
              <a:t>09/11/2021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3302638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en-GB"/>
              <a:t>Click to edit Master title style</a:t>
            </a:r>
            <a:endParaRPr lang="en-US" dirty="0"/>
          </a:p>
        </p:txBody>
      </p:sp>
      <p:sp>
        <p:nvSpPr>
          <p:cNvPr id="3" name="Picture Placeholder 2"/>
          <p:cNvSpPr>
            <a:spLocks noGrp="1" noChangeAspect="1"/>
          </p:cNvSpPr>
          <p:nvPr>
            <p:ph type="pic" idx="1"/>
          </p:nvPr>
        </p:nvSpPr>
        <p:spPr>
          <a:xfrm>
            <a:off x="4545413" y="2176910"/>
            <a:ext cx="5412730" cy="10744538"/>
          </a:xfrm>
        </p:spPr>
        <p:txBody>
          <a:bodyPr anchor="t"/>
          <a:lstStyle>
            <a:lvl1pPr marL="0" indent="0">
              <a:buNone/>
              <a:defRPr sz="3742"/>
            </a:lvl1pPr>
            <a:lvl2pPr marL="534604" indent="0">
              <a:buNone/>
              <a:defRPr sz="3274"/>
            </a:lvl2pPr>
            <a:lvl3pPr marL="1069208" indent="0">
              <a:buNone/>
              <a:defRPr sz="2806"/>
            </a:lvl3pPr>
            <a:lvl4pPr marL="1603812" indent="0">
              <a:buNone/>
              <a:defRPr sz="2339"/>
            </a:lvl4pPr>
            <a:lvl5pPr marL="2138416" indent="0">
              <a:buNone/>
              <a:defRPr sz="2339"/>
            </a:lvl5pPr>
            <a:lvl6pPr marL="2673020" indent="0">
              <a:buNone/>
              <a:defRPr sz="2339"/>
            </a:lvl6pPr>
            <a:lvl7pPr marL="3207624" indent="0">
              <a:buNone/>
              <a:defRPr sz="2339"/>
            </a:lvl7pPr>
            <a:lvl8pPr marL="3742228" indent="0">
              <a:buNone/>
              <a:defRPr sz="2339"/>
            </a:lvl8pPr>
            <a:lvl9pPr marL="4276832" indent="0">
              <a:buNone/>
              <a:defRPr sz="2339"/>
            </a:lvl9pPr>
          </a:lstStyle>
          <a:p>
            <a:r>
              <a:rPr lang="en-GB"/>
              <a:t>Click icon to add picture</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en-GB"/>
              <a:t>Click to edit Master text styles</a:t>
            </a:r>
          </a:p>
        </p:txBody>
      </p:sp>
      <p:sp>
        <p:nvSpPr>
          <p:cNvPr id="5" name="Date Placeholder 4"/>
          <p:cNvSpPr>
            <a:spLocks noGrp="1"/>
          </p:cNvSpPr>
          <p:nvPr>
            <p:ph type="dt" sz="half" idx="10"/>
          </p:nvPr>
        </p:nvSpPr>
        <p:spPr/>
        <p:txBody>
          <a:bodyPr/>
          <a:lstStyle/>
          <a:p>
            <a:fld id="{EE3E01CF-5683-CD43-9505-4151FA33088C}" type="datetime1">
              <a:rPr lang="en-GB" smtClean="0"/>
              <a:t>09/11/2021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13489204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804969"/>
            <a:ext cx="9221689" cy="2922375"/>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735062" y="4024827"/>
            <a:ext cx="9221689" cy="9593089"/>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35062" y="14013401"/>
            <a:ext cx="2405658" cy="804965"/>
          </a:xfrm>
          <a:prstGeom prst="rect">
            <a:avLst/>
          </a:prstGeom>
        </p:spPr>
        <p:txBody>
          <a:bodyPr vert="horz" lIns="91440" tIns="45720" rIns="91440" bIns="45720" rtlCol="0" anchor="ctr"/>
          <a:lstStyle>
            <a:lvl1pPr algn="l">
              <a:defRPr sz="1403">
                <a:solidFill>
                  <a:schemeClr val="tx1">
                    <a:tint val="75000"/>
                  </a:schemeClr>
                </a:solidFill>
              </a:defRPr>
            </a:lvl1pPr>
          </a:lstStyle>
          <a:p>
            <a:fld id="{56FF44D2-BA93-4C48-98F4-B6E46704D06E}" type="datetime1">
              <a:rPr lang="en-GB" smtClean="0"/>
              <a:t>09/11/2021</a:t>
            </a:fld>
            <a:endParaRPr lang="en-US"/>
          </a:p>
        </p:txBody>
      </p:sp>
      <p:sp>
        <p:nvSpPr>
          <p:cNvPr id="5" name="Footer Placeholder 4"/>
          <p:cNvSpPr>
            <a:spLocks noGrp="1"/>
          </p:cNvSpPr>
          <p:nvPr>
            <p:ph type="ftr" sz="quarter" idx="3"/>
          </p:nvPr>
        </p:nvSpPr>
        <p:spPr>
          <a:xfrm>
            <a:off x="3541663" y="14013401"/>
            <a:ext cx="3608487" cy="804965"/>
          </a:xfrm>
          <a:prstGeom prst="rect">
            <a:avLst/>
          </a:prstGeom>
        </p:spPr>
        <p:txBody>
          <a:bodyPr vert="horz" lIns="91440" tIns="45720" rIns="91440" bIns="45720" rtlCol="0" anchor="ctr"/>
          <a:lstStyle>
            <a:lvl1pPr algn="ctr">
              <a:defRPr sz="1403">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551093" y="14013401"/>
            <a:ext cx="2405658" cy="804965"/>
          </a:xfrm>
          <a:prstGeom prst="rect">
            <a:avLst/>
          </a:prstGeom>
        </p:spPr>
        <p:txBody>
          <a:bodyPr vert="horz" lIns="91440" tIns="45720" rIns="91440" bIns="45720" rtlCol="0" anchor="ctr"/>
          <a:lstStyle>
            <a:lvl1pPr algn="r">
              <a:defRPr sz="1403">
                <a:solidFill>
                  <a:schemeClr val="tx1">
                    <a:tint val="75000"/>
                  </a:schemeClr>
                </a:solidFill>
              </a:defRPr>
            </a:lvl1pPr>
          </a:lstStyle>
          <a:p>
            <a:fld id="{87C661E7-D1BC-9F4E-ACDB-6E2E147CF3A0}" type="slidenum">
              <a:rPr lang="en-US" smtClean="0"/>
              <a:t>‹#›</a:t>
            </a:fld>
            <a:endParaRPr lang="en-US"/>
          </a:p>
        </p:txBody>
      </p:sp>
    </p:spTree>
    <p:extLst>
      <p:ext uri="{BB962C8B-B14F-4D97-AF65-F5344CB8AC3E}">
        <p14:creationId xmlns:p14="http://schemas.microsoft.com/office/powerpoint/2010/main" val="14681137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1069208" rtl="0" eaLnBrk="1" latinLnBrk="0" hangingPunct="1">
        <a:lnSpc>
          <a:spcPct val="90000"/>
        </a:lnSpc>
        <a:spcBef>
          <a:spcPct val="0"/>
        </a:spcBef>
        <a:buNone/>
        <a:defRPr sz="5145" kern="1200">
          <a:solidFill>
            <a:schemeClr val="tx1"/>
          </a:solidFill>
          <a:latin typeface="+mj-lt"/>
          <a:ea typeface="+mj-ea"/>
          <a:cs typeface="+mj-cs"/>
        </a:defRPr>
      </a:lvl1pPr>
    </p:titleStyle>
    <p:bodyStyle>
      <a:lvl1pPr marL="267302" indent="-267302" algn="l" defTabSz="1069208" rtl="0" eaLnBrk="1" latinLnBrk="0" hangingPunct="1">
        <a:lnSpc>
          <a:spcPct val="90000"/>
        </a:lnSpc>
        <a:spcBef>
          <a:spcPts val="1169"/>
        </a:spcBef>
        <a:buFont typeface="Arial" panose="020B0604020202020204" pitchFamily="34" charset="0"/>
        <a:buChar char="•"/>
        <a:defRPr sz="3274" kern="1200">
          <a:solidFill>
            <a:schemeClr val="tx1"/>
          </a:solidFill>
          <a:latin typeface="+mn-lt"/>
          <a:ea typeface="+mn-ea"/>
          <a:cs typeface="+mn-cs"/>
        </a:defRPr>
      </a:lvl1pPr>
      <a:lvl2pPr marL="801906" indent="-267302" algn="l" defTabSz="1069208" rtl="0" eaLnBrk="1" latinLnBrk="0" hangingPunct="1">
        <a:lnSpc>
          <a:spcPct val="90000"/>
        </a:lnSpc>
        <a:spcBef>
          <a:spcPts val="585"/>
        </a:spcBef>
        <a:buFont typeface="Arial" panose="020B0604020202020204" pitchFamily="34" charset="0"/>
        <a:buChar char="•"/>
        <a:defRPr sz="2806" kern="1200">
          <a:solidFill>
            <a:schemeClr val="tx1"/>
          </a:solidFill>
          <a:latin typeface="+mn-lt"/>
          <a:ea typeface="+mn-ea"/>
          <a:cs typeface="+mn-cs"/>
        </a:defRPr>
      </a:lvl2pPr>
      <a:lvl3pPr marL="1336510" indent="-267302" algn="l" defTabSz="1069208" rtl="0" eaLnBrk="1" latinLnBrk="0" hangingPunct="1">
        <a:lnSpc>
          <a:spcPct val="90000"/>
        </a:lnSpc>
        <a:spcBef>
          <a:spcPts val="585"/>
        </a:spcBef>
        <a:buFont typeface="Arial" panose="020B0604020202020204" pitchFamily="34" charset="0"/>
        <a:buChar char="•"/>
        <a:defRPr sz="2339" kern="1200">
          <a:solidFill>
            <a:schemeClr val="tx1"/>
          </a:solidFill>
          <a:latin typeface="+mn-lt"/>
          <a:ea typeface="+mn-ea"/>
          <a:cs typeface="+mn-cs"/>
        </a:defRPr>
      </a:lvl3pPr>
      <a:lvl4pPr marL="1871114"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4pPr>
      <a:lvl5pPr marL="2405718"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5pPr>
      <a:lvl6pPr marL="2940322"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6pPr>
      <a:lvl7pPr marL="3474926"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7pPr>
      <a:lvl8pPr marL="4009530"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8pPr>
      <a:lvl9pPr marL="4544134"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9pPr>
    </p:bodyStyle>
    <p:otherStyle>
      <a:defPPr>
        <a:defRPr lang="en-US"/>
      </a:defPPr>
      <a:lvl1pPr marL="0" algn="l" defTabSz="1069208" rtl="0" eaLnBrk="1" latinLnBrk="0" hangingPunct="1">
        <a:defRPr sz="2105" kern="1200">
          <a:solidFill>
            <a:schemeClr val="tx1"/>
          </a:solidFill>
          <a:latin typeface="+mn-lt"/>
          <a:ea typeface="+mn-ea"/>
          <a:cs typeface="+mn-cs"/>
        </a:defRPr>
      </a:lvl1pPr>
      <a:lvl2pPr marL="534604" algn="l" defTabSz="1069208" rtl="0" eaLnBrk="1" latinLnBrk="0" hangingPunct="1">
        <a:defRPr sz="2105" kern="1200">
          <a:solidFill>
            <a:schemeClr val="tx1"/>
          </a:solidFill>
          <a:latin typeface="+mn-lt"/>
          <a:ea typeface="+mn-ea"/>
          <a:cs typeface="+mn-cs"/>
        </a:defRPr>
      </a:lvl2pPr>
      <a:lvl3pPr marL="1069208" algn="l" defTabSz="1069208" rtl="0" eaLnBrk="1" latinLnBrk="0" hangingPunct="1">
        <a:defRPr sz="2105" kern="1200">
          <a:solidFill>
            <a:schemeClr val="tx1"/>
          </a:solidFill>
          <a:latin typeface="+mn-lt"/>
          <a:ea typeface="+mn-ea"/>
          <a:cs typeface="+mn-cs"/>
        </a:defRPr>
      </a:lvl3pPr>
      <a:lvl4pPr marL="1603812" algn="l" defTabSz="1069208" rtl="0" eaLnBrk="1" latinLnBrk="0" hangingPunct="1">
        <a:defRPr sz="2105" kern="1200">
          <a:solidFill>
            <a:schemeClr val="tx1"/>
          </a:solidFill>
          <a:latin typeface="+mn-lt"/>
          <a:ea typeface="+mn-ea"/>
          <a:cs typeface="+mn-cs"/>
        </a:defRPr>
      </a:lvl4pPr>
      <a:lvl5pPr marL="2138416" algn="l" defTabSz="1069208" rtl="0" eaLnBrk="1" latinLnBrk="0" hangingPunct="1">
        <a:defRPr sz="2105" kern="1200">
          <a:solidFill>
            <a:schemeClr val="tx1"/>
          </a:solidFill>
          <a:latin typeface="+mn-lt"/>
          <a:ea typeface="+mn-ea"/>
          <a:cs typeface="+mn-cs"/>
        </a:defRPr>
      </a:lvl5pPr>
      <a:lvl6pPr marL="2673020" algn="l" defTabSz="1069208" rtl="0" eaLnBrk="1" latinLnBrk="0" hangingPunct="1">
        <a:defRPr sz="2105" kern="1200">
          <a:solidFill>
            <a:schemeClr val="tx1"/>
          </a:solidFill>
          <a:latin typeface="+mn-lt"/>
          <a:ea typeface="+mn-ea"/>
          <a:cs typeface="+mn-cs"/>
        </a:defRPr>
      </a:lvl6pPr>
      <a:lvl7pPr marL="3207624" algn="l" defTabSz="1069208" rtl="0" eaLnBrk="1" latinLnBrk="0" hangingPunct="1">
        <a:defRPr sz="2105" kern="1200">
          <a:solidFill>
            <a:schemeClr val="tx1"/>
          </a:solidFill>
          <a:latin typeface="+mn-lt"/>
          <a:ea typeface="+mn-ea"/>
          <a:cs typeface="+mn-cs"/>
        </a:defRPr>
      </a:lvl7pPr>
      <a:lvl8pPr marL="3742228" algn="l" defTabSz="1069208" rtl="0" eaLnBrk="1" latinLnBrk="0" hangingPunct="1">
        <a:defRPr sz="2105" kern="1200">
          <a:solidFill>
            <a:schemeClr val="tx1"/>
          </a:solidFill>
          <a:latin typeface="+mn-lt"/>
          <a:ea typeface="+mn-ea"/>
          <a:cs typeface="+mn-cs"/>
        </a:defRPr>
      </a:lvl8pPr>
      <a:lvl9pPr marL="4276832" algn="l" defTabSz="1069208" rtl="0" eaLnBrk="1" latinLnBrk="0" hangingPunct="1">
        <a:defRPr sz="210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 xmlns:a16="http://schemas.microsoft.com/office/drawing/2014/main" id="{7968EE91-BD68-8146-B4F1-F84513CD0E29}"/>
              </a:ext>
            </a:extLst>
          </p:cNvPr>
          <p:cNvSpPr txBox="1"/>
          <p:nvPr/>
        </p:nvSpPr>
        <p:spPr>
          <a:xfrm>
            <a:off x="382020" y="976086"/>
            <a:ext cx="9927772" cy="523220"/>
          </a:xfrm>
          <a:prstGeom prst="rect">
            <a:avLst/>
          </a:prstGeom>
          <a:noFill/>
        </p:spPr>
        <p:txBody>
          <a:bodyPr wrap="square" rtlCol="0">
            <a:spAutoFit/>
          </a:bodyPr>
          <a:lstStyle/>
          <a:p>
            <a:pPr algn="ctr"/>
            <a:r>
              <a:rPr lang="en-US" sz="2800" b="1" dirty="0">
                <a:solidFill>
                  <a:schemeClr val="bg1"/>
                </a:solidFill>
                <a:latin typeface="Arial" panose="020B0604020202020204" pitchFamily="34" charset="0"/>
                <a:cs typeface="Arial" panose="020B0604020202020204" pitchFamily="34" charset="0"/>
              </a:rPr>
              <a:t>The Ask EARL Project</a:t>
            </a:r>
          </a:p>
        </p:txBody>
      </p:sp>
      <p:sp>
        <p:nvSpPr>
          <p:cNvPr id="10" name="TextBox 9">
            <a:extLst>
              <a:ext uri="{FF2B5EF4-FFF2-40B4-BE49-F238E27FC236}">
                <a16:creationId xmlns="" xmlns:a16="http://schemas.microsoft.com/office/drawing/2014/main" id="{B58AD6FE-F3F4-8946-838E-E4A51B087E8E}"/>
              </a:ext>
            </a:extLst>
          </p:cNvPr>
          <p:cNvSpPr txBox="1"/>
          <p:nvPr/>
        </p:nvSpPr>
        <p:spPr>
          <a:xfrm>
            <a:off x="382020" y="1626306"/>
            <a:ext cx="9927772" cy="830997"/>
          </a:xfrm>
          <a:prstGeom prst="rect">
            <a:avLst/>
          </a:prstGeom>
          <a:noFill/>
        </p:spPr>
        <p:txBody>
          <a:bodyPr wrap="square" rtlCol="0">
            <a:spAutoFit/>
          </a:bodyPr>
          <a:lstStyle/>
          <a:p>
            <a:pPr algn="ctr"/>
            <a:r>
              <a:rPr lang="en-US" sz="2400" b="1">
                <a:solidFill>
                  <a:schemeClr val="bg1"/>
                </a:solidFill>
                <a:latin typeface="Arial" panose="020B0604020202020204" pitchFamily="34" charset="0"/>
                <a:cs typeface="Arial" panose="020B0604020202020204" pitchFamily="34" charset="0"/>
              </a:rPr>
              <a:t>Andrew Foot</a:t>
            </a:r>
            <a:r>
              <a:rPr lang="en-US" sz="2400">
                <a:solidFill>
                  <a:schemeClr val="bg1"/>
                </a:solidFill>
                <a:latin typeface="Arial" panose="020B0604020202020204" pitchFamily="34" charset="0"/>
                <a:cs typeface="Arial" panose="020B0604020202020204" pitchFamily="34" charset="0"/>
              </a:rPr>
              <a:t> / ED Consultant, </a:t>
            </a:r>
            <a:r>
              <a:rPr lang="en-US" sz="2400" b="1">
                <a:solidFill>
                  <a:schemeClr val="bg1"/>
                </a:solidFill>
                <a:latin typeface="Arial" panose="020B0604020202020204" pitchFamily="34" charset="0"/>
                <a:cs typeface="Arial" panose="020B0604020202020204" pitchFamily="34" charset="0"/>
              </a:rPr>
              <a:t>Benjamin McWalter</a:t>
            </a:r>
            <a:r>
              <a:rPr lang="en-US" sz="2400">
                <a:solidFill>
                  <a:schemeClr val="bg1"/>
                </a:solidFill>
                <a:latin typeface="Arial" panose="020B0604020202020204" pitchFamily="34" charset="0"/>
                <a:cs typeface="Arial" panose="020B0604020202020204" pitchFamily="34" charset="0"/>
              </a:rPr>
              <a:t> / Senior ACP, </a:t>
            </a:r>
            <a:r>
              <a:rPr lang="en-US" sz="2400" b="1">
                <a:solidFill>
                  <a:schemeClr val="bg1"/>
                </a:solidFill>
                <a:latin typeface="Arial" panose="020B0604020202020204" pitchFamily="34" charset="0"/>
                <a:cs typeface="Arial" panose="020B0604020202020204" pitchFamily="34" charset="0"/>
              </a:rPr>
              <a:t>Leigh Rogers</a:t>
            </a:r>
            <a:r>
              <a:rPr lang="en-US" sz="2400">
                <a:solidFill>
                  <a:schemeClr val="bg1"/>
                </a:solidFill>
                <a:latin typeface="Arial" panose="020B0604020202020204" pitchFamily="34" charset="0"/>
                <a:cs typeface="Arial" panose="020B0604020202020204" pitchFamily="34" charset="0"/>
              </a:rPr>
              <a:t> / Senior ACP.</a:t>
            </a:r>
          </a:p>
        </p:txBody>
      </p:sp>
      <p:sp>
        <p:nvSpPr>
          <p:cNvPr id="19" name="TextBox 18">
            <a:extLst>
              <a:ext uri="{FF2B5EF4-FFF2-40B4-BE49-F238E27FC236}">
                <a16:creationId xmlns="" xmlns:a16="http://schemas.microsoft.com/office/drawing/2014/main" id="{93F0862B-39CB-4B43-983D-1390D6B83806}"/>
              </a:ext>
            </a:extLst>
          </p:cNvPr>
          <p:cNvSpPr txBox="1"/>
          <p:nvPr/>
        </p:nvSpPr>
        <p:spPr>
          <a:xfrm>
            <a:off x="104931" y="2457194"/>
            <a:ext cx="10478125" cy="2169825"/>
          </a:xfrm>
          <a:prstGeom prst="rect">
            <a:avLst/>
          </a:prstGeom>
          <a:noFill/>
          <a:ln w="6350">
            <a:solidFill>
              <a:schemeClr val="tx1"/>
            </a:solidFill>
          </a:ln>
        </p:spPr>
        <p:txBody>
          <a:bodyPr wrap="square" lIns="91440" tIns="45720" rIns="91440" bIns="45720" rtlCol="0" anchor="t">
            <a:spAutoFit/>
          </a:bodyPr>
          <a:lstStyle/>
          <a:p>
            <a:r>
              <a:rPr lang="en-US" b="1" dirty="0">
                <a:latin typeface="Arial" panose="020B0604020202020204" pitchFamily="34" charset="0"/>
                <a:cs typeface="Arial" panose="020B0604020202020204" pitchFamily="34" charset="0"/>
              </a:rPr>
              <a:t>The problem</a:t>
            </a:r>
            <a:r>
              <a:rPr lang="en-GB" dirty="0">
                <a:latin typeface="Arial" panose="020B0604020202020204" pitchFamily="34" charset="0"/>
                <a:cs typeface="Arial" panose="020B0604020202020204" pitchFamily="34" charset="0"/>
              </a:rPr>
              <a:t>:</a:t>
            </a:r>
            <a:r>
              <a:rPr lang="en-GB" sz="1400" dirty="0">
                <a:latin typeface="Arial" panose="020B0604020202020204" pitchFamily="34" charset="0"/>
                <a:cs typeface="Arial" panose="020B0604020202020204" pitchFamily="34" charset="0"/>
              </a:rPr>
              <a:t> </a:t>
            </a:r>
            <a:r>
              <a:rPr lang="en-GB" sz="1300" dirty="0">
                <a:latin typeface="Arial" panose="020B0604020202020204" pitchFamily="34" charset="0"/>
                <a:cs typeface="Arial" panose="020B0604020202020204" pitchFamily="34" charset="0"/>
              </a:rPr>
              <a:t>The Emergency Department treats a wide range of conditions and as such is heavily reliant on clinical guidelines and support services. Previously, guidelines were hosted on the ED intranet which is only accessible on a hospital computer. The information was difficult to find, often out of date and spread over multiple different intranet pages. It was often found that staff did not follow guidelines as they were not easy to find, and there was often a long delay getting new information uploaded to the intranet as the ED team did not have direct control over the page.  There was minimal information on how to contact support services to avoid potential hospital admissions, such as arranging a same day diabetic review in the ED, or arranging clinic follow up.  </a:t>
            </a:r>
          </a:p>
          <a:p>
            <a:r>
              <a:rPr lang="en-GB" sz="1300" dirty="0">
                <a:latin typeface="Arial" panose="020B0604020202020204" pitchFamily="34" charset="0"/>
                <a:cs typeface="Arial" panose="020B0604020202020204" pitchFamily="34" charset="0"/>
              </a:rPr>
              <a:t>Educational opportunities for trainees such as training courses, departmental teaching and simulation training was also not displayed online, and learning from these was not disseminated.</a:t>
            </a:r>
          </a:p>
          <a:p>
            <a:r>
              <a:rPr lang="en-GB" sz="1300" dirty="0">
                <a:latin typeface="Arial" panose="020B0604020202020204" pitchFamily="34" charset="0"/>
                <a:cs typeface="Arial" panose="020B0604020202020204" pitchFamily="34" charset="0"/>
              </a:rPr>
              <a:t>Previous studies have shown that time to access guidelines can be significantly reduced by enabling clinicians to access to guidelines and support services on smartphones</a:t>
            </a:r>
            <a:r>
              <a:rPr lang="en-US" sz="1300" dirty="0">
                <a:latin typeface="Arial" panose="020B0604020202020204" pitchFamily="34" charset="0"/>
                <a:cs typeface="Arial" panose="020B0604020202020204" pitchFamily="34" charset="0"/>
              </a:rPr>
              <a:t>.</a:t>
            </a:r>
            <a:endParaRPr lang="en-GB" dirty="0">
              <a:latin typeface="Arial" panose="020B0604020202020204" pitchFamily="34" charset="0"/>
              <a:cs typeface="Arial" panose="020B0604020202020204" pitchFamily="34" charset="0"/>
            </a:endParaRPr>
          </a:p>
        </p:txBody>
      </p:sp>
      <p:sp>
        <p:nvSpPr>
          <p:cNvPr id="25" name="TextBox 24">
            <a:extLst>
              <a:ext uri="{FF2B5EF4-FFF2-40B4-BE49-F238E27FC236}">
                <a16:creationId xmlns="" xmlns:a16="http://schemas.microsoft.com/office/drawing/2014/main" id="{7250359A-1926-594D-B995-2F6CD0679D69}"/>
              </a:ext>
            </a:extLst>
          </p:cNvPr>
          <p:cNvSpPr txBox="1"/>
          <p:nvPr/>
        </p:nvSpPr>
        <p:spPr>
          <a:xfrm>
            <a:off x="104931" y="4705109"/>
            <a:ext cx="10478124" cy="1169551"/>
          </a:xfrm>
          <a:prstGeom prst="rect">
            <a:avLst/>
          </a:prstGeom>
          <a:noFill/>
          <a:ln>
            <a:solidFill>
              <a:schemeClr val="tx1"/>
            </a:solidFill>
          </a:ln>
        </p:spPr>
        <p:txBody>
          <a:bodyPr wrap="square" lIns="91440" tIns="45720" rIns="91440" bIns="45720" rtlCol="0" anchor="t">
            <a:spAutoFit/>
          </a:bodyPr>
          <a:lstStyle/>
          <a:p>
            <a:r>
              <a:rPr lang="en-GB" b="1" dirty="0">
                <a:latin typeface="Arial" panose="020B0604020202020204" pitchFamily="34" charset="0"/>
                <a:cs typeface="Arial" panose="020B0604020202020204" pitchFamily="34" charset="0"/>
              </a:rPr>
              <a:t>The aim:</a:t>
            </a:r>
            <a:r>
              <a:rPr lang="en-GB" dirty="0">
                <a:latin typeface="Arial" panose="020B0604020202020204" pitchFamily="34" charset="0"/>
                <a:cs typeface="Arial" panose="020B0604020202020204" pitchFamily="34" charset="0"/>
              </a:rPr>
              <a:t> </a:t>
            </a:r>
            <a:r>
              <a:rPr lang="en-GB" sz="1300" dirty="0">
                <a:latin typeface="Arial" panose="020B0604020202020204" pitchFamily="34" charset="0"/>
                <a:cs typeface="Arial" panose="020B0604020202020204" pitchFamily="34" charset="0"/>
              </a:rPr>
              <a:t>The three pillars of the Ask EARL project were:</a:t>
            </a:r>
          </a:p>
          <a:p>
            <a:r>
              <a:rPr lang="en-GB" sz="1300" dirty="0">
                <a:latin typeface="Arial" panose="020B0604020202020204" pitchFamily="34" charset="0"/>
                <a:cs typeface="Arial" panose="020B0604020202020204" pitchFamily="34" charset="0"/>
              </a:rPr>
              <a:t>To ensure clinicians have access to the most up-to-date Clinical Guidelines </a:t>
            </a:r>
          </a:p>
          <a:p>
            <a:r>
              <a:rPr lang="en-GB" sz="1300" dirty="0">
                <a:latin typeface="Arial" panose="020B0604020202020204" pitchFamily="34" charset="0"/>
                <a:cs typeface="Arial" panose="020B0604020202020204" pitchFamily="34" charset="0"/>
              </a:rPr>
              <a:t>To ensure access and knowledge of Support Services to prevent avoidable hospital admissions, to facilitate safe patient discharge and follow-up </a:t>
            </a:r>
          </a:p>
          <a:p>
            <a:pPr lvl="0"/>
            <a:r>
              <a:rPr lang="en-GB" sz="1300" dirty="0">
                <a:latin typeface="Arial" panose="020B0604020202020204" pitchFamily="34" charset="0"/>
                <a:cs typeface="Arial" panose="020B0604020202020204" pitchFamily="34" charset="0"/>
              </a:rPr>
              <a:t>To improved Education for staff and patients through easy-access to teaching opportunities, training courses and discharge leaflets.</a:t>
            </a:r>
          </a:p>
        </p:txBody>
      </p:sp>
      <p:sp>
        <p:nvSpPr>
          <p:cNvPr id="26" name="TextBox 25">
            <a:extLst>
              <a:ext uri="{FF2B5EF4-FFF2-40B4-BE49-F238E27FC236}">
                <a16:creationId xmlns="" xmlns:a16="http://schemas.microsoft.com/office/drawing/2014/main" id="{A6013E34-9D66-DD4F-8E72-72D95B5D736A}"/>
              </a:ext>
            </a:extLst>
          </p:cNvPr>
          <p:cNvSpPr txBox="1"/>
          <p:nvPr/>
        </p:nvSpPr>
        <p:spPr>
          <a:xfrm>
            <a:off x="104931" y="5951471"/>
            <a:ext cx="10478124" cy="3570208"/>
          </a:xfrm>
          <a:prstGeom prst="rect">
            <a:avLst/>
          </a:prstGeom>
          <a:noFill/>
          <a:ln>
            <a:solidFill>
              <a:schemeClr val="tx1"/>
            </a:solidFill>
          </a:ln>
        </p:spPr>
        <p:txBody>
          <a:bodyPr wrap="square" lIns="91440" tIns="45720" rIns="91440" bIns="45720" rtlCol="0" anchor="t">
            <a:spAutoFit/>
          </a:bodyPr>
          <a:lstStyle/>
          <a:p>
            <a:r>
              <a:rPr lang="en-GB" b="1" dirty="0">
                <a:latin typeface="Arial" panose="020B0604020202020204" pitchFamily="34" charset="0"/>
                <a:cs typeface="Arial" panose="020B0604020202020204" pitchFamily="34" charset="0"/>
              </a:rPr>
              <a:t>The solution:</a:t>
            </a:r>
            <a:r>
              <a:rPr lang="en-GB" dirty="0">
                <a:latin typeface="Arial" panose="020B0604020202020204" pitchFamily="34" charset="0"/>
                <a:cs typeface="Arial" panose="020B0604020202020204" pitchFamily="34" charset="0"/>
              </a:rPr>
              <a:t>  </a:t>
            </a:r>
            <a:r>
              <a:rPr lang="en-GB" sz="1300" dirty="0">
                <a:latin typeface="Arial" panose="020B0604020202020204" pitchFamily="34" charset="0"/>
                <a:cs typeface="Arial" panose="020B0604020202020204" pitchFamily="34" charset="0"/>
              </a:rPr>
              <a:t>After approval by Communications and IT, an external web page; AskEarl.co.uk was created to officially host the ED guidelines, support services and educational activities.  The site could be accessed by smartphones or any desktop via the internet and subsequently a smartphone app was developed.  The Ask EARL project aimed to improve the following areas:</a:t>
            </a:r>
          </a:p>
          <a:p>
            <a:r>
              <a:rPr lang="en-GB" sz="1300" dirty="0">
                <a:latin typeface="Arial" panose="020B0604020202020204" pitchFamily="34" charset="0"/>
                <a:cs typeface="Arial" panose="020B0604020202020204" pitchFamily="34" charset="0"/>
              </a:rPr>
              <a:t>Guidelines: Up to date local and national guidelines relevant to ED were reviewed by the ED clinical steering group and uploaded to the Ask Earl website. A robust governance structure was implemented to ensure content was regularly reviewed to stay up-to-date and relevant. Having control over our own guidelines page enabled us to quickly upload new guidelines,  this was especially critical during the COVID pandemic when information changed on a weekly basis. </a:t>
            </a:r>
          </a:p>
          <a:p>
            <a:r>
              <a:rPr lang="en-GB" sz="1300" dirty="0">
                <a:latin typeface="Arial" panose="020B0604020202020204" pitchFamily="34" charset="0"/>
                <a:cs typeface="Arial" panose="020B0604020202020204" pitchFamily="34" charset="0"/>
              </a:rPr>
              <a:t>Supported discharge and clinics: Specialities were contacted to provide up to date information for what services and clinics could support the early discharge and follow up of patients and how to contact them. </a:t>
            </a:r>
          </a:p>
          <a:p>
            <a:r>
              <a:rPr lang="en-GB" sz="1300" dirty="0">
                <a:latin typeface="Arial" panose="020B0604020202020204" pitchFamily="34" charset="0"/>
                <a:cs typeface="Arial" panose="020B0604020202020204" pitchFamily="34" charset="0"/>
              </a:rPr>
              <a:t>Patient information: All patient discharge leaflets were uploaded and were accessible via hardcopy or QI codes to download on a patient’s phone.  </a:t>
            </a:r>
          </a:p>
          <a:p>
            <a:r>
              <a:rPr lang="en-GB" sz="1300" dirty="0">
                <a:latin typeface="Arial" panose="020B0604020202020204" pitchFamily="34" charset="0"/>
                <a:cs typeface="Arial" panose="020B0604020202020204" pitchFamily="34" charset="0"/>
              </a:rPr>
              <a:t>Education: ED teaching dates, training videos on how to use equipment and perform procedures were uploaded. ED teaching opportunities including local teaching, ED Simulation dates and times were displayed so trainees knew what teaching was available.  Simulation learning points and recording of departmental teaching was uploaded so trainees could view this at a later date. Availability outside of the intranet allowed these learning opportunities to be distributed via social media. The website also allowed us to display clinical updates, safety information and departmental ED news letters that were then widely sharable via social media. </a:t>
            </a:r>
          </a:p>
          <a:p>
            <a:r>
              <a:rPr lang="en-GB" sz="1300" dirty="0">
                <a:latin typeface="Arial" panose="020B0604020202020204" pitchFamily="34" charset="0"/>
                <a:cs typeface="Arial" panose="020B0604020202020204" pitchFamily="34" charset="0"/>
              </a:rPr>
              <a:t>Clinicians were also able to book training course and mandatory training via the </a:t>
            </a:r>
            <a:r>
              <a:rPr lang="en-GB" sz="1300" dirty="0" err="1">
                <a:latin typeface="Arial" panose="020B0604020202020204" pitchFamily="34" charset="0"/>
                <a:cs typeface="Arial" panose="020B0604020202020204" pitchFamily="34" charset="0"/>
              </a:rPr>
              <a:t>AskEARL</a:t>
            </a:r>
            <a:r>
              <a:rPr lang="en-GB" sz="1300" dirty="0">
                <a:latin typeface="Arial" panose="020B0604020202020204" pitchFamily="34" charset="0"/>
                <a:cs typeface="Arial" panose="020B0604020202020204" pitchFamily="34" charset="0"/>
              </a:rPr>
              <a:t> app. </a:t>
            </a:r>
            <a:endParaRPr lang="en-GB" dirty="0">
              <a:latin typeface="Arial" panose="020B0604020202020204" pitchFamily="34" charset="0"/>
              <a:cs typeface="Arial" panose="020B0604020202020204" pitchFamily="34" charset="0"/>
            </a:endParaRPr>
          </a:p>
        </p:txBody>
      </p:sp>
      <p:sp>
        <p:nvSpPr>
          <p:cNvPr id="27" name="TextBox 26">
            <a:extLst>
              <a:ext uri="{FF2B5EF4-FFF2-40B4-BE49-F238E27FC236}">
                <a16:creationId xmlns="" xmlns:a16="http://schemas.microsoft.com/office/drawing/2014/main" id="{77EEE81C-2DB1-844E-A835-7DFF0B7CA8E3}"/>
              </a:ext>
            </a:extLst>
          </p:cNvPr>
          <p:cNvSpPr txBox="1"/>
          <p:nvPr/>
        </p:nvSpPr>
        <p:spPr>
          <a:xfrm>
            <a:off x="129141" y="9599095"/>
            <a:ext cx="7565578" cy="3970318"/>
          </a:xfrm>
          <a:prstGeom prst="rect">
            <a:avLst/>
          </a:prstGeom>
          <a:noFill/>
          <a:ln>
            <a:solidFill>
              <a:schemeClr val="tx1"/>
            </a:solidFill>
          </a:ln>
        </p:spPr>
        <p:txBody>
          <a:bodyPr wrap="square" lIns="91440" tIns="45720" rIns="91440" bIns="45720" rtlCol="0" anchor="t">
            <a:spAutoFit/>
          </a:bodyPr>
          <a:lstStyle/>
          <a:p>
            <a:r>
              <a:rPr lang="en-GB" b="1" dirty="0">
                <a:latin typeface="Arial" panose="020B0604020202020204" pitchFamily="34" charset="0"/>
                <a:cs typeface="Arial" panose="020B0604020202020204" pitchFamily="34" charset="0"/>
              </a:rPr>
              <a:t>Results:</a:t>
            </a:r>
            <a:r>
              <a:rPr lang="en-GB" sz="1300" b="1" dirty="0">
                <a:latin typeface="Arial" panose="020B0604020202020204" pitchFamily="34" charset="0"/>
                <a:cs typeface="Arial" panose="020B0604020202020204" pitchFamily="34" charset="0"/>
              </a:rPr>
              <a:t> </a:t>
            </a:r>
            <a:r>
              <a:rPr lang="en-GB" sz="1300" dirty="0">
                <a:latin typeface="Arial" panose="020B0604020202020204" pitchFamily="34" charset="0"/>
                <a:cs typeface="Arial" panose="020B0604020202020204" pitchFamily="34" charset="0"/>
              </a:rPr>
              <a:t>The introduction to the Ask EARL platform has been very well-received by staff of all grades. It now incorporates both a web-based resource and a smartphone app. </a:t>
            </a:r>
          </a:p>
          <a:p>
            <a:pPr lvl="0"/>
            <a:endParaRPr lang="en-GB" sz="1300" dirty="0">
              <a:latin typeface="Arial" panose="020B0604020202020204" pitchFamily="34" charset="0"/>
              <a:cs typeface="Arial" panose="020B0604020202020204" pitchFamily="34" charset="0"/>
            </a:endParaRPr>
          </a:p>
          <a:p>
            <a:r>
              <a:rPr lang="en-GB" sz="1300" dirty="0">
                <a:latin typeface="Arial" panose="020B0604020202020204" pitchFamily="34" charset="0"/>
                <a:cs typeface="Arial" panose="020B0604020202020204" pitchFamily="34" charset="0"/>
              </a:rPr>
              <a:t>Staff feel Ask EARL is a phenomenal improvement for the department. Staff feel it has improved timely access to guidelines, allowed safer discharges through the use of support services and improved relationships between the ED and specialities. </a:t>
            </a:r>
          </a:p>
          <a:p>
            <a:pPr lvl="0"/>
            <a:endParaRPr lang="en-GB" sz="1300" dirty="0">
              <a:latin typeface="Arial" panose="020B0604020202020204" pitchFamily="34" charset="0"/>
              <a:cs typeface="Arial" panose="020B0604020202020204" pitchFamily="34" charset="0"/>
            </a:endParaRPr>
          </a:p>
          <a:p>
            <a:r>
              <a:rPr lang="en-GB" sz="1300" dirty="0">
                <a:latin typeface="Arial" panose="020B0604020202020204" pitchFamily="34" charset="0"/>
                <a:cs typeface="Arial" panose="020B0604020202020204" pitchFamily="34" charset="0"/>
              </a:rPr>
              <a:t>Staff have been much more engaged in simulation participation, and the key learning points from our last ED simulation have been viewed </a:t>
            </a:r>
            <a:r>
              <a:rPr lang="en-GB" sz="1300" b="1" dirty="0">
                <a:latin typeface="Arial" panose="020B0604020202020204" pitchFamily="34" charset="0"/>
                <a:cs typeface="Arial" panose="020B0604020202020204" pitchFamily="34" charset="0"/>
              </a:rPr>
              <a:t>133</a:t>
            </a:r>
            <a:r>
              <a:rPr lang="en-GB" sz="1300" dirty="0">
                <a:latin typeface="Arial" panose="020B0604020202020204" pitchFamily="34" charset="0"/>
                <a:cs typeface="Arial" panose="020B0604020202020204" pitchFamily="34" charset="0"/>
              </a:rPr>
              <a:t> times. </a:t>
            </a:r>
          </a:p>
          <a:p>
            <a:pPr lvl="0"/>
            <a:r>
              <a:rPr lang="en-GB" sz="1300" dirty="0">
                <a:latin typeface="Arial" panose="020B0604020202020204" pitchFamily="34" charset="0"/>
                <a:cs typeface="Arial" panose="020B0604020202020204" pitchFamily="34" charset="0"/>
              </a:rPr>
              <a:t>The Education page has been accessed </a:t>
            </a:r>
            <a:r>
              <a:rPr lang="en-GB" sz="1300" b="1" dirty="0">
                <a:latin typeface="Arial" panose="020B0604020202020204" pitchFamily="34" charset="0"/>
                <a:cs typeface="Arial" panose="020B0604020202020204" pitchFamily="34" charset="0"/>
              </a:rPr>
              <a:t>269</a:t>
            </a:r>
            <a:r>
              <a:rPr lang="en-GB" sz="1300" dirty="0">
                <a:latin typeface="Arial" panose="020B0604020202020204" pitchFamily="34" charset="0"/>
                <a:cs typeface="Arial" panose="020B0604020202020204" pitchFamily="34" charset="0"/>
              </a:rPr>
              <a:t> times in the last month alone.</a:t>
            </a:r>
          </a:p>
          <a:p>
            <a:r>
              <a:rPr lang="en-GB" sz="1300" dirty="0">
                <a:latin typeface="Arial" panose="020B0604020202020204" pitchFamily="34" charset="0"/>
                <a:cs typeface="Arial" panose="020B0604020202020204" pitchFamily="34" charset="0"/>
              </a:rPr>
              <a:t>In the last month, </a:t>
            </a:r>
            <a:r>
              <a:rPr lang="en-GB" sz="1300" b="1" dirty="0">
                <a:latin typeface="Arial" panose="020B0604020202020204" pitchFamily="34" charset="0"/>
                <a:cs typeface="Arial" panose="020B0604020202020204" pitchFamily="34" charset="0"/>
              </a:rPr>
              <a:t>267</a:t>
            </a:r>
            <a:r>
              <a:rPr lang="en-GB" sz="1300" dirty="0">
                <a:latin typeface="Arial" panose="020B0604020202020204" pitchFamily="34" charset="0"/>
                <a:cs typeface="Arial" panose="020B0604020202020204" pitchFamily="34" charset="0"/>
              </a:rPr>
              <a:t> patient leaflets have been distributed to patients, which is many more than when only hard-copies were available. </a:t>
            </a:r>
          </a:p>
          <a:p>
            <a:pPr lvl="0"/>
            <a:endParaRPr lang="en-GB" sz="1300" dirty="0">
              <a:latin typeface="Arial" panose="020B0604020202020204" pitchFamily="34" charset="0"/>
              <a:cs typeface="Arial" panose="020B0604020202020204" pitchFamily="34" charset="0"/>
            </a:endParaRPr>
          </a:p>
          <a:p>
            <a:pPr lvl="0"/>
            <a:r>
              <a:rPr lang="en-GB" sz="1300" dirty="0">
                <a:latin typeface="Arial" panose="020B0604020202020204" pitchFamily="34" charset="0"/>
                <a:cs typeface="Arial" panose="020B0604020202020204" pitchFamily="34" charset="0"/>
              </a:rPr>
              <a:t>In the last 28 days, the app and website combined have been used </a:t>
            </a:r>
            <a:r>
              <a:rPr lang="en-GB" sz="1300" b="1" dirty="0">
                <a:latin typeface="Arial" panose="020B0604020202020204" pitchFamily="34" charset="0"/>
                <a:cs typeface="Arial" panose="020B0604020202020204" pitchFamily="34" charset="0"/>
              </a:rPr>
              <a:t>2014</a:t>
            </a:r>
            <a:r>
              <a:rPr lang="en-GB" sz="1300" dirty="0">
                <a:latin typeface="Arial" panose="020B0604020202020204" pitchFamily="34" charset="0"/>
                <a:cs typeface="Arial" panose="020B0604020202020204" pitchFamily="34" charset="0"/>
              </a:rPr>
              <a:t> times.</a:t>
            </a:r>
          </a:p>
          <a:p>
            <a:pPr lvl="0"/>
            <a:endParaRPr lang="en-GB" sz="1300" dirty="0">
              <a:latin typeface="Arial" panose="020B0604020202020204" pitchFamily="34" charset="0"/>
              <a:cs typeface="Arial" panose="020B0604020202020204" pitchFamily="34" charset="0"/>
            </a:endParaRPr>
          </a:p>
          <a:p>
            <a:r>
              <a:rPr lang="en-GB" sz="1300" dirty="0">
                <a:latin typeface="Arial" panose="020B0604020202020204" pitchFamily="34" charset="0"/>
                <a:cs typeface="Arial" panose="020B0604020202020204" pitchFamily="34" charset="0"/>
              </a:rPr>
              <a:t>Since the launch of the app in November 2020: </a:t>
            </a:r>
          </a:p>
          <a:p>
            <a:pPr marL="628650" lvl="1" indent="-171450">
              <a:buFont typeface="Arial" panose="020B0604020202020204" pitchFamily="34" charset="0"/>
              <a:buChar char="•"/>
            </a:pPr>
            <a:r>
              <a:rPr lang="en-GB" sz="1300" dirty="0">
                <a:latin typeface="Arial" panose="020B0604020202020204" pitchFamily="34" charset="0"/>
                <a:cs typeface="Arial" panose="020B0604020202020204" pitchFamily="34" charset="0"/>
              </a:rPr>
              <a:t>It has been used </a:t>
            </a:r>
            <a:r>
              <a:rPr lang="en-GB" sz="1300" b="1" dirty="0">
                <a:latin typeface="Arial" panose="020B0604020202020204" pitchFamily="34" charset="0"/>
                <a:cs typeface="Arial" panose="020B0604020202020204" pitchFamily="34" charset="0"/>
              </a:rPr>
              <a:t>3600</a:t>
            </a:r>
            <a:r>
              <a:rPr lang="en-GB" sz="1300" dirty="0">
                <a:latin typeface="Arial" panose="020B0604020202020204" pitchFamily="34" charset="0"/>
                <a:cs typeface="Arial" panose="020B0604020202020204" pitchFamily="34" charset="0"/>
              </a:rPr>
              <a:t> times </a:t>
            </a:r>
          </a:p>
          <a:p>
            <a:pPr marL="628650" lvl="1" indent="-171450">
              <a:buFont typeface="Arial" panose="020B0604020202020204" pitchFamily="34" charset="0"/>
              <a:buChar char="•"/>
            </a:pPr>
            <a:r>
              <a:rPr lang="en-GB" sz="1300" b="1" dirty="0">
                <a:latin typeface="Arial" panose="020B0604020202020204" pitchFamily="34" charset="0"/>
                <a:cs typeface="Arial" panose="020B0604020202020204" pitchFamily="34" charset="0"/>
              </a:rPr>
              <a:t>248</a:t>
            </a:r>
            <a:r>
              <a:rPr lang="en-GB" sz="1300" dirty="0">
                <a:latin typeface="Arial" panose="020B0604020202020204" pitchFamily="34" charset="0"/>
                <a:cs typeface="Arial" panose="020B0604020202020204" pitchFamily="34" charset="0"/>
              </a:rPr>
              <a:t> courses have been booked through the app</a:t>
            </a:r>
          </a:p>
          <a:p>
            <a:pPr marL="628650" lvl="1" indent="-171450">
              <a:buFont typeface="Arial" panose="020B0604020202020204" pitchFamily="34" charset="0"/>
              <a:buChar char="•"/>
            </a:pPr>
            <a:r>
              <a:rPr lang="en-GB" sz="1300" dirty="0">
                <a:latin typeface="Arial" panose="020B0604020202020204" pitchFamily="34" charset="0"/>
                <a:cs typeface="Arial" panose="020B0604020202020204" pitchFamily="34" charset="0"/>
              </a:rPr>
              <a:t>There has been a tremendous improvement in mandatory training compliance (fig. 2)</a:t>
            </a:r>
          </a:p>
        </p:txBody>
      </p:sp>
      <p:sp>
        <p:nvSpPr>
          <p:cNvPr id="28" name="TextBox 27">
            <a:extLst>
              <a:ext uri="{FF2B5EF4-FFF2-40B4-BE49-F238E27FC236}">
                <a16:creationId xmlns="" xmlns:a16="http://schemas.microsoft.com/office/drawing/2014/main" id="{495CBFF6-AD9D-C547-BB8E-5FD86C0BEA9F}"/>
              </a:ext>
            </a:extLst>
          </p:cNvPr>
          <p:cNvSpPr txBox="1"/>
          <p:nvPr/>
        </p:nvSpPr>
        <p:spPr>
          <a:xfrm>
            <a:off x="104931" y="13657067"/>
            <a:ext cx="5818791" cy="923330"/>
          </a:xfrm>
          <a:prstGeom prst="rect">
            <a:avLst/>
          </a:prstGeom>
          <a:noFill/>
          <a:ln>
            <a:noFill/>
          </a:ln>
        </p:spPr>
        <p:txBody>
          <a:bodyPr wrap="square" rtlCol="0">
            <a:spAutoFit/>
          </a:bodyPr>
          <a:lstStyle/>
          <a:p>
            <a:r>
              <a:rPr lang="en-GB" b="1" dirty="0">
                <a:solidFill>
                  <a:schemeClr val="bg1"/>
                </a:solidFill>
              </a:rPr>
              <a:t>To see the website in action; visit askearl.co.uk from any smartphone or computer</a:t>
            </a:r>
          </a:p>
          <a:p>
            <a:r>
              <a:rPr lang="en-GB" b="1" dirty="0">
                <a:solidFill>
                  <a:schemeClr val="bg1"/>
                </a:solidFill>
              </a:rPr>
              <a:t>Or download the app using the QR code.</a:t>
            </a:r>
          </a:p>
        </p:txBody>
      </p:sp>
      <p:pic>
        <p:nvPicPr>
          <p:cNvPr id="30" name="Picture 29" descr="Chart, pie chart&#10;&#10;Description automatically generated">
            <a:extLst>
              <a:ext uri="{FF2B5EF4-FFF2-40B4-BE49-F238E27FC236}">
                <a16:creationId xmlns="" xmlns:a16="http://schemas.microsoft.com/office/drawing/2014/main" id="{A1F701F0-86FD-0749-936F-2261CB159D12}"/>
              </a:ext>
            </a:extLst>
          </p:cNvPr>
          <p:cNvPicPr/>
          <p:nvPr/>
        </p:nvPicPr>
        <p:blipFill>
          <a:blip r:embed="rId2">
            <a:extLst>
              <a:ext uri="{28A0092B-C50C-407E-A947-70E740481C1C}">
                <a14:useLocalDpi xmlns:a14="http://schemas.microsoft.com/office/drawing/2010/main" val="0"/>
              </a:ext>
            </a:extLst>
          </a:blip>
          <a:stretch>
            <a:fillRect/>
          </a:stretch>
        </p:blipFill>
        <p:spPr>
          <a:xfrm>
            <a:off x="7744409" y="9812222"/>
            <a:ext cx="2864125" cy="1998959"/>
          </a:xfrm>
          <a:prstGeom prst="rect">
            <a:avLst/>
          </a:prstGeom>
        </p:spPr>
      </p:pic>
      <p:pic>
        <p:nvPicPr>
          <p:cNvPr id="32" name="Picture 31" descr="Shape&#10;&#10;Description automatically generated with low confidence">
            <a:extLst>
              <a:ext uri="{FF2B5EF4-FFF2-40B4-BE49-F238E27FC236}">
                <a16:creationId xmlns="" xmlns:a16="http://schemas.microsoft.com/office/drawing/2014/main" id="{57FC7163-F0EA-424C-8BE1-2C58C66232BF}"/>
              </a:ext>
            </a:extLst>
          </p:cNvPr>
          <p:cNvPicPr/>
          <p:nvPr/>
        </p:nvPicPr>
        <p:blipFill rotWithShape="1">
          <a:blip r:embed="rId3">
            <a:extLst>
              <a:ext uri="{28A0092B-C50C-407E-A947-70E740481C1C}">
                <a14:useLocalDpi xmlns:a14="http://schemas.microsoft.com/office/drawing/2010/main" val="0"/>
              </a:ext>
            </a:extLst>
          </a:blip>
          <a:srcRect b="13036"/>
          <a:stretch/>
        </p:blipFill>
        <p:spPr>
          <a:xfrm>
            <a:off x="7751086" y="11939533"/>
            <a:ext cx="2864126" cy="1589182"/>
          </a:xfrm>
          <a:prstGeom prst="rect">
            <a:avLst/>
          </a:prstGeom>
        </p:spPr>
      </p:pic>
      <p:pic>
        <p:nvPicPr>
          <p:cNvPr id="12" name="Picture 11">
            <a:extLst>
              <a:ext uri="{FF2B5EF4-FFF2-40B4-BE49-F238E27FC236}">
                <a16:creationId xmlns="" xmlns:a16="http://schemas.microsoft.com/office/drawing/2014/main" id="{4FBE367A-16FE-3041-8465-AA71F73F0E0B}"/>
              </a:ext>
            </a:extLst>
          </p:cNvPr>
          <p:cNvPicPr>
            <a:picLocks noChangeAspect="1"/>
          </p:cNvPicPr>
          <p:nvPr/>
        </p:nvPicPr>
        <p:blipFill>
          <a:blip r:embed="rId4"/>
          <a:stretch>
            <a:fillRect/>
          </a:stretch>
        </p:blipFill>
        <p:spPr>
          <a:xfrm>
            <a:off x="6590298" y="13726341"/>
            <a:ext cx="1343543" cy="1343543"/>
          </a:xfrm>
          <a:prstGeom prst="rect">
            <a:avLst/>
          </a:prstGeom>
        </p:spPr>
      </p:pic>
      <p:sp>
        <p:nvSpPr>
          <p:cNvPr id="2" name="TextBox 1">
            <a:extLst>
              <a:ext uri="{FF2B5EF4-FFF2-40B4-BE49-F238E27FC236}">
                <a16:creationId xmlns="" xmlns:a16="http://schemas.microsoft.com/office/drawing/2014/main" id="{53A5F3AF-EE2E-48E0-99E2-65AABA30EB19}"/>
              </a:ext>
            </a:extLst>
          </p:cNvPr>
          <p:cNvSpPr txBox="1"/>
          <p:nvPr/>
        </p:nvSpPr>
        <p:spPr>
          <a:xfrm>
            <a:off x="8130209" y="14034054"/>
            <a:ext cx="2504664" cy="1077218"/>
          </a:xfrm>
          <a:prstGeom prst="rect">
            <a:avLst/>
          </a:prstGeom>
          <a:noFill/>
        </p:spPr>
        <p:txBody>
          <a:bodyPr wrap="square" rtlCol="0">
            <a:spAutoFit/>
          </a:bodyPr>
          <a:lstStyle/>
          <a:p>
            <a:pPr algn="r"/>
            <a:r>
              <a:rPr lang="en-GB" sz="3200" b="1" dirty="0">
                <a:solidFill>
                  <a:schemeClr val="bg1"/>
                </a:solidFill>
              </a:rPr>
              <a:t>Emergency Department</a:t>
            </a:r>
            <a:endParaRPr lang="en-GB" sz="2000" b="1" dirty="0">
              <a:solidFill>
                <a:schemeClr val="bg1"/>
              </a:solidFill>
            </a:endParaRPr>
          </a:p>
        </p:txBody>
      </p:sp>
    </p:spTree>
    <p:extLst>
      <p:ext uri="{BB962C8B-B14F-4D97-AF65-F5344CB8AC3E}">
        <p14:creationId xmlns:p14="http://schemas.microsoft.com/office/powerpoint/2010/main" val="341660884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75</TotalTime>
  <Words>212</Words>
  <Application>Microsoft Office PowerPoint</Application>
  <PresentationFormat>Custom</PresentationFormat>
  <Paragraphs>32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Lakha Manoj (RBK) Walsall Healthcare NHS Trust</dc:creator>
  <cp:lastModifiedBy>Bradley Joyce (RBK) Walsall Healthcare NHS Trust</cp:lastModifiedBy>
  <cp:revision>34</cp:revision>
  <dcterms:created xsi:type="dcterms:W3CDTF">2020-12-07T15:24:36Z</dcterms:created>
  <dcterms:modified xsi:type="dcterms:W3CDTF">2021-11-09T13:39:20Z</dcterms:modified>
</cp:coreProperties>
</file>