
<file path=[Content_Types].xml><?xml version="1.0" encoding="utf-8"?>
<Types xmlns="http://schemas.openxmlformats.org/package/2006/content-types"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4" r:id="rId5"/>
  </p:sldMasterIdLst>
  <p:notesMasterIdLst>
    <p:notesMasterId r:id="rId14"/>
  </p:notesMasterIdLst>
  <p:handoutMasterIdLst>
    <p:handoutMasterId r:id="rId15"/>
  </p:handoutMasterIdLst>
  <p:sldIdLst>
    <p:sldId id="263" r:id="rId6"/>
    <p:sldId id="259" r:id="rId7"/>
    <p:sldId id="268" r:id="rId8"/>
    <p:sldId id="270" r:id="rId9"/>
    <p:sldId id="271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 snapToObjects="1">
      <p:cViewPr varScale="1">
        <p:scale>
          <a:sx n="68" d="100"/>
          <a:sy n="68" d="100"/>
        </p:scale>
        <p:origin x="1257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 Body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/>
              <a:t>Subtext Description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1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FOCUS - site management principles (webinar 04/11/19)</a:t>
            </a:r>
            <a:endParaRPr lang="en-US" dirty="0"/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Title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  <a:endParaRPr lang="ro-RO" dirty="0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FOCUS - site management principles (webinar 04/11/19)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70000">
              <a:srgbClr val="E3E3E3">
                <a:lumMod val="33000"/>
                <a:lumOff val="67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1</a:t>
            </a:r>
            <a:r>
              <a:rPr lang="ro-RO" dirty="0"/>
              <a:t>Al doilea nivel</a:t>
            </a:r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FOCUS - site management principles (webinar 04/11/19)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DD1E-1A24-4F3C-A3BB-A75551CF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hAzveLcZo&amp;list=PL6rrXMWFEqXL5NsTFy7zylDbYsAlZWul1" TargetMode="External"/><Relationship Id="rId2" Type="http://schemas.openxmlformats.org/officeDocument/2006/relationships/hyperlink" Target="https://improvement.nhs.uk/documents/610/red-and-green-bed-days-RI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ngland.nhs.uk/wp-content/uploads/2019/02/operational-pressures-escalation-levels-framework-v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provement.nhs.uk/documents/2162/sbar-communication-too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.gillatt@nhs.net" TargetMode="External"/><Relationship Id="rId2" Type="http://schemas.openxmlformats.org/officeDocument/2006/relationships/hyperlink" Target="mailto:andy.aldridge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726" y="5813319"/>
            <a:ext cx="6858000" cy="473244"/>
          </a:xfrm>
        </p:spPr>
        <p:txBody>
          <a:bodyPr/>
          <a:lstStyle/>
          <a:p>
            <a:r>
              <a:rPr lang="en-GB" b="1" dirty="0"/>
              <a:t>4</a:t>
            </a:r>
            <a:r>
              <a:rPr lang="en-GB" b="1" baseline="30000" dirty="0"/>
              <a:t>th</a:t>
            </a:r>
            <a:r>
              <a:rPr lang="en-GB" b="1" dirty="0"/>
              <a:t> Nov 2019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084C08-7DDF-4EA6-9320-B7BA9C1C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26" y="1119426"/>
            <a:ext cx="7886700" cy="69056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Introduction to the </a:t>
            </a:r>
            <a:r>
              <a:rPr lang="en-GB" sz="2600" b="1" dirty="0">
                <a:solidFill>
                  <a:srgbClr val="0070C0"/>
                </a:solidFill>
              </a:rPr>
              <a:t>FOCUS</a:t>
            </a:r>
            <a:r>
              <a:rPr lang="en-GB" sz="2400" b="1" dirty="0">
                <a:solidFill>
                  <a:srgbClr val="0070C0"/>
                </a:solidFill>
              </a:rPr>
              <a:t> Model</a:t>
            </a:r>
            <a:br>
              <a:rPr lang="en-GB" sz="2400" b="1" dirty="0">
                <a:solidFill>
                  <a:srgbClr val="0070C0"/>
                </a:solidFill>
              </a:rPr>
            </a:b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Operational site management principles</a:t>
            </a:r>
            <a:br>
              <a:rPr lang="en-GB" sz="2400" b="1" dirty="0">
                <a:solidFill>
                  <a:srgbClr val="0070C0"/>
                </a:solidFill>
              </a:rPr>
            </a:br>
            <a:br>
              <a:rPr lang="en-GB" sz="7200" b="1" dirty="0">
                <a:solidFill>
                  <a:srgbClr val="0070C0"/>
                </a:solidFill>
              </a:rPr>
            </a:br>
            <a:endParaRPr lang="en-GB" sz="7200" b="1" dirty="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A7698-0803-40FC-BEB3-A9971B88E787}"/>
              </a:ext>
            </a:extLst>
          </p:cNvPr>
          <p:cNvSpPr txBox="1">
            <a:spLocks/>
          </p:cNvSpPr>
          <p:nvPr/>
        </p:nvSpPr>
        <p:spPr>
          <a:xfrm>
            <a:off x="317823" y="5048012"/>
            <a:ext cx="8682361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" name="freeway_frenzy_6454">
            <a:hlinkClick r:id="" action="ppaction://media"/>
            <a:extLst>
              <a:ext uri="{FF2B5EF4-FFF2-40B4-BE49-F238E27FC236}">
                <a16:creationId xmlns:a16="http://schemas.microsoft.com/office/drawing/2014/main" id="{EA3AA353-1CBC-4455-8133-92B75CF4AA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3481" y="2356095"/>
            <a:ext cx="4957038" cy="27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9"/>
          <p:cNvSpPr>
            <a:spLocks/>
          </p:cNvSpPr>
          <p:nvPr/>
        </p:nvSpPr>
        <p:spPr bwMode="auto">
          <a:xfrm rot="5400000">
            <a:off x="-1380304" y="2220892"/>
            <a:ext cx="5133031" cy="2418144"/>
          </a:xfrm>
          <a:custGeom>
            <a:avLst/>
            <a:gdLst>
              <a:gd name="T0" fmla="*/ 2871 w 2871"/>
              <a:gd name="T1" fmla="*/ 1341 h 1352"/>
              <a:gd name="T2" fmla="*/ 1435 w 2871"/>
              <a:gd name="T3" fmla="*/ 0 h 1352"/>
              <a:gd name="T4" fmla="*/ 0 w 2871"/>
              <a:gd name="T5" fmla="*/ 1343 h 1352"/>
              <a:gd name="T6" fmla="*/ 2871 w 2871"/>
              <a:gd name="T7" fmla="*/ 1341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1" h="1352">
                <a:moveTo>
                  <a:pt x="2871" y="1341"/>
                </a:moveTo>
                <a:cubicBezTo>
                  <a:pt x="2820" y="592"/>
                  <a:pt x="2197" y="0"/>
                  <a:pt x="1435" y="0"/>
                </a:cubicBezTo>
                <a:cubicBezTo>
                  <a:pt x="673" y="0"/>
                  <a:pt x="49" y="593"/>
                  <a:pt x="0" y="1343"/>
                </a:cubicBezTo>
                <a:cubicBezTo>
                  <a:pt x="957" y="1352"/>
                  <a:pt x="1914" y="1346"/>
                  <a:pt x="2871" y="1341"/>
                </a:cubicBezTo>
                <a:close/>
              </a:path>
            </a:pathLst>
          </a:custGeom>
          <a:solidFill>
            <a:srgbClr val="D0D8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 rot="5400000">
            <a:off x="-946092" y="2609435"/>
            <a:ext cx="3519920" cy="1658216"/>
          </a:xfrm>
          <a:custGeom>
            <a:avLst/>
            <a:gdLst>
              <a:gd name="T0" fmla="*/ 2871 w 2871"/>
              <a:gd name="T1" fmla="*/ 1341 h 1352"/>
              <a:gd name="T2" fmla="*/ 1435 w 2871"/>
              <a:gd name="T3" fmla="*/ 0 h 1352"/>
              <a:gd name="T4" fmla="*/ 0 w 2871"/>
              <a:gd name="T5" fmla="*/ 1343 h 1352"/>
              <a:gd name="T6" fmla="*/ 2871 w 2871"/>
              <a:gd name="T7" fmla="*/ 1341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1" h="1352">
                <a:moveTo>
                  <a:pt x="2871" y="1341"/>
                </a:moveTo>
                <a:cubicBezTo>
                  <a:pt x="2820" y="592"/>
                  <a:pt x="2197" y="0"/>
                  <a:pt x="1435" y="0"/>
                </a:cubicBezTo>
                <a:cubicBezTo>
                  <a:pt x="673" y="0"/>
                  <a:pt x="49" y="593"/>
                  <a:pt x="0" y="1343"/>
                </a:cubicBezTo>
                <a:cubicBezTo>
                  <a:pt x="957" y="1352"/>
                  <a:pt x="1914" y="1346"/>
                  <a:pt x="2871" y="1341"/>
                </a:cubicBezTo>
                <a:close/>
              </a:path>
            </a:pathLst>
          </a:custGeom>
          <a:solidFill>
            <a:srgbClr val="BFCA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 rot="5400000">
            <a:off x="-738143" y="2817319"/>
            <a:ext cx="2730238" cy="1284432"/>
          </a:xfrm>
          <a:custGeom>
            <a:avLst/>
            <a:gdLst>
              <a:gd name="T0" fmla="*/ 2449 w 2449"/>
              <a:gd name="T1" fmla="*/ 1144 h 1153"/>
              <a:gd name="T2" fmla="*/ 1224 w 2449"/>
              <a:gd name="T3" fmla="*/ 0 h 1153"/>
              <a:gd name="T4" fmla="*/ 0 w 2449"/>
              <a:gd name="T5" fmla="*/ 1146 h 1153"/>
              <a:gd name="T6" fmla="*/ 2449 w 2449"/>
              <a:gd name="T7" fmla="*/ 1144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9" h="1153">
                <a:moveTo>
                  <a:pt x="2449" y="1144"/>
                </a:moveTo>
                <a:cubicBezTo>
                  <a:pt x="2406" y="505"/>
                  <a:pt x="1874" y="0"/>
                  <a:pt x="1224" y="0"/>
                </a:cubicBezTo>
                <a:cubicBezTo>
                  <a:pt x="574" y="0"/>
                  <a:pt x="42" y="506"/>
                  <a:pt x="0" y="1146"/>
                </a:cubicBezTo>
                <a:cubicBezTo>
                  <a:pt x="816" y="1153"/>
                  <a:pt x="1632" y="1149"/>
                  <a:pt x="2449" y="1144"/>
                </a:cubicBezTo>
                <a:close/>
              </a:path>
            </a:pathLst>
          </a:custGeom>
          <a:solidFill>
            <a:srgbClr val="D0D8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5400000">
            <a:off x="-517263" y="3002856"/>
            <a:ext cx="1896412" cy="892366"/>
          </a:xfrm>
          <a:custGeom>
            <a:avLst/>
            <a:gdLst>
              <a:gd name="T0" fmla="*/ 2059 w 2059"/>
              <a:gd name="T1" fmla="*/ 962 h 969"/>
              <a:gd name="T2" fmla="*/ 1030 w 2059"/>
              <a:gd name="T3" fmla="*/ 0 h 969"/>
              <a:gd name="T4" fmla="*/ 0 w 2059"/>
              <a:gd name="T5" fmla="*/ 963 h 969"/>
              <a:gd name="T6" fmla="*/ 2059 w 2059"/>
              <a:gd name="T7" fmla="*/ 962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9" h="969">
                <a:moveTo>
                  <a:pt x="2059" y="962"/>
                </a:moveTo>
                <a:cubicBezTo>
                  <a:pt x="2023" y="425"/>
                  <a:pt x="1576" y="0"/>
                  <a:pt x="1030" y="0"/>
                </a:cubicBezTo>
                <a:cubicBezTo>
                  <a:pt x="483" y="0"/>
                  <a:pt x="36" y="426"/>
                  <a:pt x="0" y="963"/>
                </a:cubicBezTo>
                <a:cubicBezTo>
                  <a:pt x="686" y="969"/>
                  <a:pt x="1373" y="966"/>
                  <a:pt x="2059" y="962"/>
                </a:cubicBezTo>
                <a:close/>
              </a:path>
            </a:pathLst>
          </a:custGeom>
          <a:solidFill>
            <a:srgbClr val="D6DD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8513" y="1105631"/>
            <a:ext cx="2256581" cy="4681727"/>
            <a:chOff x="-8513" y="176022"/>
            <a:chExt cx="2256581" cy="4681727"/>
          </a:xfrm>
        </p:grpSpPr>
        <p:sp>
          <p:nvSpPr>
            <p:cNvPr id="20" name="Freeform 22"/>
            <p:cNvSpPr>
              <a:spLocks/>
            </p:cNvSpPr>
            <p:nvPr/>
          </p:nvSpPr>
          <p:spPr bwMode="auto">
            <a:xfrm rot="5400000">
              <a:off x="366065" y="-198556"/>
              <a:ext cx="351245" cy="1100402"/>
            </a:xfrm>
            <a:custGeom>
              <a:avLst/>
              <a:gdLst>
                <a:gd name="T0" fmla="*/ 268 w 268"/>
                <a:gd name="T1" fmla="*/ 16 h 893"/>
                <a:gd name="T2" fmla="*/ 248 w 268"/>
                <a:gd name="T3" fmla="*/ 50 h 893"/>
                <a:gd name="T4" fmla="*/ 238 w 268"/>
                <a:gd name="T5" fmla="*/ 69 h 893"/>
                <a:gd name="T6" fmla="*/ 227 w 268"/>
                <a:gd name="T7" fmla="*/ 91 h 893"/>
                <a:gd name="T8" fmla="*/ 215 w 268"/>
                <a:gd name="T9" fmla="*/ 115 h 893"/>
                <a:gd name="T10" fmla="*/ 201 w 268"/>
                <a:gd name="T11" fmla="*/ 143 h 893"/>
                <a:gd name="T12" fmla="*/ 92 w 268"/>
                <a:gd name="T13" fmla="*/ 440 h 893"/>
                <a:gd name="T14" fmla="*/ 89 w 268"/>
                <a:gd name="T15" fmla="*/ 450 h 893"/>
                <a:gd name="T16" fmla="*/ 88 w 268"/>
                <a:gd name="T17" fmla="*/ 455 h 893"/>
                <a:gd name="T18" fmla="*/ 87 w 268"/>
                <a:gd name="T19" fmla="*/ 460 h 893"/>
                <a:gd name="T20" fmla="*/ 82 w 268"/>
                <a:gd name="T21" fmla="*/ 481 h 893"/>
                <a:gd name="T22" fmla="*/ 72 w 268"/>
                <a:gd name="T23" fmla="*/ 523 h 893"/>
                <a:gd name="T24" fmla="*/ 68 w 268"/>
                <a:gd name="T25" fmla="*/ 544 h 893"/>
                <a:gd name="T26" fmla="*/ 64 w 268"/>
                <a:gd name="T27" fmla="*/ 564 h 893"/>
                <a:gd name="T28" fmla="*/ 57 w 268"/>
                <a:gd name="T29" fmla="*/ 605 h 893"/>
                <a:gd name="T30" fmla="*/ 53 w 268"/>
                <a:gd name="T31" fmla="*/ 624 h 893"/>
                <a:gd name="T32" fmla="*/ 51 w 268"/>
                <a:gd name="T33" fmla="*/ 644 h 893"/>
                <a:gd name="T34" fmla="*/ 46 w 268"/>
                <a:gd name="T35" fmla="*/ 682 h 893"/>
                <a:gd name="T36" fmla="*/ 41 w 268"/>
                <a:gd name="T37" fmla="*/ 717 h 893"/>
                <a:gd name="T38" fmla="*/ 39 w 268"/>
                <a:gd name="T39" fmla="*/ 751 h 893"/>
                <a:gd name="T40" fmla="*/ 36 w 268"/>
                <a:gd name="T41" fmla="*/ 782 h 893"/>
                <a:gd name="T42" fmla="*/ 35 w 268"/>
                <a:gd name="T43" fmla="*/ 796 h 893"/>
                <a:gd name="T44" fmla="*/ 35 w 268"/>
                <a:gd name="T45" fmla="*/ 809 h 893"/>
                <a:gd name="T46" fmla="*/ 33 w 268"/>
                <a:gd name="T47" fmla="*/ 854 h 893"/>
                <a:gd name="T48" fmla="*/ 32 w 268"/>
                <a:gd name="T49" fmla="*/ 893 h 893"/>
                <a:gd name="T50" fmla="*/ 0 w 268"/>
                <a:gd name="T51" fmla="*/ 893 h 893"/>
                <a:gd name="T52" fmla="*/ 1 w 268"/>
                <a:gd name="T53" fmla="*/ 853 h 893"/>
                <a:gd name="T54" fmla="*/ 3 w 268"/>
                <a:gd name="T55" fmla="*/ 808 h 893"/>
                <a:gd name="T56" fmla="*/ 3 w 268"/>
                <a:gd name="T57" fmla="*/ 794 h 893"/>
                <a:gd name="T58" fmla="*/ 4 w 268"/>
                <a:gd name="T59" fmla="*/ 780 h 893"/>
                <a:gd name="T60" fmla="*/ 7 w 268"/>
                <a:gd name="T61" fmla="*/ 748 h 893"/>
                <a:gd name="T62" fmla="*/ 9 w 268"/>
                <a:gd name="T63" fmla="*/ 714 h 893"/>
                <a:gd name="T64" fmla="*/ 14 w 268"/>
                <a:gd name="T65" fmla="*/ 678 h 893"/>
                <a:gd name="T66" fmla="*/ 19 w 268"/>
                <a:gd name="T67" fmla="*/ 639 h 893"/>
                <a:gd name="T68" fmla="*/ 21 w 268"/>
                <a:gd name="T69" fmla="*/ 619 h 893"/>
                <a:gd name="T70" fmla="*/ 25 w 268"/>
                <a:gd name="T71" fmla="*/ 599 h 893"/>
                <a:gd name="T72" fmla="*/ 32 w 268"/>
                <a:gd name="T73" fmla="*/ 558 h 893"/>
                <a:gd name="T74" fmla="*/ 36 w 268"/>
                <a:gd name="T75" fmla="*/ 537 h 893"/>
                <a:gd name="T76" fmla="*/ 41 w 268"/>
                <a:gd name="T77" fmla="*/ 516 h 893"/>
                <a:gd name="T78" fmla="*/ 51 w 268"/>
                <a:gd name="T79" fmla="*/ 474 h 893"/>
                <a:gd name="T80" fmla="*/ 56 w 268"/>
                <a:gd name="T81" fmla="*/ 452 h 893"/>
                <a:gd name="T82" fmla="*/ 57 w 268"/>
                <a:gd name="T83" fmla="*/ 447 h 893"/>
                <a:gd name="T84" fmla="*/ 58 w 268"/>
                <a:gd name="T85" fmla="*/ 442 h 893"/>
                <a:gd name="T86" fmla="*/ 61 w 268"/>
                <a:gd name="T87" fmla="*/ 431 h 893"/>
                <a:gd name="T88" fmla="*/ 172 w 268"/>
                <a:gd name="T89" fmla="*/ 129 h 893"/>
                <a:gd name="T90" fmla="*/ 186 w 268"/>
                <a:gd name="T91" fmla="*/ 101 h 893"/>
                <a:gd name="T92" fmla="*/ 199 w 268"/>
                <a:gd name="T93" fmla="*/ 76 h 893"/>
                <a:gd name="T94" fmla="*/ 210 w 268"/>
                <a:gd name="T95" fmla="*/ 54 h 893"/>
                <a:gd name="T96" fmla="*/ 220 w 268"/>
                <a:gd name="T97" fmla="*/ 35 h 893"/>
                <a:gd name="T98" fmla="*/ 240 w 268"/>
                <a:gd name="T99" fmla="*/ 0 h 893"/>
                <a:gd name="T100" fmla="*/ 268 w 268"/>
                <a:gd name="T101" fmla="*/ 1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8" h="893">
                  <a:moveTo>
                    <a:pt x="268" y="16"/>
                  </a:moveTo>
                  <a:cubicBezTo>
                    <a:pt x="268" y="16"/>
                    <a:pt x="261" y="28"/>
                    <a:pt x="248" y="50"/>
                  </a:cubicBezTo>
                  <a:cubicBezTo>
                    <a:pt x="245" y="56"/>
                    <a:pt x="242" y="62"/>
                    <a:pt x="238" y="69"/>
                  </a:cubicBezTo>
                  <a:cubicBezTo>
                    <a:pt x="235" y="75"/>
                    <a:pt x="231" y="83"/>
                    <a:pt x="227" y="91"/>
                  </a:cubicBezTo>
                  <a:cubicBezTo>
                    <a:pt x="223" y="98"/>
                    <a:pt x="219" y="107"/>
                    <a:pt x="215" y="115"/>
                  </a:cubicBezTo>
                  <a:cubicBezTo>
                    <a:pt x="210" y="124"/>
                    <a:pt x="205" y="133"/>
                    <a:pt x="201" y="143"/>
                  </a:cubicBezTo>
                  <a:cubicBezTo>
                    <a:pt x="163" y="221"/>
                    <a:pt x="122" y="328"/>
                    <a:pt x="92" y="440"/>
                  </a:cubicBezTo>
                  <a:cubicBezTo>
                    <a:pt x="89" y="450"/>
                    <a:pt x="89" y="450"/>
                    <a:pt x="89" y="450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7" y="460"/>
                    <a:pt x="87" y="460"/>
                    <a:pt x="87" y="460"/>
                  </a:cubicBezTo>
                  <a:cubicBezTo>
                    <a:pt x="85" y="467"/>
                    <a:pt x="83" y="474"/>
                    <a:pt x="82" y="481"/>
                  </a:cubicBezTo>
                  <a:cubicBezTo>
                    <a:pt x="79" y="495"/>
                    <a:pt x="75" y="509"/>
                    <a:pt x="72" y="523"/>
                  </a:cubicBezTo>
                  <a:cubicBezTo>
                    <a:pt x="71" y="530"/>
                    <a:pt x="69" y="537"/>
                    <a:pt x="68" y="544"/>
                  </a:cubicBezTo>
                  <a:cubicBezTo>
                    <a:pt x="66" y="550"/>
                    <a:pt x="65" y="557"/>
                    <a:pt x="64" y="564"/>
                  </a:cubicBezTo>
                  <a:cubicBezTo>
                    <a:pt x="61" y="578"/>
                    <a:pt x="59" y="591"/>
                    <a:pt x="57" y="605"/>
                  </a:cubicBezTo>
                  <a:cubicBezTo>
                    <a:pt x="55" y="611"/>
                    <a:pt x="54" y="618"/>
                    <a:pt x="53" y="624"/>
                  </a:cubicBezTo>
                  <a:cubicBezTo>
                    <a:pt x="52" y="631"/>
                    <a:pt x="51" y="637"/>
                    <a:pt x="51" y="644"/>
                  </a:cubicBezTo>
                  <a:cubicBezTo>
                    <a:pt x="49" y="657"/>
                    <a:pt x="47" y="669"/>
                    <a:pt x="46" y="682"/>
                  </a:cubicBezTo>
                  <a:cubicBezTo>
                    <a:pt x="44" y="694"/>
                    <a:pt x="43" y="706"/>
                    <a:pt x="41" y="717"/>
                  </a:cubicBezTo>
                  <a:cubicBezTo>
                    <a:pt x="40" y="729"/>
                    <a:pt x="40" y="740"/>
                    <a:pt x="39" y="751"/>
                  </a:cubicBezTo>
                  <a:cubicBezTo>
                    <a:pt x="38" y="762"/>
                    <a:pt x="37" y="772"/>
                    <a:pt x="36" y="782"/>
                  </a:cubicBezTo>
                  <a:cubicBezTo>
                    <a:pt x="36" y="787"/>
                    <a:pt x="36" y="791"/>
                    <a:pt x="35" y="796"/>
                  </a:cubicBezTo>
                  <a:cubicBezTo>
                    <a:pt x="35" y="801"/>
                    <a:pt x="35" y="805"/>
                    <a:pt x="35" y="809"/>
                  </a:cubicBezTo>
                  <a:cubicBezTo>
                    <a:pt x="34" y="827"/>
                    <a:pt x="34" y="842"/>
                    <a:pt x="33" y="854"/>
                  </a:cubicBezTo>
                  <a:cubicBezTo>
                    <a:pt x="33" y="879"/>
                    <a:pt x="32" y="893"/>
                    <a:pt x="32" y="893"/>
                  </a:cubicBezTo>
                  <a:cubicBezTo>
                    <a:pt x="0" y="893"/>
                    <a:pt x="0" y="893"/>
                    <a:pt x="0" y="893"/>
                  </a:cubicBezTo>
                  <a:cubicBezTo>
                    <a:pt x="0" y="893"/>
                    <a:pt x="1" y="879"/>
                    <a:pt x="1" y="853"/>
                  </a:cubicBezTo>
                  <a:cubicBezTo>
                    <a:pt x="2" y="841"/>
                    <a:pt x="2" y="825"/>
                    <a:pt x="3" y="808"/>
                  </a:cubicBezTo>
                  <a:cubicBezTo>
                    <a:pt x="3" y="803"/>
                    <a:pt x="3" y="799"/>
                    <a:pt x="3" y="794"/>
                  </a:cubicBezTo>
                  <a:cubicBezTo>
                    <a:pt x="4" y="789"/>
                    <a:pt x="4" y="784"/>
                    <a:pt x="4" y="780"/>
                  </a:cubicBezTo>
                  <a:cubicBezTo>
                    <a:pt x="5" y="770"/>
                    <a:pt x="6" y="759"/>
                    <a:pt x="7" y="748"/>
                  </a:cubicBezTo>
                  <a:cubicBezTo>
                    <a:pt x="8" y="737"/>
                    <a:pt x="9" y="726"/>
                    <a:pt x="9" y="714"/>
                  </a:cubicBezTo>
                  <a:cubicBezTo>
                    <a:pt x="11" y="702"/>
                    <a:pt x="12" y="690"/>
                    <a:pt x="14" y="678"/>
                  </a:cubicBezTo>
                  <a:cubicBezTo>
                    <a:pt x="16" y="665"/>
                    <a:pt x="17" y="652"/>
                    <a:pt x="19" y="639"/>
                  </a:cubicBezTo>
                  <a:cubicBezTo>
                    <a:pt x="20" y="633"/>
                    <a:pt x="20" y="626"/>
                    <a:pt x="21" y="619"/>
                  </a:cubicBezTo>
                  <a:cubicBezTo>
                    <a:pt x="23" y="613"/>
                    <a:pt x="24" y="606"/>
                    <a:pt x="25" y="599"/>
                  </a:cubicBezTo>
                  <a:cubicBezTo>
                    <a:pt x="27" y="586"/>
                    <a:pt x="30" y="572"/>
                    <a:pt x="32" y="558"/>
                  </a:cubicBezTo>
                  <a:cubicBezTo>
                    <a:pt x="34" y="551"/>
                    <a:pt x="35" y="544"/>
                    <a:pt x="36" y="537"/>
                  </a:cubicBezTo>
                  <a:cubicBezTo>
                    <a:pt x="37" y="530"/>
                    <a:pt x="39" y="523"/>
                    <a:pt x="41" y="516"/>
                  </a:cubicBezTo>
                  <a:cubicBezTo>
                    <a:pt x="44" y="502"/>
                    <a:pt x="47" y="488"/>
                    <a:pt x="51" y="474"/>
                  </a:cubicBezTo>
                  <a:cubicBezTo>
                    <a:pt x="52" y="467"/>
                    <a:pt x="54" y="460"/>
                    <a:pt x="56" y="452"/>
                  </a:cubicBezTo>
                  <a:cubicBezTo>
                    <a:pt x="57" y="447"/>
                    <a:pt x="57" y="447"/>
                    <a:pt x="57" y="447"/>
                  </a:cubicBezTo>
                  <a:cubicBezTo>
                    <a:pt x="58" y="442"/>
                    <a:pt x="58" y="442"/>
                    <a:pt x="58" y="442"/>
                  </a:cubicBezTo>
                  <a:cubicBezTo>
                    <a:pt x="61" y="431"/>
                    <a:pt x="61" y="431"/>
                    <a:pt x="61" y="431"/>
                  </a:cubicBezTo>
                  <a:cubicBezTo>
                    <a:pt x="91" y="318"/>
                    <a:pt x="134" y="208"/>
                    <a:pt x="172" y="129"/>
                  </a:cubicBezTo>
                  <a:cubicBezTo>
                    <a:pt x="176" y="119"/>
                    <a:pt x="181" y="110"/>
                    <a:pt x="186" y="101"/>
                  </a:cubicBezTo>
                  <a:cubicBezTo>
                    <a:pt x="190" y="92"/>
                    <a:pt x="195" y="84"/>
                    <a:pt x="199" y="76"/>
                  </a:cubicBezTo>
                  <a:cubicBezTo>
                    <a:pt x="203" y="68"/>
                    <a:pt x="207" y="60"/>
                    <a:pt x="210" y="54"/>
                  </a:cubicBezTo>
                  <a:cubicBezTo>
                    <a:pt x="214" y="47"/>
                    <a:pt x="217" y="40"/>
                    <a:pt x="220" y="35"/>
                  </a:cubicBezTo>
                  <a:cubicBezTo>
                    <a:pt x="233" y="13"/>
                    <a:pt x="240" y="0"/>
                    <a:pt x="240" y="0"/>
                  </a:cubicBezTo>
                  <a:lnTo>
                    <a:pt x="268" y="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 rot="5400000">
              <a:off x="1047179" y="516156"/>
              <a:ext cx="878112" cy="826388"/>
            </a:xfrm>
            <a:custGeom>
              <a:avLst/>
              <a:gdLst>
                <a:gd name="T0" fmla="*/ 28 w 671"/>
                <a:gd name="T1" fmla="*/ 671 h 671"/>
                <a:gd name="T2" fmla="*/ 48 w 671"/>
                <a:gd name="T3" fmla="*/ 637 h 671"/>
                <a:gd name="T4" fmla="*/ 72 w 671"/>
                <a:gd name="T5" fmla="*/ 599 h 671"/>
                <a:gd name="T6" fmla="*/ 105 w 671"/>
                <a:gd name="T7" fmla="*/ 550 h 671"/>
                <a:gd name="T8" fmla="*/ 124 w 671"/>
                <a:gd name="T9" fmla="*/ 522 h 671"/>
                <a:gd name="T10" fmla="*/ 135 w 671"/>
                <a:gd name="T11" fmla="*/ 508 h 671"/>
                <a:gd name="T12" fmla="*/ 145 w 671"/>
                <a:gd name="T13" fmla="*/ 493 h 671"/>
                <a:gd name="T14" fmla="*/ 193 w 671"/>
                <a:gd name="T15" fmla="*/ 432 h 671"/>
                <a:gd name="T16" fmla="*/ 248 w 671"/>
                <a:gd name="T17" fmla="*/ 369 h 671"/>
                <a:gd name="T18" fmla="*/ 307 w 671"/>
                <a:gd name="T19" fmla="*/ 307 h 671"/>
                <a:gd name="T20" fmla="*/ 369 w 671"/>
                <a:gd name="T21" fmla="*/ 248 h 671"/>
                <a:gd name="T22" fmla="*/ 432 w 671"/>
                <a:gd name="T23" fmla="*/ 193 h 671"/>
                <a:gd name="T24" fmla="*/ 493 w 671"/>
                <a:gd name="T25" fmla="*/ 145 h 671"/>
                <a:gd name="T26" fmla="*/ 508 w 671"/>
                <a:gd name="T27" fmla="*/ 135 h 671"/>
                <a:gd name="T28" fmla="*/ 522 w 671"/>
                <a:gd name="T29" fmla="*/ 124 h 671"/>
                <a:gd name="T30" fmla="*/ 550 w 671"/>
                <a:gd name="T31" fmla="*/ 105 h 671"/>
                <a:gd name="T32" fmla="*/ 599 w 671"/>
                <a:gd name="T33" fmla="*/ 72 h 671"/>
                <a:gd name="T34" fmla="*/ 637 w 671"/>
                <a:gd name="T35" fmla="*/ 48 h 671"/>
                <a:gd name="T36" fmla="*/ 671 w 671"/>
                <a:gd name="T37" fmla="*/ 28 h 671"/>
                <a:gd name="T38" fmla="*/ 655 w 671"/>
                <a:gd name="T39" fmla="*/ 0 h 671"/>
                <a:gd name="T40" fmla="*/ 620 w 671"/>
                <a:gd name="T41" fmla="*/ 20 h 671"/>
                <a:gd name="T42" fmla="*/ 581 w 671"/>
                <a:gd name="T43" fmla="*/ 45 h 671"/>
                <a:gd name="T44" fmla="*/ 531 w 671"/>
                <a:gd name="T45" fmla="*/ 79 h 671"/>
                <a:gd name="T46" fmla="*/ 504 w 671"/>
                <a:gd name="T47" fmla="*/ 98 h 671"/>
                <a:gd name="T48" fmla="*/ 489 w 671"/>
                <a:gd name="T49" fmla="*/ 109 h 671"/>
                <a:gd name="T50" fmla="*/ 474 w 671"/>
                <a:gd name="T51" fmla="*/ 120 h 671"/>
                <a:gd name="T52" fmla="*/ 412 w 671"/>
                <a:gd name="T53" fmla="*/ 169 h 671"/>
                <a:gd name="T54" fmla="*/ 348 w 671"/>
                <a:gd name="T55" fmla="*/ 224 h 671"/>
                <a:gd name="T56" fmla="*/ 284 w 671"/>
                <a:gd name="T57" fmla="*/ 284 h 671"/>
                <a:gd name="T58" fmla="*/ 224 w 671"/>
                <a:gd name="T59" fmla="*/ 348 h 671"/>
                <a:gd name="T60" fmla="*/ 169 w 671"/>
                <a:gd name="T61" fmla="*/ 412 h 671"/>
                <a:gd name="T62" fmla="*/ 120 w 671"/>
                <a:gd name="T63" fmla="*/ 474 h 671"/>
                <a:gd name="T64" fmla="*/ 109 w 671"/>
                <a:gd name="T65" fmla="*/ 489 h 671"/>
                <a:gd name="T66" fmla="*/ 98 w 671"/>
                <a:gd name="T67" fmla="*/ 504 h 671"/>
                <a:gd name="T68" fmla="*/ 79 w 671"/>
                <a:gd name="T69" fmla="*/ 531 h 671"/>
                <a:gd name="T70" fmla="*/ 45 w 671"/>
                <a:gd name="T71" fmla="*/ 581 h 671"/>
                <a:gd name="T72" fmla="*/ 20 w 671"/>
                <a:gd name="T73" fmla="*/ 620 h 671"/>
                <a:gd name="T74" fmla="*/ 0 w 671"/>
                <a:gd name="T75" fmla="*/ 655 h 671"/>
                <a:gd name="T76" fmla="*/ 28 w 671"/>
                <a:gd name="T77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1" h="671">
                  <a:moveTo>
                    <a:pt x="28" y="671"/>
                  </a:moveTo>
                  <a:cubicBezTo>
                    <a:pt x="28" y="671"/>
                    <a:pt x="35" y="659"/>
                    <a:pt x="48" y="637"/>
                  </a:cubicBezTo>
                  <a:cubicBezTo>
                    <a:pt x="55" y="626"/>
                    <a:pt x="63" y="613"/>
                    <a:pt x="72" y="599"/>
                  </a:cubicBezTo>
                  <a:cubicBezTo>
                    <a:pt x="82" y="584"/>
                    <a:pt x="92" y="567"/>
                    <a:pt x="105" y="550"/>
                  </a:cubicBezTo>
                  <a:cubicBezTo>
                    <a:pt x="111" y="541"/>
                    <a:pt x="118" y="532"/>
                    <a:pt x="124" y="522"/>
                  </a:cubicBezTo>
                  <a:cubicBezTo>
                    <a:pt x="128" y="518"/>
                    <a:pt x="131" y="513"/>
                    <a:pt x="135" y="508"/>
                  </a:cubicBezTo>
                  <a:cubicBezTo>
                    <a:pt x="138" y="503"/>
                    <a:pt x="142" y="498"/>
                    <a:pt x="145" y="493"/>
                  </a:cubicBezTo>
                  <a:cubicBezTo>
                    <a:pt x="161" y="474"/>
                    <a:pt x="177" y="453"/>
                    <a:pt x="193" y="432"/>
                  </a:cubicBezTo>
                  <a:cubicBezTo>
                    <a:pt x="211" y="412"/>
                    <a:pt x="229" y="391"/>
                    <a:pt x="248" y="369"/>
                  </a:cubicBezTo>
                  <a:cubicBezTo>
                    <a:pt x="267" y="349"/>
                    <a:pt x="287" y="328"/>
                    <a:pt x="307" y="307"/>
                  </a:cubicBezTo>
                  <a:cubicBezTo>
                    <a:pt x="328" y="287"/>
                    <a:pt x="349" y="267"/>
                    <a:pt x="369" y="248"/>
                  </a:cubicBezTo>
                  <a:cubicBezTo>
                    <a:pt x="391" y="229"/>
                    <a:pt x="412" y="211"/>
                    <a:pt x="432" y="193"/>
                  </a:cubicBezTo>
                  <a:cubicBezTo>
                    <a:pt x="453" y="177"/>
                    <a:pt x="474" y="161"/>
                    <a:pt x="493" y="145"/>
                  </a:cubicBezTo>
                  <a:cubicBezTo>
                    <a:pt x="498" y="142"/>
                    <a:pt x="503" y="138"/>
                    <a:pt x="508" y="135"/>
                  </a:cubicBezTo>
                  <a:cubicBezTo>
                    <a:pt x="513" y="131"/>
                    <a:pt x="518" y="128"/>
                    <a:pt x="522" y="124"/>
                  </a:cubicBezTo>
                  <a:cubicBezTo>
                    <a:pt x="532" y="118"/>
                    <a:pt x="541" y="111"/>
                    <a:pt x="550" y="105"/>
                  </a:cubicBezTo>
                  <a:cubicBezTo>
                    <a:pt x="567" y="92"/>
                    <a:pt x="584" y="82"/>
                    <a:pt x="599" y="72"/>
                  </a:cubicBezTo>
                  <a:cubicBezTo>
                    <a:pt x="613" y="63"/>
                    <a:pt x="626" y="55"/>
                    <a:pt x="637" y="48"/>
                  </a:cubicBezTo>
                  <a:cubicBezTo>
                    <a:pt x="659" y="35"/>
                    <a:pt x="671" y="28"/>
                    <a:pt x="671" y="28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5" y="0"/>
                    <a:pt x="642" y="8"/>
                    <a:pt x="620" y="20"/>
                  </a:cubicBezTo>
                  <a:cubicBezTo>
                    <a:pt x="609" y="27"/>
                    <a:pt x="596" y="36"/>
                    <a:pt x="581" y="45"/>
                  </a:cubicBezTo>
                  <a:cubicBezTo>
                    <a:pt x="566" y="55"/>
                    <a:pt x="549" y="65"/>
                    <a:pt x="531" y="79"/>
                  </a:cubicBezTo>
                  <a:cubicBezTo>
                    <a:pt x="522" y="85"/>
                    <a:pt x="513" y="92"/>
                    <a:pt x="504" y="98"/>
                  </a:cubicBezTo>
                  <a:cubicBezTo>
                    <a:pt x="499" y="102"/>
                    <a:pt x="494" y="105"/>
                    <a:pt x="489" y="109"/>
                  </a:cubicBezTo>
                  <a:cubicBezTo>
                    <a:pt x="484" y="112"/>
                    <a:pt x="479" y="116"/>
                    <a:pt x="474" y="120"/>
                  </a:cubicBezTo>
                  <a:cubicBezTo>
                    <a:pt x="454" y="135"/>
                    <a:pt x="433" y="152"/>
                    <a:pt x="412" y="169"/>
                  </a:cubicBezTo>
                  <a:cubicBezTo>
                    <a:pt x="391" y="187"/>
                    <a:pt x="369" y="205"/>
                    <a:pt x="348" y="224"/>
                  </a:cubicBezTo>
                  <a:cubicBezTo>
                    <a:pt x="327" y="244"/>
                    <a:pt x="306" y="264"/>
                    <a:pt x="284" y="284"/>
                  </a:cubicBezTo>
                  <a:cubicBezTo>
                    <a:pt x="264" y="306"/>
                    <a:pt x="244" y="327"/>
                    <a:pt x="224" y="348"/>
                  </a:cubicBezTo>
                  <a:cubicBezTo>
                    <a:pt x="205" y="369"/>
                    <a:pt x="187" y="391"/>
                    <a:pt x="169" y="412"/>
                  </a:cubicBezTo>
                  <a:cubicBezTo>
                    <a:pt x="152" y="433"/>
                    <a:pt x="135" y="454"/>
                    <a:pt x="120" y="474"/>
                  </a:cubicBezTo>
                  <a:cubicBezTo>
                    <a:pt x="116" y="479"/>
                    <a:pt x="112" y="484"/>
                    <a:pt x="109" y="489"/>
                  </a:cubicBezTo>
                  <a:cubicBezTo>
                    <a:pt x="105" y="494"/>
                    <a:pt x="102" y="499"/>
                    <a:pt x="98" y="504"/>
                  </a:cubicBezTo>
                  <a:cubicBezTo>
                    <a:pt x="92" y="513"/>
                    <a:pt x="85" y="522"/>
                    <a:pt x="79" y="531"/>
                  </a:cubicBezTo>
                  <a:cubicBezTo>
                    <a:pt x="65" y="549"/>
                    <a:pt x="55" y="566"/>
                    <a:pt x="45" y="581"/>
                  </a:cubicBezTo>
                  <a:cubicBezTo>
                    <a:pt x="36" y="596"/>
                    <a:pt x="27" y="609"/>
                    <a:pt x="20" y="620"/>
                  </a:cubicBezTo>
                  <a:cubicBezTo>
                    <a:pt x="8" y="642"/>
                    <a:pt x="0" y="655"/>
                    <a:pt x="0" y="655"/>
                  </a:cubicBezTo>
                  <a:lnTo>
                    <a:pt x="28" y="67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 rot="5400000">
              <a:off x="1445273" y="1766200"/>
              <a:ext cx="1169277" cy="330555"/>
            </a:xfrm>
            <a:custGeom>
              <a:avLst/>
              <a:gdLst>
                <a:gd name="T0" fmla="*/ 893 w 893"/>
                <a:gd name="T1" fmla="*/ 32 h 268"/>
                <a:gd name="T2" fmla="*/ 854 w 893"/>
                <a:gd name="T3" fmla="*/ 33 h 268"/>
                <a:gd name="T4" fmla="*/ 809 w 893"/>
                <a:gd name="T5" fmla="*/ 35 h 268"/>
                <a:gd name="T6" fmla="*/ 796 w 893"/>
                <a:gd name="T7" fmla="*/ 35 h 268"/>
                <a:gd name="T8" fmla="*/ 782 w 893"/>
                <a:gd name="T9" fmla="*/ 36 h 268"/>
                <a:gd name="T10" fmla="*/ 751 w 893"/>
                <a:gd name="T11" fmla="*/ 39 h 268"/>
                <a:gd name="T12" fmla="*/ 717 w 893"/>
                <a:gd name="T13" fmla="*/ 41 h 268"/>
                <a:gd name="T14" fmla="*/ 682 w 893"/>
                <a:gd name="T15" fmla="*/ 46 h 268"/>
                <a:gd name="T16" fmla="*/ 644 w 893"/>
                <a:gd name="T17" fmla="*/ 51 h 268"/>
                <a:gd name="T18" fmla="*/ 624 w 893"/>
                <a:gd name="T19" fmla="*/ 53 h 268"/>
                <a:gd name="T20" fmla="*/ 605 w 893"/>
                <a:gd name="T21" fmla="*/ 57 h 268"/>
                <a:gd name="T22" fmla="*/ 564 w 893"/>
                <a:gd name="T23" fmla="*/ 64 h 268"/>
                <a:gd name="T24" fmla="*/ 544 w 893"/>
                <a:gd name="T25" fmla="*/ 68 h 268"/>
                <a:gd name="T26" fmla="*/ 523 w 893"/>
                <a:gd name="T27" fmla="*/ 72 h 268"/>
                <a:gd name="T28" fmla="*/ 481 w 893"/>
                <a:gd name="T29" fmla="*/ 82 h 268"/>
                <a:gd name="T30" fmla="*/ 460 w 893"/>
                <a:gd name="T31" fmla="*/ 87 h 268"/>
                <a:gd name="T32" fmla="*/ 455 w 893"/>
                <a:gd name="T33" fmla="*/ 88 h 268"/>
                <a:gd name="T34" fmla="*/ 450 w 893"/>
                <a:gd name="T35" fmla="*/ 89 h 268"/>
                <a:gd name="T36" fmla="*/ 440 w 893"/>
                <a:gd name="T37" fmla="*/ 92 h 268"/>
                <a:gd name="T38" fmla="*/ 143 w 893"/>
                <a:gd name="T39" fmla="*/ 201 h 268"/>
                <a:gd name="T40" fmla="*/ 115 w 893"/>
                <a:gd name="T41" fmla="*/ 215 h 268"/>
                <a:gd name="T42" fmla="*/ 91 w 893"/>
                <a:gd name="T43" fmla="*/ 227 h 268"/>
                <a:gd name="T44" fmla="*/ 69 w 893"/>
                <a:gd name="T45" fmla="*/ 238 h 268"/>
                <a:gd name="T46" fmla="*/ 50 w 893"/>
                <a:gd name="T47" fmla="*/ 248 h 268"/>
                <a:gd name="T48" fmla="*/ 16 w 893"/>
                <a:gd name="T49" fmla="*/ 268 h 268"/>
                <a:gd name="T50" fmla="*/ 0 w 893"/>
                <a:gd name="T51" fmla="*/ 240 h 268"/>
                <a:gd name="T52" fmla="*/ 35 w 893"/>
                <a:gd name="T53" fmla="*/ 220 h 268"/>
                <a:gd name="T54" fmla="*/ 54 w 893"/>
                <a:gd name="T55" fmla="*/ 210 h 268"/>
                <a:gd name="T56" fmla="*/ 76 w 893"/>
                <a:gd name="T57" fmla="*/ 199 h 268"/>
                <a:gd name="T58" fmla="*/ 101 w 893"/>
                <a:gd name="T59" fmla="*/ 186 h 268"/>
                <a:gd name="T60" fmla="*/ 129 w 893"/>
                <a:gd name="T61" fmla="*/ 172 h 268"/>
                <a:gd name="T62" fmla="*/ 431 w 893"/>
                <a:gd name="T63" fmla="*/ 61 h 268"/>
                <a:gd name="T64" fmla="*/ 442 w 893"/>
                <a:gd name="T65" fmla="*/ 58 h 268"/>
                <a:gd name="T66" fmla="*/ 447 w 893"/>
                <a:gd name="T67" fmla="*/ 57 h 268"/>
                <a:gd name="T68" fmla="*/ 452 w 893"/>
                <a:gd name="T69" fmla="*/ 56 h 268"/>
                <a:gd name="T70" fmla="*/ 474 w 893"/>
                <a:gd name="T71" fmla="*/ 51 h 268"/>
                <a:gd name="T72" fmla="*/ 516 w 893"/>
                <a:gd name="T73" fmla="*/ 41 h 268"/>
                <a:gd name="T74" fmla="*/ 537 w 893"/>
                <a:gd name="T75" fmla="*/ 36 h 268"/>
                <a:gd name="T76" fmla="*/ 558 w 893"/>
                <a:gd name="T77" fmla="*/ 32 h 268"/>
                <a:gd name="T78" fmla="*/ 599 w 893"/>
                <a:gd name="T79" fmla="*/ 25 h 268"/>
                <a:gd name="T80" fmla="*/ 619 w 893"/>
                <a:gd name="T81" fmla="*/ 21 h 268"/>
                <a:gd name="T82" fmla="*/ 639 w 893"/>
                <a:gd name="T83" fmla="*/ 19 h 268"/>
                <a:gd name="T84" fmla="*/ 678 w 893"/>
                <a:gd name="T85" fmla="*/ 14 h 268"/>
                <a:gd name="T86" fmla="*/ 714 w 893"/>
                <a:gd name="T87" fmla="*/ 9 h 268"/>
                <a:gd name="T88" fmla="*/ 748 w 893"/>
                <a:gd name="T89" fmla="*/ 7 h 268"/>
                <a:gd name="T90" fmla="*/ 780 w 893"/>
                <a:gd name="T91" fmla="*/ 4 h 268"/>
                <a:gd name="T92" fmla="*/ 794 w 893"/>
                <a:gd name="T93" fmla="*/ 3 h 268"/>
                <a:gd name="T94" fmla="*/ 808 w 893"/>
                <a:gd name="T95" fmla="*/ 3 h 268"/>
                <a:gd name="T96" fmla="*/ 853 w 893"/>
                <a:gd name="T97" fmla="*/ 1 h 268"/>
                <a:gd name="T98" fmla="*/ 893 w 893"/>
                <a:gd name="T99" fmla="*/ 0 h 268"/>
                <a:gd name="T100" fmla="*/ 893 w 893"/>
                <a:gd name="T101" fmla="*/ 3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3" h="268">
                  <a:moveTo>
                    <a:pt x="893" y="32"/>
                  </a:moveTo>
                  <a:cubicBezTo>
                    <a:pt x="893" y="32"/>
                    <a:pt x="879" y="33"/>
                    <a:pt x="854" y="33"/>
                  </a:cubicBezTo>
                  <a:cubicBezTo>
                    <a:pt x="842" y="34"/>
                    <a:pt x="827" y="34"/>
                    <a:pt x="809" y="35"/>
                  </a:cubicBezTo>
                  <a:cubicBezTo>
                    <a:pt x="805" y="35"/>
                    <a:pt x="800" y="35"/>
                    <a:pt x="796" y="35"/>
                  </a:cubicBezTo>
                  <a:cubicBezTo>
                    <a:pt x="791" y="36"/>
                    <a:pt x="786" y="36"/>
                    <a:pt x="782" y="36"/>
                  </a:cubicBezTo>
                  <a:cubicBezTo>
                    <a:pt x="772" y="37"/>
                    <a:pt x="761" y="38"/>
                    <a:pt x="751" y="39"/>
                  </a:cubicBezTo>
                  <a:cubicBezTo>
                    <a:pt x="740" y="40"/>
                    <a:pt x="729" y="40"/>
                    <a:pt x="717" y="41"/>
                  </a:cubicBezTo>
                  <a:cubicBezTo>
                    <a:pt x="706" y="43"/>
                    <a:pt x="694" y="44"/>
                    <a:pt x="682" y="46"/>
                  </a:cubicBezTo>
                  <a:cubicBezTo>
                    <a:pt x="669" y="47"/>
                    <a:pt x="657" y="49"/>
                    <a:pt x="644" y="51"/>
                  </a:cubicBezTo>
                  <a:cubicBezTo>
                    <a:pt x="637" y="51"/>
                    <a:pt x="631" y="52"/>
                    <a:pt x="624" y="53"/>
                  </a:cubicBezTo>
                  <a:cubicBezTo>
                    <a:pt x="618" y="54"/>
                    <a:pt x="611" y="55"/>
                    <a:pt x="605" y="57"/>
                  </a:cubicBezTo>
                  <a:cubicBezTo>
                    <a:pt x="591" y="59"/>
                    <a:pt x="578" y="61"/>
                    <a:pt x="564" y="64"/>
                  </a:cubicBezTo>
                  <a:cubicBezTo>
                    <a:pt x="557" y="65"/>
                    <a:pt x="550" y="66"/>
                    <a:pt x="544" y="68"/>
                  </a:cubicBezTo>
                  <a:cubicBezTo>
                    <a:pt x="537" y="69"/>
                    <a:pt x="530" y="71"/>
                    <a:pt x="523" y="72"/>
                  </a:cubicBezTo>
                  <a:cubicBezTo>
                    <a:pt x="509" y="75"/>
                    <a:pt x="495" y="79"/>
                    <a:pt x="481" y="82"/>
                  </a:cubicBezTo>
                  <a:cubicBezTo>
                    <a:pt x="474" y="83"/>
                    <a:pt x="467" y="85"/>
                    <a:pt x="460" y="87"/>
                  </a:cubicBezTo>
                  <a:cubicBezTo>
                    <a:pt x="455" y="88"/>
                    <a:pt x="455" y="88"/>
                    <a:pt x="455" y="88"/>
                  </a:cubicBezTo>
                  <a:cubicBezTo>
                    <a:pt x="450" y="89"/>
                    <a:pt x="450" y="89"/>
                    <a:pt x="450" y="89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328" y="122"/>
                    <a:pt x="221" y="163"/>
                    <a:pt x="143" y="201"/>
                  </a:cubicBezTo>
                  <a:cubicBezTo>
                    <a:pt x="133" y="205"/>
                    <a:pt x="124" y="210"/>
                    <a:pt x="115" y="215"/>
                  </a:cubicBezTo>
                  <a:cubicBezTo>
                    <a:pt x="107" y="219"/>
                    <a:pt x="98" y="223"/>
                    <a:pt x="91" y="227"/>
                  </a:cubicBezTo>
                  <a:cubicBezTo>
                    <a:pt x="83" y="231"/>
                    <a:pt x="75" y="235"/>
                    <a:pt x="69" y="238"/>
                  </a:cubicBezTo>
                  <a:cubicBezTo>
                    <a:pt x="62" y="242"/>
                    <a:pt x="56" y="245"/>
                    <a:pt x="50" y="248"/>
                  </a:cubicBezTo>
                  <a:cubicBezTo>
                    <a:pt x="29" y="261"/>
                    <a:pt x="16" y="268"/>
                    <a:pt x="16" y="268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0"/>
                    <a:pt x="13" y="233"/>
                    <a:pt x="35" y="220"/>
                  </a:cubicBezTo>
                  <a:cubicBezTo>
                    <a:pt x="40" y="217"/>
                    <a:pt x="47" y="214"/>
                    <a:pt x="54" y="210"/>
                  </a:cubicBezTo>
                  <a:cubicBezTo>
                    <a:pt x="60" y="207"/>
                    <a:pt x="68" y="203"/>
                    <a:pt x="76" y="199"/>
                  </a:cubicBezTo>
                  <a:cubicBezTo>
                    <a:pt x="84" y="195"/>
                    <a:pt x="92" y="190"/>
                    <a:pt x="101" y="186"/>
                  </a:cubicBezTo>
                  <a:cubicBezTo>
                    <a:pt x="110" y="181"/>
                    <a:pt x="119" y="176"/>
                    <a:pt x="129" y="172"/>
                  </a:cubicBezTo>
                  <a:cubicBezTo>
                    <a:pt x="208" y="134"/>
                    <a:pt x="318" y="91"/>
                    <a:pt x="431" y="61"/>
                  </a:cubicBezTo>
                  <a:cubicBezTo>
                    <a:pt x="442" y="58"/>
                    <a:pt x="442" y="58"/>
                    <a:pt x="442" y="58"/>
                  </a:cubicBezTo>
                  <a:cubicBezTo>
                    <a:pt x="447" y="57"/>
                    <a:pt x="447" y="57"/>
                    <a:pt x="447" y="57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60" y="54"/>
                    <a:pt x="467" y="52"/>
                    <a:pt x="474" y="51"/>
                  </a:cubicBezTo>
                  <a:cubicBezTo>
                    <a:pt x="488" y="47"/>
                    <a:pt x="502" y="44"/>
                    <a:pt x="516" y="41"/>
                  </a:cubicBezTo>
                  <a:cubicBezTo>
                    <a:pt x="523" y="39"/>
                    <a:pt x="530" y="37"/>
                    <a:pt x="537" y="36"/>
                  </a:cubicBezTo>
                  <a:cubicBezTo>
                    <a:pt x="544" y="35"/>
                    <a:pt x="551" y="34"/>
                    <a:pt x="558" y="32"/>
                  </a:cubicBezTo>
                  <a:cubicBezTo>
                    <a:pt x="572" y="30"/>
                    <a:pt x="586" y="27"/>
                    <a:pt x="599" y="25"/>
                  </a:cubicBezTo>
                  <a:cubicBezTo>
                    <a:pt x="606" y="24"/>
                    <a:pt x="613" y="23"/>
                    <a:pt x="619" y="21"/>
                  </a:cubicBezTo>
                  <a:cubicBezTo>
                    <a:pt x="626" y="20"/>
                    <a:pt x="633" y="20"/>
                    <a:pt x="639" y="19"/>
                  </a:cubicBezTo>
                  <a:cubicBezTo>
                    <a:pt x="652" y="17"/>
                    <a:pt x="665" y="16"/>
                    <a:pt x="678" y="14"/>
                  </a:cubicBezTo>
                  <a:cubicBezTo>
                    <a:pt x="690" y="12"/>
                    <a:pt x="702" y="11"/>
                    <a:pt x="714" y="9"/>
                  </a:cubicBezTo>
                  <a:cubicBezTo>
                    <a:pt x="726" y="9"/>
                    <a:pt x="737" y="8"/>
                    <a:pt x="748" y="7"/>
                  </a:cubicBezTo>
                  <a:cubicBezTo>
                    <a:pt x="759" y="6"/>
                    <a:pt x="770" y="5"/>
                    <a:pt x="780" y="4"/>
                  </a:cubicBezTo>
                  <a:cubicBezTo>
                    <a:pt x="785" y="4"/>
                    <a:pt x="789" y="4"/>
                    <a:pt x="794" y="3"/>
                  </a:cubicBezTo>
                  <a:cubicBezTo>
                    <a:pt x="799" y="3"/>
                    <a:pt x="803" y="3"/>
                    <a:pt x="808" y="3"/>
                  </a:cubicBezTo>
                  <a:cubicBezTo>
                    <a:pt x="826" y="2"/>
                    <a:pt x="841" y="2"/>
                    <a:pt x="853" y="1"/>
                  </a:cubicBezTo>
                  <a:cubicBezTo>
                    <a:pt x="879" y="1"/>
                    <a:pt x="893" y="0"/>
                    <a:pt x="893" y="0"/>
                  </a:cubicBezTo>
                  <a:lnTo>
                    <a:pt x="893" y="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 rot="5400000">
              <a:off x="1443733" y="2937017"/>
              <a:ext cx="1172358" cy="330555"/>
            </a:xfrm>
            <a:custGeom>
              <a:avLst/>
              <a:gdLst>
                <a:gd name="T0" fmla="*/ 0 w 896"/>
                <a:gd name="T1" fmla="*/ 32 h 268"/>
                <a:gd name="T2" fmla="*/ 40 w 896"/>
                <a:gd name="T3" fmla="*/ 33 h 268"/>
                <a:gd name="T4" fmla="*/ 86 w 896"/>
                <a:gd name="T5" fmla="*/ 35 h 268"/>
                <a:gd name="T6" fmla="*/ 100 w 896"/>
                <a:gd name="T7" fmla="*/ 35 h 268"/>
                <a:gd name="T8" fmla="*/ 114 w 896"/>
                <a:gd name="T9" fmla="*/ 36 h 268"/>
                <a:gd name="T10" fmla="*/ 145 w 896"/>
                <a:gd name="T11" fmla="*/ 39 h 268"/>
                <a:gd name="T12" fmla="*/ 178 w 896"/>
                <a:gd name="T13" fmla="*/ 41 h 268"/>
                <a:gd name="T14" fmla="*/ 214 w 896"/>
                <a:gd name="T15" fmla="*/ 46 h 268"/>
                <a:gd name="T16" fmla="*/ 252 w 896"/>
                <a:gd name="T17" fmla="*/ 51 h 268"/>
                <a:gd name="T18" fmla="*/ 271 w 896"/>
                <a:gd name="T19" fmla="*/ 53 h 268"/>
                <a:gd name="T20" fmla="*/ 291 w 896"/>
                <a:gd name="T21" fmla="*/ 57 h 268"/>
                <a:gd name="T22" fmla="*/ 332 w 896"/>
                <a:gd name="T23" fmla="*/ 64 h 268"/>
                <a:gd name="T24" fmla="*/ 352 w 896"/>
                <a:gd name="T25" fmla="*/ 68 h 268"/>
                <a:gd name="T26" fmla="*/ 373 w 896"/>
                <a:gd name="T27" fmla="*/ 72 h 268"/>
                <a:gd name="T28" fmla="*/ 414 w 896"/>
                <a:gd name="T29" fmla="*/ 82 h 268"/>
                <a:gd name="T30" fmla="*/ 435 w 896"/>
                <a:gd name="T31" fmla="*/ 87 h 268"/>
                <a:gd name="T32" fmla="*/ 441 w 896"/>
                <a:gd name="T33" fmla="*/ 88 h 268"/>
                <a:gd name="T34" fmla="*/ 446 w 896"/>
                <a:gd name="T35" fmla="*/ 89 h 268"/>
                <a:gd name="T36" fmla="*/ 456 w 896"/>
                <a:gd name="T37" fmla="*/ 92 h 268"/>
                <a:gd name="T38" fmla="*/ 753 w 896"/>
                <a:gd name="T39" fmla="*/ 201 h 268"/>
                <a:gd name="T40" fmla="*/ 780 w 896"/>
                <a:gd name="T41" fmla="*/ 215 h 268"/>
                <a:gd name="T42" fmla="*/ 805 w 896"/>
                <a:gd name="T43" fmla="*/ 227 h 268"/>
                <a:gd name="T44" fmla="*/ 827 w 896"/>
                <a:gd name="T45" fmla="*/ 238 h 268"/>
                <a:gd name="T46" fmla="*/ 845 w 896"/>
                <a:gd name="T47" fmla="*/ 248 h 268"/>
                <a:gd name="T48" fmla="*/ 880 w 896"/>
                <a:gd name="T49" fmla="*/ 268 h 268"/>
                <a:gd name="T50" fmla="*/ 896 w 896"/>
                <a:gd name="T51" fmla="*/ 240 h 268"/>
                <a:gd name="T52" fmla="*/ 861 w 896"/>
                <a:gd name="T53" fmla="*/ 220 h 268"/>
                <a:gd name="T54" fmla="*/ 842 w 896"/>
                <a:gd name="T55" fmla="*/ 210 h 268"/>
                <a:gd name="T56" fmla="*/ 820 w 896"/>
                <a:gd name="T57" fmla="*/ 199 h 268"/>
                <a:gd name="T58" fmla="*/ 795 w 896"/>
                <a:gd name="T59" fmla="*/ 186 h 268"/>
                <a:gd name="T60" fmla="*/ 766 w 896"/>
                <a:gd name="T61" fmla="*/ 172 h 268"/>
                <a:gd name="T62" fmla="*/ 464 w 896"/>
                <a:gd name="T63" fmla="*/ 61 h 268"/>
                <a:gd name="T64" fmla="*/ 454 w 896"/>
                <a:gd name="T65" fmla="*/ 58 h 268"/>
                <a:gd name="T66" fmla="*/ 449 w 896"/>
                <a:gd name="T67" fmla="*/ 57 h 268"/>
                <a:gd name="T68" fmla="*/ 443 w 896"/>
                <a:gd name="T69" fmla="*/ 56 h 268"/>
                <a:gd name="T70" fmla="*/ 422 w 896"/>
                <a:gd name="T71" fmla="*/ 51 h 268"/>
                <a:gd name="T72" fmla="*/ 379 w 896"/>
                <a:gd name="T73" fmla="*/ 41 h 268"/>
                <a:gd name="T74" fmla="*/ 358 w 896"/>
                <a:gd name="T75" fmla="*/ 36 h 268"/>
                <a:gd name="T76" fmla="*/ 337 w 896"/>
                <a:gd name="T77" fmla="*/ 32 h 268"/>
                <a:gd name="T78" fmla="*/ 296 w 896"/>
                <a:gd name="T79" fmla="*/ 25 h 268"/>
                <a:gd name="T80" fmla="*/ 276 w 896"/>
                <a:gd name="T81" fmla="*/ 21 h 268"/>
                <a:gd name="T82" fmla="*/ 256 w 896"/>
                <a:gd name="T83" fmla="*/ 19 h 268"/>
                <a:gd name="T84" fmla="*/ 218 w 896"/>
                <a:gd name="T85" fmla="*/ 14 h 268"/>
                <a:gd name="T86" fmla="*/ 182 w 896"/>
                <a:gd name="T87" fmla="*/ 9 h 268"/>
                <a:gd name="T88" fmla="*/ 148 w 896"/>
                <a:gd name="T89" fmla="*/ 7 h 268"/>
                <a:gd name="T90" fmla="*/ 116 w 896"/>
                <a:gd name="T91" fmla="*/ 4 h 268"/>
                <a:gd name="T92" fmla="*/ 102 w 896"/>
                <a:gd name="T93" fmla="*/ 3 h 268"/>
                <a:gd name="T94" fmla="*/ 88 w 896"/>
                <a:gd name="T95" fmla="*/ 3 h 268"/>
                <a:gd name="T96" fmla="*/ 41 w 896"/>
                <a:gd name="T97" fmla="*/ 1 h 268"/>
                <a:gd name="T98" fmla="*/ 0 w 896"/>
                <a:gd name="T99" fmla="*/ 0 h 268"/>
                <a:gd name="T100" fmla="*/ 0 w 896"/>
                <a:gd name="T101" fmla="*/ 3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6" h="268">
                  <a:moveTo>
                    <a:pt x="0" y="32"/>
                  </a:moveTo>
                  <a:cubicBezTo>
                    <a:pt x="0" y="32"/>
                    <a:pt x="15" y="33"/>
                    <a:pt x="40" y="33"/>
                  </a:cubicBezTo>
                  <a:cubicBezTo>
                    <a:pt x="53" y="34"/>
                    <a:pt x="68" y="34"/>
                    <a:pt x="86" y="35"/>
                  </a:cubicBezTo>
                  <a:cubicBezTo>
                    <a:pt x="90" y="35"/>
                    <a:pt x="95" y="35"/>
                    <a:pt x="100" y="35"/>
                  </a:cubicBezTo>
                  <a:cubicBezTo>
                    <a:pt x="104" y="36"/>
                    <a:pt x="109" y="36"/>
                    <a:pt x="114" y="36"/>
                  </a:cubicBezTo>
                  <a:cubicBezTo>
                    <a:pt x="124" y="37"/>
                    <a:pt x="134" y="38"/>
                    <a:pt x="145" y="39"/>
                  </a:cubicBezTo>
                  <a:cubicBezTo>
                    <a:pt x="156" y="40"/>
                    <a:pt x="167" y="40"/>
                    <a:pt x="178" y="41"/>
                  </a:cubicBezTo>
                  <a:cubicBezTo>
                    <a:pt x="190" y="43"/>
                    <a:pt x="202" y="44"/>
                    <a:pt x="214" y="46"/>
                  </a:cubicBezTo>
                  <a:cubicBezTo>
                    <a:pt x="226" y="47"/>
                    <a:pt x="239" y="49"/>
                    <a:pt x="252" y="51"/>
                  </a:cubicBezTo>
                  <a:cubicBezTo>
                    <a:pt x="258" y="51"/>
                    <a:pt x="265" y="52"/>
                    <a:pt x="271" y="53"/>
                  </a:cubicBezTo>
                  <a:cubicBezTo>
                    <a:pt x="278" y="54"/>
                    <a:pt x="284" y="55"/>
                    <a:pt x="291" y="57"/>
                  </a:cubicBezTo>
                  <a:cubicBezTo>
                    <a:pt x="304" y="59"/>
                    <a:pt x="318" y="61"/>
                    <a:pt x="332" y="64"/>
                  </a:cubicBezTo>
                  <a:cubicBezTo>
                    <a:pt x="338" y="65"/>
                    <a:pt x="345" y="66"/>
                    <a:pt x="352" y="68"/>
                  </a:cubicBezTo>
                  <a:cubicBezTo>
                    <a:pt x="359" y="69"/>
                    <a:pt x="366" y="71"/>
                    <a:pt x="373" y="72"/>
                  </a:cubicBezTo>
                  <a:cubicBezTo>
                    <a:pt x="387" y="75"/>
                    <a:pt x="400" y="79"/>
                    <a:pt x="414" y="82"/>
                  </a:cubicBezTo>
                  <a:cubicBezTo>
                    <a:pt x="421" y="83"/>
                    <a:pt x="428" y="85"/>
                    <a:pt x="435" y="87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6" y="89"/>
                    <a:pt x="446" y="89"/>
                    <a:pt x="446" y="89"/>
                  </a:cubicBezTo>
                  <a:cubicBezTo>
                    <a:pt x="456" y="92"/>
                    <a:pt x="456" y="92"/>
                    <a:pt x="456" y="92"/>
                  </a:cubicBezTo>
                  <a:cubicBezTo>
                    <a:pt x="567" y="122"/>
                    <a:pt x="675" y="163"/>
                    <a:pt x="753" y="201"/>
                  </a:cubicBezTo>
                  <a:cubicBezTo>
                    <a:pt x="762" y="205"/>
                    <a:pt x="772" y="210"/>
                    <a:pt x="780" y="215"/>
                  </a:cubicBezTo>
                  <a:cubicBezTo>
                    <a:pt x="789" y="219"/>
                    <a:pt x="797" y="223"/>
                    <a:pt x="805" y="227"/>
                  </a:cubicBezTo>
                  <a:cubicBezTo>
                    <a:pt x="813" y="231"/>
                    <a:pt x="820" y="235"/>
                    <a:pt x="827" y="238"/>
                  </a:cubicBezTo>
                  <a:cubicBezTo>
                    <a:pt x="834" y="242"/>
                    <a:pt x="840" y="245"/>
                    <a:pt x="845" y="248"/>
                  </a:cubicBezTo>
                  <a:cubicBezTo>
                    <a:pt x="867" y="261"/>
                    <a:pt x="880" y="268"/>
                    <a:pt x="880" y="268"/>
                  </a:cubicBezTo>
                  <a:cubicBezTo>
                    <a:pt x="896" y="240"/>
                    <a:pt x="896" y="240"/>
                    <a:pt x="896" y="240"/>
                  </a:cubicBezTo>
                  <a:cubicBezTo>
                    <a:pt x="896" y="240"/>
                    <a:pt x="883" y="233"/>
                    <a:pt x="861" y="220"/>
                  </a:cubicBezTo>
                  <a:cubicBezTo>
                    <a:pt x="855" y="217"/>
                    <a:pt x="849" y="214"/>
                    <a:pt x="842" y="210"/>
                  </a:cubicBezTo>
                  <a:cubicBezTo>
                    <a:pt x="835" y="207"/>
                    <a:pt x="828" y="203"/>
                    <a:pt x="820" y="199"/>
                  </a:cubicBezTo>
                  <a:cubicBezTo>
                    <a:pt x="812" y="195"/>
                    <a:pt x="803" y="190"/>
                    <a:pt x="795" y="186"/>
                  </a:cubicBezTo>
                  <a:cubicBezTo>
                    <a:pt x="786" y="181"/>
                    <a:pt x="776" y="176"/>
                    <a:pt x="766" y="172"/>
                  </a:cubicBezTo>
                  <a:cubicBezTo>
                    <a:pt x="687" y="134"/>
                    <a:pt x="578" y="91"/>
                    <a:pt x="464" y="61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3" y="56"/>
                    <a:pt x="443" y="56"/>
                    <a:pt x="443" y="56"/>
                  </a:cubicBezTo>
                  <a:cubicBezTo>
                    <a:pt x="436" y="54"/>
                    <a:pt x="429" y="52"/>
                    <a:pt x="422" y="51"/>
                  </a:cubicBezTo>
                  <a:cubicBezTo>
                    <a:pt x="408" y="47"/>
                    <a:pt x="394" y="44"/>
                    <a:pt x="379" y="41"/>
                  </a:cubicBezTo>
                  <a:cubicBezTo>
                    <a:pt x="372" y="39"/>
                    <a:pt x="365" y="37"/>
                    <a:pt x="358" y="36"/>
                  </a:cubicBezTo>
                  <a:cubicBezTo>
                    <a:pt x="351" y="35"/>
                    <a:pt x="344" y="34"/>
                    <a:pt x="337" y="32"/>
                  </a:cubicBezTo>
                  <a:cubicBezTo>
                    <a:pt x="324" y="30"/>
                    <a:pt x="310" y="27"/>
                    <a:pt x="296" y="25"/>
                  </a:cubicBezTo>
                  <a:cubicBezTo>
                    <a:pt x="290" y="24"/>
                    <a:pt x="283" y="23"/>
                    <a:pt x="276" y="21"/>
                  </a:cubicBezTo>
                  <a:cubicBezTo>
                    <a:pt x="270" y="20"/>
                    <a:pt x="263" y="20"/>
                    <a:pt x="256" y="19"/>
                  </a:cubicBezTo>
                  <a:cubicBezTo>
                    <a:pt x="243" y="17"/>
                    <a:pt x="231" y="16"/>
                    <a:pt x="218" y="14"/>
                  </a:cubicBezTo>
                  <a:cubicBezTo>
                    <a:pt x="206" y="12"/>
                    <a:pt x="193" y="11"/>
                    <a:pt x="182" y="9"/>
                  </a:cubicBezTo>
                  <a:cubicBezTo>
                    <a:pt x="170" y="9"/>
                    <a:pt x="158" y="8"/>
                    <a:pt x="148" y="7"/>
                  </a:cubicBezTo>
                  <a:cubicBezTo>
                    <a:pt x="137" y="6"/>
                    <a:pt x="126" y="5"/>
                    <a:pt x="116" y="4"/>
                  </a:cubicBezTo>
                  <a:cubicBezTo>
                    <a:pt x="111" y="4"/>
                    <a:pt x="106" y="4"/>
                    <a:pt x="102" y="3"/>
                  </a:cubicBezTo>
                  <a:cubicBezTo>
                    <a:pt x="97" y="3"/>
                    <a:pt x="92" y="3"/>
                    <a:pt x="88" y="3"/>
                  </a:cubicBezTo>
                  <a:cubicBezTo>
                    <a:pt x="70" y="2"/>
                    <a:pt x="54" y="2"/>
                    <a:pt x="41" y="1"/>
                  </a:cubicBezTo>
                  <a:cubicBezTo>
                    <a:pt x="15" y="1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 rot="5400000">
              <a:off x="1047949" y="3691998"/>
              <a:ext cx="876573" cy="826388"/>
            </a:xfrm>
            <a:custGeom>
              <a:avLst/>
              <a:gdLst>
                <a:gd name="T0" fmla="*/ 643 w 670"/>
                <a:gd name="T1" fmla="*/ 671 h 671"/>
                <a:gd name="T2" fmla="*/ 623 w 670"/>
                <a:gd name="T3" fmla="*/ 637 h 671"/>
                <a:gd name="T4" fmla="*/ 598 w 670"/>
                <a:gd name="T5" fmla="*/ 599 h 671"/>
                <a:gd name="T6" fmla="*/ 566 w 670"/>
                <a:gd name="T7" fmla="*/ 550 h 671"/>
                <a:gd name="T8" fmla="*/ 546 w 670"/>
                <a:gd name="T9" fmla="*/ 522 h 671"/>
                <a:gd name="T10" fmla="*/ 536 w 670"/>
                <a:gd name="T11" fmla="*/ 508 h 671"/>
                <a:gd name="T12" fmla="*/ 525 w 670"/>
                <a:gd name="T13" fmla="*/ 493 h 671"/>
                <a:gd name="T14" fmla="*/ 477 w 670"/>
                <a:gd name="T15" fmla="*/ 432 h 671"/>
                <a:gd name="T16" fmla="*/ 423 w 670"/>
                <a:gd name="T17" fmla="*/ 369 h 671"/>
                <a:gd name="T18" fmla="*/ 364 w 670"/>
                <a:gd name="T19" fmla="*/ 307 h 671"/>
                <a:gd name="T20" fmla="*/ 302 w 670"/>
                <a:gd name="T21" fmla="*/ 248 h 671"/>
                <a:gd name="T22" fmla="*/ 239 w 670"/>
                <a:gd name="T23" fmla="*/ 193 h 671"/>
                <a:gd name="T24" fmla="*/ 178 w 670"/>
                <a:gd name="T25" fmla="*/ 145 h 671"/>
                <a:gd name="T26" fmla="*/ 163 w 670"/>
                <a:gd name="T27" fmla="*/ 135 h 671"/>
                <a:gd name="T28" fmla="*/ 148 w 670"/>
                <a:gd name="T29" fmla="*/ 124 h 671"/>
                <a:gd name="T30" fmla="*/ 121 w 670"/>
                <a:gd name="T31" fmla="*/ 105 h 671"/>
                <a:gd name="T32" fmla="*/ 72 w 670"/>
                <a:gd name="T33" fmla="*/ 72 h 671"/>
                <a:gd name="T34" fmla="*/ 34 w 670"/>
                <a:gd name="T35" fmla="*/ 48 h 671"/>
                <a:gd name="T36" fmla="*/ 0 w 670"/>
                <a:gd name="T37" fmla="*/ 28 h 671"/>
                <a:gd name="T38" fmla="*/ 16 w 670"/>
                <a:gd name="T39" fmla="*/ 0 h 671"/>
                <a:gd name="T40" fmla="*/ 51 w 670"/>
                <a:gd name="T41" fmla="*/ 20 h 671"/>
                <a:gd name="T42" fmla="*/ 89 w 670"/>
                <a:gd name="T43" fmla="*/ 45 h 671"/>
                <a:gd name="T44" fmla="*/ 139 w 670"/>
                <a:gd name="T45" fmla="*/ 79 h 671"/>
                <a:gd name="T46" fmla="*/ 167 w 670"/>
                <a:gd name="T47" fmla="*/ 98 h 671"/>
                <a:gd name="T48" fmla="*/ 182 w 670"/>
                <a:gd name="T49" fmla="*/ 109 h 671"/>
                <a:gd name="T50" fmla="*/ 197 w 670"/>
                <a:gd name="T51" fmla="*/ 120 h 671"/>
                <a:gd name="T52" fmla="*/ 259 w 670"/>
                <a:gd name="T53" fmla="*/ 169 h 671"/>
                <a:gd name="T54" fmla="*/ 323 w 670"/>
                <a:gd name="T55" fmla="*/ 224 h 671"/>
                <a:gd name="T56" fmla="*/ 386 w 670"/>
                <a:gd name="T57" fmla="*/ 284 h 671"/>
                <a:gd name="T58" fmla="*/ 447 w 670"/>
                <a:gd name="T59" fmla="*/ 348 h 671"/>
                <a:gd name="T60" fmla="*/ 502 w 670"/>
                <a:gd name="T61" fmla="*/ 412 h 671"/>
                <a:gd name="T62" fmla="*/ 551 w 670"/>
                <a:gd name="T63" fmla="*/ 474 h 671"/>
                <a:gd name="T64" fmla="*/ 562 w 670"/>
                <a:gd name="T65" fmla="*/ 489 h 671"/>
                <a:gd name="T66" fmla="*/ 572 w 670"/>
                <a:gd name="T67" fmla="*/ 504 h 671"/>
                <a:gd name="T68" fmla="*/ 592 w 670"/>
                <a:gd name="T69" fmla="*/ 531 h 671"/>
                <a:gd name="T70" fmla="*/ 625 w 670"/>
                <a:gd name="T71" fmla="*/ 581 h 671"/>
                <a:gd name="T72" fmla="*/ 650 w 670"/>
                <a:gd name="T73" fmla="*/ 620 h 671"/>
                <a:gd name="T74" fmla="*/ 670 w 670"/>
                <a:gd name="T75" fmla="*/ 655 h 671"/>
                <a:gd name="T76" fmla="*/ 643 w 670"/>
                <a:gd name="T77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0" h="671">
                  <a:moveTo>
                    <a:pt x="643" y="671"/>
                  </a:moveTo>
                  <a:cubicBezTo>
                    <a:pt x="643" y="671"/>
                    <a:pt x="636" y="659"/>
                    <a:pt x="623" y="637"/>
                  </a:cubicBezTo>
                  <a:cubicBezTo>
                    <a:pt x="616" y="626"/>
                    <a:pt x="608" y="613"/>
                    <a:pt x="598" y="599"/>
                  </a:cubicBezTo>
                  <a:cubicBezTo>
                    <a:pt x="589" y="584"/>
                    <a:pt x="579" y="567"/>
                    <a:pt x="566" y="550"/>
                  </a:cubicBezTo>
                  <a:cubicBezTo>
                    <a:pt x="560" y="541"/>
                    <a:pt x="553" y="532"/>
                    <a:pt x="546" y="522"/>
                  </a:cubicBezTo>
                  <a:cubicBezTo>
                    <a:pt x="543" y="518"/>
                    <a:pt x="540" y="513"/>
                    <a:pt x="536" y="508"/>
                  </a:cubicBezTo>
                  <a:cubicBezTo>
                    <a:pt x="533" y="503"/>
                    <a:pt x="529" y="498"/>
                    <a:pt x="525" y="493"/>
                  </a:cubicBezTo>
                  <a:cubicBezTo>
                    <a:pt x="510" y="474"/>
                    <a:pt x="494" y="453"/>
                    <a:pt x="477" y="432"/>
                  </a:cubicBezTo>
                  <a:cubicBezTo>
                    <a:pt x="460" y="412"/>
                    <a:pt x="441" y="391"/>
                    <a:pt x="423" y="369"/>
                  </a:cubicBezTo>
                  <a:cubicBezTo>
                    <a:pt x="403" y="349"/>
                    <a:pt x="383" y="328"/>
                    <a:pt x="364" y="307"/>
                  </a:cubicBezTo>
                  <a:cubicBezTo>
                    <a:pt x="343" y="287"/>
                    <a:pt x="322" y="267"/>
                    <a:pt x="302" y="248"/>
                  </a:cubicBezTo>
                  <a:cubicBezTo>
                    <a:pt x="280" y="229"/>
                    <a:pt x="259" y="211"/>
                    <a:pt x="239" y="193"/>
                  </a:cubicBezTo>
                  <a:cubicBezTo>
                    <a:pt x="218" y="177"/>
                    <a:pt x="197" y="161"/>
                    <a:pt x="178" y="145"/>
                  </a:cubicBezTo>
                  <a:cubicBezTo>
                    <a:pt x="173" y="142"/>
                    <a:pt x="168" y="138"/>
                    <a:pt x="163" y="135"/>
                  </a:cubicBezTo>
                  <a:cubicBezTo>
                    <a:pt x="158" y="131"/>
                    <a:pt x="153" y="128"/>
                    <a:pt x="148" y="124"/>
                  </a:cubicBezTo>
                  <a:cubicBezTo>
                    <a:pt x="139" y="118"/>
                    <a:pt x="130" y="111"/>
                    <a:pt x="121" y="105"/>
                  </a:cubicBezTo>
                  <a:cubicBezTo>
                    <a:pt x="104" y="92"/>
                    <a:pt x="87" y="82"/>
                    <a:pt x="72" y="72"/>
                  </a:cubicBezTo>
                  <a:cubicBezTo>
                    <a:pt x="57" y="63"/>
                    <a:pt x="44" y="55"/>
                    <a:pt x="34" y="48"/>
                  </a:cubicBezTo>
                  <a:cubicBezTo>
                    <a:pt x="12" y="35"/>
                    <a:pt x="0" y="28"/>
                    <a:pt x="0" y="2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28" y="8"/>
                    <a:pt x="51" y="20"/>
                  </a:cubicBezTo>
                  <a:cubicBezTo>
                    <a:pt x="61" y="27"/>
                    <a:pt x="74" y="36"/>
                    <a:pt x="89" y="45"/>
                  </a:cubicBezTo>
                  <a:cubicBezTo>
                    <a:pt x="104" y="55"/>
                    <a:pt x="122" y="65"/>
                    <a:pt x="139" y="79"/>
                  </a:cubicBezTo>
                  <a:cubicBezTo>
                    <a:pt x="148" y="85"/>
                    <a:pt x="158" y="92"/>
                    <a:pt x="167" y="98"/>
                  </a:cubicBezTo>
                  <a:cubicBezTo>
                    <a:pt x="172" y="102"/>
                    <a:pt x="177" y="105"/>
                    <a:pt x="182" y="109"/>
                  </a:cubicBezTo>
                  <a:cubicBezTo>
                    <a:pt x="187" y="112"/>
                    <a:pt x="192" y="116"/>
                    <a:pt x="197" y="120"/>
                  </a:cubicBezTo>
                  <a:cubicBezTo>
                    <a:pt x="217" y="135"/>
                    <a:pt x="237" y="152"/>
                    <a:pt x="259" y="169"/>
                  </a:cubicBezTo>
                  <a:cubicBezTo>
                    <a:pt x="280" y="187"/>
                    <a:pt x="301" y="205"/>
                    <a:pt x="323" y="224"/>
                  </a:cubicBezTo>
                  <a:cubicBezTo>
                    <a:pt x="344" y="244"/>
                    <a:pt x="365" y="264"/>
                    <a:pt x="386" y="284"/>
                  </a:cubicBezTo>
                  <a:cubicBezTo>
                    <a:pt x="406" y="306"/>
                    <a:pt x="427" y="327"/>
                    <a:pt x="447" y="348"/>
                  </a:cubicBezTo>
                  <a:cubicBezTo>
                    <a:pt x="465" y="369"/>
                    <a:pt x="484" y="391"/>
                    <a:pt x="502" y="412"/>
                  </a:cubicBezTo>
                  <a:cubicBezTo>
                    <a:pt x="519" y="433"/>
                    <a:pt x="535" y="454"/>
                    <a:pt x="551" y="474"/>
                  </a:cubicBezTo>
                  <a:cubicBezTo>
                    <a:pt x="555" y="479"/>
                    <a:pt x="558" y="484"/>
                    <a:pt x="562" y="489"/>
                  </a:cubicBezTo>
                  <a:cubicBezTo>
                    <a:pt x="565" y="494"/>
                    <a:pt x="569" y="499"/>
                    <a:pt x="572" y="504"/>
                  </a:cubicBezTo>
                  <a:cubicBezTo>
                    <a:pt x="579" y="513"/>
                    <a:pt x="586" y="522"/>
                    <a:pt x="592" y="531"/>
                  </a:cubicBezTo>
                  <a:cubicBezTo>
                    <a:pt x="605" y="549"/>
                    <a:pt x="616" y="566"/>
                    <a:pt x="625" y="581"/>
                  </a:cubicBezTo>
                  <a:cubicBezTo>
                    <a:pt x="635" y="596"/>
                    <a:pt x="643" y="609"/>
                    <a:pt x="650" y="620"/>
                  </a:cubicBezTo>
                  <a:cubicBezTo>
                    <a:pt x="663" y="642"/>
                    <a:pt x="670" y="655"/>
                    <a:pt x="670" y="655"/>
                  </a:cubicBezTo>
                  <a:lnTo>
                    <a:pt x="643" y="67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 rot="5400000">
              <a:off x="366835" y="4132696"/>
              <a:ext cx="349705" cy="1100402"/>
            </a:xfrm>
            <a:custGeom>
              <a:avLst/>
              <a:gdLst>
                <a:gd name="T0" fmla="*/ 0 w 267"/>
                <a:gd name="T1" fmla="*/ 16 h 893"/>
                <a:gd name="T2" fmla="*/ 19 w 267"/>
                <a:gd name="T3" fmla="*/ 50 h 893"/>
                <a:gd name="T4" fmla="*/ 29 w 267"/>
                <a:gd name="T5" fmla="*/ 69 h 893"/>
                <a:gd name="T6" fmla="*/ 40 w 267"/>
                <a:gd name="T7" fmla="*/ 91 h 893"/>
                <a:gd name="T8" fmla="*/ 53 w 267"/>
                <a:gd name="T9" fmla="*/ 115 h 893"/>
                <a:gd name="T10" fmla="*/ 67 w 267"/>
                <a:gd name="T11" fmla="*/ 143 h 893"/>
                <a:gd name="T12" fmla="*/ 175 w 267"/>
                <a:gd name="T13" fmla="*/ 440 h 893"/>
                <a:gd name="T14" fmla="*/ 178 w 267"/>
                <a:gd name="T15" fmla="*/ 450 h 893"/>
                <a:gd name="T16" fmla="*/ 180 w 267"/>
                <a:gd name="T17" fmla="*/ 455 h 893"/>
                <a:gd name="T18" fmla="*/ 181 w 267"/>
                <a:gd name="T19" fmla="*/ 460 h 893"/>
                <a:gd name="T20" fmla="*/ 186 w 267"/>
                <a:gd name="T21" fmla="*/ 481 h 893"/>
                <a:gd name="T22" fmla="*/ 196 w 267"/>
                <a:gd name="T23" fmla="*/ 523 h 893"/>
                <a:gd name="T24" fmla="*/ 200 w 267"/>
                <a:gd name="T25" fmla="*/ 544 h 893"/>
                <a:gd name="T26" fmla="*/ 204 w 267"/>
                <a:gd name="T27" fmla="*/ 564 h 893"/>
                <a:gd name="T28" fmla="*/ 211 w 267"/>
                <a:gd name="T29" fmla="*/ 605 h 893"/>
                <a:gd name="T30" fmla="*/ 215 w 267"/>
                <a:gd name="T31" fmla="*/ 624 h 893"/>
                <a:gd name="T32" fmla="*/ 217 w 267"/>
                <a:gd name="T33" fmla="*/ 644 h 893"/>
                <a:gd name="T34" fmla="*/ 222 w 267"/>
                <a:gd name="T35" fmla="*/ 682 h 893"/>
                <a:gd name="T36" fmla="*/ 226 w 267"/>
                <a:gd name="T37" fmla="*/ 717 h 893"/>
                <a:gd name="T38" fmla="*/ 229 w 267"/>
                <a:gd name="T39" fmla="*/ 751 h 893"/>
                <a:gd name="T40" fmla="*/ 231 w 267"/>
                <a:gd name="T41" fmla="*/ 782 h 893"/>
                <a:gd name="T42" fmla="*/ 232 w 267"/>
                <a:gd name="T43" fmla="*/ 796 h 893"/>
                <a:gd name="T44" fmla="*/ 233 w 267"/>
                <a:gd name="T45" fmla="*/ 809 h 893"/>
                <a:gd name="T46" fmla="*/ 234 w 267"/>
                <a:gd name="T47" fmla="*/ 854 h 893"/>
                <a:gd name="T48" fmla="*/ 235 w 267"/>
                <a:gd name="T49" fmla="*/ 893 h 893"/>
                <a:gd name="T50" fmla="*/ 267 w 267"/>
                <a:gd name="T51" fmla="*/ 893 h 893"/>
                <a:gd name="T52" fmla="*/ 266 w 267"/>
                <a:gd name="T53" fmla="*/ 853 h 893"/>
                <a:gd name="T54" fmla="*/ 265 w 267"/>
                <a:gd name="T55" fmla="*/ 808 h 893"/>
                <a:gd name="T56" fmla="*/ 264 w 267"/>
                <a:gd name="T57" fmla="*/ 794 h 893"/>
                <a:gd name="T58" fmla="*/ 263 w 267"/>
                <a:gd name="T59" fmla="*/ 780 h 893"/>
                <a:gd name="T60" fmla="*/ 261 w 267"/>
                <a:gd name="T61" fmla="*/ 748 h 893"/>
                <a:gd name="T62" fmla="*/ 258 w 267"/>
                <a:gd name="T63" fmla="*/ 714 h 893"/>
                <a:gd name="T64" fmla="*/ 254 w 267"/>
                <a:gd name="T65" fmla="*/ 678 h 893"/>
                <a:gd name="T66" fmla="*/ 249 w 267"/>
                <a:gd name="T67" fmla="*/ 639 h 893"/>
                <a:gd name="T68" fmla="*/ 246 w 267"/>
                <a:gd name="T69" fmla="*/ 619 h 893"/>
                <a:gd name="T70" fmla="*/ 243 w 267"/>
                <a:gd name="T71" fmla="*/ 599 h 893"/>
                <a:gd name="T72" fmla="*/ 235 w 267"/>
                <a:gd name="T73" fmla="*/ 558 h 893"/>
                <a:gd name="T74" fmla="*/ 232 w 267"/>
                <a:gd name="T75" fmla="*/ 537 h 893"/>
                <a:gd name="T76" fmla="*/ 227 w 267"/>
                <a:gd name="T77" fmla="*/ 516 h 893"/>
                <a:gd name="T78" fmla="*/ 217 w 267"/>
                <a:gd name="T79" fmla="*/ 474 h 893"/>
                <a:gd name="T80" fmla="*/ 212 w 267"/>
                <a:gd name="T81" fmla="*/ 452 h 893"/>
                <a:gd name="T82" fmla="*/ 211 w 267"/>
                <a:gd name="T83" fmla="*/ 447 h 893"/>
                <a:gd name="T84" fmla="*/ 209 w 267"/>
                <a:gd name="T85" fmla="*/ 442 h 893"/>
                <a:gd name="T86" fmla="*/ 206 w 267"/>
                <a:gd name="T87" fmla="*/ 431 h 893"/>
                <a:gd name="T88" fmla="*/ 96 w 267"/>
                <a:gd name="T89" fmla="*/ 129 h 893"/>
                <a:gd name="T90" fmla="*/ 82 w 267"/>
                <a:gd name="T91" fmla="*/ 101 h 893"/>
                <a:gd name="T92" fmla="*/ 69 w 267"/>
                <a:gd name="T93" fmla="*/ 76 h 893"/>
                <a:gd name="T94" fmla="*/ 57 w 267"/>
                <a:gd name="T95" fmla="*/ 54 h 893"/>
                <a:gd name="T96" fmla="*/ 47 w 267"/>
                <a:gd name="T97" fmla="*/ 35 h 893"/>
                <a:gd name="T98" fmla="*/ 27 w 267"/>
                <a:gd name="T99" fmla="*/ 0 h 893"/>
                <a:gd name="T100" fmla="*/ 0 w 267"/>
                <a:gd name="T101" fmla="*/ 1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893">
                  <a:moveTo>
                    <a:pt x="0" y="16"/>
                  </a:moveTo>
                  <a:cubicBezTo>
                    <a:pt x="0" y="16"/>
                    <a:pt x="7" y="28"/>
                    <a:pt x="19" y="50"/>
                  </a:cubicBezTo>
                  <a:cubicBezTo>
                    <a:pt x="23" y="56"/>
                    <a:pt x="26" y="62"/>
                    <a:pt x="29" y="69"/>
                  </a:cubicBezTo>
                  <a:cubicBezTo>
                    <a:pt x="33" y="75"/>
                    <a:pt x="36" y="83"/>
                    <a:pt x="40" y="91"/>
                  </a:cubicBezTo>
                  <a:cubicBezTo>
                    <a:pt x="44" y="98"/>
                    <a:pt x="49" y="107"/>
                    <a:pt x="53" y="115"/>
                  </a:cubicBezTo>
                  <a:cubicBezTo>
                    <a:pt x="58" y="124"/>
                    <a:pt x="63" y="133"/>
                    <a:pt x="67" y="143"/>
                  </a:cubicBezTo>
                  <a:cubicBezTo>
                    <a:pt x="104" y="221"/>
                    <a:pt x="146" y="328"/>
                    <a:pt x="175" y="44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80" y="455"/>
                    <a:pt x="180" y="455"/>
                    <a:pt x="180" y="455"/>
                  </a:cubicBezTo>
                  <a:cubicBezTo>
                    <a:pt x="181" y="460"/>
                    <a:pt x="181" y="460"/>
                    <a:pt x="181" y="460"/>
                  </a:cubicBezTo>
                  <a:cubicBezTo>
                    <a:pt x="183" y="467"/>
                    <a:pt x="184" y="474"/>
                    <a:pt x="186" y="481"/>
                  </a:cubicBezTo>
                  <a:cubicBezTo>
                    <a:pt x="189" y="495"/>
                    <a:pt x="192" y="509"/>
                    <a:pt x="196" y="523"/>
                  </a:cubicBezTo>
                  <a:cubicBezTo>
                    <a:pt x="197" y="530"/>
                    <a:pt x="199" y="537"/>
                    <a:pt x="200" y="544"/>
                  </a:cubicBezTo>
                  <a:cubicBezTo>
                    <a:pt x="201" y="550"/>
                    <a:pt x="203" y="557"/>
                    <a:pt x="204" y="564"/>
                  </a:cubicBezTo>
                  <a:cubicBezTo>
                    <a:pt x="206" y="578"/>
                    <a:pt x="209" y="591"/>
                    <a:pt x="211" y="605"/>
                  </a:cubicBezTo>
                  <a:cubicBezTo>
                    <a:pt x="212" y="611"/>
                    <a:pt x="213" y="618"/>
                    <a:pt x="215" y="624"/>
                  </a:cubicBezTo>
                  <a:cubicBezTo>
                    <a:pt x="216" y="631"/>
                    <a:pt x="216" y="637"/>
                    <a:pt x="217" y="644"/>
                  </a:cubicBezTo>
                  <a:cubicBezTo>
                    <a:pt x="219" y="657"/>
                    <a:pt x="220" y="669"/>
                    <a:pt x="222" y="682"/>
                  </a:cubicBezTo>
                  <a:cubicBezTo>
                    <a:pt x="223" y="694"/>
                    <a:pt x="225" y="706"/>
                    <a:pt x="226" y="717"/>
                  </a:cubicBezTo>
                  <a:cubicBezTo>
                    <a:pt x="227" y="729"/>
                    <a:pt x="228" y="740"/>
                    <a:pt x="229" y="751"/>
                  </a:cubicBezTo>
                  <a:cubicBezTo>
                    <a:pt x="230" y="762"/>
                    <a:pt x="231" y="772"/>
                    <a:pt x="231" y="782"/>
                  </a:cubicBezTo>
                  <a:cubicBezTo>
                    <a:pt x="232" y="787"/>
                    <a:pt x="232" y="791"/>
                    <a:pt x="232" y="796"/>
                  </a:cubicBezTo>
                  <a:cubicBezTo>
                    <a:pt x="233" y="801"/>
                    <a:pt x="233" y="805"/>
                    <a:pt x="233" y="809"/>
                  </a:cubicBezTo>
                  <a:cubicBezTo>
                    <a:pt x="234" y="827"/>
                    <a:pt x="234" y="842"/>
                    <a:pt x="234" y="854"/>
                  </a:cubicBezTo>
                  <a:cubicBezTo>
                    <a:pt x="235" y="879"/>
                    <a:pt x="235" y="893"/>
                    <a:pt x="235" y="893"/>
                  </a:cubicBezTo>
                  <a:cubicBezTo>
                    <a:pt x="267" y="893"/>
                    <a:pt x="267" y="893"/>
                    <a:pt x="267" y="893"/>
                  </a:cubicBezTo>
                  <a:cubicBezTo>
                    <a:pt x="267" y="893"/>
                    <a:pt x="267" y="879"/>
                    <a:pt x="266" y="853"/>
                  </a:cubicBezTo>
                  <a:cubicBezTo>
                    <a:pt x="266" y="841"/>
                    <a:pt x="266" y="825"/>
                    <a:pt x="265" y="808"/>
                  </a:cubicBezTo>
                  <a:cubicBezTo>
                    <a:pt x="265" y="803"/>
                    <a:pt x="265" y="799"/>
                    <a:pt x="264" y="794"/>
                  </a:cubicBezTo>
                  <a:cubicBezTo>
                    <a:pt x="264" y="789"/>
                    <a:pt x="264" y="784"/>
                    <a:pt x="263" y="780"/>
                  </a:cubicBezTo>
                  <a:cubicBezTo>
                    <a:pt x="262" y="770"/>
                    <a:pt x="262" y="759"/>
                    <a:pt x="261" y="748"/>
                  </a:cubicBezTo>
                  <a:cubicBezTo>
                    <a:pt x="260" y="737"/>
                    <a:pt x="259" y="726"/>
                    <a:pt x="258" y="714"/>
                  </a:cubicBezTo>
                  <a:cubicBezTo>
                    <a:pt x="257" y="702"/>
                    <a:pt x="255" y="690"/>
                    <a:pt x="254" y="678"/>
                  </a:cubicBezTo>
                  <a:cubicBezTo>
                    <a:pt x="252" y="665"/>
                    <a:pt x="251" y="652"/>
                    <a:pt x="249" y="639"/>
                  </a:cubicBezTo>
                  <a:cubicBezTo>
                    <a:pt x="248" y="633"/>
                    <a:pt x="247" y="626"/>
                    <a:pt x="246" y="619"/>
                  </a:cubicBezTo>
                  <a:cubicBezTo>
                    <a:pt x="245" y="613"/>
                    <a:pt x="244" y="606"/>
                    <a:pt x="243" y="599"/>
                  </a:cubicBezTo>
                  <a:cubicBezTo>
                    <a:pt x="240" y="586"/>
                    <a:pt x="238" y="572"/>
                    <a:pt x="235" y="558"/>
                  </a:cubicBezTo>
                  <a:cubicBezTo>
                    <a:pt x="234" y="551"/>
                    <a:pt x="233" y="544"/>
                    <a:pt x="232" y="537"/>
                  </a:cubicBezTo>
                  <a:cubicBezTo>
                    <a:pt x="230" y="530"/>
                    <a:pt x="228" y="523"/>
                    <a:pt x="227" y="516"/>
                  </a:cubicBezTo>
                  <a:cubicBezTo>
                    <a:pt x="224" y="502"/>
                    <a:pt x="220" y="488"/>
                    <a:pt x="217" y="474"/>
                  </a:cubicBezTo>
                  <a:cubicBezTo>
                    <a:pt x="215" y="467"/>
                    <a:pt x="214" y="460"/>
                    <a:pt x="212" y="452"/>
                  </a:cubicBezTo>
                  <a:cubicBezTo>
                    <a:pt x="211" y="447"/>
                    <a:pt x="211" y="447"/>
                    <a:pt x="211" y="447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06" y="431"/>
                    <a:pt x="206" y="431"/>
                    <a:pt x="206" y="431"/>
                  </a:cubicBezTo>
                  <a:cubicBezTo>
                    <a:pt x="176" y="318"/>
                    <a:pt x="134" y="208"/>
                    <a:pt x="96" y="129"/>
                  </a:cubicBezTo>
                  <a:cubicBezTo>
                    <a:pt x="91" y="119"/>
                    <a:pt x="86" y="110"/>
                    <a:pt x="82" y="101"/>
                  </a:cubicBezTo>
                  <a:cubicBezTo>
                    <a:pt x="77" y="92"/>
                    <a:pt x="73" y="84"/>
                    <a:pt x="69" y="76"/>
                  </a:cubicBezTo>
                  <a:cubicBezTo>
                    <a:pt x="65" y="68"/>
                    <a:pt x="61" y="60"/>
                    <a:pt x="57" y="54"/>
                  </a:cubicBezTo>
                  <a:cubicBezTo>
                    <a:pt x="54" y="47"/>
                    <a:pt x="51" y="40"/>
                    <a:pt x="47" y="35"/>
                  </a:cubicBezTo>
                  <a:cubicBezTo>
                    <a:pt x="35" y="13"/>
                    <a:pt x="27" y="0"/>
                    <a:pt x="2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994972" y="412226"/>
              <a:ext cx="156136" cy="15613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1799161" y="1268771"/>
              <a:ext cx="156136" cy="1561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2091932" y="2437164"/>
              <a:ext cx="156136" cy="15613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1799161" y="3588837"/>
              <a:ext cx="156136" cy="15613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994972" y="4459112"/>
              <a:ext cx="156136" cy="15613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prstClr val="black"/>
                </a:solidFill>
                <a:latin typeface="Arial Black"/>
              </a:endParaRPr>
            </a:p>
          </p:txBody>
        </p:sp>
      </p:grpSp>
      <p:sp>
        <p:nvSpPr>
          <p:cNvPr id="30" name="Shape 29"/>
          <p:cNvSpPr/>
          <p:nvPr/>
        </p:nvSpPr>
        <p:spPr>
          <a:xfrm rot="2700000">
            <a:off x="2537318" y="1066800"/>
            <a:ext cx="685800" cy="685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44" name="Shape 43"/>
          <p:cNvSpPr/>
          <p:nvPr/>
        </p:nvSpPr>
        <p:spPr>
          <a:xfrm rot="2700000">
            <a:off x="2390820" y="1072160"/>
            <a:ext cx="685800" cy="685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54" name="Shape 53"/>
          <p:cNvSpPr/>
          <p:nvPr/>
        </p:nvSpPr>
        <p:spPr>
          <a:xfrm rot="2700000">
            <a:off x="3581400" y="3046902"/>
            <a:ext cx="685800" cy="685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55" name="Shape 54"/>
          <p:cNvSpPr/>
          <p:nvPr/>
        </p:nvSpPr>
        <p:spPr>
          <a:xfrm rot="2700000">
            <a:off x="3434902" y="3052262"/>
            <a:ext cx="685800" cy="685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57" name="Shape 56"/>
          <p:cNvSpPr/>
          <p:nvPr/>
        </p:nvSpPr>
        <p:spPr>
          <a:xfrm rot="2700000">
            <a:off x="3263439" y="4197691"/>
            <a:ext cx="685800" cy="685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58" name="Shape 57"/>
          <p:cNvSpPr/>
          <p:nvPr/>
        </p:nvSpPr>
        <p:spPr>
          <a:xfrm rot="2700000">
            <a:off x="3116941" y="4203051"/>
            <a:ext cx="685800" cy="685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60" name="Shape 59"/>
          <p:cNvSpPr/>
          <p:nvPr/>
        </p:nvSpPr>
        <p:spPr>
          <a:xfrm rot="2700000">
            <a:off x="2478099" y="5121208"/>
            <a:ext cx="685800" cy="685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61" name="Shape 60"/>
          <p:cNvSpPr/>
          <p:nvPr/>
        </p:nvSpPr>
        <p:spPr>
          <a:xfrm rot="2700000">
            <a:off x="2331601" y="5126568"/>
            <a:ext cx="685800" cy="685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cxnSp>
        <p:nvCxnSpPr>
          <p:cNvPr id="75" name="Line74"/>
          <p:cNvCxnSpPr>
            <a:stCxn id="28" idx="0"/>
          </p:cNvCxnSpPr>
          <p:nvPr/>
        </p:nvCxnSpPr>
        <p:spPr>
          <a:xfrm>
            <a:off x="1151109" y="1419902"/>
            <a:ext cx="1137601" cy="0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83"/>
          <p:cNvCxnSpPr>
            <a:stCxn id="31" idx="0"/>
          </p:cNvCxnSpPr>
          <p:nvPr/>
        </p:nvCxnSpPr>
        <p:spPr>
          <a:xfrm flipV="1">
            <a:off x="1955298" y="2276447"/>
            <a:ext cx="1092703" cy="1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hape 50"/>
          <p:cNvSpPr/>
          <p:nvPr/>
        </p:nvSpPr>
        <p:spPr>
          <a:xfrm rot="2700000">
            <a:off x="3285640" y="1899192"/>
            <a:ext cx="685800" cy="6858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52" name="Shape 51"/>
          <p:cNvSpPr/>
          <p:nvPr/>
        </p:nvSpPr>
        <p:spPr>
          <a:xfrm rot="2700000">
            <a:off x="3139142" y="1904552"/>
            <a:ext cx="685800" cy="685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Arial Black"/>
            </a:endParaRPr>
          </a:p>
        </p:txBody>
      </p:sp>
      <p:cxnSp>
        <p:nvCxnSpPr>
          <p:cNvPr id="91" name="Line 90"/>
          <p:cNvCxnSpPr/>
          <p:nvPr/>
        </p:nvCxnSpPr>
        <p:spPr>
          <a:xfrm flipV="1">
            <a:off x="2248069" y="3423303"/>
            <a:ext cx="1092703" cy="1"/>
          </a:xfrm>
          <a:prstGeom prst="line">
            <a:avLst/>
          </a:prstGeom>
          <a:ln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92"/>
          <p:cNvCxnSpPr/>
          <p:nvPr/>
        </p:nvCxnSpPr>
        <p:spPr>
          <a:xfrm flipV="1">
            <a:off x="1926418" y="4594625"/>
            <a:ext cx="1092703" cy="1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93"/>
          <p:cNvCxnSpPr/>
          <p:nvPr/>
        </p:nvCxnSpPr>
        <p:spPr>
          <a:xfrm flipV="1">
            <a:off x="1143001" y="5473088"/>
            <a:ext cx="1092703" cy="1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125"/>
          <p:cNvSpPr txBox="1"/>
          <p:nvPr/>
        </p:nvSpPr>
        <p:spPr>
          <a:xfrm rot="5400000">
            <a:off x="-1600822" y="3205135"/>
            <a:ext cx="403791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/>
              </a:rPr>
              <a:t>FOCUS principles </a:t>
            </a:r>
          </a:p>
        </p:txBody>
      </p:sp>
      <p:sp>
        <p:nvSpPr>
          <p:cNvPr id="135" name="Text 134"/>
          <p:cNvSpPr txBox="1"/>
          <p:nvPr/>
        </p:nvSpPr>
        <p:spPr>
          <a:xfrm>
            <a:off x="3379254" y="1212913"/>
            <a:ext cx="5764745" cy="55399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defTabSz="908182">
              <a:defRPr/>
            </a:pPr>
            <a:r>
              <a:rPr lang="en-GB" b="1" dirty="0">
                <a:solidFill>
                  <a:srgbClr val="0070C0"/>
                </a:solidFill>
                <a:latin typeface="Calibri"/>
              </a:rPr>
              <a:t>Front door position and triggers - current position and actions</a:t>
            </a:r>
          </a:p>
          <a:p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137" name="Text 136"/>
          <p:cNvSpPr txBox="1"/>
          <p:nvPr/>
        </p:nvSpPr>
        <p:spPr>
          <a:xfrm>
            <a:off x="4091273" y="2065669"/>
            <a:ext cx="4900327" cy="55399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defTabSz="908182">
              <a:defRPr/>
            </a:pPr>
            <a:r>
              <a:rPr lang="en-GB" b="1" dirty="0">
                <a:solidFill>
                  <a:srgbClr val="0070C0"/>
                </a:solidFill>
                <a:latin typeface="Calibri"/>
              </a:rPr>
              <a:t>Operational oversight and management of whole hospital constraints</a:t>
            </a:r>
          </a:p>
          <a:p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139" name="Text 138"/>
          <p:cNvSpPr txBox="1"/>
          <p:nvPr/>
        </p:nvSpPr>
        <p:spPr>
          <a:xfrm>
            <a:off x="4409234" y="3245909"/>
            <a:ext cx="4353766" cy="553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/>
              </a:rPr>
              <a:t>Challenge patient plans and pathways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141" name="Text 140"/>
          <p:cNvSpPr txBox="1"/>
          <p:nvPr/>
        </p:nvSpPr>
        <p:spPr>
          <a:xfrm>
            <a:off x="4113474" y="4430536"/>
            <a:ext cx="443940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/>
              </a:rPr>
              <a:t>Understand actions required and agree accountability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143" name="Text 142"/>
          <p:cNvSpPr txBox="1"/>
          <p:nvPr/>
        </p:nvSpPr>
        <p:spPr>
          <a:xfrm>
            <a:off x="3379255" y="5395044"/>
            <a:ext cx="4868820" cy="553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/>
              </a:rPr>
              <a:t>Site plans, escalation and report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90CE3-FEBB-4B31-970E-A0BB48B28C8A}"/>
              </a:ext>
            </a:extLst>
          </p:cNvPr>
          <p:cNvSpPr txBox="1"/>
          <p:nvPr/>
        </p:nvSpPr>
        <p:spPr>
          <a:xfrm>
            <a:off x="2489720" y="1181024"/>
            <a:ext cx="46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Arial Black"/>
              </a:rPr>
              <a:t>F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DC857A-D895-4958-A7FC-CB8216F7E174}"/>
              </a:ext>
            </a:extLst>
          </p:cNvPr>
          <p:cNvSpPr txBox="1"/>
          <p:nvPr/>
        </p:nvSpPr>
        <p:spPr>
          <a:xfrm>
            <a:off x="3264075" y="1963188"/>
            <a:ext cx="46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Arial Black"/>
              </a:rPr>
              <a:t>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267BD2-9F36-4B8B-A101-EA47FD8C6D15}"/>
              </a:ext>
            </a:extLst>
          </p:cNvPr>
          <p:cNvSpPr txBox="1"/>
          <p:nvPr/>
        </p:nvSpPr>
        <p:spPr>
          <a:xfrm>
            <a:off x="3604752" y="3118762"/>
            <a:ext cx="46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Arial Black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1CD507-BE41-4CD3-AB54-464DB8836843}"/>
              </a:ext>
            </a:extLst>
          </p:cNvPr>
          <p:cNvSpPr txBox="1"/>
          <p:nvPr/>
        </p:nvSpPr>
        <p:spPr>
          <a:xfrm>
            <a:off x="3270805" y="4278981"/>
            <a:ext cx="46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Arial Black"/>
              </a:rPr>
              <a:t>U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5F33BC-A595-47C8-9CB9-93F3F38E8FB6}"/>
              </a:ext>
            </a:extLst>
          </p:cNvPr>
          <p:cNvSpPr txBox="1"/>
          <p:nvPr/>
        </p:nvSpPr>
        <p:spPr>
          <a:xfrm>
            <a:off x="2495943" y="5176043"/>
            <a:ext cx="56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 Black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2574F-1946-480F-9F0F-4C103A823B83}"/>
              </a:ext>
            </a:extLst>
          </p:cNvPr>
          <p:cNvSpPr txBox="1"/>
          <p:nvPr/>
        </p:nvSpPr>
        <p:spPr>
          <a:xfrm>
            <a:off x="575854" y="220937"/>
            <a:ext cx="776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The FOCUS Model – guiding principles for operational site management</a:t>
            </a:r>
          </a:p>
        </p:txBody>
      </p:sp>
    </p:spTree>
    <p:extLst>
      <p:ext uri="{BB962C8B-B14F-4D97-AF65-F5344CB8AC3E}">
        <p14:creationId xmlns:p14="http://schemas.microsoft.com/office/powerpoint/2010/main" val="42448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7" grpId="0" animBg="1"/>
      <p:bldP spid="18" grpId="0" animBg="1"/>
      <p:bldP spid="19" grpId="0" animBg="1"/>
      <p:bldP spid="30" grpId="0" animBg="1"/>
      <p:bldP spid="44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51" grpId="0" animBg="1"/>
      <p:bldP spid="52" grpId="0" animBg="1"/>
      <p:bldP spid="126" grpId="0"/>
      <p:bldP spid="135" grpId="0"/>
      <p:bldP spid="137" grpId="0"/>
      <p:bldP spid="139" grpId="0"/>
      <p:bldP spid="141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C2E50-D363-42E1-BB6B-BABF9025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4" y="365125"/>
            <a:ext cx="4126302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700" b="1" dirty="0">
                <a:solidFill>
                  <a:srgbClr val="0070C0"/>
                </a:solidFill>
                <a:latin typeface="+mn-lt"/>
                <a:cs typeface="+mj-cs"/>
              </a:rPr>
            </a:br>
            <a:r>
              <a:rPr lang="en-US" sz="6000" b="1" dirty="0">
                <a:solidFill>
                  <a:srgbClr val="0070C0"/>
                </a:solidFill>
                <a:latin typeface="+mn-lt"/>
                <a:cs typeface="+mj-cs"/>
              </a:rPr>
              <a:t>F</a:t>
            </a:r>
            <a:r>
              <a:rPr lang="en-US" sz="3700" b="1" dirty="0">
                <a:solidFill>
                  <a:srgbClr val="0070C0"/>
                </a:solidFill>
                <a:latin typeface="+mn-lt"/>
                <a:cs typeface="+mj-cs"/>
              </a:rPr>
              <a:t>ront door position</a:t>
            </a:r>
            <a:br>
              <a:rPr lang="en-US" sz="3700" b="1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7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E436B3-0C64-4C17-8BD4-0D9CF7BE63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1298" y="1889879"/>
            <a:ext cx="4450702" cy="4017065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Today’s performance - current and predicted.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Oversight of capacity, demand and current waits in ED, SDEC, frailty, assessment areas.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Use of locally defined triggers.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 delays and response to the emergency department (how are we doing against agreed internal professional standards?)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Are patients being assessed and have a plan in place to avoid four hour breaches?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Are patients at risk of twelve hour breaches? Ensure they are discussed individually.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Senior nurse and medical coordination i.e. board rounds at agreed times.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Ambulance arrivals and offload position.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3A168-8BBC-4554-8BB9-1B1B97B82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940" y="6358553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(webinar 04/11/19)</a:t>
            </a: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 store in a brick building&#10;&#10;Description generated with very high confidence">
            <a:extLst>
              <a:ext uri="{FF2B5EF4-FFF2-40B4-BE49-F238E27FC236}">
                <a16:creationId xmlns:a16="http://schemas.microsoft.com/office/drawing/2014/main" id="{CCCC9000-7F16-4451-9399-1CAE2D875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1100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0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06D5B-0137-419E-A66B-38844625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8" y="671504"/>
            <a:ext cx="9060024" cy="999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400" b="1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6000" b="1" dirty="0">
                <a:solidFill>
                  <a:srgbClr val="0070C0"/>
                </a:solidFill>
                <a:latin typeface="+mn-lt"/>
                <a:cs typeface="+mj-cs"/>
              </a:rPr>
              <a:t>O</a:t>
            </a:r>
            <a:r>
              <a:rPr lang="en-US" sz="3400" b="1" dirty="0">
                <a:solidFill>
                  <a:srgbClr val="0070C0"/>
                </a:solidFill>
                <a:latin typeface="+mn-lt"/>
                <a:cs typeface="+mj-cs"/>
              </a:rPr>
              <a:t>perational oversight of whole hospital constraints</a:t>
            </a:r>
            <a:br>
              <a:rPr lang="en-US" sz="3400" b="1" dirty="0">
                <a:solidFill>
                  <a:srgbClr val="0070C0"/>
                </a:solidFill>
                <a:latin typeface="+mj-lt"/>
                <a:cs typeface="+mj-cs"/>
              </a:rPr>
            </a:br>
            <a:endParaRPr lang="en-US" sz="34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789D33-7B18-40B0-80A7-49F9EABA36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697" y="1671088"/>
            <a:ext cx="6128707" cy="46852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Outlier areas - ensure all patients have been reviewed. </a:t>
            </a:r>
            <a:r>
              <a:rPr lang="en-US" sz="1700" dirty="0" err="1">
                <a:solidFill>
                  <a:srgbClr val="0070C0"/>
                </a:solidFill>
                <a:latin typeface="+mn-lt"/>
                <a:cs typeface="+mn-cs"/>
              </a:rPr>
              <a:t>Prioritise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 which areas should be closed first.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Staffing issues.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ITU / HDU capacity and escalation plan. 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Tertiary referral and repatriation position.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Infection control i.e. side room capacity and decontamination.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Understand demand and capacity of all diagnostics.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Unresolved delays – communicate </a:t>
            </a:r>
            <a:r>
              <a:rPr lang="en-US" sz="1700" b="1" dirty="0">
                <a:solidFill>
                  <a:srgbClr val="FF000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en-US" sz="17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day problems (including complex discharge issues) that can’t be sorted at ward level and ensure action is taken.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Today’s ACTUAL and POTENTIAL  discharges (risks identified  e.g.  transport, pharmacy,  clinical decision making).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Confirm that 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 / ward rounds happened on all wards. </a:t>
            </a:r>
          </a:p>
          <a:p>
            <a:pPr lvl="0"/>
            <a:r>
              <a:rPr lang="en-US" sz="1700" dirty="0">
                <a:solidFill>
                  <a:srgbClr val="0070C0"/>
                </a:solidFill>
                <a:latin typeface="Calibri" panose="020F0502020204030204"/>
              </a:rPr>
              <a:t>Any service continuity challenges and impact on flow.</a:t>
            </a:r>
          </a:p>
          <a:p>
            <a:endParaRPr lang="en-US" sz="17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0"/>
            <a:endParaRPr lang="en-US" sz="1300" dirty="0">
              <a:latin typeface="+mn-lt"/>
              <a:cs typeface="+mn-cs"/>
            </a:endParaRPr>
          </a:p>
        </p:txBody>
      </p:sp>
      <p:pic>
        <p:nvPicPr>
          <p:cNvPr id="6" name="Picture 2" descr="C:\Users\aldridgea\Pictures\Oversight.PNG">
            <a:extLst>
              <a:ext uri="{FF2B5EF4-FFF2-40B4-BE49-F238E27FC236}">
                <a16:creationId xmlns:a16="http://schemas.microsoft.com/office/drawing/2014/main" id="{828D693D-1673-4BC2-9085-52CE66F68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28850" b="3"/>
          <a:stretch/>
        </p:blipFill>
        <p:spPr bwMode="auto">
          <a:xfrm>
            <a:off x="6738250" y="2528596"/>
            <a:ext cx="1776711" cy="33067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9FDC1-F96E-44B8-8192-02CACB7F0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(webinar 04/11/19)</a:t>
            </a: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42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BA8D9A-E01B-4505-BBD8-E33E4A5D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190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+mn-lt"/>
                <a:cs typeface="+mj-cs"/>
              </a:rPr>
              <a:t>C</a:t>
            </a:r>
            <a:r>
              <a:rPr lang="en-US" sz="4400" b="1" dirty="0">
                <a:solidFill>
                  <a:srgbClr val="0070C0"/>
                </a:solidFill>
                <a:latin typeface="+mn-lt"/>
                <a:cs typeface="+mj-cs"/>
              </a:rPr>
              <a:t>hallenge</a:t>
            </a:r>
            <a:endParaRPr lang="en-US" sz="44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980C5-19E0-4B03-A1AB-F6FEAEB416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2596" y="1825625"/>
            <a:ext cx="566368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Is the capacity to assess patients in the same place as the demand? </a:t>
            </a:r>
          </a:p>
          <a:p>
            <a:pPr lvl="0"/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Is the patient on the right pathway or could they be managed using an alternative pathway e.g. hot clinics, day case, same day emergency care? 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Can the patient be appropriately managed as short stay or do they require a </a:t>
            </a:r>
            <a:r>
              <a:rPr lang="en-US" sz="21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 specific bed?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Is the bed request appropriate? Has a senior review taken place?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Are specialty and support teams working to agreed internal professional standards?</a:t>
            </a:r>
          </a:p>
          <a:p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250C4B-AA81-4D21-8881-20317B88A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9290" b="3"/>
          <a:stretch/>
        </p:blipFill>
        <p:spPr bwMode="auto">
          <a:xfrm>
            <a:off x="6255981" y="2024743"/>
            <a:ext cx="2758640" cy="30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6CB8-1F67-4C5C-A15B-92EF23F7B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(webinar 04/11/19)</a:t>
            </a: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0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94D0F6-8DD8-466D-8179-1D7FC332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07868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700" b="1" dirty="0">
                <a:solidFill>
                  <a:srgbClr val="0070C0"/>
                </a:solidFill>
                <a:latin typeface="+mn-lt"/>
                <a:cs typeface="+mj-cs"/>
              </a:rPr>
              <a:t>U</a:t>
            </a:r>
            <a:r>
              <a:rPr lang="en-US" sz="4000" b="1" dirty="0">
                <a:solidFill>
                  <a:srgbClr val="0070C0"/>
                </a:solidFill>
                <a:latin typeface="+mn-lt"/>
                <a:cs typeface="+mj-cs"/>
              </a:rPr>
              <a:t>nderstand actions &amp; agree accountability</a:t>
            </a:r>
            <a:endParaRPr lang="en-US" sz="40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BF9860-BCBA-45D2-8307-5C5CA668D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1" y="1825625"/>
            <a:ext cx="6074228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Site meeting should generate specific actions for individuals. Are actions allocated to a named individual with an agreed response time?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Actions should be logged and circulated to relevant teams.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Actions should be monitored for progress and reported back to the site team.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Agree OPEL (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operational pressures escalation levels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)  level.</a:t>
            </a:r>
          </a:p>
          <a:p>
            <a:pPr marL="0"/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51319-6788-491D-9B62-CFA260CF9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3" r="9122" b="3"/>
          <a:stretch/>
        </p:blipFill>
        <p:spPr>
          <a:xfrm>
            <a:off x="6718407" y="1825625"/>
            <a:ext cx="2260760" cy="38163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B56-6BF5-42F0-973D-ECD5B0CAE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(webinar 04/11/19)</a:t>
            </a: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0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B49352-AB3E-4BB4-A3A7-7BE29226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85153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+mn-lt"/>
                <a:cs typeface="+mj-cs"/>
              </a:rPr>
              <a:t>S</a:t>
            </a:r>
            <a:r>
              <a:rPr lang="en-US" sz="4400" b="1" dirty="0">
                <a:solidFill>
                  <a:srgbClr val="0070C0"/>
                </a:solidFill>
                <a:latin typeface="+mn-lt"/>
                <a:cs typeface="+mj-cs"/>
              </a:rPr>
              <a:t>ite plan, report &amp; escalation</a:t>
            </a:r>
            <a:endParaRPr lang="en-US" sz="44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D4D7BC-9E28-4BE7-B43F-B280DB8356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1825625"/>
            <a:ext cx="595152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Be proactive not reactive. Always have a plan for the next two hours, eight hours and the following day.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Clear documented actions and identify responsible colleagues responsible for delivery.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Each OPEL (escalation) level should trigger specific actions to prevent further deterioration.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System wide escalation, support and response monitoring.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Avoid ‘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escalitis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’ – use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SBAR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(situation, background, assessment, recommendation) to communicate.</a:t>
            </a:r>
          </a:p>
          <a:p>
            <a:pPr marL="0"/>
            <a:endParaRPr lang="en-US" sz="19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83731-32A7-461E-9495-5128C6BD9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13"/>
          <a:stretch/>
        </p:blipFill>
        <p:spPr>
          <a:xfrm>
            <a:off x="6580171" y="1690688"/>
            <a:ext cx="2249705" cy="37976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06B7D-BF18-4323-8076-58B1A04A6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(webinar 04/11/19)</a:t>
            </a: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2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B49352-AB3E-4BB4-A3A7-7BE29226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85153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  <a:cs typeface="+mj-cs"/>
              </a:rPr>
              <a:t>Thanks for listening</a:t>
            </a:r>
            <a:endParaRPr lang="en-US" sz="40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D4D7BC-9E28-4BE7-B43F-B280DB8356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5619565"/>
            <a:ext cx="8515350" cy="5573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For more information, contact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  <a:hlinkClick r:id="rId2"/>
              </a:rPr>
              <a:t>andy.aldridge@nhs.net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or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  <a:hlinkClick r:id="rId3"/>
              </a:rPr>
              <a:t>t.gillatt@nhs.net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</a:p>
          <a:p>
            <a:pPr marL="0"/>
            <a:endParaRPr lang="en-US" sz="1900" dirty="0">
              <a:latin typeface="+mn-lt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06B7D-BF18-4323-8076-58B1A04A6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FOCUS - site management principles (webinar 04/11/19)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98589-24B3-4103-9D08-CB1AF9736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837" y="1643062"/>
            <a:ext cx="6116714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Slide Control">
  <a:themeElements>
    <a:clrScheme name="Executiv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articularizare 10">
      <a:majorFont>
        <a:latin typeface="Arial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B4999C131534B8E536EE3FE2ED916" ma:contentTypeVersion="3" ma:contentTypeDescription="Create a new document." ma:contentTypeScope="" ma:versionID="07d90f175f401890c0facef51242a8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946f54fc597ae82d0c88937cd5e44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134557-F662-4096-AB23-C12C8CC03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592</Words>
  <Application>Microsoft Office PowerPoint</Application>
  <PresentationFormat>On-screen Show (4:3)</PresentationFormat>
  <Paragraphs>59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Slide Control</vt:lpstr>
      <vt:lpstr>Introduction to the FOCUS Model  Operational site management principles  </vt:lpstr>
      <vt:lpstr>PowerPoint Presentation</vt:lpstr>
      <vt:lpstr> Front door position </vt:lpstr>
      <vt:lpstr> Operational oversight of whole hospital constraints </vt:lpstr>
      <vt:lpstr>Challenge</vt:lpstr>
      <vt:lpstr>Understand actions &amp; agree accountability</vt:lpstr>
      <vt:lpstr>Site plan, report &amp; escalation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</dc:title>
  <dc:creator>Pete Gordon</dc:creator>
  <cp:lastModifiedBy>Timothy Gillatt</cp:lastModifiedBy>
  <cp:revision>16</cp:revision>
  <dcterms:created xsi:type="dcterms:W3CDTF">2019-06-04T13:04:56Z</dcterms:created>
  <dcterms:modified xsi:type="dcterms:W3CDTF">2019-11-04T18:43:03Z</dcterms:modified>
</cp:coreProperties>
</file>