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diagrams/colors1.xml" ContentType="application/vnd.openxmlformats-officedocument.drawingml.diagramColors+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438" r:id="rId2"/>
    <p:sldId id="4450" r:id="rId3"/>
    <p:sldId id="4439" r:id="rId4"/>
    <p:sldId id="4444" r:id="rId5"/>
    <p:sldId id="4440" r:id="rId6"/>
    <p:sldId id="4448" r:id="rId7"/>
    <p:sldId id="4441" r:id="rId8"/>
    <p:sldId id="4442" r:id="rId9"/>
    <p:sldId id="4443" r:id="rId10"/>
    <p:sldId id="4445" r:id="rId11"/>
    <p:sldId id="4446" r:id="rId12"/>
    <p:sldId id="4447" r:id="rId13"/>
    <p:sldId id="4449"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80" autoAdjust="0"/>
  </p:normalViewPr>
  <p:slideViewPr>
    <p:cSldViewPr snapToGrid="0">
      <p:cViewPr>
        <p:scale>
          <a:sx n="100" d="100"/>
          <a:sy n="100" d="100"/>
        </p:scale>
        <p:origin x="14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9940F-44C7-4A34-A2B3-2222150426F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C3D9B18-BE2F-4C48-8E7B-8AB77C4A60D8}">
      <dgm:prSet phldrT="[Text]"/>
      <dgm:spPr/>
      <dgm:t>
        <a:bodyPr/>
        <a:lstStyle/>
        <a:p>
          <a:r>
            <a:rPr lang="en-GB" dirty="0"/>
            <a:t>QGOC </a:t>
          </a:r>
        </a:p>
      </dgm:t>
    </dgm:pt>
    <dgm:pt modelId="{B7FA2B6A-440E-4557-B8F5-74E8D8280DF5}" type="parTrans" cxnId="{EFDA2BB3-9F16-478C-BA61-4FD04E1FEF52}">
      <dgm:prSet/>
      <dgm:spPr/>
      <dgm:t>
        <a:bodyPr/>
        <a:lstStyle/>
        <a:p>
          <a:endParaRPr lang="en-GB"/>
        </a:p>
      </dgm:t>
    </dgm:pt>
    <dgm:pt modelId="{08AFE916-ECAD-4142-AEB8-0CD0C1681E12}" type="sibTrans" cxnId="{EFDA2BB3-9F16-478C-BA61-4FD04E1FEF52}">
      <dgm:prSet/>
      <dgm:spPr/>
      <dgm:t>
        <a:bodyPr/>
        <a:lstStyle/>
        <a:p>
          <a:endParaRPr lang="en-GB"/>
        </a:p>
      </dgm:t>
    </dgm:pt>
    <dgm:pt modelId="{AA5ABCDB-38F0-41DB-9029-4B1773BAE58E}">
      <dgm:prSet phldrT="[Text]"/>
      <dgm:spPr/>
      <dgm:t>
        <a:bodyPr/>
        <a:lstStyle/>
        <a:p>
          <a:r>
            <a:rPr lang="en-GB" dirty="0"/>
            <a:t>IT TDA</a:t>
          </a:r>
        </a:p>
      </dgm:t>
    </dgm:pt>
    <dgm:pt modelId="{F2923352-1495-4BE9-9336-5757034B64CB}" type="parTrans" cxnId="{A4AAB531-4AD0-4D78-AD9E-EAAC8CC0FCFF}">
      <dgm:prSet/>
      <dgm:spPr/>
      <dgm:t>
        <a:bodyPr/>
        <a:lstStyle/>
        <a:p>
          <a:endParaRPr lang="en-GB"/>
        </a:p>
      </dgm:t>
    </dgm:pt>
    <dgm:pt modelId="{08AF8914-F32F-4784-8060-FF52E57B2863}" type="sibTrans" cxnId="{A4AAB531-4AD0-4D78-AD9E-EAAC8CC0FCFF}">
      <dgm:prSet/>
      <dgm:spPr/>
      <dgm:t>
        <a:bodyPr/>
        <a:lstStyle/>
        <a:p>
          <a:endParaRPr lang="en-GB"/>
        </a:p>
      </dgm:t>
    </dgm:pt>
    <dgm:pt modelId="{C614BCAE-4F2E-4570-8467-BE0F84D874C8}">
      <dgm:prSet phldrT="[Text]"/>
      <dgm:spPr/>
      <dgm:t>
        <a:bodyPr/>
        <a:lstStyle/>
        <a:p>
          <a:r>
            <a:rPr lang="en-GB" dirty="0"/>
            <a:t>CAP</a:t>
          </a:r>
        </a:p>
      </dgm:t>
    </dgm:pt>
    <dgm:pt modelId="{1741FECD-A4C5-400F-AF66-C4B2B214AC69}" type="parTrans" cxnId="{24BB45AC-F2BE-482D-B4AF-1714F92F11B3}">
      <dgm:prSet/>
      <dgm:spPr/>
      <dgm:t>
        <a:bodyPr/>
        <a:lstStyle/>
        <a:p>
          <a:endParaRPr lang="en-GB"/>
        </a:p>
      </dgm:t>
    </dgm:pt>
    <dgm:pt modelId="{FB6D7A82-5584-4AA9-A50E-09EBF8B3490C}" type="sibTrans" cxnId="{24BB45AC-F2BE-482D-B4AF-1714F92F11B3}">
      <dgm:prSet/>
      <dgm:spPr/>
      <dgm:t>
        <a:bodyPr/>
        <a:lstStyle/>
        <a:p>
          <a:endParaRPr lang="en-GB"/>
        </a:p>
      </dgm:t>
    </dgm:pt>
    <dgm:pt modelId="{00550026-8D2F-4EFC-AA80-A129E509990A}">
      <dgm:prSet phldrT="[Text]"/>
      <dgm:spPr/>
      <dgm:t>
        <a:bodyPr/>
        <a:lstStyle/>
        <a:p>
          <a:r>
            <a:rPr lang="en-GB" dirty="0"/>
            <a:t>DSG</a:t>
          </a:r>
        </a:p>
      </dgm:t>
    </dgm:pt>
    <dgm:pt modelId="{BFB0D9BE-7606-4C24-828D-4179AB8F42B2}" type="parTrans" cxnId="{263EAC30-F632-4D66-97A5-E5E45CB85BB5}">
      <dgm:prSet/>
      <dgm:spPr/>
      <dgm:t>
        <a:bodyPr/>
        <a:lstStyle/>
        <a:p>
          <a:endParaRPr lang="en-GB"/>
        </a:p>
      </dgm:t>
    </dgm:pt>
    <dgm:pt modelId="{EAC0A8B5-F19C-4394-AB43-A2DE16B18794}" type="sibTrans" cxnId="{263EAC30-F632-4D66-97A5-E5E45CB85BB5}">
      <dgm:prSet/>
      <dgm:spPr/>
      <dgm:t>
        <a:bodyPr/>
        <a:lstStyle/>
        <a:p>
          <a:endParaRPr lang="en-GB"/>
        </a:p>
      </dgm:t>
    </dgm:pt>
    <dgm:pt modelId="{6CB937A0-3989-4086-A151-06B85D5633A5}" type="pres">
      <dgm:prSet presAssocID="{3709940F-44C7-4A34-A2B3-2222150426F8}" presName="cycle" presStyleCnt="0">
        <dgm:presLayoutVars>
          <dgm:dir/>
          <dgm:resizeHandles val="exact"/>
        </dgm:presLayoutVars>
      </dgm:prSet>
      <dgm:spPr/>
    </dgm:pt>
    <dgm:pt modelId="{FF8E96B7-200C-412D-AE80-F9453B8E3F72}" type="pres">
      <dgm:prSet presAssocID="{9C3D9B18-BE2F-4C48-8E7B-8AB77C4A60D8}" presName="node" presStyleLbl="node1" presStyleIdx="0" presStyleCnt="4">
        <dgm:presLayoutVars>
          <dgm:bulletEnabled val="1"/>
        </dgm:presLayoutVars>
      </dgm:prSet>
      <dgm:spPr/>
    </dgm:pt>
    <dgm:pt modelId="{F7DE6D79-0EF1-455B-901F-CB21295A806D}" type="pres">
      <dgm:prSet presAssocID="{08AFE916-ECAD-4142-AEB8-0CD0C1681E12}" presName="sibTrans" presStyleLbl="sibTrans2D1" presStyleIdx="0" presStyleCnt="4"/>
      <dgm:spPr/>
    </dgm:pt>
    <dgm:pt modelId="{0BC2F3F5-DB95-4DDC-9545-7FC56408D659}" type="pres">
      <dgm:prSet presAssocID="{08AFE916-ECAD-4142-AEB8-0CD0C1681E12}" presName="connectorText" presStyleLbl="sibTrans2D1" presStyleIdx="0" presStyleCnt="4"/>
      <dgm:spPr/>
    </dgm:pt>
    <dgm:pt modelId="{DE580505-784C-44E9-8CBF-F65BF786A56E}" type="pres">
      <dgm:prSet presAssocID="{AA5ABCDB-38F0-41DB-9029-4B1773BAE58E}" presName="node" presStyleLbl="node1" presStyleIdx="1" presStyleCnt="4">
        <dgm:presLayoutVars>
          <dgm:bulletEnabled val="1"/>
        </dgm:presLayoutVars>
      </dgm:prSet>
      <dgm:spPr/>
    </dgm:pt>
    <dgm:pt modelId="{92CA6E30-B9E2-4B61-9527-79C91ABDD998}" type="pres">
      <dgm:prSet presAssocID="{08AF8914-F32F-4784-8060-FF52E57B2863}" presName="sibTrans" presStyleLbl="sibTrans2D1" presStyleIdx="1" presStyleCnt="4"/>
      <dgm:spPr/>
    </dgm:pt>
    <dgm:pt modelId="{BE8BABFE-DF90-467A-86A2-E8B925EFE7C2}" type="pres">
      <dgm:prSet presAssocID="{08AF8914-F32F-4784-8060-FF52E57B2863}" presName="connectorText" presStyleLbl="sibTrans2D1" presStyleIdx="1" presStyleCnt="4"/>
      <dgm:spPr/>
    </dgm:pt>
    <dgm:pt modelId="{3C75C9BE-C4A7-4F31-9735-B58B19695E3C}" type="pres">
      <dgm:prSet presAssocID="{C614BCAE-4F2E-4570-8467-BE0F84D874C8}" presName="node" presStyleLbl="node1" presStyleIdx="2" presStyleCnt="4">
        <dgm:presLayoutVars>
          <dgm:bulletEnabled val="1"/>
        </dgm:presLayoutVars>
      </dgm:prSet>
      <dgm:spPr/>
    </dgm:pt>
    <dgm:pt modelId="{E363C18E-AC21-4C46-B21F-D5399141A73D}" type="pres">
      <dgm:prSet presAssocID="{FB6D7A82-5584-4AA9-A50E-09EBF8B3490C}" presName="sibTrans" presStyleLbl="sibTrans2D1" presStyleIdx="2" presStyleCnt="4"/>
      <dgm:spPr/>
    </dgm:pt>
    <dgm:pt modelId="{C8395377-03BC-46BC-922C-E44931E63892}" type="pres">
      <dgm:prSet presAssocID="{FB6D7A82-5584-4AA9-A50E-09EBF8B3490C}" presName="connectorText" presStyleLbl="sibTrans2D1" presStyleIdx="2" presStyleCnt="4"/>
      <dgm:spPr/>
    </dgm:pt>
    <dgm:pt modelId="{2F449926-11C5-4A35-A775-9CAC59A9DD72}" type="pres">
      <dgm:prSet presAssocID="{00550026-8D2F-4EFC-AA80-A129E509990A}" presName="node" presStyleLbl="node1" presStyleIdx="3" presStyleCnt="4">
        <dgm:presLayoutVars>
          <dgm:bulletEnabled val="1"/>
        </dgm:presLayoutVars>
      </dgm:prSet>
      <dgm:spPr/>
    </dgm:pt>
    <dgm:pt modelId="{7DF8D3BD-6855-4107-8450-803B323C5F6C}" type="pres">
      <dgm:prSet presAssocID="{EAC0A8B5-F19C-4394-AB43-A2DE16B18794}" presName="sibTrans" presStyleLbl="sibTrans2D1" presStyleIdx="3" presStyleCnt="4"/>
      <dgm:spPr/>
    </dgm:pt>
    <dgm:pt modelId="{2FD53ED2-0536-46C6-8896-5FB5C0B9C01C}" type="pres">
      <dgm:prSet presAssocID="{EAC0A8B5-F19C-4394-AB43-A2DE16B18794}" presName="connectorText" presStyleLbl="sibTrans2D1" presStyleIdx="3" presStyleCnt="4"/>
      <dgm:spPr/>
    </dgm:pt>
  </dgm:ptLst>
  <dgm:cxnLst>
    <dgm:cxn modelId="{BB13972B-907F-4806-ACC4-A76D6D654E7F}" type="presOf" srcId="{AA5ABCDB-38F0-41DB-9029-4B1773BAE58E}" destId="{DE580505-784C-44E9-8CBF-F65BF786A56E}" srcOrd="0" destOrd="0" presId="urn:microsoft.com/office/officeart/2005/8/layout/cycle2"/>
    <dgm:cxn modelId="{263EAC30-F632-4D66-97A5-E5E45CB85BB5}" srcId="{3709940F-44C7-4A34-A2B3-2222150426F8}" destId="{00550026-8D2F-4EFC-AA80-A129E509990A}" srcOrd="3" destOrd="0" parTransId="{BFB0D9BE-7606-4C24-828D-4179AB8F42B2}" sibTransId="{EAC0A8B5-F19C-4394-AB43-A2DE16B18794}"/>
    <dgm:cxn modelId="{A4AAB531-4AD0-4D78-AD9E-EAAC8CC0FCFF}" srcId="{3709940F-44C7-4A34-A2B3-2222150426F8}" destId="{AA5ABCDB-38F0-41DB-9029-4B1773BAE58E}" srcOrd="1" destOrd="0" parTransId="{F2923352-1495-4BE9-9336-5757034B64CB}" sibTransId="{08AF8914-F32F-4784-8060-FF52E57B2863}"/>
    <dgm:cxn modelId="{824BB34B-45A5-43E4-B2F2-E3951E170168}" type="presOf" srcId="{00550026-8D2F-4EFC-AA80-A129E509990A}" destId="{2F449926-11C5-4A35-A775-9CAC59A9DD72}" srcOrd="0" destOrd="0" presId="urn:microsoft.com/office/officeart/2005/8/layout/cycle2"/>
    <dgm:cxn modelId="{32810152-B27C-45F7-A98A-02E6BF1D22A5}" type="presOf" srcId="{08AF8914-F32F-4784-8060-FF52E57B2863}" destId="{92CA6E30-B9E2-4B61-9527-79C91ABDD998}" srcOrd="0" destOrd="0" presId="urn:microsoft.com/office/officeart/2005/8/layout/cycle2"/>
    <dgm:cxn modelId="{05A88E78-0583-4DE1-8277-E2A2662583EE}" type="presOf" srcId="{08AFE916-ECAD-4142-AEB8-0CD0C1681E12}" destId="{0BC2F3F5-DB95-4DDC-9545-7FC56408D659}" srcOrd="1" destOrd="0" presId="urn:microsoft.com/office/officeart/2005/8/layout/cycle2"/>
    <dgm:cxn modelId="{F8D6817A-01DB-4D45-A86B-B9A5EA506A41}" type="presOf" srcId="{3709940F-44C7-4A34-A2B3-2222150426F8}" destId="{6CB937A0-3989-4086-A151-06B85D5633A5}" srcOrd="0" destOrd="0" presId="urn:microsoft.com/office/officeart/2005/8/layout/cycle2"/>
    <dgm:cxn modelId="{B0739399-CABC-422B-AB0B-36FC4B0954CE}" type="presOf" srcId="{EAC0A8B5-F19C-4394-AB43-A2DE16B18794}" destId="{7DF8D3BD-6855-4107-8450-803B323C5F6C}" srcOrd="0" destOrd="0" presId="urn:microsoft.com/office/officeart/2005/8/layout/cycle2"/>
    <dgm:cxn modelId="{CD1AC79B-3880-48B4-901D-D820885A8F7C}" type="presOf" srcId="{08AF8914-F32F-4784-8060-FF52E57B2863}" destId="{BE8BABFE-DF90-467A-86A2-E8B925EFE7C2}" srcOrd="1" destOrd="0" presId="urn:microsoft.com/office/officeart/2005/8/layout/cycle2"/>
    <dgm:cxn modelId="{176E77AA-FBE4-4C39-B777-02957BE5AAD5}" type="presOf" srcId="{FB6D7A82-5584-4AA9-A50E-09EBF8B3490C}" destId="{C8395377-03BC-46BC-922C-E44931E63892}" srcOrd="1" destOrd="0" presId="urn:microsoft.com/office/officeart/2005/8/layout/cycle2"/>
    <dgm:cxn modelId="{24BB45AC-F2BE-482D-B4AF-1714F92F11B3}" srcId="{3709940F-44C7-4A34-A2B3-2222150426F8}" destId="{C614BCAE-4F2E-4570-8467-BE0F84D874C8}" srcOrd="2" destOrd="0" parTransId="{1741FECD-A4C5-400F-AF66-C4B2B214AC69}" sibTransId="{FB6D7A82-5584-4AA9-A50E-09EBF8B3490C}"/>
    <dgm:cxn modelId="{C61EB5AE-9E2B-40E0-B26F-081CE9C10588}" type="presOf" srcId="{08AFE916-ECAD-4142-AEB8-0CD0C1681E12}" destId="{F7DE6D79-0EF1-455B-901F-CB21295A806D}" srcOrd="0" destOrd="0" presId="urn:microsoft.com/office/officeart/2005/8/layout/cycle2"/>
    <dgm:cxn modelId="{EFDA2BB3-9F16-478C-BA61-4FD04E1FEF52}" srcId="{3709940F-44C7-4A34-A2B3-2222150426F8}" destId="{9C3D9B18-BE2F-4C48-8E7B-8AB77C4A60D8}" srcOrd="0" destOrd="0" parTransId="{B7FA2B6A-440E-4557-B8F5-74E8D8280DF5}" sibTransId="{08AFE916-ECAD-4142-AEB8-0CD0C1681E12}"/>
    <dgm:cxn modelId="{AEB2CDC5-6F8F-438F-AEE9-B39CA5B2ADD5}" type="presOf" srcId="{FB6D7A82-5584-4AA9-A50E-09EBF8B3490C}" destId="{E363C18E-AC21-4C46-B21F-D5399141A73D}" srcOrd="0" destOrd="0" presId="urn:microsoft.com/office/officeart/2005/8/layout/cycle2"/>
    <dgm:cxn modelId="{0C1B45E5-47B0-49C4-9EEC-19B5A2009927}" type="presOf" srcId="{C614BCAE-4F2E-4570-8467-BE0F84D874C8}" destId="{3C75C9BE-C4A7-4F31-9735-B58B19695E3C}" srcOrd="0" destOrd="0" presId="urn:microsoft.com/office/officeart/2005/8/layout/cycle2"/>
    <dgm:cxn modelId="{600D3CEB-3E31-488F-B1EC-3EB7381F258A}" type="presOf" srcId="{9C3D9B18-BE2F-4C48-8E7B-8AB77C4A60D8}" destId="{FF8E96B7-200C-412D-AE80-F9453B8E3F72}" srcOrd="0" destOrd="0" presId="urn:microsoft.com/office/officeart/2005/8/layout/cycle2"/>
    <dgm:cxn modelId="{8FD94AFC-A1F6-4818-B262-3F678A3BFF1F}" type="presOf" srcId="{EAC0A8B5-F19C-4394-AB43-A2DE16B18794}" destId="{2FD53ED2-0536-46C6-8896-5FB5C0B9C01C}" srcOrd="1" destOrd="0" presId="urn:microsoft.com/office/officeart/2005/8/layout/cycle2"/>
    <dgm:cxn modelId="{440703E4-98E3-416E-9B26-0C53D4C3C0EE}" type="presParOf" srcId="{6CB937A0-3989-4086-A151-06B85D5633A5}" destId="{FF8E96B7-200C-412D-AE80-F9453B8E3F72}" srcOrd="0" destOrd="0" presId="urn:microsoft.com/office/officeart/2005/8/layout/cycle2"/>
    <dgm:cxn modelId="{D7ADD693-8B3D-4D16-967F-E5D18B454592}" type="presParOf" srcId="{6CB937A0-3989-4086-A151-06B85D5633A5}" destId="{F7DE6D79-0EF1-455B-901F-CB21295A806D}" srcOrd="1" destOrd="0" presId="urn:microsoft.com/office/officeart/2005/8/layout/cycle2"/>
    <dgm:cxn modelId="{26D87441-FDE8-4EAB-B6FE-E55B4A0568CB}" type="presParOf" srcId="{F7DE6D79-0EF1-455B-901F-CB21295A806D}" destId="{0BC2F3F5-DB95-4DDC-9545-7FC56408D659}" srcOrd="0" destOrd="0" presId="urn:microsoft.com/office/officeart/2005/8/layout/cycle2"/>
    <dgm:cxn modelId="{C496CC56-9C36-4577-878C-CB220219E7C4}" type="presParOf" srcId="{6CB937A0-3989-4086-A151-06B85D5633A5}" destId="{DE580505-784C-44E9-8CBF-F65BF786A56E}" srcOrd="2" destOrd="0" presId="urn:microsoft.com/office/officeart/2005/8/layout/cycle2"/>
    <dgm:cxn modelId="{370CAB13-A122-49E1-8B35-BCF2047F53E1}" type="presParOf" srcId="{6CB937A0-3989-4086-A151-06B85D5633A5}" destId="{92CA6E30-B9E2-4B61-9527-79C91ABDD998}" srcOrd="3" destOrd="0" presId="urn:microsoft.com/office/officeart/2005/8/layout/cycle2"/>
    <dgm:cxn modelId="{21FA1CDD-32EC-481C-9411-16FC73B0BC60}" type="presParOf" srcId="{92CA6E30-B9E2-4B61-9527-79C91ABDD998}" destId="{BE8BABFE-DF90-467A-86A2-E8B925EFE7C2}" srcOrd="0" destOrd="0" presId="urn:microsoft.com/office/officeart/2005/8/layout/cycle2"/>
    <dgm:cxn modelId="{958BAF4F-83C3-41B3-8585-0DD71F90CA6C}" type="presParOf" srcId="{6CB937A0-3989-4086-A151-06B85D5633A5}" destId="{3C75C9BE-C4A7-4F31-9735-B58B19695E3C}" srcOrd="4" destOrd="0" presId="urn:microsoft.com/office/officeart/2005/8/layout/cycle2"/>
    <dgm:cxn modelId="{95CFFB9A-3C03-4810-ADFD-CD25782EC0FC}" type="presParOf" srcId="{6CB937A0-3989-4086-A151-06B85D5633A5}" destId="{E363C18E-AC21-4C46-B21F-D5399141A73D}" srcOrd="5" destOrd="0" presId="urn:microsoft.com/office/officeart/2005/8/layout/cycle2"/>
    <dgm:cxn modelId="{3B85A46A-F4C7-470D-BDB0-C0E29F1577FF}" type="presParOf" srcId="{E363C18E-AC21-4C46-B21F-D5399141A73D}" destId="{C8395377-03BC-46BC-922C-E44931E63892}" srcOrd="0" destOrd="0" presId="urn:microsoft.com/office/officeart/2005/8/layout/cycle2"/>
    <dgm:cxn modelId="{37FBC1B2-CB46-42B3-B725-EB4F400C255F}" type="presParOf" srcId="{6CB937A0-3989-4086-A151-06B85D5633A5}" destId="{2F449926-11C5-4A35-A775-9CAC59A9DD72}" srcOrd="6" destOrd="0" presId="urn:microsoft.com/office/officeart/2005/8/layout/cycle2"/>
    <dgm:cxn modelId="{AC916D19-327F-4408-AFA4-9BC013F70EDE}" type="presParOf" srcId="{6CB937A0-3989-4086-A151-06B85D5633A5}" destId="{7DF8D3BD-6855-4107-8450-803B323C5F6C}" srcOrd="7" destOrd="0" presId="urn:microsoft.com/office/officeart/2005/8/layout/cycle2"/>
    <dgm:cxn modelId="{8C765065-F25C-4BF2-9744-FF5B8AC858A6}" type="presParOf" srcId="{7DF8D3BD-6855-4107-8450-803B323C5F6C}" destId="{2FD53ED2-0536-46C6-8896-5FB5C0B9C01C}" srcOrd="0" destOrd="0" presId="urn:microsoft.com/office/officeart/2005/8/layout/cycle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E96B7-200C-412D-AE80-F9453B8E3F72}">
      <dsp:nvSpPr>
        <dsp:cNvPr id="0" name=""/>
        <dsp:cNvSpPr/>
      </dsp:nvSpPr>
      <dsp:spPr>
        <a:xfrm>
          <a:off x="3011426" y="1091"/>
          <a:ext cx="1314924" cy="1314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QGOC </a:t>
          </a:r>
        </a:p>
      </dsp:txBody>
      <dsp:txXfrm>
        <a:off x="3203992" y="193657"/>
        <a:ext cx="929792" cy="929792"/>
      </dsp:txXfrm>
    </dsp:sp>
    <dsp:sp modelId="{F7DE6D79-0EF1-455B-901F-CB21295A806D}">
      <dsp:nvSpPr>
        <dsp:cNvPr id="0" name=""/>
        <dsp:cNvSpPr/>
      </dsp:nvSpPr>
      <dsp:spPr>
        <a:xfrm rot="2700000">
          <a:off x="4185115" y="1127399"/>
          <a:ext cx="349024" cy="44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200449" y="1179136"/>
        <a:ext cx="244317" cy="266272"/>
      </dsp:txXfrm>
    </dsp:sp>
    <dsp:sp modelId="{DE580505-784C-44E9-8CBF-F65BF786A56E}">
      <dsp:nvSpPr>
        <dsp:cNvPr id="0" name=""/>
        <dsp:cNvSpPr/>
      </dsp:nvSpPr>
      <dsp:spPr>
        <a:xfrm>
          <a:off x="4406873" y="1396538"/>
          <a:ext cx="1314924" cy="1314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IT TDA</a:t>
          </a:r>
        </a:p>
      </dsp:txBody>
      <dsp:txXfrm>
        <a:off x="4599439" y="1589104"/>
        <a:ext cx="929792" cy="929792"/>
      </dsp:txXfrm>
    </dsp:sp>
    <dsp:sp modelId="{92CA6E30-B9E2-4B61-9527-79C91ABDD998}">
      <dsp:nvSpPr>
        <dsp:cNvPr id="0" name=""/>
        <dsp:cNvSpPr/>
      </dsp:nvSpPr>
      <dsp:spPr>
        <a:xfrm rot="8100000">
          <a:off x="4199085" y="2522846"/>
          <a:ext cx="349024" cy="44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4288458" y="2574583"/>
        <a:ext cx="244317" cy="266272"/>
      </dsp:txXfrm>
    </dsp:sp>
    <dsp:sp modelId="{3C75C9BE-C4A7-4F31-9735-B58B19695E3C}">
      <dsp:nvSpPr>
        <dsp:cNvPr id="0" name=""/>
        <dsp:cNvSpPr/>
      </dsp:nvSpPr>
      <dsp:spPr>
        <a:xfrm>
          <a:off x="3011426" y="2791985"/>
          <a:ext cx="1314924" cy="1314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CAP</a:t>
          </a:r>
        </a:p>
      </dsp:txBody>
      <dsp:txXfrm>
        <a:off x="3203992" y="2984551"/>
        <a:ext cx="929792" cy="929792"/>
      </dsp:txXfrm>
    </dsp:sp>
    <dsp:sp modelId="{E363C18E-AC21-4C46-B21F-D5399141A73D}">
      <dsp:nvSpPr>
        <dsp:cNvPr id="0" name=""/>
        <dsp:cNvSpPr/>
      </dsp:nvSpPr>
      <dsp:spPr>
        <a:xfrm rot="13500000">
          <a:off x="2803638" y="2536815"/>
          <a:ext cx="349024" cy="44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2893011" y="2662592"/>
        <a:ext cx="244317" cy="266272"/>
      </dsp:txXfrm>
    </dsp:sp>
    <dsp:sp modelId="{2F449926-11C5-4A35-A775-9CAC59A9DD72}">
      <dsp:nvSpPr>
        <dsp:cNvPr id="0" name=""/>
        <dsp:cNvSpPr/>
      </dsp:nvSpPr>
      <dsp:spPr>
        <a:xfrm>
          <a:off x="1615979" y="1396538"/>
          <a:ext cx="1314924" cy="1314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dirty="0"/>
            <a:t>DSG</a:t>
          </a:r>
        </a:p>
      </dsp:txBody>
      <dsp:txXfrm>
        <a:off x="1808545" y="1589104"/>
        <a:ext cx="929792" cy="929792"/>
      </dsp:txXfrm>
    </dsp:sp>
    <dsp:sp modelId="{7DF8D3BD-6855-4107-8450-803B323C5F6C}">
      <dsp:nvSpPr>
        <dsp:cNvPr id="0" name=""/>
        <dsp:cNvSpPr/>
      </dsp:nvSpPr>
      <dsp:spPr>
        <a:xfrm rot="18900000">
          <a:off x="2789668" y="1141368"/>
          <a:ext cx="349024" cy="4437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2805002" y="1267145"/>
        <a:ext cx="244317" cy="2662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A8D84BC-9C17-4C14-9E94-1182E0E2A182}" type="datetimeFigureOut">
              <a:rPr lang="ro-RO" smtClean="0"/>
              <a:t>11.03.2024</a:t>
            </a:fld>
            <a:endParaRPr lang="ro-RO"/>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239740-35ED-4016-9F50-5247436ED35F}" type="slidenum">
              <a:rPr lang="ro-RO" smtClean="0"/>
              <a:t>‹#›</a:t>
            </a:fld>
            <a:endParaRPr lang="ro-RO"/>
          </a:p>
        </p:txBody>
      </p:sp>
    </p:spTree>
    <p:extLst>
      <p:ext uri="{BB962C8B-B14F-4D97-AF65-F5344CB8AC3E}">
        <p14:creationId xmlns:p14="http://schemas.microsoft.com/office/powerpoint/2010/main" val="321729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Improve the patient experience for those that communicate differently </a:t>
            </a:r>
          </a:p>
          <a:p>
            <a:r>
              <a:rPr lang="en-GB" dirty="0">
                <a:latin typeface="Arial" panose="020B0604020202020204" pitchFamily="34" charset="0"/>
                <a:cs typeface="Arial" panose="020B0604020202020204" pitchFamily="34" charset="0"/>
              </a:rPr>
              <a:t>Promoting equality and addressing health inequalities - increasing usage of remote interpreting in the Trust (April 2023 to March 2024) by 5%</a:t>
            </a:r>
          </a:p>
          <a:p>
            <a:r>
              <a:rPr lang="en-GB" dirty="0">
                <a:latin typeface="Arial" panose="020B0604020202020204" pitchFamily="34" charset="0"/>
                <a:cs typeface="Arial" panose="020B0604020202020204" pitchFamily="34" charset="0"/>
              </a:rPr>
              <a:t>Trust Targets: reduce health inequalities and ensure seldom-listened-to groups are heard, by identifying the barriers to improving their representation on our patient groups and through the work of our patient experience and equality and diversity leads  </a:t>
            </a:r>
          </a:p>
          <a:p>
            <a:r>
              <a:rPr lang="en-GB" dirty="0">
                <a:latin typeface="Arial" panose="020B0604020202020204" pitchFamily="34" charset="0"/>
                <a:cs typeface="Arial" panose="020B0604020202020204" pitchFamily="34" charset="0"/>
              </a:rPr>
              <a:t>Reduce reliance on Face to Face interpreter’s availability </a:t>
            </a:r>
          </a:p>
          <a:p>
            <a:r>
              <a:rPr lang="en-GB" dirty="0">
                <a:latin typeface="Arial" panose="020B0604020202020204" pitchFamily="34" charset="0"/>
                <a:cs typeface="Arial" panose="020B0604020202020204" pitchFamily="34" charset="0"/>
              </a:rPr>
              <a:t>Increase ease of access to a greater pool of interpreters in a wider variety of languages (including rare languages and BSL) </a:t>
            </a:r>
          </a:p>
          <a:p>
            <a:r>
              <a:rPr lang="en-GB" dirty="0">
                <a:latin typeface="Arial" panose="020B0604020202020204" pitchFamily="34" charset="0"/>
                <a:cs typeface="Arial" panose="020B0604020202020204" pitchFamily="34" charset="0"/>
              </a:rPr>
              <a:t>Reduce number of cancelled/rescheduled appointments and increase interactions with patients for whom English is not their fist language </a:t>
            </a:r>
          </a:p>
          <a:p>
            <a:r>
              <a:rPr lang="en-GB" dirty="0">
                <a:latin typeface="Arial" panose="020B0604020202020204" pitchFamily="34" charset="0"/>
                <a:cs typeface="Arial" panose="020B0604020202020204" pitchFamily="34" charset="0"/>
              </a:rPr>
              <a:t>Reduce waiting times for patients with a language barrier, or sensory impairment  </a:t>
            </a:r>
          </a:p>
          <a:p>
            <a:r>
              <a:rPr lang="en-GB" dirty="0">
                <a:latin typeface="Arial" panose="020B0604020202020204" pitchFamily="34" charset="0"/>
                <a:cs typeface="Arial" panose="020B0604020202020204" pitchFamily="34" charset="0"/>
              </a:rPr>
              <a:t>Targeted training to increase skillsets for staff in effectively handling language barriers </a:t>
            </a:r>
          </a:p>
          <a:p>
            <a:r>
              <a:rPr lang="en-GB" dirty="0">
                <a:latin typeface="Arial" panose="020B0604020202020204" pitchFamily="34" charset="0"/>
                <a:cs typeface="Arial" panose="020B0604020202020204" pitchFamily="34" charset="0"/>
              </a:rPr>
              <a:t>Identify gaps in the service and collect feedback from end users to improve the service      </a:t>
            </a: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3</a:t>
            </a:fld>
            <a:endParaRPr lang="ro-RO"/>
          </a:p>
        </p:txBody>
      </p:sp>
    </p:spTree>
    <p:extLst>
      <p:ext uri="{BB962C8B-B14F-4D97-AF65-F5344CB8AC3E}">
        <p14:creationId xmlns:p14="http://schemas.microsoft.com/office/powerpoint/2010/main" val="356412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 (High Immigration)- increasing demand for interpreters when engaging with non-English speaking patients  </a:t>
            </a:r>
          </a:p>
          <a:p>
            <a:r>
              <a:rPr lang="en-GB" sz="1200" dirty="0">
                <a:latin typeface="Arial" panose="020B0604020202020204" pitchFamily="34" charset="0"/>
                <a:cs typeface="Arial" panose="020B0604020202020204" pitchFamily="34" charset="0"/>
              </a:rPr>
              <a:t>Peterborough's population saw one of the highest increases compared to the national average for population change in England of 6.6%. The main driving factor for this rise was immigration from overseas.</a:t>
            </a:r>
          </a:p>
          <a:p>
            <a:r>
              <a:rPr lang="en-GB" sz="1200" dirty="0">
                <a:latin typeface="Arial" panose="020B0604020202020204" pitchFamily="34" charset="0"/>
                <a:cs typeface="Arial" panose="020B0604020202020204" pitchFamily="34" charset="0"/>
              </a:rPr>
              <a:t>High local population growth mainly driven by overseas immigration and slow responsiveness from the F2F market for sudden spikes in languages that were not previously in demand, are also contributing factors to the current shortfall of interpreters. </a:t>
            </a:r>
          </a:p>
          <a:p>
            <a:r>
              <a:rPr lang="en-GB" sz="1200" dirty="0">
                <a:latin typeface="Arial" panose="020B0604020202020204" pitchFamily="34" charset="0"/>
                <a:cs typeface="Arial" panose="020B0604020202020204" pitchFamily="34" charset="0"/>
              </a:rPr>
              <a:t>Pool of local interpreters for face-to-face assignments, with languages in high demand, has greatly reduced as the result of the UK exiting the EU and wider world events. In the previous financial year 2022/23, approximately 64% of requests for face to face interpreters were filled by the Language Service Provider which resulted in 36% of appointments that required an interpreter being either cancelled or rescheduled, causing further delays and associated costs </a:t>
            </a:r>
          </a:p>
          <a:p>
            <a:r>
              <a:rPr lang="en-GB" sz="1200" dirty="0">
                <a:latin typeface="Arial" panose="020B0604020202020204" pitchFamily="34" charset="0"/>
                <a:cs typeface="Arial" panose="020B0604020202020204" pitchFamily="34" charset="0"/>
              </a:rPr>
              <a:t>Reduced sound quality on existing Trust mobile devices (iPads) that utilise the interpreting application </a:t>
            </a:r>
            <a:r>
              <a:rPr lang="en-GB" sz="1200" dirty="0" err="1">
                <a:latin typeface="Arial" panose="020B0604020202020204" pitchFamily="34" charset="0"/>
                <a:cs typeface="Arial" panose="020B0604020202020204" pitchFamily="34" charset="0"/>
              </a:rPr>
              <a:t>InSight</a:t>
            </a:r>
            <a:r>
              <a:rPr lang="en-GB" sz="1200" dirty="0">
                <a:latin typeface="Arial" panose="020B0604020202020204" pitchFamily="34" charset="0"/>
                <a:cs typeface="Arial" panose="020B0604020202020204" pitchFamily="34" charset="0"/>
              </a:rPr>
              <a:t> &amp; Sign Live</a:t>
            </a:r>
          </a:p>
          <a:p>
            <a:r>
              <a:rPr lang="en-GB" sz="1200" dirty="0">
                <a:latin typeface="Arial" panose="020B0604020202020204" pitchFamily="34" charset="0"/>
                <a:cs typeface="Arial" panose="020B0604020202020204" pitchFamily="34" charset="0"/>
              </a:rPr>
              <a:t>Highlighted need, by staff, for a hands free interpreting device to be made available</a:t>
            </a:r>
          </a:p>
          <a:p>
            <a:r>
              <a:rPr lang="en-GB" sz="1200" dirty="0">
                <a:latin typeface="Arial" panose="020B0604020202020204" pitchFamily="34" charset="0"/>
                <a:cs typeface="Arial" panose="020B0604020202020204" pitchFamily="34" charset="0"/>
              </a:rPr>
              <a:t>With a relatively limited amount of interpreters joining the profession and the lengthy timeline to achieve the desired  qualifications, for the past several years the demand for interpreters has surpassed the supply.</a:t>
            </a:r>
          </a:p>
          <a:p>
            <a:pPr marL="0" indent="0">
              <a:buNone/>
            </a:pPr>
            <a:r>
              <a:rPr lang="en-GB" dirty="0">
                <a:latin typeface="Arial" panose="020B0604020202020204" pitchFamily="34" charset="0"/>
                <a:cs typeface="Arial" panose="020B0604020202020204" pitchFamily="34" charset="0"/>
              </a:rPr>
              <a:t>   </a:t>
            </a:r>
          </a:p>
          <a:p>
            <a:pPr marL="0" indent="0">
              <a:buNone/>
            </a:pPr>
            <a:endParaRPr lang="en-GB" dirty="0">
              <a:latin typeface="Arial" panose="020B0604020202020204" pitchFamily="34" charset="0"/>
              <a:cs typeface="Arial" panose="020B0604020202020204" pitchFamily="34" charset="0"/>
            </a:endParaRPr>
          </a:p>
          <a:p>
            <a:endParaRPr lang="ro-RO" dirty="0"/>
          </a:p>
        </p:txBody>
      </p:sp>
      <p:sp>
        <p:nvSpPr>
          <p:cNvPr id="4" name="Slide Number Placeholder 3"/>
          <p:cNvSpPr>
            <a:spLocks noGrp="1"/>
          </p:cNvSpPr>
          <p:nvPr>
            <p:ph type="sldNum" sz="quarter" idx="10"/>
          </p:nvPr>
        </p:nvSpPr>
        <p:spPr/>
        <p:txBody>
          <a:bodyPr/>
          <a:lstStyle/>
          <a:p>
            <a:fld id="{8D239740-35ED-4016-9F50-5247436ED35F}" type="slidenum">
              <a:rPr lang="ro-RO" smtClean="0"/>
              <a:t>4</a:t>
            </a:fld>
            <a:endParaRPr lang="ro-RO"/>
          </a:p>
        </p:txBody>
      </p:sp>
    </p:spTree>
    <p:extLst>
      <p:ext uri="{BB962C8B-B14F-4D97-AF65-F5344CB8AC3E}">
        <p14:creationId xmlns:p14="http://schemas.microsoft.com/office/powerpoint/2010/main" val="5749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latin typeface="Arial" panose="020B0604020202020204" pitchFamily="34" charset="0"/>
                <a:cs typeface="Arial" panose="020B0604020202020204" pitchFamily="34" charset="0"/>
              </a:rPr>
              <a:t>By increasing the number of available options for accessing interpreters, the expectation is to reduce the number of canceled or rescheduled appointments due to the lack of language support. The Trust is committed to develop a hybrid multifunctional interpreting service, subject to patients’ and clinicians’ individual needs and preferences.</a:t>
            </a:r>
          </a:p>
          <a:p>
            <a:pPr lvl="0"/>
            <a:r>
              <a:rPr lang="en-GB" sz="1200" dirty="0">
                <a:latin typeface="Arial" panose="020B0604020202020204" pitchFamily="34" charset="0"/>
                <a:cs typeface="Arial" panose="020B0604020202020204" pitchFamily="34" charset="0"/>
              </a:rPr>
              <a:t>Support local minority communities with communication and access to healthcare by providing a sustainable and robust interpreting service (device)</a:t>
            </a:r>
          </a:p>
          <a:p>
            <a:r>
              <a:rPr lang="en-GB" sz="1200" dirty="0">
                <a:latin typeface="Arial" panose="020B0604020202020204" pitchFamily="34" charset="0"/>
                <a:cs typeface="Arial" panose="020B0604020202020204" pitchFamily="34" charset="0"/>
              </a:rPr>
              <a:t>Provide additional support for medical staff in communicating effectively with non-English speaking patients, as an innovative way of helping to reduce waiting times, streamline triaging and help reduce associated costs associated with delays and cancelled appointments </a:t>
            </a:r>
          </a:p>
          <a:p>
            <a:r>
              <a:rPr lang="en-GB" sz="1200" dirty="0">
                <a:latin typeface="Arial" panose="020B0604020202020204" pitchFamily="34" charset="0"/>
                <a:cs typeface="Arial" panose="020B0604020202020204" pitchFamily="34" charset="0"/>
              </a:rPr>
              <a:t>By offering increased mobility and the single interpreting functionality, we believe these devices will be extremely useful for medical staff that need support with communicating effectively with non-English speaking patients</a:t>
            </a: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5</a:t>
            </a:fld>
            <a:endParaRPr lang="ro-RO"/>
          </a:p>
        </p:txBody>
      </p:sp>
    </p:spTree>
    <p:extLst>
      <p:ext uri="{BB962C8B-B14F-4D97-AF65-F5344CB8AC3E}">
        <p14:creationId xmlns:p14="http://schemas.microsoft.com/office/powerpoint/2010/main" val="186759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Patient Experience Team</a:t>
            </a:r>
          </a:p>
          <a:p>
            <a:r>
              <a:rPr lang="en-GB" sz="1200" dirty="0">
                <a:latin typeface="Arial" panose="020B0604020202020204" pitchFamily="34" charset="0"/>
                <a:cs typeface="Arial" panose="020B0604020202020204" pitchFamily="34" charset="0"/>
              </a:rPr>
              <a:t>PCH and Hinchingbrooke IT Teams </a:t>
            </a:r>
          </a:p>
          <a:p>
            <a:r>
              <a:rPr lang="en-GB" sz="1200" dirty="0">
                <a:latin typeface="Arial" panose="020B0604020202020204" pitchFamily="34" charset="0"/>
                <a:cs typeface="Arial" panose="020B0604020202020204" pitchFamily="34" charset="0"/>
              </a:rPr>
              <a:t>Communications Team </a:t>
            </a:r>
          </a:p>
          <a:p>
            <a:r>
              <a:rPr lang="en-GB" sz="1200" dirty="0">
                <a:latin typeface="Arial" panose="020B0604020202020204" pitchFamily="34" charset="0"/>
                <a:cs typeface="Arial" panose="020B0604020202020204" pitchFamily="34" charset="0"/>
              </a:rPr>
              <a:t>Assigned IT Project Manager</a:t>
            </a:r>
          </a:p>
          <a:p>
            <a:r>
              <a:rPr lang="en-GB" sz="1200" dirty="0">
                <a:latin typeface="Arial" panose="020B0604020202020204" pitchFamily="34" charset="0"/>
                <a:cs typeface="Arial" panose="020B0604020202020204" pitchFamily="34" charset="0"/>
              </a:rPr>
              <a:t>Language Service Provider Project Manager </a:t>
            </a: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6</a:t>
            </a:fld>
            <a:endParaRPr lang="ro-RO"/>
          </a:p>
        </p:txBody>
      </p:sp>
    </p:spTree>
    <p:extLst>
      <p:ext uri="{BB962C8B-B14F-4D97-AF65-F5344CB8AC3E}">
        <p14:creationId xmlns:p14="http://schemas.microsoft.com/office/powerpoint/2010/main" val="244402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QGOC- Mobile App approval clinical authorisation </a:t>
            </a:r>
          </a:p>
          <a:p>
            <a:r>
              <a:rPr lang="en-GB" sz="1200" dirty="0">
                <a:latin typeface="Arial" panose="020B0604020202020204" pitchFamily="34" charset="0"/>
                <a:cs typeface="Arial" panose="020B0604020202020204" pitchFamily="34" charset="0"/>
              </a:rPr>
              <a:t>IT TDA- IT Tech solution Approval</a:t>
            </a:r>
          </a:p>
          <a:p>
            <a:r>
              <a:rPr lang="en-GB" sz="1200" dirty="0">
                <a:latin typeface="Arial" panose="020B0604020202020204" pitchFamily="34" charset="0"/>
                <a:cs typeface="Arial" panose="020B0604020202020204" pitchFamily="34" charset="0"/>
              </a:rPr>
              <a:t>CAP- Change approval Board (All IT Systems changes in the trust) </a:t>
            </a:r>
          </a:p>
          <a:p>
            <a:r>
              <a:rPr lang="en-GB" sz="1200" dirty="0">
                <a:latin typeface="Arial" panose="020B0604020202020204" pitchFamily="34" charset="0"/>
                <a:cs typeface="Arial" panose="020B0604020202020204" pitchFamily="34" charset="0"/>
              </a:rPr>
              <a:t>DSG- Digital Steering Group- Corporate directorate approval</a:t>
            </a: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7</a:t>
            </a:fld>
            <a:endParaRPr lang="ro-RO"/>
          </a:p>
        </p:txBody>
      </p:sp>
    </p:spTree>
    <p:extLst>
      <p:ext uri="{BB962C8B-B14F-4D97-AF65-F5344CB8AC3E}">
        <p14:creationId xmlns:p14="http://schemas.microsoft.com/office/powerpoint/2010/main" val="4168756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Language Service Provider KPI’s (Usage Data) </a:t>
            </a:r>
          </a:p>
          <a:p>
            <a:r>
              <a:rPr lang="en-GB" sz="1200" dirty="0">
                <a:latin typeface="Arial" panose="020B0604020202020204" pitchFamily="34" charset="0"/>
                <a:cs typeface="Arial" panose="020B0604020202020204" pitchFamily="34" charset="0"/>
              </a:rPr>
              <a:t>Feedback from end users used to improve the service (IOW’s can now be used to contact patients and family members, remotely)  </a:t>
            </a:r>
          </a:p>
          <a:p>
            <a:r>
              <a:rPr lang="en-GB" sz="1200" dirty="0">
                <a:latin typeface="Arial" panose="020B0604020202020204" pitchFamily="34" charset="0"/>
                <a:cs typeface="Arial" panose="020B0604020202020204" pitchFamily="34" charset="0"/>
              </a:rPr>
              <a:t>Datix platform to monitor the number of complaints recorded regarding the provision of interpreters </a:t>
            </a:r>
          </a:p>
          <a:p>
            <a:r>
              <a:rPr lang="en-GB" sz="1200" dirty="0">
                <a:latin typeface="Arial" panose="020B0604020202020204" pitchFamily="34" charset="0"/>
                <a:cs typeface="Arial" panose="020B0604020202020204" pitchFamily="34" charset="0"/>
              </a:rPr>
              <a:t>Targeted training delivered to users and non users of remote interpreting in the Trust and collected feedback  </a:t>
            </a:r>
          </a:p>
          <a:p>
            <a:r>
              <a:rPr lang="en-GB" sz="1200" dirty="0">
                <a:latin typeface="Arial" panose="020B0604020202020204" pitchFamily="34" charset="0"/>
                <a:cs typeface="Arial" panose="020B0604020202020204" pitchFamily="34" charset="0"/>
              </a:rPr>
              <a:t>Monitoring levels of engagement and adoption rates of (IOW’S) from staff and patients  </a:t>
            </a: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8</a:t>
            </a:fld>
            <a:endParaRPr lang="ro-RO"/>
          </a:p>
        </p:txBody>
      </p:sp>
    </p:spTree>
    <p:extLst>
      <p:ext uri="{BB962C8B-B14F-4D97-AF65-F5344CB8AC3E}">
        <p14:creationId xmlns:p14="http://schemas.microsoft.com/office/powerpoint/2010/main" val="2605773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dirty="0">
                <a:solidFill>
                  <a:prstClr val="black"/>
                </a:solidFill>
                <a:latin typeface="Arial" panose="020B0604020202020204" pitchFamily="34" charset="0"/>
                <a:ea typeface="Times New Roman" panose="02020603050405020304" pitchFamily="18" charset="0"/>
                <a:cs typeface="Arial" panose="020B0604020202020204" pitchFamily="34" charset="0"/>
              </a:rPr>
              <a:t>As a result of the broad range of promotional activity and expressions of interest from stakeholders, the Patient Experience Team was delighted with the reception and large numbers of medical staff present at launch day. Training on use of the IOWs was provided at the launch, feedback collected from both sets of end users and usage data captured for the duration of the trial.</a:t>
            </a:r>
          </a:p>
          <a:p>
            <a:r>
              <a:rPr lang="en-GB" sz="1200" dirty="0">
                <a:latin typeface="Arial" panose="020B0604020202020204" pitchFamily="34" charset="0"/>
                <a:cs typeface="Arial" panose="020B0604020202020204" pitchFamily="34" charset="0"/>
              </a:rPr>
              <a:t>For inpatients that require interpreters to effectively communicate with staff, the availability of interpreters is equally paramount. Interactions between staff and inpatients are frequent and necessitate language support that can be readily available at short notice, and at all hours. IOWs are best suited to handle the majority of communication requirements in wards so it was only natural to trial and deploy them.  </a:t>
            </a:r>
          </a:p>
          <a:p>
            <a:r>
              <a:rPr lang="en-GB" sz="1200" dirty="0">
                <a:latin typeface="Arial" panose="020B0604020202020204" pitchFamily="34" charset="0"/>
                <a:cs typeface="Arial" panose="020B0604020202020204" pitchFamily="34" charset="0"/>
              </a:rPr>
              <a:t>In Q3, IOWs include the Sign Live BSL interpreting application. In collaboration with IT, the new build for the iPads is available on all Trust IOWs from Q3. </a:t>
            </a:r>
          </a:p>
          <a:p>
            <a:r>
              <a:rPr lang="en-GB" sz="1200" dirty="0">
                <a:latin typeface="Arial" panose="020B0604020202020204" pitchFamily="34" charset="0"/>
                <a:cs typeface="Arial" panose="020B0604020202020204" pitchFamily="34" charset="0"/>
              </a:rPr>
              <a:t>Medical staff are now able to switch between two applications, </a:t>
            </a:r>
            <a:r>
              <a:rPr lang="en-GB" sz="1200" dirty="0" err="1">
                <a:latin typeface="Arial" panose="020B0604020202020204" pitchFamily="34" charset="0"/>
                <a:cs typeface="Arial" panose="020B0604020202020204" pitchFamily="34" charset="0"/>
              </a:rPr>
              <a:t>InSight</a:t>
            </a:r>
            <a:r>
              <a:rPr lang="en-GB" sz="1200" dirty="0">
                <a:latin typeface="Arial" panose="020B0604020202020204" pitchFamily="34" charset="0"/>
                <a:cs typeface="Arial" panose="020B0604020202020204" pitchFamily="34" charset="0"/>
              </a:rPr>
              <a:t> (for spoken languages) and Sign Live (for BSL users only). With this additional feature, the Patient Experience team aims to increase the use of IOWs in the Trust.                </a:t>
            </a:r>
          </a:p>
          <a:p>
            <a:r>
              <a:rPr lang="en-GB" sz="1200" dirty="0">
                <a:latin typeface="Arial" panose="020B0604020202020204" pitchFamily="34" charset="0"/>
                <a:cs typeface="Arial" panose="020B0604020202020204" pitchFamily="34" charset="0"/>
              </a:rPr>
              <a:t>Patient Experience successfully trialled IOWs in Ward areas across the Trust. Trialled areas in Q3: B14 PCH, Daisy HH, Amazon Ward PCH, and A15 PCH. Following on from the successful trial, the plan is for the Patient Experience team to expand and deploy IOWs in ward areas in Q4. </a:t>
            </a:r>
          </a:p>
          <a:p>
            <a:pPr>
              <a:lnSpc>
                <a:spcPct val="107000"/>
              </a:lnSpc>
              <a:spcAft>
                <a:spcPts val="800"/>
              </a:spcAft>
            </a:pPr>
            <a:r>
              <a:rPr lang="en-GB" sz="1200" kern="0" spc="-10" dirty="0">
                <a:latin typeface="Arial" panose="020B0604020202020204" pitchFamily="34" charset="0"/>
                <a:ea typeface="Trebuchet MS" panose="020B0603020202020204" pitchFamily="34" charset="0"/>
                <a:cs typeface="Arial" panose="020B0604020202020204" pitchFamily="34" charset="0"/>
              </a:rPr>
              <a:t>Remote interpreting services training has been delivered on Ward days and is now part of the Trust HCA induction training. Training includes live demos and introduction to IOWs as an integral part of the interpreting services </a:t>
            </a:r>
            <a:endParaRPr lang="en-GB" sz="1200" kern="1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9</a:t>
            </a:fld>
            <a:endParaRPr lang="ro-RO"/>
          </a:p>
        </p:txBody>
      </p:sp>
    </p:spTree>
    <p:extLst>
      <p:ext uri="{BB962C8B-B14F-4D97-AF65-F5344CB8AC3E}">
        <p14:creationId xmlns:p14="http://schemas.microsoft.com/office/powerpoint/2010/main" val="279625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Patient Survey and PPVP </a:t>
            </a:r>
          </a:p>
          <a:p>
            <a:r>
              <a:rPr lang="en-GB" dirty="0">
                <a:latin typeface="Arial" panose="020B0604020202020204" pitchFamily="34" charset="0"/>
                <a:cs typeface="Arial" panose="020B0604020202020204" pitchFamily="34" charset="0"/>
              </a:rPr>
              <a:t>A staff survey was launched to understand why clinicians and non-medical staff are resistant to using remote interpreting service, so to understand barriers, service challenges and/or training needs. Feedback collected from 61 respondents. </a:t>
            </a:r>
          </a:p>
          <a:p>
            <a:r>
              <a:rPr lang="en-GB" dirty="0">
                <a:latin typeface="Arial" panose="020B0604020202020204" pitchFamily="34" charset="0"/>
                <a:cs typeface="Arial" panose="020B0604020202020204" pitchFamily="34" charset="0"/>
              </a:rPr>
              <a:t>Site Visit (Birmingham Women’s and Children’s)</a:t>
            </a:r>
          </a:p>
          <a:p>
            <a:r>
              <a:rPr lang="en-GB" dirty="0">
                <a:latin typeface="Arial" panose="020B0604020202020204" pitchFamily="34" charset="0"/>
                <a:cs typeface="Arial" panose="020B0604020202020204" pitchFamily="34" charset="0"/>
              </a:rPr>
              <a:t>4 week trial in the Trust </a:t>
            </a:r>
          </a:p>
          <a:p>
            <a:r>
              <a:rPr lang="en-GB" dirty="0">
                <a:latin typeface="Arial" panose="020B0604020202020204" pitchFamily="34" charset="0"/>
                <a:cs typeface="Arial" panose="020B0604020202020204" pitchFamily="34" charset="0"/>
              </a:rPr>
              <a:t>Patient Survey and PPVP </a:t>
            </a:r>
          </a:p>
          <a:p>
            <a:r>
              <a:rPr lang="en-GB" dirty="0">
                <a:latin typeface="Arial" panose="020B0604020202020204" pitchFamily="34" charset="0"/>
                <a:cs typeface="Arial" panose="020B0604020202020204" pitchFamily="34" charset="0"/>
              </a:rPr>
              <a:t>A staff survey was launched to understand why clinicians and non-medical staff are resistant to using remote interpreting service, so to understand barriers, service challenges and/or training needs. Feedback collected from 61 respondents. </a:t>
            </a:r>
          </a:p>
          <a:p>
            <a:r>
              <a:rPr lang="en-GB" dirty="0">
                <a:latin typeface="Arial" panose="020B0604020202020204" pitchFamily="34" charset="0"/>
                <a:cs typeface="Arial" panose="020B0604020202020204" pitchFamily="34" charset="0"/>
              </a:rPr>
              <a:t>Site Visit (Birmingham Women’s and Children’s)</a:t>
            </a:r>
          </a:p>
          <a:p>
            <a:r>
              <a:rPr lang="en-GB" dirty="0">
                <a:latin typeface="Arial" panose="020B0604020202020204" pitchFamily="34" charset="0"/>
                <a:cs typeface="Arial" panose="020B0604020202020204" pitchFamily="34" charset="0"/>
              </a:rPr>
              <a:t>4 week trial in the Trust </a:t>
            </a:r>
          </a:p>
          <a:p>
            <a:pPr marL="0" indent="0">
              <a:buNone/>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10</a:t>
            </a:fld>
            <a:endParaRPr lang="ro-RO"/>
          </a:p>
        </p:txBody>
      </p:sp>
    </p:spTree>
    <p:extLst>
      <p:ext uri="{BB962C8B-B14F-4D97-AF65-F5344CB8AC3E}">
        <p14:creationId xmlns:p14="http://schemas.microsoft.com/office/powerpoint/2010/main" val="144982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Since the launch of the IOWs in August 2023 a total of 6468 calls placed up until February 2024 </a:t>
            </a:r>
          </a:p>
          <a:p>
            <a:r>
              <a:rPr lang="en-GB" sz="1200" dirty="0">
                <a:latin typeface="Arial" panose="020B0604020202020204" pitchFamily="34" charset="0"/>
                <a:cs typeface="Arial" panose="020B0604020202020204" pitchFamily="34" charset="0"/>
              </a:rPr>
              <a:t>From the initial trial of 4 units in Q2, in Q3 the IOW network has grown to having 30 units deployed across the Trust. The majority of clinics across the Trust, with a high number of patients seen every day, and a significant interpreting demand, have know joined the IOW network</a:t>
            </a:r>
          </a:p>
          <a:p>
            <a:r>
              <a:rPr lang="en-GB" sz="1200" dirty="0">
                <a:latin typeface="Arial" panose="020B0604020202020204" pitchFamily="34" charset="0"/>
                <a:cs typeface="Arial" panose="020B0604020202020204" pitchFamily="34" charset="0"/>
              </a:rPr>
              <a:t>With increased availability of professional interpreters on this remote platform, the ability to service a high volume of calls in various different languages on demand, the high adoption rates are expected to continue</a:t>
            </a:r>
          </a:p>
          <a:p>
            <a:r>
              <a:rPr lang="en-GB" sz="1200" dirty="0">
                <a:latin typeface="Arial" panose="020B0604020202020204" pitchFamily="34" charset="0"/>
                <a:cs typeface="Arial" panose="020B0604020202020204" pitchFamily="34" charset="0"/>
              </a:rPr>
              <a:t>Reduced number of Face to Face (F2F) requests with approx. 619 requests less than the pervious year </a:t>
            </a:r>
          </a:p>
          <a:p>
            <a:r>
              <a:rPr lang="en-GB" sz="1200" dirty="0">
                <a:latin typeface="Arial" panose="020B0604020202020204" pitchFamily="34" charset="0"/>
                <a:cs typeface="Arial" panose="020B0604020202020204" pitchFamily="34" charset="0"/>
              </a:rPr>
              <a:t>Trust Remote Interpreting on all platforms year on year increase of 40%</a:t>
            </a:r>
          </a:p>
          <a:p>
            <a:r>
              <a:rPr lang="en-GB" sz="1200" dirty="0">
                <a:latin typeface="Arial" panose="020B0604020202020204" pitchFamily="34" charset="0"/>
                <a:cs typeface="Arial" panose="020B0604020202020204" pitchFamily="34" charset="0"/>
              </a:rPr>
              <a:t>Reduction in rescheduled/cancelled appointments incurred due to the limitations of available F2F interpreters and subsequent substitution to remote interpreting </a:t>
            </a:r>
          </a:p>
          <a:p>
            <a:r>
              <a:rPr lang="en-GB" sz="1200" dirty="0">
                <a:latin typeface="Arial" panose="020B0604020202020204" pitchFamily="34" charset="0"/>
                <a:cs typeface="Arial" panose="020B0604020202020204" pitchFamily="34" charset="0"/>
              </a:rPr>
              <a:t>Increased  exposure and improved skillsets for staff to new technologically advanced methods of utilising interpreters on remote platforms</a:t>
            </a:r>
          </a:p>
          <a:p>
            <a:r>
              <a:rPr lang="en-GB" sz="1200" dirty="0">
                <a:latin typeface="Arial" panose="020B0604020202020204" pitchFamily="34" charset="0"/>
                <a:cs typeface="Arial" panose="020B0604020202020204" pitchFamily="34" charset="0"/>
              </a:rPr>
              <a:t> Reduced number of complains reported on Datix regarding the lack of an interpreter during a patient appointment </a:t>
            </a:r>
          </a:p>
          <a:p>
            <a:endParaRPr lang="en-GB" dirty="0"/>
          </a:p>
        </p:txBody>
      </p:sp>
      <p:sp>
        <p:nvSpPr>
          <p:cNvPr id="4" name="Slide Number Placeholder 3"/>
          <p:cNvSpPr>
            <a:spLocks noGrp="1"/>
          </p:cNvSpPr>
          <p:nvPr>
            <p:ph type="sldNum" sz="quarter" idx="5"/>
          </p:nvPr>
        </p:nvSpPr>
        <p:spPr/>
        <p:txBody>
          <a:bodyPr/>
          <a:lstStyle/>
          <a:p>
            <a:fld id="{8D239740-35ED-4016-9F50-5247436ED35F}" type="slidenum">
              <a:rPr lang="ro-RO" smtClean="0"/>
              <a:t>11</a:t>
            </a:fld>
            <a:endParaRPr lang="ro-RO"/>
          </a:p>
        </p:txBody>
      </p:sp>
    </p:spTree>
    <p:extLst>
      <p:ext uri="{BB962C8B-B14F-4D97-AF65-F5344CB8AC3E}">
        <p14:creationId xmlns:p14="http://schemas.microsoft.com/office/powerpoint/2010/main" val="377734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F670-6631-F98C-9AA4-C15C152A8AF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7CE4373-F820-E33F-CA89-A37D615824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F3B7E53-BBCD-928D-073C-F6629F5CB34A}"/>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5" name="Footer Placeholder 4">
            <a:extLst>
              <a:ext uri="{FF2B5EF4-FFF2-40B4-BE49-F238E27FC236}">
                <a16:creationId xmlns:a16="http://schemas.microsoft.com/office/drawing/2014/main" id="{C674DF18-B01E-1A58-31E1-D1D484EC1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7056D0-F36D-C5A6-9F96-12AFDAACC1DA}"/>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285876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C015-498C-3790-786B-5ADF3297288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F0FFE2A-0414-F71F-7B41-E34D80CAE3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493A75-B461-3600-F5B3-49DB8AE14ABC}"/>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5" name="Footer Placeholder 4">
            <a:extLst>
              <a:ext uri="{FF2B5EF4-FFF2-40B4-BE49-F238E27FC236}">
                <a16:creationId xmlns:a16="http://schemas.microsoft.com/office/drawing/2014/main" id="{02CB9B15-4A7D-8EE0-5AAF-50DE4A0BC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0D7ACD-025E-FCBF-92BF-1B10E8AB1620}"/>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138209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D72D52-AFE9-0E9D-DDB8-983A02EA5D6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341EEC2-5F39-910F-558D-65D2EF7AC9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44E4C2-B2BC-7802-59B7-8DC1DDB7EC44}"/>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5" name="Footer Placeholder 4">
            <a:extLst>
              <a:ext uri="{FF2B5EF4-FFF2-40B4-BE49-F238E27FC236}">
                <a16:creationId xmlns:a16="http://schemas.microsoft.com/office/drawing/2014/main" id="{692D5620-666A-D216-8CFF-CC69908FC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CBDBA-9B20-0753-367A-01ED6BC9C9AB}"/>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3295150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69" b="577"/>
          <a:stretch/>
        </p:blipFill>
        <p:spPr>
          <a:xfrm>
            <a:off x="237790" y="0"/>
            <a:ext cx="1069717" cy="1819371"/>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946" y="3890607"/>
            <a:ext cx="692557" cy="692557"/>
          </a:xfrm>
          <a:prstGeom prst="rect">
            <a:avLst/>
          </a:prstGeom>
        </p:spPr>
      </p:pic>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946" y="2013151"/>
            <a:ext cx="692557" cy="692557"/>
          </a:xfrm>
          <a:prstGeom prst="rect">
            <a:avLst/>
          </a:prstGeom>
        </p:spPr>
      </p:pic>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99946" y="5768064"/>
            <a:ext cx="692557" cy="692557"/>
          </a:xfrm>
          <a:prstGeom prst="rect">
            <a:avLst/>
          </a:prstGeom>
        </p:spPr>
      </p:pic>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99946" y="2951879"/>
            <a:ext cx="692557" cy="692557"/>
          </a:xfrm>
          <a:prstGeom prst="rect">
            <a:avLst/>
          </a:prstGeom>
        </p:spPr>
      </p:pic>
      <p:pic>
        <p:nvPicPr>
          <p:cNvPr id="12" name="Picture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99946" y="4829335"/>
            <a:ext cx="692557" cy="692557"/>
          </a:xfrm>
          <a:prstGeom prst="rect">
            <a:avLst/>
          </a:prstGeom>
        </p:spPr>
      </p:pic>
      <p:sp>
        <p:nvSpPr>
          <p:cNvPr id="13" name="Title 1"/>
          <p:cNvSpPr>
            <a:spLocks noGrp="1"/>
          </p:cNvSpPr>
          <p:nvPr>
            <p:ph type="title"/>
          </p:nvPr>
        </p:nvSpPr>
        <p:spPr>
          <a:xfrm>
            <a:off x="1418602" y="1"/>
            <a:ext cx="8682527" cy="897307"/>
          </a:xfrm>
          <a:prstGeom prst="rect">
            <a:avLst/>
          </a:prstGeom>
        </p:spPr>
        <p:txBody>
          <a:bodyPr>
            <a:normAutofit/>
          </a:bodyPr>
          <a:lstStyle>
            <a:lvl1pPr>
              <a:defRPr sz="3200"/>
            </a:lvl1pPr>
          </a:lstStyle>
          <a:p>
            <a:r>
              <a:rPr lang="en-GB"/>
              <a:t>Click to edit Master title style</a:t>
            </a:r>
          </a:p>
        </p:txBody>
      </p:sp>
      <p:sp>
        <p:nvSpPr>
          <p:cNvPr id="14" name="Content Placeholder 2"/>
          <p:cNvSpPr>
            <a:spLocks noGrp="1"/>
          </p:cNvSpPr>
          <p:nvPr>
            <p:ph idx="1"/>
          </p:nvPr>
        </p:nvSpPr>
        <p:spPr>
          <a:xfrm>
            <a:off x="1418602" y="1042713"/>
            <a:ext cx="9275608" cy="385274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92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0802" y="381575"/>
            <a:ext cx="11748924" cy="407289"/>
          </a:xfrm>
          <a:prstGeom prst="rect">
            <a:avLst/>
          </a:prstGeom>
        </p:spPr>
        <p:txBody>
          <a:bodyPr>
            <a:noAutofit/>
          </a:bodyPr>
          <a:lstStyle>
            <a:lvl1pPr>
              <a:defRPr sz="1846" b="1">
                <a:solidFill>
                  <a:srgbClr val="425564"/>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221539" y="968864"/>
            <a:ext cx="11748924" cy="5709137"/>
          </a:xfrm>
          <a:prstGeom prst="rect">
            <a:avLst/>
          </a:prstGeom>
        </p:spPr>
        <p:txBody>
          <a:bodyPr>
            <a:normAutofit/>
          </a:bodyPr>
          <a:lstStyle>
            <a:lvl1pPr>
              <a:defRPr sz="1108">
                <a:solidFill>
                  <a:srgbClr val="425564"/>
                </a:solidFill>
                <a:latin typeface="Arial" panose="020B0604020202020204" pitchFamily="34" charset="0"/>
                <a:cs typeface="Arial" panose="020B0604020202020204" pitchFamily="34" charset="0"/>
              </a:defRPr>
            </a:lvl1pPr>
            <a:lvl2pPr>
              <a:defRPr sz="1015">
                <a:solidFill>
                  <a:srgbClr val="425564"/>
                </a:solidFill>
                <a:latin typeface="Arial" panose="020B0604020202020204" pitchFamily="34" charset="0"/>
                <a:cs typeface="Arial" panose="020B0604020202020204" pitchFamily="34" charset="0"/>
              </a:defRPr>
            </a:lvl2pPr>
            <a:lvl3pPr>
              <a:defRPr sz="969">
                <a:solidFill>
                  <a:srgbClr val="425564"/>
                </a:solidFill>
                <a:latin typeface="Arial" panose="020B0604020202020204" pitchFamily="34" charset="0"/>
                <a:cs typeface="Arial" panose="020B0604020202020204" pitchFamily="34" charset="0"/>
              </a:defRPr>
            </a:lvl3pPr>
            <a:lvl4pPr>
              <a:defRPr sz="923">
                <a:solidFill>
                  <a:srgbClr val="425564"/>
                </a:solidFill>
                <a:latin typeface="Arial" panose="020B0604020202020204" pitchFamily="34" charset="0"/>
                <a:cs typeface="Arial" panose="020B0604020202020204" pitchFamily="34" charset="0"/>
              </a:defRPr>
            </a:lvl4pPr>
            <a:lvl5pPr>
              <a:defRPr sz="923">
                <a:solidFill>
                  <a:srgbClr val="425564"/>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p:cNvCxnSpPr/>
          <p:nvPr/>
        </p:nvCxnSpPr>
        <p:spPr>
          <a:xfrm>
            <a:off x="220800" y="788862"/>
            <a:ext cx="11750400" cy="0"/>
          </a:xfrm>
          <a:prstGeom prst="line">
            <a:avLst/>
          </a:prstGeom>
          <a:ln w="25400">
            <a:solidFill>
              <a:srgbClr val="66BDDF"/>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hasCustomPrompt="1"/>
          </p:nvPr>
        </p:nvSpPr>
        <p:spPr>
          <a:xfrm>
            <a:off x="219324" y="115100"/>
            <a:ext cx="11750400" cy="401638"/>
          </a:xfrm>
          <a:prstGeom prst="rect">
            <a:avLst/>
          </a:prstGeom>
        </p:spPr>
        <p:txBody>
          <a:bodyPr vert="horz" lIns="91440" tIns="45720" rIns="91440" bIns="45720" rtlCol="0" anchor="ctr">
            <a:noAutofit/>
          </a:bodyPr>
          <a:lstStyle>
            <a:lvl1pPr>
              <a:defRPr lang="en-US" sz="1292" b="1" smtClean="0">
                <a:solidFill>
                  <a:srgbClr val="748694"/>
                </a:solidFill>
                <a:ea typeface="+mj-ea"/>
              </a:defRPr>
            </a:lvl1pPr>
            <a:lvl2pPr>
              <a:defRPr lang="en-US" smtClean="0"/>
            </a:lvl2pPr>
            <a:lvl3pPr>
              <a:defRPr lang="en-US" smtClean="0"/>
            </a:lvl3pPr>
            <a:lvl4pPr>
              <a:defRPr lang="en-US" smtClean="0"/>
            </a:lvl4pPr>
            <a:lvl5pPr>
              <a:defRPr lang="en-GB"/>
            </a:lvl5pPr>
          </a:lstStyle>
          <a:p>
            <a:pPr lvl="0">
              <a:spcBef>
                <a:spcPct val="0"/>
              </a:spcBef>
              <a:buNone/>
            </a:pPr>
            <a:r>
              <a:rPr lang="en-US"/>
              <a:t>Click to edit</a:t>
            </a:r>
          </a:p>
        </p:txBody>
      </p:sp>
    </p:spTree>
    <p:extLst>
      <p:ext uri="{BB962C8B-B14F-4D97-AF65-F5344CB8AC3E}">
        <p14:creationId xmlns:p14="http://schemas.microsoft.com/office/powerpoint/2010/main" val="306618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694" y="1206795"/>
            <a:ext cx="10426316" cy="44505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69" b="577"/>
          <a:stretch/>
        </p:blipFill>
        <p:spPr>
          <a:xfrm>
            <a:off x="76346" y="1"/>
            <a:ext cx="1069717" cy="1819371"/>
          </a:xfrm>
          <a:prstGeom prst="rect">
            <a:avLst/>
          </a:prstGeom>
          <a:solidFill>
            <a:schemeClr val="accent1"/>
          </a:solidFill>
        </p:spPr>
      </p:pic>
      <p:pic>
        <p:nvPicPr>
          <p:cNvPr id="5" name="Picture 4"/>
          <p:cNvPicPr>
            <a:picLocks noChangeAspect="1"/>
          </p:cNvPicPr>
          <p:nvPr/>
        </p:nvPicPr>
        <p:blipFill>
          <a:blip r:embed="rId3"/>
          <a:stretch>
            <a:fillRect/>
          </a:stretch>
        </p:blipFill>
        <p:spPr>
          <a:xfrm>
            <a:off x="175880" y="1860698"/>
            <a:ext cx="870648" cy="4876806"/>
          </a:xfrm>
          <a:prstGeom prst="rect">
            <a:avLst/>
          </a:prstGeom>
        </p:spPr>
      </p:pic>
      <p:sp>
        <p:nvSpPr>
          <p:cNvPr id="6" name="Title 1"/>
          <p:cNvSpPr>
            <a:spLocks noGrp="1"/>
          </p:cNvSpPr>
          <p:nvPr>
            <p:ph type="title"/>
          </p:nvPr>
        </p:nvSpPr>
        <p:spPr>
          <a:xfrm>
            <a:off x="1238694" y="188007"/>
            <a:ext cx="10426316" cy="897309"/>
          </a:xfrm>
        </p:spPr>
        <p:txBody>
          <a:bodyPr/>
          <a:lstStyle/>
          <a:p>
            <a:r>
              <a:rPr lang="en-GB"/>
              <a:t>Click to edit Master title style</a:t>
            </a:r>
          </a:p>
        </p:txBody>
      </p:sp>
    </p:spTree>
    <p:extLst>
      <p:ext uri="{BB962C8B-B14F-4D97-AF65-F5344CB8AC3E}">
        <p14:creationId xmlns:p14="http://schemas.microsoft.com/office/powerpoint/2010/main" val="224283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7383-DD16-40D3-A5AC-12CF8372525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95D967A-D9E1-4FE2-0BEE-0725C10CA40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4FDE1A-A873-4C89-AF1C-70424D3A6EF3}"/>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5" name="Footer Placeholder 4">
            <a:extLst>
              <a:ext uri="{FF2B5EF4-FFF2-40B4-BE49-F238E27FC236}">
                <a16:creationId xmlns:a16="http://schemas.microsoft.com/office/drawing/2014/main" id="{058013E2-FBAC-3E22-AFD6-45C8627F4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14CA77-DCF9-9854-CFA6-07AD7BEC81A2}"/>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370432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D754-B65E-7628-D7AE-68A9EAA2946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173C455-0386-7F34-64B8-10BED0FB2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558368-35D3-D804-CBFB-A185ACDB18FA}"/>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5" name="Footer Placeholder 4">
            <a:extLst>
              <a:ext uri="{FF2B5EF4-FFF2-40B4-BE49-F238E27FC236}">
                <a16:creationId xmlns:a16="http://schemas.microsoft.com/office/drawing/2014/main" id="{118CBD78-1DFC-0480-F8E0-87DBE82E32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46F28-E963-A602-EF55-3DF734D03B5B}"/>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65291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FD09-788A-4A26-393F-4CBDBF3A902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8A3233B-2399-C20D-7648-D080213AFA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95E709-FDF0-5890-F868-30EF579DB15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D94698F-0424-B800-EADF-B0CA80AB9B62}"/>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6" name="Footer Placeholder 5">
            <a:extLst>
              <a:ext uri="{FF2B5EF4-FFF2-40B4-BE49-F238E27FC236}">
                <a16:creationId xmlns:a16="http://schemas.microsoft.com/office/drawing/2014/main" id="{3EDD5268-64CD-AF9C-A02F-92C74883F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45435-6820-DD7B-6F28-52C32428F7C6}"/>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216095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8097-3BA3-96AE-361A-03BDCF52AF7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178EB39-61DB-311A-D964-2D32021AFC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7F567A-E4DD-2671-81FC-8C84F47F502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6541657-3B32-936F-F807-BCE870E8D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06A3E5-8BED-34F3-768D-268E4F8A516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6B6BED0-55CA-0ABB-6E33-9FC7B6DDCF53}"/>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8" name="Footer Placeholder 7">
            <a:extLst>
              <a:ext uri="{FF2B5EF4-FFF2-40B4-BE49-F238E27FC236}">
                <a16:creationId xmlns:a16="http://schemas.microsoft.com/office/drawing/2014/main" id="{67CA35E9-31C9-C79B-D091-A9F3AD071A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F29D1B-42E0-D0AD-8124-16AE709094EC}"/>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228809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C7D74-91D7-5A15-55B1-90ACD28C5C4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CDD6195-7D0C-C3D0-B84D-544C8BE19087}"/>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4" name="Footer Placeholder 3">
            <a:extLst>
              <a:ext uri="{FF2B5EF4-FFF2-40B4-BE49-F238E27FC236}">
                <a16:creationId xmlns:a16="http://schemas.microsoft.com/office/drawing/2014/main" id="{9DB00162-EA7C-C742-FFCA-C55460E63B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0F9B0E-B1CA-93D9-2067-80A61D659608}"/>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4259855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3A7B3-B328-D299-42ED-F1CCB9E42F52}"/>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3" name="Footer Placeholder 2">
            <a:extLst>
              <a:ext uri="{FF2B5EF4-FFF2-40B4-BE49-F238E27FC236}">
                <a16:creationId xmlns:a16="http://schemas.microsoft.com/office/drawing/2014/main" id="{A0DC8BCF-D2E9-95DF-162A-0EB057895D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A8842D-BC13-3F46-3CDE-197EC92CD3E3}"/>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402432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67DA8-5FD2-603C-E747-502A813855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3A4B790-B0A1-CD1C-21A0-56E032ABB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30EA341-6F1F-CEC4-EA24-C8C6E51CD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6D7554-8587-1B8A-1F32-2BBEC9CFA35A}"/>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6" name="Footer Placeholder 5">
            <a:extLst>
              <a:ext uri="{FF2B5EF4-FFF2-40B4-BE49-F238E27FC236}">
                <a16:creationId xmlns:a16="http://schemas.microsoft.com/office/drawing/2014/main" id="{8B0F4AE0-1FAE-590B-9FA5-F63CE2DA51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60D3D4-F05A-D894-4A7A-55B2C6AA7067}"/>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222509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AA7B-00FB-6404-D7FB-5BFD038DA9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0A17D8-A052-C55D-5CD0-75FC49873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344E17-D136-66C7-884D-AB29C5990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4384E1-3F16-E89B-23E5-3AFAB52B9032}"/>
              </a:ext>
            </a:extLst>
          </p:cNvPr>
          <p:cNvSpPr>
            <a:spLocks noGrp="1"/>
          </p:cNvSpPr>
          <p:nvPr>
            <p:ph type="dt" sz="half" idx="10"/>
          </p:nvPr>
        </p:nvSpPr>
        <p:spPr/>
        <p:txBody>
          <a:bodyPr/>
          <a:lstStyle/>
          <a:p>
            <a:fld id="{A42F266D-3129-4529-B08C-E1CCE44400DA}" type="datetimeFigureOut">
              <a:rPr lang="en-GB" smtClean="0"/>
              <a:t>11/03/2024</a:t>
            </a:fld>
            <a:endParaRPr lang="en-GB"/>
          </a:p>
        </p:txBody>
      </p:sp>
      <p:sp>
        <p:nvSpPr>
          <p:cNvPr id="6" name="Footer Placeholder 5">
            <a:extLst>
              <a:ext uri="{FF2B5EF4-FFF2-40B4-BE49-F238E27FC236}">
                <a16:creationId xmlns:a16="http://schemas.microsoft.com/office/drawing/2014/main" id="{8719E292-C439-72E9-0112-EAB8F60BA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58A19A-DD25-AEF1-B4C4-E99A31435735}"/>
              </a:ext>
            </a:extLst>
          </p:cNvPr>
          <p:cNvSpPr>
            <a:spLocks noGrp="1"/>
          </p:cNvSpPr>
          <p:nvPr>
            <p:ph type="sldNum" sz="quarter" idx="12"/>
          </p:nvPr>
        </p:nvSpPr>
        <p:spPr/>
        <p:txBody>
          <a:bodyPr/>
          <a:lstStyle/>
          <a:p>
            <a:fld id="{EF55D675-59AD-403F-856E-219059F1AF5D}" type="slidenum">
              <a:rPr lang="en-GB" smtClean="0"/>
              <a:t>‹#›</a:t>
            </a:fld>
            <a:endParaRPr lang="en-GB"/>
          </a:p>
        </p:txBody>
      </p:sp>
    </p:spTree>
    <p:extLst>
      <p:ext uri="{BB962C8B-B14F-4D97-AF65-F5344CB8AC3E}">
        <p14:creationId xmlns:p14="http://schemas.microsoft.com/office/powerpoint/2010/main" val="222151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D9F78-168F-6091-5CF7-2925C4E2FB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541C694-532C-0D4F-640F-654B89C07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6FF0C9-FF28-7F59-50C8-26DAD7B83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F266D-3129-4529-B08C-E1CCE44400DA}" type="datetimeFigureOut">
              <a:rPr lang="en-GB" smtClean="0"/>
              <a:t>11/03/2024</a:t>
            </a:fld>
            <a:endParaRPr lang="en-GB"/>
          </a:p>
        </p:txBody>
      </p:sp>
      <p:sp>
        <p:nvSpPr>
          <p:cNvPr id="5" name="Footer Placeholder 4">
            <a:extLst>
              <a:ext uri="{FF2B5EF4-FFF2-40B4-BE49-F238E27FC236}">
                <a16:creationId xmlns:a16="http://schemas.microsoft.com/office/drawing/2014/main" id="{9EB7F10B-9B84-A99A-DFE2-87DB7F2DA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EAD571-978D-5DB2-E39E-2BA56F918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D675-59AD-403F-856E-219059F1AF5D}" type="slidenum">
              <a:rPr lang="en-GB" smtClean="0"/>
              <a:t>‹#›</a:t>
            </a:fld>
            <a:endParaRPr lang="en-GB"/>
          </a:p>
        </p:txBody>
      </p:sp>
    </p:spTree>
    <p:extLst>
      <p:ext uri="{BB962C8B-B14F-4D97-AF65-F5344CB8AC3E}">
        <p14:creationId xmlns:p14="http://schemas.microsoft.com/office/powerpoint/2010/main" val="3165873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ideo" Target="https://www.youtube.com/embed/mTuI8-G05hY?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png"/><Relationship Id="rId7" Type="http://schemas.openxmlformats.org/officeDocument/2006/relationships/diagramLayout" Target="../diagrams/layout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Data" Target="../diagrams/data1.xml"/><Relationship Id="rId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C9D4CDF6-D9AA-DB43-10DB-5B20399AC511}"/>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2"/>
            <a:stretch>
              <a:fillRect/>
            </a:stretch>
          </a:blipFill>
        </p:spPr>
        <p:txBody>
          <a:bodyPr/>
          <a:lstStyle/>
          <a:p>
            <a:endParaRPr lang="en-GB"/>
          </a:p>
        </p:txBody>
      </p:sp>
      <p:sp>
        <p:nvSpPr>
          <p:cNvPr id="2" name="TextBox 1">
            <a:extLst>
              <a:ext uri="{FF2B5EF4-FFF2-40B4-BE49-F238E27FC236}">
                <a16:creationId xmlns:a16="http://schemas.microsoft.com/office/drawing/2014/main" id="{85128C7F-7333-AFEB-C15B-81A5C1E7DA84}"/>
              </a:ext>
            </a:extLst>
          </p:cNvPr>
          <p:cNvSpPr txBox="1"/>
          <p:nvPr/>
        </p:nvSpPr>
        <p:spPr>
          <a:xfrm>
            <a:off x="1772355" y="1723760"/>
            <a:ext cx="8647289"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latin typeface="Arial" panose="020B0604020202020204" pitchFamily="34" charset="0"/>
                <a:cs typeface="Arial" panose="020B0604020202020204" pitchFamily="34" charset="0"/>
              </a:rPr>
              <a:t>Interpreter On Wheels (IOW) </a:t>
            </a:r>
          </a:p>
          <a:p>
            <a:pPr algn="ctr"/>
            <a:endParaRPr lang="en-GB" sz="3200" dirty="0">
              <a:latin typeface="Arial" panose="020B0604020202020204" pitchFamily="34" charset="0"/>
              <a:cs typeface="Arial" panose="020B0604020202020204" pitchFamily="34" charset="0"/>
            </a:endParaRPr>
          </a:p>
          <a:p>
            <a:pPr algn="ctr"/>
            <a:r>
              <a:rPr lang="en-GB" sz="3200" dirty="0">
                <a:latin typeface="Arial" panose="020B0604020202020204" pitchFamily="34" charset="0"/>
                <a:cs typeface="Arial" panose="020B0604020202020204" pitchFamily="34" charset="0"/>
              </a:rPr>
              <a:t>Presented By Patient Experience Team</a:t>
            </a:r>
          </a:p>
          <a:p>
            <a:pPr algn="ctr"/>
            <a:r>
              <a:rPr lang="en-GB" sz="3200" dirty="0">
                <a:latin typeface="Arial" panose="020B0604020202020204" pitchFamily="34" charset="0"/>
                <a:cs typeface="Arial" panose="020B0604020202020204" pitchFamily="34" charset="0"/>
              </a:rPr>
              <a:t> </a:t>
            </a:r>
          </a:p>
          <a:p>
            <a:pPr algn="ctr"/>
            <a:r>
              <a:rPr lang="en-GB" sz="2400" dirty="0">
                <a:latin typeface="Arial" panose="020B0604020202020204" pitchFamily="34" charset="0"/>
                <a:cs typeface="Arial" panose="020B0604020202020204" pitchFamily="34" charset="0"/>
              </a:rPr>
              <a:t>Maria Finch (Head of Patient Experience) </a:t>
            </a:r>
          </a:p>
          <a:p>
            <a:pPr algn="ctr"/>
            <a:r>
              <a:rPr lang="en-GB" sz="2400" dirty="0">
                <a:latin typeface="Arial" panose="020B0604020202020204" pitchFamily="34" charset="0"/>
                <a:cs typeface="Arial" panose="020B0604020202020204" pitchFamily="34" charset="0"/>
              </a:rPr>
              <a:t>Alex Papp (Linguistic and Interpretation Service Coordinator)</a:t>
            </a:r>
          </a:p>
        </p:txBody>
      </p:sp>
      <p:pic>
        <p:nvPicPr>
          <p:cNvPr id="4" name="Picture 3">
            <a:extLst>
              <a:ext uri="{FF2B5EF4-FFF2-40B4-BE49-F238E27FC236}">
                <a16:creationId xmlns:a16="http://schemas.microsoft.com/office/drawing/2014/main" id="{7F9322A1-F565-DF1B-EB63-443BD069292B}"/>
              </a:ext>
            </a:extLst>
          </p:cNvPr>
          <p:cNvPicPr>
            <a:picLocks noChangeAspect="1"/>
          </p:cNvPicPr>
          <p:nvPr/>
        </p:nvPicPr>
        <p:blipFill>
          <a:blip r:embed="rId3"/>
          <a:stretch>
            <a:fillRect/>
          </a:stretch>
        </p:blipFill>
        <p:spPr>
          <a:xfrm>
            <a:off x="9301370" y="4603549"/>
            <a:ext cx="2236548" cy="2092881"/>
          </a:xfrm>
          <a:prstGeom prst="rect">
            <a:avLst/>
          </a:prstGeom>
        </p:spPr>
      </p:pic>
    </p:spTree>
    <p:extLst>
      <p:ext uri="{BB962C8B-B14F-4D97-AF65-F5344CB8AC3E}">
        <p14:creationId xmlns:p14="http://schemas.microsoft.com/office/powerpoint/2010/main" val="1669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8DDF-EC5D-86D2-2CBF-D2FACAEB0A28}"/>
              </a:ext>
            </a:extLst>
          </p:cNvPr>
          <p:cNvSpPr>
            <a:spLocks noGrp="1"/>
          </p:cNvSpPr>
          <p:nvPr>
            <p:ph type="title"/>
          </p:nvPr>
        </p:nvSpPr>
        <p:spPr>
          <a:xfrm>
            <a:off x="1712113" y="475267"/>
            <a:ext cx="7307210" cy="897307"/>
          </a:xfrm>
        </p:spPr>
        <p:txBody>
          <a:bodyPr>
            <a:normAutofit fontScale="90000"/>
          </a:bodyPr>
          <a:lstStyle/>
          <a:p>
            <a:r>
              <a:rPr lang="en-GB" b="1" dirty="0">
                <a:latin typeface="Arial" panose="020B0604020202020204" pitchFamily="34" charset="0"/>
                <a:cs typeface="Arial" panose="020B0604020202020204" pitchFamily="34" charset="0"/>
              </a:rPr>
              <a:t>How were patients, staff and others involved in shaping the project?</a:t>
            </a:r>
          </a:p>
        </p:txBody>
      </p:sp>
      <p:sp>
        <p:nvSpPr>
          <p:cNvPr id="3" name="Content Placeholder 2">
            <a:extLst>
              <a:ext uri="{FF2B5EF4-FFF2-40B4-BE49-F238E27FC236}">
                <a16:creationId xmlns:a16="http://schemas.microsoft.com/office/drawing/2014/main" id="{7C07088F-5308-9114-3746-1EF8C61855E8}"/>
              </a:ext>
            </a:extLst>
          </p:cNvPr>
          <p:cNvSpPr>
            <a:spLocks noGrp="1"/>
          </p:cNvSpPr>
          <p:nvPr>
            <p:ph idx="1"/>
          </p:nvPr>
        </p:nvSpPr>
        <p:spPr>
          <a:xfrm>
            <a:off x="1458196" y="1502629"/>
            <a:ext cx="9275608" cy="3852741"/>
          </a:xfrm>
        </p:spPr>
        <p:txBody>
          <a:bodyPr>
            <a:normAutofit/>
          </a:bodyPr>
          <a:lstStyle/>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5" name="Freeform 3">
            <a:extLst>
              <a:ext uri="{FF2B5EF4-FFF2-40B4-BE49-F238E27FC236}">
                <a16:creationId xmlns:a16="http://schemas.microsoft.com/office/drawing/2014/main" id="{3778ED06-4287-EB7E-30E8-B997E298B1B1}"/>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4" name="Picture 3">
            <a:extLst>
              <a:ext uri="{FF2B5EF4-FFF2-40B4-BE49-F238E27FC236}">
                <a16:creationId xmlns:a16="http://schemas.microsoft.com/office/drawing/2014/main" id="{AC860226-6C4E-430D-81A1-F464BF7E8752}"/>
              </a:ext>
            </a:extLst>
          </p:cNvPr>
          <p:cNvPicPr>
            <a:picLocks noChangeAspect="1"/>
          </p:cNvPicPr>
          <p:nvPr/>
        </p:nvPicPr>
        <p:blipFill>
          <a:blip r:embed="rId4"/>
          <a:stretch>
            <a:fillRect/>
          </a:stretch>
        </p:blipFill>
        <p:spPr>
          <a:xfrm>
            <a:off x="10351873" y="5249249"/>
            <a:ext cx="1425227" cy="1333676"/>
          </a:xfrm>
          <a:prstGeom prst="rect">
            <a:avLst/>
          </a:prstGeom>
        </p:spPr>
      </p:pic>
      <p:pic>
        <p:nvPicPr>
          <p:cNvPr id="7" name="Picture 6">
            <a:extLst>
              <a:ext uri="{FF2B5EF4-FFF2-40B4-BE49-F238E27FC236}">
                <a16:creationId xmlns:a16="http://schemas.microsoft.com/office/drawing/2014/main" id="{E07042D3-E051-401F-FFEB-217E142122C0}"/>
              </a:ext>
            </a:extLst>
          </p:cNvPr>
          <p:cNvPicPr>
            <a:picLocks noChangeAspect="1"/>
          </p:cNvPicPr>
          <p:nvPr/>
        </p:nvPicPr>
        <p:blipFill>
          <a:blip r:embed="rId5"/>
          <a:stretch>
            <a:fillRect/>
          </a:stretch>
        </p:blipFill>
        <p:spPr>
          <a:xfrm>
            <a:off x="3500299" y="2212622"/>
            <a:ext cx="4365718" cy="3577146"/>
          </a:xfrm>
          <a:prstGeom prst="rect">
            <a:avLst/>
          </a:prstGeom>
        </p:spPr>
      </p:pic>
      <p:sp>
        <p:nvSpPr>
          <p:cNvPr id="8" name="TextBox 7">
            <a:extLst>
              <a:ext uri="{FF2B5EF4-FFF2-40B4-BE49-F238E27FC236}">
                <a16:creationId xmlns:a16="http://schemas.microsoft.com/office/drawing/2014/main" id="{F297BF26-88AD-565A-45AF-564DD79D5246}"/>
              </a:ext>
            </a:extLst>
          </p:cNvPr>
          <p:cNvSpPr txBox="1"/>
          <p:nvPr/>
        </p:nvSpPr>
        <p:spPr>
          <a:xfrm>
            <a:off x="1712113" y="2585423"/>
            <a:ext cx="1859854" cy="2831544"/>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Local patient Survey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Patient &amp; Public Voice Partnership (PPVP)</a:t>
            </a:r>
          </a:p>
          <a:p>
            <a:endParaRPr lang="en-GB" dirty="0"/>
          </a:p>
        </p:txBody>
      </p:sp>
      <p:sp>
        <p:nvSpPr>
          <p:cNvPr id="9" name="TextBox 8">
            <a:extLst>
              <a:ext uri="{FF2B5EF4-FFF2-40B4-BE49-F238E27FC236}">
                <a16:creationId xmlns:a16="http://schemas.microsoft.com/office/drawing/2014/main" id="{F863488E-7581-2F1E-3A0D-8833486DFDD2}"/>
              </a:ext>
            </a:extLst>
          </p:cNvPr>
          <p:cNvSpPr txBox="1"/>
          <p:nvPr/>
        </p:nvSpPr>
        <p:spPr>
          <a:xfrm>
            <a:off x="8492019" y="2857895"/>
            <a:ext cx="1859854"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Staff Survey</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Site Visit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4-week trial </a:t>
            </a:r>
          </a:p>
        </p:txBody>
      </p:sp>
    </p:spTree>
    <p:extLst>
      <p:ext uri="{BB962C8B-B14F-4D97-AF65-F5344CB8AC3E}">
        <p14:creationId xmlns:p14="http://schemas.microsoft.com/office/powerpoint/2010/main" val="133707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89DA-F748-3C43-BAD7-EC31A4499EB6}"/>
              </a:ext>
            </a:extLst>
          </p:cNvPr>
          <p:cNvSpPr>
            <a:spLocks noGrp="1"/>
          </p:cNvSpPr>
          <p:nvPr>
            <p:ph type="title"/>
          </p:nvPr>
        </p:nvSpPr>
        <p:spPr>
          <a:xfrm>
            <a:off x="1594824" y="567375"/>
            <a:ext cx="8682527" cy="897307"/>
          </a:xfrm>
        </p:spPr>
        <p:txBody>
          <a:bodyPr/>
          <a:lstStyle/>
          <a:p>
            <a:r>
              <a:rPr lang="en-GB" b="1" dirty="0">
                <a:latin typeface="Arial" panose="020B0604020202020204" pitchFamily="34" charset="0"/>
                <a:cs typeface="Arial" panose="020B0604020202020204" pitchFamily="34" charset="0"/>
              </a:rPr>
              <a:t>What were the results?</a:t>
            </a:r>
          </a:p>
        </p:txBody>
      </p:sp>
      <p:sp>
        <p:nvSpPr>
          <p:cNvPr id="5" name="Freeform 3">
            <a:extLst>
              <a:ext uri="{FF2B5EF4-FFF2-40B4-BE49-F238E27FC236}">
                <a16:creationId xmlns:a16="http://schemas.microsoft.com/office/drawing/2014/main" id="{A0D3A44B-C309-47AC-0EE3-B7638FEB94D5}"/>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4" name="Picture 3">
            <a:extLst>
              <a:ext uri="{FF2B5EF4-FFF2-40B4-BE49-F238E27FC236}">
                <a16:creationId xmlns:a16="http://schemas.microsoft.com/office/drawing/2014/main" id="{CA8AB515-1C96-05E0-FDF0-117D56B1F770}"/>
              </a:ext>
            </a:extLst>
          </p:cNvPr>
          <p:cNvPicPr>
            <a:picLocks noChangeAspect="1"/>
          </p:cNvPicPr>
          <p:nvPr/>
        </p:nvPicPr>
        <p:blipFill>
          <a:blip r:embed="rId4"/>
          <a:stretch>
            <a:fillRect/>
          </a:stretch>
        </p:blipFill>
        <p:spPr>
          <a:xfrm>
            <a:off x="10277351" y="5080000"/>
            <a:ext cx="1425227" cy="1333676"/>
          </a:xfrm>
          <a:prstGeom prst="rect">
            <a:avLst/>
          </a:prstGeom>
        </p:spPr>
      </p:pic>
      <p:pic>
        <p:nvPicPr>
          <p:cNvPr id="7" name="Picture 6">
            <a:extLst>
              <a:ext uri="{FF2B5EF4-FFF2-40B4-BE49-F238E27FC236}">
                <a16:creationId xmlns:a16="http://schemas.microsoft.com/office/drawing/2014/main" id="{53085A0B-C7CC-1379-C036-9E5743867109}"/>
              </a:ext>
            </a:extLst>
          </p:cNvPr>
          <p:cNvPicPr>
            <a:picLocks noChangeAspect="1"/>
          </p:cNvPicPr>
          <p:nvPr/>
        </p:nvPicPr>
        <p:blipFill>
          <a:blip r:embed="rId5"/>
          <a:stretch>
            <a:fillRect/>
          </a:stretch>
        </p:blipFill>
        <p:spPr>
          <a:xfrm>
            <a:off x="2400490" y="3714945"/>
            <a:ext cx="6848138" cy="2850306"/>
          </a:xfrm>
          <a:prstGeom prst="rect">
            <a:avLst/>
          </a:prstGeom>
        </p:spPr>
      </p:pic>
      <p:sp>
        <p:nvSpPr>
          <p:cNvPr id="8" name="TextBox 7">
            <a:extLst>
              <a:ext uri="{FF2B5EF4-FFF2-40B4-BE49-F238E27FC236}">
                <a16:creationId xmlns:a16="http://schemas.microsoft.com/office/drawing/2014/main" id="{BE064E9D-5F9B-0E9D-FE79-AEE2B810F368}"/>
              </a:ext>
            </a:extLst>
          </p:cNvPr>
          <p:cNvSpPr txBox="1"/>
          <p:nvPr/>
        </p:nvSpPr>
        <p:spPr>
          <a:xfrm>
            <a:off x="6605590" y="1937586"/>
            <a:ext cx="2564015" cy="2062103"/>
          </a:xfrm>
          <a:prstGeom prst="rect">
            <a:avLst/>
          </a:prstGeom>
          <a:noFill/>
          <a:ln>
            <a:solidFill>
              <a:srgbClr val="0070C0"/>
            </a:solidFill>
          </a:ln>
        </p:spPr>
        <p:txBody>
          <a:bodyPr wrap="square" rtlCol="0">
            <a:spAutoFit/>
          </a:bodyPr>
          <a:lstStyle/>
          <a:p>
            <a:pPr marL="342900" indent="-342900">
              <a:buFont typeface="+mj-lt"/>
              <a:buAutoNum type="arabicPeriod"/>
            </a:pPr>
            <a:r>
              <a:rPr lang="en-GB" sz="1600" dirty="0">
                <a:latin typeface="Arial" panose="020B0604020202020204" pitchFamily="34" charset="0"/>
                <a:cs typeface="Arial" panose="020B0604020202020204" pitchFamily="34" charset="0"/>
              </a:rPr>
              <a:t>6468 VRI calls </a:t>
            </a:r>
          </a:p>
          <a:p>
            <a:pPr marL="342900" indent="-342900">
              <a:buFont typeface="+mj-lt"/>
              <a:buAutoNum type="arabicPeriod"/>
            </a:pPr>
            <a:r>
              <a:rPr lang="en-GB" sz="1600" dirty="0">
                <a:latin typeface="Arial" panose="020B0604020202020204" pitchFamily="34" charset="0"/>
                <a:cs typeface="Arial" panose="020B0604020202020204" pitchFamily="34" charset="0"/>
              </a:rPr>
              <a:t>30 IOWs deployed </a:t>
            </a:r>
          </a:p>
          <a:p>
            <a:pPr marL="342900" indent="-342900">
              <a:buFont typeface="+mj-lt"/>
              <a:buAutoNum type="arabicPeriod"/>
            </a:pPr>
            <a:r>
              <a:rPr lang="en-GB" sz="1600" dirty="0">
                <a:latin typeface="Arial" panose="020B0604020202020204" pitchFamily="34" charset="0"/>
                <a:cs typeface="Arial" panose="020B0604020202020204" pitchFamily="34" charset="0"/>
              </a:rPr>
              <a:t>Increased availability of professional interpreters</a:t>
            </a:r>
          </a:p>
          <a:p>
            <a:pPr marL="342900" indent="-342900">
              <a:buFont typeface="+mj-lt"/>
              <a:buAutoNum type="arabicPeriod"/>
            </a:pPr>
            <a:r>
              <a:rPr lang="en-GB" sz="1600" dirty="0">
                <a:latin typeface="Arial" panose="020B0604020202020204" pitchFamily="34" charset="0"/>
                <a:cs typeface="Arial" panose="020B0604020202020204" pitchFamily="34" charset="0"/>
              </a:rPr>
              <a:t>Increased exposure and improved skill set for staff  </a:t>
            </a:r>
          </a:p>
        </p:txBody>
      </p:sp>
      <p:sp>
        <p:nvSpPr>
          <p:cNvPr id="10" name="TextBox 9">
            <a:extLst>
              <a:ext uri="{FF2B5EF4-FFF2-40B4-BE49-F238E27FC236}">
                <a16:creationId xmlns:a16="http://schemas.microsoft.com/office/drawing/2014/main" id="{41B84F02-38EA-2FA8-DAB1-AC0A48B71EDB}"/>
              </a:ext>
            </a:extLst>
          </p:cNvPr>
          <p:cNvSpPr txBox="1"/>
          <p:nvPr/>
        </p:nvSpPr>
        <p:spPr>
          <a:xfrm>
            <a:off x="2321467" y="2694549"/>
            <a:ext cx="2589199" cy="1815882"/>
          </a:xfrm>
          <a:prstGeom prst="rect">
            <a:avLst/>
          </a:prstGeom>
          <a:noFill/>
          <a:ln>
            <a:solidFill>
              <a:srgbClr val="0070C0"/>
            </a:solidFill>
          </a:ln>
        </p:spPr>
        <p:txBody>
          <a:bodyPr wrap="square" rtlCol="0">
            <a:spAutoFit/>
          </a:bodyPr>
          <a:lstStyle/>
          <a:p>
            <a:pPr marL="342900" indent="-342900">
              <a:buFont typeface="+mj-lt"/>
              <a:buAutoNum type="arabicPeriod"/>
            </a:pPr>
            <a:r>
              <a:rPr lang="en-GB" sz="1600" dirty="0">
                <a:latin typeface="Arial" panose="020B0604020202020204" pitchFamily="34" charset="0"/>
                <a:cs typeface="Arial" panose="020B0604020202020204" pitchFamily="34" charset="0"/>
              </a:rPr>
              <a:t>Reduced number of FTF requests </a:t>
            </a:r>
          </a:p>
          <a:p>
            <a:pPr marL="342900" indent="-342900">
              <a:buFont typeface="+mj-lt"/>
              <a:buAutoNum type="arabicPeriod"/>
            </a:pPr>
            <a:r>
              <a:rPr lang="en-GB" sz="1600" dirty="0">
                <a:latin typeface="Arial" panose="020B0604020202020204" pitchFamily="34" charset="0"/>
                <a:cs typeface="Arial" panose="020B0604020202020204" pitchFamily="34" charset="0"/>
              </a:rPr>
              <a:t>Reduction in rescheduled/cancelled appointments </a:t>
            </a:r>
          </a:p>
          <a:p>
            <a:pPr marL="342900" indent="-342900">
              <a:buFont typeface="+mj-lt"/>
              <a:buAutoNum type="arabicPeriod"/>
            </a:pPr>
            <a:r>
              <a:rPr lang="en-GB" sz="1600" dirty="0">
                <a:latin typeface="Arial" panose="020B0604020202020204" pitchFamily="34" charset="0"/>
                <a:cs typeface="Arial" panose="020B0604020202020204" pitchFamily="34" charset="0"/>
              </a:rPr>
              <a:t>Reduced number of complaints </a:t>
            </a:r>
          </a:p>
        </p:txBody>
      </p:sp>
    </p:spTree>
    <p:extLst>
      <p:ext uri="{BB962C8B-B14F-4D97-AF65-F5344CB8AC3E}">
        <p14:creationId xmlns:p14="http://schemas.microsoft.com/office/powerpoint/2010/main" val="3723042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CFBA-617B-B1D0-6157-3F878E87742A}"/>
              </a:ext>
            </a:extLst>
          </p:cNvPr>
          <p:cNvSpPr>
            <a:spLocks noGrp="1"/>
          </p:cNvSpPr>
          <p:nvPr>
            <p:ph type="title"/>
          </p:nvPr>
        </p:nvSpPr>
        <p:spPr>
          <a:xfrm>
            <a:off x="1594824" y="524311"/>
            <a:ext cx="8682527" cy="897307"/>
          </a:xfrm>
        </p:spPr>
        <p:txBody>
          <a:bodyPr>
            <a:normAutofit/>
          </a:bodyPr>
          <a:lstStyle/>
          <a:p>
            <a:r>
              <a:rPr lang="en-GB" sz="2900" b="1" dirty="0">
                <a:latin typeface="Arial" panose="020B0604020202020204" pitchFamily="34" charset="0"/>
                <a:cs typeface="Arial" panose="020B0604020202020204" pitchFamily="34" charset="0"/>
              </a:rPr>
              <a:t>What are the planned next steps?</a:t>
            </a:r>
          </a:p>
        </p:txBody>
      </p:sp>
      <p:sp>
        <p:nvSpPr>
          <p:cNvPr id="3" name="Content Placeholder 2">
            <a:extLst>
              <a:ext uri="{FF2B5EF4-FFF2-40B4-BE49-F238E27FC236}">
                <a16:creationId xmlns:a16="http://schemas.microsoft.com/office/drawing/2014/main" id="{E55AF3D2-648E-A2BD-63F2-709F130C8715}"/>
              </a:ext>
            </a:extLst>
          </p:cNvPr>
          <p:cNvSpPr>
            <a:spLocks noGrp="1"/>
          </p:cNvSpPr>
          <p:nvPr>
            <p:ph idx="1"/>
          </p:nvPr>
        </p:nvSpPr>
        <p:spPr>
          <a:xfrm>
            <a:off x="1349561" y="1705337"/>
            <a:ext cx="9058795" cy="4213024"/>
          </a:xfrm>
        </p:spPr>
        <p:txBody>
          <a:bodyPr vert="horz" lIns="91440" tIns="45720" rIns="91440" bIns="45720" rtlCol="0" anchor="t">
            <a:normAutofit fontScale="55000" lnSpcReduction="20000"/>
          </a:bodyPr>
          <a:lstStyle/>
          <a:p>
            <a:pPr lvl="0">
              <a:buFont typeface="Wingdings" panose="05000000000000000000" pitchFamily="2" charset="2"/>
              <a:buChar char="ü"/>
            </a:pPr>
            <a:r>
              <a:rPr lang="en-GB" sz="4400" dirty="0">
                <a:latin typeface="Arial" panose="020B0604020202020204" pitchFamily="34" charset="0"/>
                <a:cs typeface="Arial" panose="020B0604020202020204" pitchFamily="34" charset="0"/>
              </a:rPr>
              <a:t>Identify and target existing or new areas for the use of remote interpreting services</a:t>
            </a:r>
          </a:p>
          <a:p>
            <a:pPr lvl="0">
              <a:buFont typeface="Wingdings" panose="05000000000000000000" pitchFamily="2" charset="2"/>
              <a:buChar char="ü"/>
            </a:pPr>
            <a:r>
              <a:rPr lang="en-GB" sz="4400" dirty="0">
                <a:latin typeface="Arial" panose="020B0604020202020204" pitchFamily="34" charset="0"/>
                <a:cs typeface="Arial" panose="020B0604020202020204" pitchFamily="34" charset="0"/>
              </a:rPr>
              <a:t>Continue to monitor levels of engagement and type of interpreting used by staff</a:t>
            </a:r>
          </a:p>
          <a:p>
            <a:pPr lvl="0">
              <a:buFont typeface="Wingdings" panose="05000000000000000000" pitchFamily="2" charset="2"/>
              <a:buChar char="ü"/>
            </a:pPr>
            <a:r>
              <a:rPr lang="en-GB" sz="4400" dirty="0">
                <a:latin typeface="Arial" panose="020B0604020202020204" pitchFamily="34" charset="0"/>
                <a:cs typeface="Arial" panose="020B0604020202020204" pitchFamily="34" charset="0"/>
              </a:rPr>
              <a:t>The Patient Experience team will continue to educate clinical teams on the benefits of remote interpreting services, targeting high users of FTF to understand why they are reluctant to convert to remote platforms where appropriate</a:t>
            </a:r>
          </a:p>
          <a:p>
            <a:pPr lvl="0">
              <a:buFont typeface="Wingdings" panose="05000000000000000000" pitchFamily="2" charset="2"/>
              <a:buChar char="ü"/>
            </a:pPr>
            <a:r>
              <a:rPr lang="en-GB" sz="4400" dirty="0">
                <a:latin typeface="Arial" panose="020B0604020202020204" pitchFamily="34" charset="0"/>
                <a:cs typeface="Arial" panose="020B0604020202020204" pitchFamily="34" charset="0"/>
              </a:rPr>
              <a:t>Continue to work with language service providers to strengthen the remote service platforms as a viable option, including increasing the number of IOWs in the Trust </a:t>
            </a:r>
          </a:p>
          <a:p>
            <a:pPr lvl="0">
              <a:buFont typeface="Wingdings" panose="05000000000000000000" pitchFamily="2" charset="2"/>
              <a:buChar char="ü"/>
            </a:pPr>
            <a:r>
              <a:rPr lang="en-GB" sz="4400" dirty="0">
                <a:latin typeface="Arial" panose="020B0604020202020204" pitchFamily="34" charset="0"/>
                <a:cs typeface="Arial" panose="020B0604020202020204" pitchFamily="34" charset="0"/>
              </a:rPr>
              <a:t>Continue to support individuals for whom English is not their first language, to promote and manage their own health </a:t>
            </a:r>
          </a:p>
          <a:p>
            <a:pPr marL="0" indent="0">
              <a:buNone/>
            </a:pPr>
            <a:endParaRPr lang="en-GB" dirty="0"/>
          </a:p>
        </p:txBody>
      </p:sp>
      <p:sp>
        <p:nvSpPr>
          <p:cNvPr id="5" name="Freeform 3">
            <a:extLst>
              <a:ext uri="{FF2B5EF4-FFF2-40B4-BE49-F238E27FC236}">
                <a16:creationId xmlns:a16="http://schemas.microsoft.com/office/drawing/2014/main" id="{934A30F6-5BCF-F1FA-D0D1-5B8F748FB20C}"/>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2"/>
            <a:stretch>
              <a:fillRect/>
            </a:stretch>
          </a:blipFill>
        </p:spPr>
        <p:txBody>
          <a:bodyPr/>
          <a:lstStyle/>
          <a:p>
            <a:endParaRPr lang="en-GB"/>
          </a:p>
        </p:txBody>
      </p:sp>
      <p:pic>
        <p:nvPicPr>
          <p:cNvPr id="4" name="Picture 3">
            <a:extLst>
              <a:ext uri="{FF2B5EF4-FFF2-40B4-BE49-F238E27FC236}">
                <a16:creationId xmlns:a16="http://schemas.microsoft.com/office/drawing/2014/main" id="{43E9EA24-B4F2-BBDD-8681-80A3F8A4E18F}"/>
              </a:ext>
            </a:extLst>
          </p:cNvPr>
          <p:cNvPicPr>
            <a:picLocks noChangeAspect="1"/>
          </p:cNvPicPr>
          <p:nvPr/>
        </p:nvPicPr>
        <p:blipFill>
          <a:blip r:embed="rId3"/>
          <a:stretch>
            <a:fillRect/>
          </a:stretch>
        </p:blipFill>
        <p:spPr>
          <a:xfrm>
            <a:off x="10277351" y="5080000"/>
            <a:ext cx="1425227" cy="1333676"/>
          </a:xfrm>
          <a:prstGeom prst="rect">
            <a:avLst/>
          </a:prstGeom>
        </p:spPr>
      </p:pic>
    </p:spTree>
    <p:extLst>
      <p:ext uri="{BB962C8B-B14F-4D97-AF65-F5344CB8AC3E}">
        <p14:creationId xmlns:p14="http://schemas.microsoft.com/office/powerpoint/2010/main" val="146809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934A30F6-5BCF-F1FA-D0D1-5B8F748FB20C}"/>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2"/>
            <a:stretch>
              <a:fillRect/>
            </a:stretch>
          </a:blipFill>
        </p:spPr>
        <p:txBody>
          <a:bodyPr/>
          <a:lstStyle/>
          <a:p>
            <a:endParaRPr lang="en-GB"/>
          </a:p>
        </p:txBody>
      </p:sp>
      <p:pic>
        <p:nvPicPr>
          <p:cNvPr id="4" name="Picture 3">
            <a:extLst>
              <a:ext uri="{FF2B5EF4-FFF2-40B4-BE49-F238E27FC236}">
                <a16:creationId xmlns:a16="http://schemas.microsoft.com/office/drawing/2014/main" id="{43E9EA24-B4F2-BBDD-8681-80A3F8A4E18F}"/>
              </a:ext>
            </a:extLst>
          </p:cNvPr>
          <p:cNvPicPr>
            <a:picLocks noChangeAspect="1"/>
          </p:cNvPicPr>
          <p:nvPr/>
        </p:nvPicPr>
        <p:blipFill>
          <a:blip r:embed="rId3"/>
          <a:stretch>
            <a:fillRect/>
          </a:stretch>
        </p:blipFill>
        <p:spPr>
          <a:xfrm>
            <a:off x="4536214" y="1483486"/>
            <a:ext cx="3119571" cy="2919182"/>
          </a:xfrm>
          <a:prstGeom prst="rect">
            <a:avLst/>
          </a:prstGeom>
        </p:spPr>
      </p:pic>
      <p:sp>
        <p:nvSpPr>
          <p:cNvPr id="7" name="Content Placeholder 6">
            <a:extLst>
              <a:ext uri="{FF2B5EF4-FFF2-40B4-BE49-F238E27FC236}">
                <a16:creationId xmlns:a16="http://schemas.microsoft.com/office/drawing/2014/main" id="{96CA3616-5150-4F63-B77F-2E4A749BE41C}"/>
              </a:ext>
            </a:extLst>
          </p:cNvPr>
          <p:cNvSpPr>
            <a:spLocks noGrp="1"/>
          </p:cNvSpPr>
          <p:nvPr>
            <p:ph idx="1"/>
          </p:nvPr>
        </p:nvSpPr>
        <p:spPr>
          <a:xfrm>
            <a:off x="4784303" y="4402668"/>
            <a:ext cx="2623392" cy="1540932"/>
          </a:xfrm>
        </p:spPr>
        <p:txBody>
          <a:bodyPr/>
          <a:lstStyle/>
          <a:p>
            <a:pPr marL="0" indent="0" algn="ctr">
              <a:buNone/>
            </a:pPr>
            <a:r>
              <a:rPr lang="en-GB" dirty="0">
                <a:latin typeface="Arial" panose="020B0604020202020204" pitchFamily="34" charset="0"/>
                <a:cs typeface="Arial" panose="020B0604020202020204" pitchFamily="34" charset="0"/>
              </a:rPr>
              <a:t>Thank You</a:t>
            </a:r>
          </a:p>
          <a:p>
            <a:pPr marL="0" indent="0" algn="ctr">
              <a:buNone/>
            </a:pPr>
            <a:r>
              <a:rPr lang="en-GB" dirty="0">
                <a:latin typeface="Arial" panose="020B0604020202020204" pitchFamily="34" charset="0"/>
                <a:cs typeface="Arial" panose="020B0604020202020204" pitchFamily="34" charset="0"/>
              </a:rPr>
              <a:t> </a:t>
            </a:r>
          </a:p>
          <a:p>
            <a:pPr marL="0" indent="0" algn="ctr">
              <a:buNone/>
            </a:pPr>
            <a:r>
              <a:rPr lang="en-GB" dirty="0">
                <a:latin typeface="Arial" panose="020B0604020202020204" pitchFamily="34" charset="0"/>
                <a:cs typeface="Arial" panose="020B0604020202020204" pitchFamily="34" charset="0"/>
              </a:rPr>
              <a:t>Questions? </a:t>
            </a:r>
          </a:p>
        </p:txBody>
      </p:sp>
    </p:spTree>
    <p:extLst>
      <p:ext uri="{BB962C8B-B14F-4D97-AF65-F5344CB8AC3E}">
        <p14:creationId xmlns:p14="http://schemas.microsoft.com/office/powerpoint/2010/main" val="350639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ingu: Pingu at the Doctor">
            <a:hlinkClick r:id="" action="ppaction://media"/>
            <a:extLst>
              <a:ext uri="{FF2B5EF4-FFF2-40B4-BE49-F238E27FC236}">
                <a16:creationId xmlns:a16="http://schemas.microsoft.com/office/drawing/2014/main" id="{752FB59F-D203-3F2A-EA5C-31323B717884}"/>
              </a:ext>
            </a:extLst>
          </p:cNvPr>
          <p:cNvPicPr>
            <a:picLocks noGrp="1" noRot="1" noChangeAspect="1"/>
          </p:cNvPicPr>
          <p:nvPr>
            <p:ph idx="1"/>
            <a:videoFile r:link="rId1"/>
          </p:nvPr>
        </p:nvPicPr>
        <p:blipFill>
          <a:blip r:embed="rId3"/>
          <a:stretch>
            <a:fillRect/>
          </a:stretch>
        </p:blipFill>
        <p:spPr>
          <a:xfrm>
            <a:off x="2793471" y="501452"/>
            <a:ext cx="7806796" cy="5855096"/>
          </a:xfrm>
          <a:prstGeom prst="rect">
            <a:avLst/>
          </a:prstGeom>
        </p:spPr>
      </p:pic>
    </p:spTree>
    <p:extLst>
      <p:ext uri="{BB962C8B-B14F-4D97-AF65-F5344CB8AC3E}">
        <p14:creationId xmlns:p14="http://schemas.microsoft.com/office/powerpoint/2010/main" val="2729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F2784-570E-AB3E-429B-A54DC46254BC}"/>
              </a:ext>
            </a:extLst>
          </p:cNvPr>
          <p:cNvSpPr>
            <a:spLocks noGrp="1"/>
          </p:cNvSpPr>
          <p:nvPr>
            <p:ph type="title"/>
          </p:nvPr>
        </p:nvSpPr>
        <p:spPr>
          <a:xfrm>
            <a:off x="1594824" y="654017"/>
            <a:ext cx="8682527" cy="897307"/>
          </a:xfrm>
        </p:spPr>
        <p:txBody>
          <a:bodyPr/>
          <a:lstStyle/>
          <a:p>
            <a:r>
              <a:rPr lang="en-GB" b="1" dirty="0">
                <a:latin typeface="Arial" panose="020B0604020202020204" pitchFamily="34" charset="0"/>
                <a:cs typeface="Arial" panose="020B0604020202020204" pitchFamily="34" charset="0"/>
              </a:rPr>
              <a:t>What required improvement?</a:t>
            </a:r>
          </a:p>
        </p:txBody>
      </p:sp>
      <p:sp>
        <p:nvSpPr>
          <p:cNvPr id="3" name="Content Placeholder 2">
            <a:extLst>
              <a:ext uri="{FF2B5EF4-FFF2-40B4-BE49-F238E27FC236}">
                <a16:creationId xmlns:a16="http://schemas.microsoft.com/office/drawing/2014/main" id="{D09B184C-3EF9-0A93-F54F-C904F6ADA36D}"/>
              </a:ext>
            </a:extLst>
          </p:cNvPr>
          <p:cNvSpPr>
            <a:spLocks noGrp="1"/>
          </p:cNvSpPr>
          <p:nvPr>
            <p:ph idx="1"/>
          </p:nvPr>
        </p:nvSpPr>
        <p:spPr>
          <a:xfrm>
            <a:off x="1530114" y="1467260"/>
            <a:ext cx="9484630" cy="4489349"/>
          </a:xfrm>
        </p:spPr>
        <p:txBody>
          <a:bodyPr>
            <a:normAutofit fontScale="92500" lnSpcReduction="20000"/>
          </a:bodyPr>
          <a:lstStyle/>
          <a:p>
            <a:pPr marL="0" indent="0">
              <a:buNone/>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Improve the patient experience</a:t>
            </a:r>
          </a:p>
          <a:p>
            <a:r>
              <a:rPr lang="en-GB" dirty="0">
                <a:latin typeface="Arial" panose="020B0604020202020204" pitchFamily="34" charset="0"/>
                <a:cs typeface="Arial" panose="020B0604020202020204" pitchFamily="34" charset="0"/>
              </a:rPr>
              <a:t>Trust strategic goal</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Promoting equality and addressing health inequalities </a:t>
            </a:r>
          </a:p>
          <a:p>
            <a:r>
              <a:rPr lang="en-GB" dirty="0">
                <a:latin typeface="Arial" panose="020B0604020202020204" pitchFamily="34" charset="0"/>
                <a:cs typeface="Arial" panose="020B0604020202020204" pitchFamily="34" charset="0"/>
              </a:rPr>
              <a:t>Reduce reliance on face-to-face (FTF) interpreter’s</a:t>
            </a:r>
          </a:p>
          <a:p>
            <a:r>
              <a:rPr lang="en-GB" dirty="0">
                <a:latin typeface="Arial" panose="020B0604020202020204" pitchFamily="34" charset="0"/>
                <a:cs typeface="Arial" panose="020B0604020202020204" pitchFamily="34" charset="0"/>
              </a:rPr>
              <a:t>Increase ease of access to a greater pool of interpreters</a:t>
            </a:r>
          </a:p>
          <a:p>
            <a:r>
              <a:rPr lang="en-GB" dirty="0">
                <a:latin typeface="Arial" panose="020B0604020202020204" pitchFamily="34" charset="0"/>
                <a:cs typeface="Arial" panose="020B0604020202020204" pitchFamily="34" charset="0"/>
              </a:rPr>
              <a:t>Reduce number of cancelled/rescheduled</a:t>
            </a:r>
          </a:p>
          <a:p>
            <a:r>
              <a:rPr lang="en-GB" dirty="0">
                <a:latin typeface="Arial" panose="020B0604020202020204" pitchFamily="34" charset="0"/>
                <a:cs typeface="Arial" panose="020B0604020202020204" pitchFamily="34" charset="0"/>
              </a:rPr>
              <a:t>Reduce waiting times for patients</a:t>
            </a:r>
          </a:p>
          <a:p>
            <a:endParaRPr lang="en-GB" dirty="0"/>
          </a:p>
        </p:txBody>
      </p:sp>
      <p:sp>
        <p:nvSpPr>
          <p:cNvPr id="5" name="Freeform 3">
            <a:extLst>
              <a:ext uri="{FF2B5EF4-FFF2-40B4-BE49-F238E27FC236}">
                <a16:creationId xmlns:a16="http://schemas.microsoft.com/office/drawing/2014/main" id="{A283B7B7-A15F-EF07-BAB9-841A918EA1CD}"/>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sp>
        <p:nvSpPr>
          <p:cNvPr id="9" name="TextBox 8">
            <a:extLst>
              <a:ext uri="{FF2B5EF4-FFF2-40B4-BE49-F238E27FC236}">
                <a16:creationId xmlns:a16="http://schemas.microsoft.com/office/drawing/2014/main" id="{D2822ABB-C8E2-E066-F366-564586C54691}"/>
              </a:ext>
            </a:extLst>
          </p:cNvPr>
          <p:cNvSpPr txBox="1"/>
          <p:nvPr/>
        </p:nvSpPr>
        <p:spPr>
          <a:xfrm>
            <a:off x="1594824" y="2699595"/>
            <a:ext cx="8960287" cy="923330"/>
          </a:xfrm>
          <a:prstGeom prst="rect">
            <a:avLst/>
          </a:prstGeom>
          <a:noFill/>
          <a:ln w="19050">
            <a:solidFill>
              <a:srgbClr val="C00000"/>
            </a:solidFill>
          </a:ln>
        </p:spPr>
        <p:txBody>
          <a:bodyPr wrap="square" rtlCol="0">
            <a:spAutoFit/>
          </a:bodyPr>
          <a:lstStyle/>
          <a:p>
            <a:r>
              <a:rPr lang="en-GB" dirty="0"/>
              <a:t>Reduce health inequalities and ensure seldom-listened-to groups are heard, by identifying the barriers to improving their representation on our patient groups and through the work of our patient experience and equality and diversity leads </a:t>
            </a:r>
          </a:p>
        </p:txBody>
      </p:sp>
      <p:pic>
        <p:nvPicPr>
          <p:cNvPr id="10" name="Picture 9">
            <a:extLst>
              <a:ext uri="{FF2B5EF4-FFF2-40B4-BE49-F238E27FC236}">
                <a16:creationId xmlns:a16="http://schemas.microsoft.com/office/drawing/2014/main" id="{554DFF73-A737-6C29-8D78-C7E202043BD0}"/>
              </a:ext>
            </a:extLst>
          </p:cNvPr>
          <p:cNvPicPr>
            <a:picLocks noChangeAspect="1"/>
          </p:cNvPicPr>
          <p:nvPr/>
        </p:nvPicPr>
        <p:blipFill>
          <a:blip r:embed="rId4"/>
          <a:stretch>
            <a:fillRect/>
          </a:stretch>
        </p:blipFill>
        <p:spPr>
          <a:xfrm>
            <a:off x="10277351" y="5080000"/>
            <a:ext cx="1425227" cy="1333676"/>
          </a:xfrm>
          <a:prstGeom prst="rect">
            <a:avLst/>
          </a:prstGeom>
        </p:spPr>
      </p:pic>
    </p:spTree>
    <p:extLst>
      <p:ext uri="{BB962C8B-B14F-4D97-AF65-F5344CB8AC3E}">
        <p14:creationId xmlns:p14="http://schemas.microsoft.com/office/powerpoint/2010/main" val="247555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BAF9D-6459-0062-AB04-AAC9CDB63725}"/>
              </a:ext>
            </a:extLst>
          </p:cNvPr>
          <p:cNvSpPr>
            <a:spLocks noGrp="1"/>
          </p:cNvSpPr>
          <p:nvPr>
            <p:ph type="title"/>
          </p:nvPr>
        </p:nvSpPr>
        <p:spPr>
          <a:xfrm>
            <a:off x="1444483" y="675830"/>
            <a:ext cx="7688227" cy="897307"/>
          </a:xfrm>
        </p:spPr>
        <p:txBody>
          <a:bodyPr>
            <a:normAutofit fontScale="90000"/>
          </a:bodyPr>
          <a:lstStyle/>
          <a:p>
            <a:r>
              <a:rPr lang="en-GB" b="1" dirty="0">
                <a:latin typeface="Arial" panose="020B0604020202020204" pitchFamily="34" charset="0"/>
                <a:cs typeface="Arial" panose="020B0604020202020204" pitchFamily="34" charset="0"/>
              </a:rPr>
              <a:t>What were the main contributing factors to this problem?</a:t>
            </a:r>
          </a:p>
        </p:txBody>
      </p:sp>
      <p:sp>
        <p:nvSpPr>
          <p:cNvPr id="3" name="Content Placeholder 2">
            <a:extLst>
              <a:ext uri="{FF2B5EF4-FFF2-40B4-BE49-F238E27FC236}">
                <a16:creationId xmlns:a16="http://schemas.microsoft.com/office/drawing/2014/main" id="{91400EE0-9726-B5D4-20C0-31CA322804BD}"/>
              </a:ext>
            </a:extLst>
          </p:cNvPr>
          <p:cNvSpPr>
            <a:spLocks noGrp="1"/>
          </p:cNvSpPr>
          <p:nvPr>
            <p:ph idx="1"/>
          </p:nvPr>
        </p:nvSpPr>
        <p:spPr>
          <a:xfrm>
            <a:off x="1444484" y="1745710"/>
            <a:ext cx="10103946" cy="4664278"/>
          </a:xfrm>
        </p:spPr>
        <p:txBody>
          <a:bodyPr>
            <a:normAutofit fontScale="47500" lnSpcReduction="20000"/>
          </a:bodyPr>
          <a:lstStyle/>
          <a:p>
            <a:r>
              <a:rPr lang="en-GB" sz="7000" dirty="0">
                <a:latin typeface="Arial" panose="020B0604020202020204" pitchFamily="34" charset="0"/>
                <a:cs typeface="Arial" panose="020B0604020202020204" pitchFamily="34" charset="0"/>
              </a:rPr>
              <a:t>Local demographics</a:t>
            </a:r>
          </a:p>
          <a:p>
            <a:pPr marL="0" indent="0">
              <a:buNone/>
            </a:pPr>
            <a:endParaRPr lang="en-GB" sz="7000"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GB" sz="6000" dirty="0">
                <a:latin typeface="Arial" panose="020B0604020202020204" pitchFamily="34" charset="0"/>
                <a:cs typeface="Arial" panose="020B0604020202020204" pitchFamily="34" charset="0"/>
              </a:rPr>
              <a:t>Peterborough's population </a:t>
            </a:r>
          </a:p>
          <a:p>
            <a:pPr marL="457200" lvl="1" indent="0">
              <a:buNone/>
            </a:pPr>
            <a:r>
              <a:rPr lang="en-GB" sz="6000" dirty="0">
                <a:latin typeface="Arial" panose="020B0604020202020204" pitchFamily="34" charset="0"/>
                <a:cs typeface="Arial" panose="020B0604020202020204" pitchFamily="34" charset="0"/>
              </a:rPr>
              <a:t>   6.6% increase </a:t>
            </a:r>
          </a:p>
          <a:p>
            <a:pPr lvl="1">
              <a:buFont typeface="Wingdings" panose="05000000000000000000" pitchFamily="2" charset="2"/>
              <a:buChar char="ü"/>
            </a:pPr>
            <a:r>
              <a:rPr lang="en-GB" sz="6000" dirty="0">
                <a:latin typeface="Arial" panose="020B0604020202020204" pitchFamily="34" charset="0"/>
                <a:cs typeface="Arial" panose="020B0604020202020204" pitchFamily="34" charset="0"/>
              </a:rPr>
              <a:t>High local population growth</a:t>
            </a:r>
          </a:p>
          <a:p>
            <a:pPr marL="457200" lvl="1" indent="0">
              <a:buNone/>
            </a:pPr>
            <a:r>
              <a:rPr lang="en-GB" sz="6000" dirty="0">
                <a:latin typeface="Arial" panose="020B0604020202020204" pitchFamily="34" charset="0"/>
                <a:cs typeface="Arial" panose="020B0604020202020204" pitchFamily="34" charset="0"/>
              </a:rPr>
              <a:t>   mainly driven by overseas immigration </a:t>
            </a:r>
          </a:p>
          <a:p>
            <a:pPr>
              <a:buFont typeface="Wingdings" panose="05000000000000000000" pitchFamily="2" charset="2"/>
              <a:buChar char="ü"/>
            </a:pPr>
            <a:endParaRPr lang="en-GB" sz="7000" dirty="0">
              <a:latin typeface="Arial" panose="020B0604020202020204" pitchFamily="34" charset="0"/>
              <a:cs typeface="Arial" panose="020B0604020202020204" pitchFamily="34" charset="0"/>
            </a:endParaRPr>
          </a:p>
          <a:p>
            <a:r>
              <a:rPr lang="en-GB" sz="7000" dirty="0">
                <a:latin typeface="Arial" panose="020B0604020202020204" pitchFamily="34" charset="0"/>
                <a:cs typeface="Arial" panose="020B0604020202020204" pitchFamily="34" charset="0"/>
              </a:rPr>
              <a:t>Reduction of pool of local interpreters for face-to-face assignments </a:t>
            </a:r>
          </a:p>
          <a:p>
            <a:r>
              <a:rPr lang="en-GB" sz="7000" dirty="0">
                <a:latin typeface="Arial" panose="020B0604020202020204" pitchFamily="34" charset="0"/>
                <a:cs typeface="Arial" panose="020B0604020202020204" pitchFamily="34" charset="0"/>
              </a:rPr>
              <a:t>Poor sound quality on existing Trust mobile devices for remote services</a:t>
            </a:r>
          </a:p>
          <a:p>
            <a:pPr marL="0" indent="0">
              <a:buNone/>
            </a:pPr>
            <a:endParaRPr lang="en-GB" dirty="0">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4C60D9E5-53AF-B995-0B5E-903ED6FC8F75}"/>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2C5A0587-729D-D1E8-F814-DC6FEEF14B5B}"/>
              </a:ext>
            </a:extLst>
          </p:cNvPr>
          <p:cNvPicPr>
            <a:picLocks noChangeAspect="1"/>
          </p:cNvPicPr>
          <p:nvPr/>
        </p:nvPicPr>
        <p:blipFill>
          <a:blip r:embed="rId4"/>
          <a:stretch>
            <a:fillRect/>
          </a:stretch>
        </p:blipFill>
        <p:spPr>
          <a:xfrm>
            <a:off x="8093661" y="2488237"/>
            <a:ext cx="2556348" cy="1064154"/>
          </a:xfrm>
          <a:prstGeom prst="rect">
            <a:avLst/>
          </a:prstGeom>
        </p:spPr>
      </p:pic>
    </p:spTree>
    <p:extLst>
      <p:ext uri="{BB962C8B-B14F-4D97-AF65-F5344CB8AC3E}">
        <p14:creationId xmlns:p14="http://schemas.microsoft.com/office/powerpoint/2010/main" val="400464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9955-8262-3C3F-F8A7-18FBD4B499D7}"/>
              </a:ext>
            </a:extLst>
          </p:cNvPr>
          <p:cNvSpPr>
            <a:spLocks noGrp="1"/>
          </p:cNvSpPr>
          <p:nvPr>
            <p:ph type="title"/>
          </p:nvPr>
        </p:nvSpPr>
        <p:spPr>
          <a:xfrm>
            <a:off x="1455774" y="919977"/>
            <a:ext cx="8388138" cy="897307"/>
          </a:xfrm>
        </p:spPr>
        <p:txBody>
          <a:bodyPr/>
          <a:lstStyle/>
          <a:p>
            <a:r>
              <a:rPr lang="en-GB" b="1" dirty="0">
                <a:latin typeface="Arial" panose="020B0604020202020204" pitchFamily="34" charset="0"/>
                <a:cs typeface="Arial" panose="020B0604020202020204" pitchFamily="34" charset="0"/>
              </a:rPr>
              <a:t>What was the aim for the improvement?</a:t>
            </a:r>
          </a:p>
        </p:txBody>
      </p:sp>
      <p:sp>
        <p:nvSpPr>
          <p:cNvPr id="3" name="Content Placeholder 2">
            <a:extLst>
              <a:ext uri="{FF2B5EF4-FFF2-40B4-BE49-F238E27FC236}">
                <a16:creationId xmlns:a16="http://schemas.microsoft.com/office/drawing/2014/main" id="{9C17EF36-C9B8-5B35-6610-22AB9F46B1D3}"/>
              </a:ext>
            </a:extLst>
          </p:cNvPr>
          <p:cNvSpPr>
            <a:spLocks noGrp="1"/>
          </p:cNvSpPr>
          <p:nvPr>
            <p:ph idx="1"/>
          </p:nvPr>
        </p:nvSpPr>
        <p:spPr>
          <a:xfrm>
            <a:off x="1601462" y="1891674"/>
            <a:ext cx="5464315" cy="4092355"/>
          </a:xfrm>
        </p:spPr>
        <p:txBody>
          <a:bodyPr>
            <a:normAutofit fontScale="92500"/>
          </a:bodyPr>
          <a:lstStyle/>
          <a:p>
            <a:pPr marL="0" lvl="0" indent="0">
              <a:buNone/>
            </a:pPr>
            <a:r>
              <a:rPr lang="en-US" sz="2600" b="1" dirty="0">
                <a:latin typeface="Arial" panose="020B0604020202020204" pitchFamily="34" charset="0"/>
                <a:cs typeface="Arial" panose="020B0604020202020204" pitchFamily="34" charset="0"/>
              </a:rPr>
              <a:t>Improve the patient experience</a:t>
            </a:r>
          </a:p>
          <a:p>
            <a:pPr lvl="0"/>
            <a:r>
              <a:rPr lang="en-US" sz="2600" dirty="0">
                <a:latin typeface="Arial" panose="020B0604020202020204" pitchFamily="34" charset="0"/>
                <a:cs typeface="Arial" panose="020B0604020202020204" pitchFamily="34" charset="0"/>
              </a:rPr>
              <a:t>By increasing the number of available options for accessing interpreters</a:t>
            </a:r>
          </a:p>
          <a:p>
            <a:pPr lvl="0"/>
            <a:r>
              <a:rPr lang="en-GB" sz="2600" dirty="0">
                <a:latin typeface="Arial" panose="020B0604020202020204" pitchFamily="34" charset="0"/>
                <a:cs typeface="Arial" panose="020B0604020202020204" pitchFamily="34" charset="0"/>
              </a:rPr>
              <a:t>Support local minority communities</a:t>
            </a:r>
          </a:p>
          <a:p>
            <a:r>
              <a:rPr lang="en-GB" sz="2600" dirty="0">
                <a:latin typeface="Arial" panose="020B0604020202020204" pitchFamily="34" charset="0"/>
                <a:cs typeface="Arial" panose="020B0604020202020204" pitchFamily="34" charset="0"/>
              </a:rPr>
              <a:t>Provide additional support for clinical staff in communicating effectively with non-English speaking patients</a:t>
            </a:r>
          </a:p>
          <a:p>
            <a:r>
              <a:rPr lang="en-GB" sz="2600" dirty="0">
                <a:latin typeface="Arial" panose="020B0604020202020204" pitchFamily="34" charset="0"/>
                <a:cs typeface="Arial" panose="020B0604020202020204" pitchFamily="34" charset="0"/>
              </a:rPr>
              <a:t>Offering increased mobility and the single interpreting functionality</a:t>
            </a:r>
          </a:p>
          <a:p>
            <a:pPr marL="0" lvl="0" indent="0">
              <a:buNone/>
            </a:pPr>
            <a:endParaRPr lang="en-GB" dirty="0">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18614AC0-5A9A-0123-536C-86F6830AA7D9}"/>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7" name="Picture 6">
            <a:extLst>
              <a:ext uri="{FF2B5EF4-FFF2-40B4-BE49-F238E27FC236}">
                <a16:creationId xmlns:a16="http://schemas.microsoft.com/office/drawing/2014/main" id="{54D0794A-D637-798B-0BA5-B309C1EBBF07}"/>
              </a:ext>
            </a:extLst>
          </p:cNvPr>
          <p:cNvPicPr>
            <a:picLocks noChangeAspect="1"/>
          </p:cNvPicPr>
          <p:nvPr/>
        </p:nvPicPr>
        <p:blipFill>
          <a:blip r:embed="rId4"/>
          <a:stretch>
            <a:fillRect/>
          </a:stretch>
        </p:blipFill>
        <p:spPr>
          <a:xfrm>
            <a:off x="7513340" y="2060157"/>
            <a:ext cx="3476625" cy="3343275"/>
          </a:xfrm>
          <a:prstGeom prst="rect">
            <a:avLst/>
          </a:prstGeom>
        </p:spPr>
      </p:pic>
      <p:pic>
        <p:nvPicPr>
          <p:cNvPr id="4" name="Picture 3">
            <a:extLst>
              <a:ext uri="{FF2B5EF4-FFF2-40B4-BE49-F238E27FC236}">
                <a16:creationId xmlns:a16="http://schemas.microsoft.com/office/drawing/2014/main" id="{ACD17DB0-4B92-0E2A-BD7B-79981E55A966}"/>
              </a:ext>
            </a:extLst>
          </p:cNvPr>
          <p:cNvPicPr>
            <a:picLocks noChangeAspect="1"/>
          </p:cNvPicPr>
          <p:nvPr/>
        </p:nvPicPr>
        <p:blipFill>
          <a:blip r:embed="rId5"/>
          <a:stretch>
            <a:fillRect/>
          </a:stretch>
        </p:blipFill>
        <p:spPr>
          <a:xfrm>
            <a:off x="10277352" y="5180919"/>
            <a:ext cx="1425227" cy="1333676"/>
          </a:xfrm>
          <a:prstGeom prst="rect">
            <a:avLst/>
          </a:prstGeom>
        </p:spPr>
      </p:pic>
    </p:spTree>
    <p:extLst>
      <p:ext uri="{BB962C8B-B14F-4D97-AF65-F5344CB8AC3E}">
        <p14:creationId xmlns:p14="http://schemas.microsoft.com/office/powerpoint/2010/main" val="36735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88C5-22DE-52A8-2365-E398A5F0C4F6}"/>
              </a:ext>
            </a:extLst>
          </p:cNvPr>
          <p:cNvSpPr>
            <a:spLocks noGrp="1"/>
          </p:cNvSpPr>
          <p:nvPr>
            <p:ph type="title"/>
          </p:nvPr>
        </p:nvSpPr>
        <p:spPr>
          <a:xfrm>
            <a:off x="1455772" y="664922"/>
            <a:ext cx="7669625" cy="897307"/>
          </a:xfrm>
        </p:spPr>
        <p:txBody>
          <a:bodyPr>
            <a:normAutofit fontScale="90000"/>
          </a:bodyPr>
          <a:lstStyle/>
          <a:p>
            <a:r>
              <a:rPr lang="en-GB" b="1" dirty="0">
                <a:latin typeface="Arial" panose="020B0604020202020204" pitchFamily="34" charset="0"/>
                <a:cs typeface="Arial" panose="020B0604020202020204" pitchFamily="34" charset="0"/>
              </a:rPr>
              <a:t>Who were the team working on the improvement, and what wider support was available?</a:t>
            </a:r>
          </a:p>
        </p:txBody>
      </p:sp>
      <p:sp>
        <p:nvSpPr>
          <p:cNvPr id="3" name="Content Placeholder 2">
            <a:extLst>
              <a:ext uri="{FF2B5EF4-FFF2-40B4-BE49-F238E27FC236}">
                <a16:creationId xmlns:a16="http://schemas.microsoft.com/office/drawing/2014/main" id="{A34BFAA0-504B-AB3B-EB44-F2C321BC4E18}"/>
              </a:ext>
            </a:extLst>
          </p:cNvPr>
          <p:cNvSpPr>
            <a:spLocks noGrp="1"/>
          </p:cNvSpPr>
          <p:nvPr>
            <p:ph idx="1"/>
          </p:nvPr>
        </p:nvSpPr>
        <p:spPr>
          <a:xfrm>
            <a:off x="1813570" y="2411132"/>
            <a:ext cx="4084722" cy="3063297"/>
          </a:xfrm>
        </p:spPr>
        <p:txBody>
          <a:bodyPr>
            <a:normAutofit lnSpcReduction="10000"/>
          </a:bodyPr>
          <a:lstStyle/>
          <a:p>
            <a:r>
              <a:rPr lang="en-GB" sz="2400" dirty="0">
                <a:latin typeface="Arial" panose="020B0604020202020204" pitchFamily="34" charset="0"/>
                <a:cs typeface="Arial" panose="020B0604020202020204" pitchFamily="34" charset="0"/>
              </a:rPr>
              <a:t>Patient Experience Team</a:t>
            </a:r>
          </a:p>
          <a:p>
            <a:r>
              <a:rPr lang="en-GB" sz="2400" dirty="0">
                <a:latin typeface="Arial" panose="020B0604020202020204" pitchFamily="34" charset="0"/>
                <a:cs typeface="Arial" panose="020B0604020202020204" pitchFamily="34" charset="0"/>
              </a:rPr>
              <a:t>PCH and Hinchingbrooke IT Teams </a:t>
            </a:r>
          </a:p>
          <a:p>
            <a:r>
              <a:rPr lang="en-GB" sz="2400" dirty="0">
                <a:latin typeface="Arial" panose="020B0604020202020204" pitchFamily="34" charset="0"/>
                <a:cs typeface="Arial" panose="020B0604020202020204" pitchFamily="34" charset="0"/>
              </a:rPr>
              <a:t>Communications Team </a:t>
            </a:r>
          </a:p>
          <a:p>
            <a:r>
              <a:rPr lang="en-GB" sz="2400" dirty="0">
                <a:latin typeface="Arial" panose="020B0604020202020204" pitchFamily="34" charset="0"/>
                <a:cs typeface="Arial" panose="020B0604020202020204" pitchFamily="34" charset="0"/>
              </a:rPr>
              <a:t>Assigned IT Project Manager</a:t>
            </a:r>
          </a:p>
          <a:p>
            <a:r>
              <a:rPr lang="en-GB" sz="2400" dirty="0">
                <a:latin typeface="Arial" panose="020B0604020202020204" pitchFamily="34" charset="0"/>
                <a:cs typeface="Arial" panose="020B0604020202020204" pitchFamily="34" charset="0"/>
              </a:rPr>
              <a:t>Language Service Provider Project Manager </a:t>
            </a:r>
          </a:p>
        </p:txBody>
      </p:sp>
      <p:sp>
        <p:nvSpPr>
          <p:cNvPr id="5" name="Freeform 3">
            <a:extLst>
              <a:ext uri="{FF2B5EF4-FFF2-40B4-BE49-F238E27FC236}">
                <a16:creationId xmlns:a16="http://schemas.microsoft.com/office/drawing/2014/main" id="{C81BBB65-0B08-66F2-845E-CF99A85119FA}"/>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7" name="Picture 6">
            <a:extLst>
              <a:ext uri="{FF2B5EF4-FFF2-40B4-BE49-F238E27FC236}">
                <a16:creationId xmlns:a16="http://schemas.microsoft.com/office/drawing/2014/main" id="{B4CF341D-FBC4-A8FD-E60E-BF47DDAE7C48}"/>
              </a:ext>
            </a:extLst>
          </p:cNvPr>
          <p:cNvPicPr>
            <a:picLocks noChangeAspect="1"/>
          </p:cNvPicPr>
          <p:nvPr/>
        </p:nvPicPr>
        <p:blipFill>
          <a:blip r:embed="rId4"/>
          <a:stretch>
            <a:fillRect/>
          </a:stretch>
        </p:blipFill>
        <p:spPr>
          <a:xfrm>
            <a:off x="6096000" y="1854040"/>
            <a:ext cx="4932362" cy="4177483"/>
          </a:xfrm>
          <a:prstGeom prst="rect">
            <a:avLst/>
          </a:prstGeom>
        </p:spPr>
      </p:pic>
    </p:spTree>
    <p:extLst>
      <p:ext uri="{BB962C8B-B14F-4D97-AF65-F5344CB8AC3E}">
        <p14:creationId xmlns:p14="http://schemas.microsoft.com/office/powerpoint/2010/main" val="118753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F8CA7C-CC82-23B7-BE41-BB030F25C05D}"/>
              </a:ext>
            </a:extLst>
          </p:cNvPr>
          <p:cNvPicPr>
            <a:picLocks noChangeAspect="1"/>
          </p:cNvPicPr>
          <p:nvPr/>
        </p:nvPicPr>
        <p:blipFill>
          <a:blip r:embed="rId3"/>
          <a:stretch>
            <a:fillRect/>
          </a:stretch>
        </p:blipFill>
        <p:spPr>
          <a:xfrm>
            <a:off x="7509041" y="2995281"/>
            <a:ext cx="1651706" cy="1673439"/>
          </a:xfrm>
          <a:prstGeom prst="rect">
            <a:avLst/>
          </a:prstGeom>
        </p:spPr>
      </p:pic>
      <p:sp>
        <p:nvSpPr>
          <p:cNvPr id="2" name="Title 1">
            <a:extLst>
              <a:ext uri="{FF2B5EF4-FFF2-40B4-BE49-F238E27FC236}">
                <a16:creationId xmlns:a16="http://schemas.microsoft.com/office/drawing/2014/main" id="{DFE988C5-22DE-52A8-2365-E398A5F0C4F6}"/>
              </a:ext>
            </a:extLst>
          </p:cNvPr>
          <p:cNvSpPr>
            <a:spLocks noGrp="1"/>
          </p:cNvSpPr>
          <p:nvPr>
            <p:ph type="title"/>
          </p:nvPr>
        </p:nvSpPr>
        <p:spPr>
          <a:xfrm>
            <a:off x="1406346" y="723378"/>
            <a:ext cx="7669625" cy="897307"/>
          </a:xfrm>
        </p:spPr>
        <p:txBody>
          <a:bodyPr>
            <a:normAutofit fontScale="90000"/>
          </a:bodyPr>
          <a:lstStyle/>
          <a:p>
            <a:r>
              <a:rPr lang="en-GB" b="1" dirty="0">
                <a:latin typeface="Arial" panose="020B0604020202020204" pitchFamily="34" charset="0"/>
                <a:cs typeface="Arial" panose="020B0604020202020204" pitchFamily="34" charset="0"/>
              </a:rPr>
              <a:t>Who were the team working on the improvement and what wider support was available?</a:t>
            </a:r>
          </a:p>
        </p:txBody>
      </p:sp>
      <p:sp>
        <p:nvSpPr>
          <p:cNvPr id="5" name="Freeform 3">
            <a:extLst>
              <a:ext uri="{FF2B5EF4-FFF2-40B4-BE49-F238E27FC236}">
                <a16:creationId xmlns:a16="http://schemas.microsoft.com/office/drawing/2014/main" id="{C81BBB65-0B08-66F2-845E-CF99A85119FA}"/>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4"/>
            <a:stretch>
              <a:fillRect/>
            </a:stretch>
          </a:blipFill>
        </p:spPr>
        <p:txBody>
          <a:bodyPr/>
          <a:lstStyle/>
          <a:p>
            <a:endParaRPr lang="en-GB"/>
          </a:p>
        </p:txBody>
      </p:sp>
      <p:pic>
        <p:nvPicPr>
          <p:cNvPr id="4" name="Picture 3">
            <a:extLst>
              <a:ext uri="{FF2B5EF4-FFF2-40B4-BE49-F238E27FC236}">
                <a16:creationId xmlns:a16="http://schemas.microsoft.com/office/drawing/2014/main" id="{1A6A27EE-636B-583B-FAB2-1809FFE6F371}"/>
              </a:ext>
            </a:extLst>
          </p:cNvPr>
          <p:cNvPicPr>
            <a:picLocks noChangeAspect="1"/>
          </p:cNvPicPr>
          <p:nvPr/>
        </p:nvPicPr>
        <p:blipFill>
          <a:blip r:embed="rId5"/>
          <a:stretch>
            <a:fillRect/>
          </a:stretch>
        </p:blipFill>
        <p:spPr>
          <a:xfrm>
            <a:off x="10277351" y="5080000"/>
            <a:ext cx="1425227" cy="1333676"/>
          </a:xfrm>
          <a:prstGeom prst="rect">
            <a:avLst/>
          </a:prstGeom>
        </p:spPr>
      </p:pic>
      <p:graphicFrame>
        <p:nvGraphicFramePr>
          <p:cNvPr id="6" name="Diagram 5">
            <a:extLst>
              <a:ext uri="{FF2B5EF4-FFF2-40B4-BE49-F238E27FC236}">
                <a16:creationId xmlns:a16="http://schemas.microsoft.com/office/drawing/2014/main" id="{836A2E58-2AB9-0CCF-9AB2-BAC8E46FDF27}"/>
              </a:ext>
            </a:extLst>
          </p:cNvPr>
          <p:cNvGraphicFramePr/>
          <p:nvPr>
            <p:extLst>
              <p:ext uri="{D42A27DB-BD31-4B8C-83A1-F6EECF244321}">
                <p14:modId xmlns:p14="http://schemas.microsoft.com/office/powerpoint/2010/main" val="1723203485"/>
              </p:ext>
            </p:extLst>
          </p:nvPr>
        </p:nvGraphicFramePr>
        <p:xfrm>
          <a:off x="4666005" y="1778000"/>
          <a:ext cx="7337778" cy="41080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Box 6">
            <a:extLst>
              <a:ext uri="{FF2B5EF4-FFF2-40B4-BE49-F238E27FC236}">
                <a16:creationId xmlns:a16="http://schemas.microsoft.com/office/drawing/2014/main" id="{1AC820C2-3AAE-5D0B-15F4-FEC36528C426}"/>
              </a:ext>
            </a:extLst>
          </p:cNvPr>
          <p:cNvSpPr txBox="1"/>
          <p:nvPr/>
        </p:nvSpPr>
        <p:spPr>
          <a:xfrm>
            <a:off x="2326481" y="3170280"/>
            <a:ext cx="2986924" cy="1323439"/>
          </a:xfrm>
          <a:prstGeom prst="rect">
            <a:avLst/>
          </a:prstGeom>
          <a:noFill/>
        </p:spPr>
        <p:txBody>
          <a:bodyPr wrap="square" rtlCol="0">
            <a:spAutoFit/>
          </a:bodyPr>
          <a:lstStyle/>
          <a:p>
            <a:pPr marL="0" indent="0" algn="ctr">
              <a:buNone/>
            </a:pPr>
            <a:r>
              <a:rPr lang="en-GB" sz="4000" b="1" dirty="0">
                <a:solidFill>
                  <a:schemeClr val="accent1">
                    <a:lumMod val="50000"/>
                  </a:schemeClr>
                </a:solidFill>
                <a:latin typeface="Arial" panose="020B0604020202020204" pitchFamily="34" charset="0"/>
                <a:cs typeface="Arial" panose="020B0604020202020204" pitchFamily="34" charset="0"/>
              </a:rPr>
              <a:t>Pre-Trial Approvals</a:t>
            </a:r>
          </a:p>
        </p:txBody>
      </p:sp>
    </p:spTree>
    <p:extLst>
      <p:ext uri="{BB962C8B-B14F-4D97-AF65-F5344CB8AC3E}">
        <p14:creationId xmlns:p14="http://schemas.microsoft.com/office/powerpoint/2010/main" val="1335369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BA01-C617-5E0B-A25F-8C38BEFD9071}"/>
              </a:ext>
            </a:extLst>
          </p:cNvPr>
          <p:cNvSpPr>
            <a:spLocks noGrp="1"/>
          </p:cNvSpPr>
          <p:nvPr>
            <p:ph type="title"/>
          </p:nvPr>
        </p:nvSpPr>
        <p:spPr>
          <a:xfrm>
            <a:off x="1586440" y="508597"/>
            <a:ext cx="4826717" cy="897307"/>
          </a:xfrm>
        </p:spPr>
        <p:txBody>
          <a:bodyPr>
            <a:normAutofit fontScale="90000"/>
          </a:bodyPr>
          <a:lstStyle/>
          <a:p>
            <a:r>
              <a:rPr lang="en-GB" b="1" dirty="0">
                <a:latin typeface="Arial" panose="020B0604020202020204" pitchFamily="34" charset="0"/>
                <a:cs typeface="Arial" panose="020B0604020202020204" pitchFamily="34" charset="0"/>
              </a:rPr>
              <a:t>What measures were used to determine success?</a:t>
            </a:r>
          </a:p>
        </p:txBody>
      </p:sp>
      <p:sp>
        <p:nvSpPr>
          <p:cNvPr id="3" name="Content Placeholder 2">
            <a:extLst>
              <a:ext uri="{FF2B5EF4-FFF2-40B4-BE49-F238E27FC236}">
                <a16:creationId xmlns:a16="http://schemas.microsoft.com/office/drawing/2014/main" id="{2B7CE91D-5E8E-E11D-A4C3-0D380C2DFF53}"/>
              </a:ext>
            </a:extLst>
          </p:cNvPr>
          <p:cNvSpPr>
            <a:spLocks noGrp="1"/>
          </p:cNvSpPr>
          <p:nvPr>
            <p:ph idx="1"/>
          </p:nvPr>
        </p:nvSpPr>
        <p:spPr>
          <a:xfrm>
            <a:off x="1471476" y="1703264"/>
            <a:ext cx="5516865" cy="4308082"/>
          </a:xfrm>
        </p:spPr>
        <p:txBody>
          <a:bodyPr>
            <a:normAutofit lnSpcReduction="10000"/>
          </a:bodyPr>
          <a:lstStyle/>
          <a:p>
            <a:pPr>
              <a:buFont typeface="Wingdings" panose="05000000000000000000" pitchFamily="2" charset="2"/>
              <a:buChar char="ü"/>
            </a:pPr>
            <a:r>
              <a:rPr lang="en-GB" dirty="0">
                <a:latin typeface="Arial" panose="020B0604020202020204" pitchFamily="34" charset="0"/>
                <a:cs typeface="Arial" panose="020B0604020202020204" pitchFamily="34" charset="0"/>
              </a:rPr>
              <a:t>Language Service Provider KPI’s</a:t>
            </a:r>
          </a:p>
          <a:p>
            <a:pPr>
              <a:buFont typeface="Wingdings" panose="05000000000000000000" pitchFamily="2" charset="2"/>
              <a:buChar char="ü"/>
            </a:pPr>
            <a:r>
              <a:rPr lang="en-GB" dirty="0">
                <a:latin typeface="Arial" panose="020B0604020202020204" pitchFamily="34" charset="0"/>
                <a:cs typeface="Arial" panose="020B0604020202020204" pitchFamily="34" charset="0"/>
              </a:rPr>
              <a:t>Feedback collected from stakeholders used to improve the service</a:t>
            </a:r>
          </a:p>
          <a:p>
            <a:pPr>
              <a:buFont typeface="Wingdings" panose="05000000000000000000" pitchFamily="2" charset="2"/>
              <a:buChar char="ü"/>
            </a:pPr>
            <a:r>
              <a:rPr lang="en-GB" dirty="0">
                <a:latin typeface="Arial" panose="020B0604020202020204" pitchFamily="34" charset="0"/>
                <a:cs typeface="Arial" panose="020B0604020202020204" pitchFamily="34" charset="0"/>
              </a:rPr>
              <a:t>Datix platform to monitor the number of complaints</a:t>
            </a:r>
          </a:p>
          <a:p>
            <a:pPr>
              <a:buFont typeface="Wingdings" panose="05000000000000000000" pitchFamily="2" charset="2"/>
              <a:buChar char="ü"/>
            </a:pPr>
            <a:r>
              <a:rPr lang="en-GB" dirty="0">
                <a:latin typeface="Arial" panose="020B0604020202020204" pitchFamily="34" charset="0"/>
                <a:cs typeface="Arial" panose="020B0604020202020204" pitchFamily="34" charset="0"/>
              </a:rPr>
              <a:t>Targeted training delivered </a:t>
            </a:r>
          </a:p>
          <a:p>
            <a:pPr>
              <a:buFont typeface="Wingdings" panose="05000000000000000000" pitchFamily="2" charset="2"/>
              <a:buChar char="ü"/>
            </a:pPr>
            <a:r>
              <a:rPr lang="en-GB" dirty="0">
                <a:latin typeface="Arial" panose="020B0604020202020204" pitchFamily="34" charset="0"/>
                <a:cs typeface="Arial" panose="020B0604020202020204" pitchFamily="34" charset="0"/>
              </a:rPr>
              <a:t>Monitoring levels of engagement and adoption rates</a:t>
            </a:r>
          </a:p>
          <a:p>
            <a:endParaRPr lang="en-GB" dirty="0"/>
          </a:p>
          <a:p>
            <a:endParaRPr lang="en-GB" dirty="0"/>
          </a:p>
        </p:txBody>
      </p:sp>
      <p:sp>
        <p:nvSpPr>
          <p:cNvPr id="5" name="Freeform 3">
            <a:extLst>
              <a:ext uri="{FF2B5EF4-FFF2-40B4-BE49-F238E27FC236}">
                <a16:creationId xmlns:a16="http://schemas.microsoft.com/office/drawing/2014/main" id="{4E4CDEED-F619-5366-EE9C-D136ADD96EE5}"/>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4" name="Picture 3">
            <a:extLst>
              <a:ext uri="{FF2B5EF4-FFF2-40B4-BE49-F238E27FC236}">
                <a16:creationId xmlns:a16="http://schemas.microsoft.com/office/drawing/2014/main" id="{29BC30AC-5CB9-4F4A-DB92-7537F83F5291}"/>
              </a:ext>
            </a:extLst>
          </p:cNvPr>
          <p:cNvPicPr>
            <a:picLocks noChangeAspect="1"/>
          </p:cNvPicPr>
          <p:nvPr/>
        </p:nvPicPr>
        <p:blipFill>
          <a:blip r:embed="rId4"/>
          <a:stretch>
            <a:fillRect/>
          </a:stretch>
        </p:blipFill>
        <p:spPr>
          <a:xfrm>
            <a:off x="10498668" y="5448058"/>
            <a:ext cx="1203911" cy="1126576"/>
          </a:xfrm>
          <a:prstGeom prst="rect">
            <a:avLst/>
          </a:prstGeom>
        </p:spPr>
      </p:pic>
      <p:pic>
        <p:nvPicPr>
          <p:cNvPr id="13" name="Picture 12">
            <a:extLst>
              <a:ext uri="{FF2B5EF4-FFF2-40B4-BE49-F238E27FC236}">
                <a16:creationId xmlns:a16="http://schemas.microsoft.com/office/drawing/2014/main" id="{57860B3E-244E-193F-4F84-287940953FAA}"/>
              </a:ext>
            </a:extLst>
          </p:cNvPr>
          <p:cNvPicPr>
            <a:picLocks noChangeAspect="1"/>
          </p:cNvPicPr>
          <p:nvPr/>
        </p:nvPicPr>
        <p:blipFill>
          <a:blip r:embed="rId5"/>
          <a:stretch>
            <a:fillRect/>
          </a:stretch>
        </p:blipFill>
        <p:spPr>
          <a:xfrm>
            <a:off x="7518355" y="1943100"/>
            <a:ext cx="3533775" cy="2971800"/>
          </a:xfrm>
          <a:prstGeom prst="rect">
            <a:avLst/>
          </a:prstGeom>
        </p:spPr>
      </p:pic>
      <p:sp>
        <p:nvSpPr>
          <p:cNvPr id="14" name="Oval 13">
            <a:extLst>
              <a:ext uri="{FF2B5EF4-FFF2-40B4-BE49-F238E27FC236}">
                <a16:creationId xmlns:a16="http://schemas.microsoft.com/office/drawing/2014/main" id="{5E5B177C-E836-6007-0699-37D363E8C334}"/>
              </a:ext>
            </a:extLst>
          </p:cNvPr>
          <p:cNvSpPr/>
          <p:nvPr/>
        </p:nvSpPr>
        <p:spPr>
          <a:xfrm>
            <a:off x="9742515" y="2212357"/>
            <a:ext cx="382387" cy="431090"/>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7709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5F2F-813F-ACA1-5283-2FAD2F34A653}"/>
              </a:ext>
            </a:extLst>
          </p:cNvPr>
          <p:cNvSpPr>
            <a:spLocks noGrp="1"/>
          </p:cNvSpPr>
          <p:nvPr>
            <p:ph type="title"/>
          </p:nvPr>
        </p:nvSpPr>
        <p:spPr>
          <a:xfrm>
            <a:off x="1455772" y="500292"/>
            <a:ext cx="7028430" cy="897307"/>
          </a:xfrm>
        </p:spPr>
        <p:txBody>
          <a:bodyPr>
            <a:normAutofit fontScale="90000"/>
          </a:bodyPr>
          <a:lstStyle/>
          <a:p>
            <a:r>
              <a:rPr lang="en-GB" b="1" dirty="0">
                <a:latin typeface="Arial" panose="020B0604020202020204" pitchFamily="34" charset="0"/>
                <a:cs typeface="Arial" panose="020B0604020202020204" pitchFamily="34" charset="0"/>
              </a:rPr>
              <a:t>What changes were made or actions taken as part of the improvement?</a:t>
            </a:r>
          </a:p>
        </p:txBody>
      </p:sp>
      <p:sp>
        <p:nvSpPr>
          <p:cNvPr id="3" name="Content Placeholder 2">
            <a:extLst>
              <a:ext uri="{FF2B5EF4-FFF2-40B4-BE49-F238E27FC236}">
                <a16:creationId xmlns:a16="http://schemas.microsoft.com/office/drawing/2014/main" id="{26045BE9-DC2A-F0ED-39C2-B75645CB6BF1}"/>
              </a:ext>
            </a:extLst>
          </p:cNvPr>
          <p:cNvSpPr>
            <a:spLocks noGrp="1"/>
          </p:cNvSpPr>
          <p:nvPr>
            <p:ph idx="1"/>
          </p:nvPr>
        </p:nvSpPr>
        <p:spPr>
          <a:xfrm>
            <a:off x="1455773" y="1826577"/>
            <a:ext cx="5428934" cy="4093776"/>
          </a:xfrm>
        </p:spPr>
        <p:txBody>
          <a:bodyPr>
            <a:normAutofit/>
          </a:bodyPr>
          <a:lstStyle/>
          <a:p>
            <a:r>
              <a:rPr lang="en-GB" dirty="0">
                <a:latin typeface="Arial" panose="020B0604020202020204" pitchFamily="34" charset="0"/>
                <a:cs typeface="Arial" panose="020B0604020202020204" pitchFamily="34" charset="0"/>
              </a:rPr>
              <a:t>Staff engagement and promotion equals success </a:t>
            </a:r>
          </a:p>
          <a:p>
            <a:r>
              <a:rPr lang="en-GB" dirty="0">
                <a:latin typeface="Arial" panose="020B0604020202020204" pitchFamily="34" charset="0"/>
                <a:cs typeface="Arial" panose="020B0604020202020204" pitchFamily="34" charset="0"/>
              </a:rPr>
              <a:t>High footfall clinics are best suited for on demand services (UEC) </a:t>
            </a:r>
          </a:p>
          <a:p>
            <a:r>
              <a:rPr lang="en-GB" dirty="0">
                <a:latin typeface="Arial" panose="020B0604020202020204" pitchFamily="34" charset="0"/>
                <a:cs typeface="Arial" panose="020B0604020202020204" pitchFamily="34" charset="0"/>
              </a:rPr>
              <a:t>Feedback led to an additional communication App being added</a:t>
            </a:r>
          </a:p>
          <a:p>
            <a:r>
              <a:rPr lang="en-GB" dirty="0">
                <a:latin typeface="Arial" panose="020B0604020202020204" pitchFamily="34" charset="0"/>
                <a:cs typeface="Arial" panose="020B0604020202020204" pitchFamily="34" charset="0"/>
              </a:rPr>
              <a:t>Expand and deploy</a:t>
            </a:r>
          </a:p>
          <a:p>
            <a:endParaRPr lang="en-GB" dirty="0"/>
          </a:p>
          <a:p>
            <a:endParaRPr lang="en-GB" dirty="0"/>
          </a:p>
        </p:txBody>
      </p:sp>
      <p:sp>
        <p:nvSpPr>
          <p:cNvPr id="5" name="Freeform 3">
            <a:extLst>
              <a:ext uri="{FF2B5EF4-FFF2-40B4-BE49-F238E27FC236}">
                <a16:creationId xmlns:a16="http://schemas.microsoft.com/office/drawing/2014/main" id="{76C4EC68-D631-BED5-9FA1-672195E69217}"/>
              </a:ext>
            </a:extLst>
          </p:cNvPr>
          <p:cNvSpPr/>
          <p:nvPr/>
        </p:nvSpPr>
        <p:spPr>
          <a:xfrm>
            <a:off x="9285243" y="240592"/>
            <a:ext cx="2417336" cy="1001928"/>
          </a:xfrm>
          <a:custGeom>
            <a:avLst/>
            <a:gdLst/>
            <a:ahLst/>
            <a:cxnLst/>
            <a:rect l="l" t="t" r="r" b="b"/>
            <a:pathLst>
              <a:path w="4382046" h="1739044">
                <a:moveTo>
                  <a:pt x="0" y="0"/>
                </a:moveTo>
                <a:lnTo>
                  <a:pt x="4382046" y="0"/>
                </a:lnTo>
                <a:lnTo>
                  <a:pt x="4382046" y="1739044"/>
                </a:lnTo>
                <a:lnTo>
                  <a:pt x="0" y="1739044"/>
                </a:lnTo>
                <a:lnTo>
                  <a:pt x="0" y="0"/>
                </a:lnTo>
                <a:close/>
              </a:path>
            </a:pathLst>
          </a:custGeom>
          <a:blipFill>
            <a:blip r:embed="rId3"/>
            <a:stretch>
              <a:fillRect/>
            </a:stretch>
          </a:blipFill>
        </p:spPr>
        <p:txBody>
          <a:bodyPr/>
          <a:lstStyle/>
          <a:p>
            <a:endParaRPr lang="en-GB"/>
          </a:p>
        </p:txBody>
      </p:sp>
      <p:pic>
        <p:nvPicPr>
          <p:cNvPr id="6" name="Picture 5">
            <a:extLst>
              <a:ext uri="{FF2B5EF4-FFF2-40B4-BE49-F238E27FC236}">
                <a16:creationId xmlns:a16="http://schemas.microsoft.com/office/drawing/2014/main" id="{16A4DAF1-1046-7A4A-CA74-AE0C8869AB6E}"/>
              </a:ext>
            </a:extLst>
          </p:cNvPr>
          <p:cNvPicPr>
            <a:picLocks noChangeAspect="1"/>
          </p:cNvPicPr>
          <p:nvPr/>
        </p:nvPicPr>
        <p:blipFill>
          <a:blip r:embed="rId4"/>
          <a:stretch>
            <a:fillRect/>
          </a:stretch>
        </p:blipFill>
        <p:spPr>
          <a:xfrm>
            <a:off x="10498668" y="5448058"/>
            <a:ext cx="1203911" cy="1126576"/>
          </a:xfrm>
          <a:prstGeom prst="rect">
            <a:avLst/>
          </a:prstGeom>
        </p:spPr>
      </p:pic>
      <p:pic>
        <p:nvPicPr>
          <p:cNvPr id="7" name="Picture 6" descr="A person in a suit standing next to a person in a room&#10;&#10;Description automatically generated">
            <a:extLst>
              <a:ext uri="{FF2B5EF4-FFF2-40B4-BE49-F238E27FC236}">
                <a16:creationId xmlns:a16="http://schemas.microsoft.com/office/drawing/2014/main" id="{A029E150-F312-1F6E-FD59-875ECE29D5F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86729" y="1598894"/>
            <a:ext cx="1782869" cy="2274571"/>
          </a:xfrm>
          <a:prstGeom prst="rect">
            <a:avLst/>
          </a:prstGeom>
        </p:spPr>
      </p:pic>
      <p:pic>
        <p:nvPicPr>
          <p:cNvPr id="8" name="Picture 7">
            <a:extLst>
              <a:ext uri="{FF2B5EF4-FFF2-40B4-BE49-F238E27FC236}">
                <a16:creationId xmlns:a16="http://schemas.microsoft.com/office/drawing/2014/main" id="{F17D0401-53FD-1670-9665-D6C58D11AD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209046">
            <a:off x="9207545" y="2334697"/>
            <a:ext cx="1757407" cy="2805096"/>
          </a:xfrm>
          <a:prstGeom prst="rect">
            <a:avLst/>
          </a:prstGeom>
        </p:spPr>
      </p:pic>
      <p:pic>
        <p:nvPicPr>
          <p:cNvPr id="9" name="Picture 8">
            <a:extLst>
              <a:ext uri="{FF2B5EF4-FFF2-40B4-BE49-F238E27FC236}">
                <a16:creationId xmlns:a16="http://schemas.microsoft.com/office/drawing/2014/main" id="{60ADB9AA-898B-747E-8A75-F59D75F5C65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46805" y="3661045"/>
            <a:ext cx="1874793" cy="2433676"/>
          </a:xfrm>
          <a:prstGeom prst="rect">
            <a:avLst/>
          </a:prstGeom>
        </p:spPr>
      </p:pic>
    </p:spTree>
    <p:extLst>
      <p:ext uri="{BB962C8B-B14F-4D97-AF65-F5344CB8AC3E}">
        <p14:creationId xmlns:p14="http://schemas.microsoft.com/office/powerpoint/2010/main" val="4254782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F88B914EB5D4A99FD05360A4F42C4" ma:contentTypeVersion="20" ma:contentTypeDescription="Create a new document." ma:contentTypeScope="" ma:versionID="c7119fe37cafc2c500478b0a8c5dfa3f">
  <xsd:schema xmlns:xsd="http://www.w3.org/2001/XMLSchema" xmlns:xs="http://www.w3.org/2001/XMLSchema" xmlns:p="http://schemas.microsoft.com/office/2006/metadata/properties" xmlns:ns1="http://schemas.microsoft.com/sharepoint/v3" xmlns:ns2="8c2d59c1-fe70-447e-9fd0-e23ec3da6d22" xmlns:ns3="0362314e-351a-4f28-8f5e-5fc935922ac1" targetNamespace="http://schemas.microsoft.com/office/2006/metadata/properties" ma:root="true" ma:fieldsID="2b14738ac6da839b110a99495d4fc9f5" ns1:_="" ns2:_="" ns3:_="">
    <xsd:import namespace="http://schemas.microsoft.com/sharepoint/v3"/>
    <xsd:import namespace="8c2d59c1-fe70-447e-9fd0-e23ec3da6d22"/>
    <xsd:import namespace="0362314e-351a-4f28-8f5e-5fc935922a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2d59c1-fe70-447e-9fd0-e23ec3da6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62314e-351a-4f28-8f5e-5fc935922ac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9a7eb66-509e-494f-a634-5d44b13918d6}" ma:internalName="TaxCatchAll" ma:showField="CatchAllData" ma:web="0362314e-351a-4f28-8f5e-5fc935922a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c2d59c1-fe70-447e-9fd0-e23ec3da6d22">
      <Terms xmlns="http://schemas.microsoft.com/office/infopath/2007/PartnerControls"/>
    </lcf76f155ced4ddcb4097134ff3c332f>
    <TaxCatchAll xmlns="0362314e-351a-4f28-8f5e-5fc935922ac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9AB8143-AA82-4077-A1DE-34267509556A}"/>
</file>

<file path=customXml/itemProps2.xml><?xml version="1.0" encoding="utf-8"?>
<ds:datastoreItem xmlns:ds="http://schemas.openxmlformats.org/officeDocument/2006/customXml" ds:itemID="{07E71913-A714-4611-B030-57D75D61C08F}"/>
</file>

<file path=customXml/itemProps3.xml><?xml version="1.0" encoding="utf-8"?>
<ds:datastoreItem xmlns:ds="http://schemas.openxmlformats.org/officeDocument/2006/customXml" ds:itemID="{D0FC8A5F-90C5-4314-87CB-BAA976C1E219}"/>
</file>

<file path=docProps/app.xml><?xml version="1.0" encoding="utf-8"?>
<Properties xmlns="http://schemas.openxmlformats.org/officeDocument/2006/extended-properties" xmlns:vt="http://schemas.openxmlformats.org/officeDocument/2006/docPropsVTypes">
  <TotalTime>422</TotalTime>
  <Words>1841</Words>
  <Application>Microsoft Office PowerPoint</Application>
  <PresentationFormat>Widescreen</PresentationFormat>
  <Paragraphs>153</Paragraphs>
  <Slides>13</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What required improvement?</vt:lpstr>
      <vt:lpstr>What were the main contributing factors to this problem?</vt:lpstr>
      <vt:lpstr>What was the aim for the improvement?</vt:lpstr>
      <vt:lpstr>Who were the team working on the improvement, and what wider support was available?</vt:lpstr>
      <vt:lpstr>Who were the team working on the improvement and what wider support was available?</vt:lpstr>
      <vt:lpstr>What measures were used to determine success?</vt:lpstr>
      <vt:lpstr>What changes were made or actions taken as part of the improvement?</vt:lpstr>
      <vt:lpstr>How were patients, staff and others involved in shaping the project?</vt:lpstr>
      <vt:lpstr>What were the results?</vt:lpstr>
      <vt:lpstr>What are the planned next steps?</vt:lpstr>
      <vt:lpstr>PowerPoint Presentation</vt:lpstr>
    </vt:vector>
  </TitlesOfParts>
  <Company>North West Anglia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PARKER-RADFORD, David (NORTH WEST ANGLIA NHS FOUNDATION TRUST)</dc:creator>
  <cp:lastModifiedBy>Tomlinson.Taite</cp:lastModifiedBy>
  <cp:revision>297</cp:revision>
  <cp:lastPrinted>2024-03-11T12:43:11Z</cp:lastPrinted>
  <dcterms:created xsi:type="dcterms:W3CDTF">2023-11-10T13:40:16Z</dcterms:created>
  <dcterms:modified xsi:type="dcterms:W3CDTF">2024-03-11T16:05:59Z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0x0101005D6F88B914EB5D4A99FD05360A4F42C4</vt:lpwstr>
  </property>
</Properties>
</file>